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2"/>
  </p:notesMasterIdLst>
  <p:sldIdLst>
    <p:sldId id="256" r:id="rId2"/>
    <p:sldId id="257" r:id="rId3"/>
    <p:sldId id="258" r:id="rId4"/>
    <p:sldId id="259" r:id="rId5"/>
    <p:sldId id="261" r:id="rId6"/>
    <p:sldId id="369" r:id="rId7"/>
    <p:sldId id="370" r:id="rId8"/>
    <p:sldId id="371" r:id="rId9"/>
    <p:sldId id="372" r:id="rId10"/>
    <p:sldId id="262" r:id="rId11"/>
    <p:sldId id="289" r:id="rId12"/>
    <p:sldId id="266" r:id="rId13"/>
    <p:sldId id="290" r:id="rId14"/>
    <p:sldId id="283" r:id="rId15"/>
    <p:sldId id="288" r:id="rId16"/>
    <p:sldId id="2375" r:id="rId17"/>
    <p:sldId id="2373" r:id="rId18"/>
    <p:sldId id="2370" r:id="rId19"/>
    <p:sldId id="293" r:id="rId20"/>
    <p:sldId id="267" r:id="rId21"/>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50"/>
    <p:restoredTop sz="96786"/>
  </p:normalViewPr>
  <p:slideViewPr>
    <p:cSldViewPr snapToGrid="0" snapToObjects="1">
      <p:cViewPr varScale="1">
        <p:scale>
          <a:sx n="92" d="100"/>
          <a:sy n="92" d="100"/>
        </p:scale>
        <p:origin x="574" y="48"/>
      </p:cViewPr>
      <p:guideLst/>
    </p:cSldViewPr>
  </p:slideViewPr>
  <p:notesTextViewPr>
    <p:cViewPr>
      <p:scale>
        <a:sx n="1" d="1"/>
        <a:sy n="1" d="1"/>
      </p:scale>
      <p:origin x="0" y="0"/>
    </p:cViewPr>
  </p:notesTextViewPr>
  <p:sorterViewPr>
    <p:cViewPr>
      <p:scale>
        <a:sx n="100" d="100"/>
        <a:sy n="100" d="100"/>
      </p:scale>
      <p:origin x="0" y="-139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12</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17980"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December </a:t>
            </a:r>
            <a:r>
              <a:rPr dirty="0"/>
              <a:t>202</a:t>
            </a:r>
            <a:r>
              <a:rPr lang="en-US" dirty="0"/>
              <a:t>1</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1</a:t>
            </a:r>
            <a:r>
              <a:rPr dirty="0"/>
              <a:t>/</a:t>
            </a:r>
            <a:r>
              <a:rPr lang="en-US" dirty="0"/>
              <a:t>2001r0</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a:t>
            </a:r>
            <a:r>
              <a:rPr lang="en-US" dirty="0" err="1"/>
              <a:t>TGbi</a:t>
            </a:r>
            <a:r>
              <a:rPr lang="en-US" dirty="0"/>
              <a:t> </a:t>
            </a:r>
            <a:r>
              <a:rPr dirty="0"/>
              <a:t>-Agenda-</a:t>
            </a:r>
            <a:r>
              <a:rPr lang="en-US" dirty="0"/>
              <a:t> December 2021</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202</a:t>
            </a:r>
            <a:r>
              <a:rPr lang="en-US" b="0" dirty="0"/>
              <a:t>1-12-15</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err="1"/>
              <a:t>TGbi</a:t>
            </a:r>
            <a:r>
              <a:rPr lang="en-US" dirty="0"/>
              <a:t> Agenda – December 16, 2021</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343025"/>
            <a:ext cx="8058150" cy="5210175"/>
          </a:xfrm>
        </p:spPr>
        <p:txBody>
          <a:bodyPr>
            <a:normAutofit/>
          </a:bodyPr>
          <a:lstStyle/>
          <a:p>
            <a:pPr marL="719" lvl="0" hangingPunct="0">
              <a:lnSpc>
                <a:spcPct val="81000"/>
              </a:lnSpc>
              <a:spcBef>
                <a:spcPts val="200"/>
              </a:spcBef>
              <a:buClr>
                <a:srgbClr val="000000"/>
              </a:buClr>
              <a:buSzPct val="100000"/>
              <a:defRPr sz="1500" b="1" spc="-1">
                <a:latin typeface="Times New Roman"/>
                <a:ea typeface="Times New Roman"/>
                <a:cs typeface="Times New Roman"/>
                <a:sym typeface="Times New Roman"/>
              </a:defRPr>
            </a:pPr>
            <a:r>
              <a:rPr lang="en-US" sz="1600" spc="-1" dirty="0">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Agenda </a:t>
            </a:r>
            <a:r>
              <a:rPr lang="en-US" sz="1600" strike="sngStrike" spc="-1" dirty="0">
                <a:latin typeface="Times New Roman" panose="02020603050405020304" pitchFamily="18" charset="0"/>
                <a:cs typeface="Times New Roman" panose="02020603050405020304" pitchFamily="18" charset="0"/>
                <a:sym typeface="Arial"/>
              </a:rPr>
              <a:t>review – approved by unanimous consent (xx on the call)</a:t>
            </a:r>
          </a:p>
          <a:p>
            <a:pPr lvl="1">
              <a:defRPr sz="1500" spc="-1">
                <a:latin typeface="Arial"/>
                <a:ea typeface="Arial"/>
                <a:cs typeface="Arial"/>
                <a:sym typeface="Arial"/>
              </a:defRPr>
            </a:pPr>
            <a:endParaRPr lang="en-US" sz="16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latin typeface="Times New Roman"/>
                <a:cs typeface="Times New Roman"/>
                <a:sym typeface="Times New Roman"/>
              </a:rPr>
              <a:t>Discussion</a:t>
            </a:r>
            <a:endParaRPr lang="en-US" sz="1600" spc="-1" dirty="0">
              <a:latin typeface="Times New Roman" panose="02020603050405020304" pitchFamily="18" charset="0"/>
              <a:cs typeface="Times New Roman" panose="02020603050405020304" pitchFamily="18" charset="0"/>
              <a:sym typeface="Arial"/>
            </a:endParaRPr>
          </a:p>
          <a:p>
            <a:pP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Discussion of January interim meeting activities</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Brief review of updated Requirements tracking document (21/1848r2), including procedure for adding/editing requirements in Requirements Tracking document </a:t>
            </a:r>
          </a:p>
          <a:p>
            <a:pPr marL="285750" indent="-285750">
              <a:buFont typeface="Arial" panose="020B0604020202020204" pitchFamily="34" charset="0"/>
              <a:buChar char="•"/>
              <a:defRPr sz="1500" spc="-1">
                <a:latin typeface="Arial"/>
                <a:ea typeface="Arial"/>
                <a:cs typeface="Arial"/>
                <a:sym typeface="Arial"/>
              </a:defRPr>
            </a:pPr>
            <a:r>
              <a:rPr lang="en-US" sz="1600" spc="-1" dirty="0">
                <a:solidFill>
                  <a:schemeClr val="tx1"/>
                </a:solidFill>
                <a:latin typeface="Times New Roman" panose="02020603050405020304" pitchFamily="18" charset="0"/>
                <a:cs typeface="Times New Roman" panose="02020603050405020304" pitchFamily="18" charset="0"/>
                <a:sym typeface="Arial"/>
              </a:rPr>
              <a:t>Submission for STA MAC address setting – 21/1854r1</a:t>
            </a:r>
          </a:p>
          <a:p>
            <a:pPr marL="285750" lvl="1" indent="-285750">
              <a:buFont typeface="Arial" panose="020B0604020202020204" pitchFamily="34" charset="0"/>
              <a:buChar char="•"/>
              <a:defRPr sz="1500" spc="-1">
                <a:latin typeface="Arial"/>
                <a:ea typeface="Arial"/>
                <a:cs typeface="Arial"/>
                <a:sym typeface="Arial"/>
              </a:defRPr>
            </a:pP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r>
              <a:rPr lang="en-US" sz="16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6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600" b="1" spc="-1" dirty="0">
                <a:latin typeface="Times New Roman" panose="02020603050405020304" pitchFamily="18" charset="0"/>
                <a:cs typeface="Times New Roman" panose="02020603050405020304" pitchFamily="18" charset="0"/>
                <a:sym typeface="Arial"/>
              </a:rPr>
              <a:t>Adjourn                                                                                                                                                                                                                                                                                                                                                                                                                                                                                                                                                                                                                                                                                                                                                                                                                                                                                                                                                                                                                                                                                                                                                                                                                                                                                                                                                                                                                                                                                                                                                                                                                                                                       </a:t>
            </a:r>
            <a:endParaRPr lang="en-US" dirty="0"/>
          </a:p>
        </p:txBody>
      </p:sp>
    </p:spTree>
    <p:extLst>
      <p:ext uri="{BB962C8B-B14F-4D97-AF65-F5344CB8AC3E}">
        <p14:creationId xmlns:p14="http://schemas.microsoft.com/office/powerpoint/2010/main" val="1845298980"/>
      </p:ext>
    </p:extLst>
  </p:cSld>
  <p:clrMapOvr>
    <a:masterClrMapping/>
  </p:clrMapOvr>
  <p:transition spd="med"/>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676299"/>
          </a:xfrm>
        </p:spPr>
        <p:txBody>
          <a:bodyPr>
            <a:normAutofit/>
          </a:bodyPr>
          <a:lstStyle/>
          <a:p>
            <a:r>
              <a:rPr lang="en-US" dirty="0"/>
              <a:t>TG use case start:			March 2021</a:t>
            </a:r>
          </a:p>
          <a:p>
            <a:r>
              <a:rPr lang="en-US" dirty="0"/>
              <a:t>Use case completion:			January 2022</a:t>
            </a:r>
          </a:p>
          <a:p>
            <a:r>
              <a:rPr lang="en-US" dirty="0"/>
              <a:t>Features identified:			July 2022</a:t>
            </a:r>
          </a:p>
          <a:p>
            <a:r>
              <a:rPr lang="en-US" dirty="0"/>
              <a:t>LB initial:   				March 2023</a:t>
            </a:r>
            <a:endParaRPr lang="en-US" dirty="0">
              <a:solidFill>
                <a:srgbClr val="FF0000"/>
              </a:solidFill>
            </a:endParaRPr>
          </a:p>
          <a:p>
            <a:r>
              <a:rPr lang="en-US" dirty="0"/>
              <a:t>LB re-circ:  				September 2023</a:t>
            </a:r>
            <a:endParaRPr lang="en-US" dirty="0">
              <a:solidFill>
                <a:srgbClr val="FF0000"/>
              </a:solidFill>
            </a:endParaRPr>
          </a:p>
          <a:p>
            <a:r>
              <a:rPr lang="en-US" dirty="0"/>
              <a:t>Ballot Pool: 				May 2024</a:t>
            </a:r>
          </a:p>
          <a:p>
            <a:r>
              <a:rPr lang="en-US" dirty="0"/>
              <a:t>MDR: 					May 2024</a:t>
            </a:r>
          </a:p>
          <a:p>
            <a:r>
              <a:rPr lang="en-US" dirty="0"/>
              <a:t>SA ballot: 				July 2024</a:t>
            </a:r>
          </a:p>
          <a:p>
            <a:r>
              <a:rPr lang="en-US" dirty="0"/>
              <a:t>SA re-circ: 				January 2025</a:t>
            </a:r>
          </a:p>
          <a:p>
            <a:r>
              <a:rPr lang="en-US" dirty="0"/>
              <a:t>802.11/EC approval: 			July 2025</a:t>
            </a:r>
          </a:p>
          <a:p>
            <a:r>
              <a:rPr lang="en-US" dirty="0" err="1"/>
              <a:t>RevCom</a:t>
            </a:r>
            <a:r>
              <a:rPr lang="en-US" dirty="0"/>
              <a:t>/SASB approval: 			September 2025</a:t>
            </a:r>
          </a:p>
          <a:p>
            <a:endParaRPr lang="en-US" dirty="0"/>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6</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r>
              <a:rPr lang="en-US" dirty="0"/>
              <a:t>Approve the minutes for:</a:t>
            </a:r>
          </a:p>
          <a:p>
            <a:r>
              <a:rPr lang="en-US" dirty="0"/>
              <a:t>2021 September 802.11 Electronic Interim: 11-21/1551r0,</a:t>
            </a:r>
          </a:p>
          <a:p>
            <a:r>
              <a:rPr lang="en-US" dirty="0" err="1"/>
              <a:t>TGbi</a:t>
            </a:r>
            <a:r>
              <a:rPr lang="en-US" dirty="0"/>
              <a:t> Teleconferences: </a:t>
            </a:r>
            <a:r>
              <a:rPr lang="en-US" dirty="0">
                <a:sym typeface="Arial"/>
              </a:rPr>
              <a:t>11-21/1663r1, 11-21/1752r0, </a:t>
            </a:r>
            <a:r>
              <a:rPr lang="en-US" dirty="0">
                <a:solidFill>
                  <a:schemeClr val="tx1"/>
                </a:solidFill>
                <a:sym typeface="Arial"/>
              </a:rPr>
              <a:t>11-21/1788r0</a:t>
            </a:r>
          </a:p>
          <a:p>
            <a:endParaRPr lang="en-US" dirty="0"/>
          </a:p>
          <a:p>
            <a:r>
              <a:rPr lang="en-US" dirty="0"/>
              <a:t>Mover: Dan Harkins</a:t>
            </a:r>
          </a:p>
          <a:p>
            <a:r>
              <a:rPr lang="en-US" dirty="0"/>
              <a:t>Second: Po-Kai Huang</a:t>
            </a:r>
          </a:p>
          <a:p>
            <a:endParaRPr lang="en-US" dirty="0"/>
          </a:p>
          <a:p>
            <a:r>
              <a:rPr lang="en-US" dirty="0">
                <a:solidFill>
                  <a:schemeClr val="tx1"/>
                </a:solidFill>
              </a:rPr>
              <a:t>Approved by unanimous consent, with 63 participants</a:t>
            </a:r>
          </a:p>
        </p:txBody>
      </p:sp>
    </p:spTree>
    <p:extLst>
      <p:ext uri="{BB962C8B-B14F-4D97-AF65-F5344CB8AC3E}">
        <p14:creationId xmlns:p14="http://schemas.microsoft.com/office/powerpoint/2010/main" val="1087111931"/>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err="1"/>
              <a:t>TGbi</a:t>
            </a:r>
            <a:r>
              <a:rPr lang="en-US" dirty="0"/>
              <a:t>, December teleconference </a:t>
            </a:r>
            <a:r>
              <a:rPr dirty="0"/>
              <a:t>202</a:t>
            </a:r>
            <a:r>
              <a:rPr lang="en-US" dirty="0"/>
              <a:t>1</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231930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400" b="1" spc="-1">
                <a:latin typeface="Times New Roman"/>
                <a:ea typeface="Times New Roman"/>
                <a:cs typeface="Times New Roman"/>
                <a:sym typeface="Times New Roman"/>
              </a:defRPr>
            </a:pPr>
            <a:r>
              <a:rPr dirty="0"/>
              <a:t>Agenda</a:t>
            </a:r>
          </a:p>
          <a:p>
            <a:pPr algn="ctr">
              <a:spcBef>
                <a:spcPts val="400"/>
              </a:spcBef>
              <a:defRPr sz="2400" b="1" spc="-1">
                <a:latin typeface="Times New Roman"/>
                <a:ea typeface="Times New Roman"/>
                <a:cs typeface="Times New Roman"/>
                <a:sym typeface="Times New Roman"/>
              </a:defRPr>
            </a:pPr>
            <a:r>
              <a:rPr lang="en-US" dirty="0"/>
              <a:t>December 802.11 Plenary Session</a:t>
            </a:r>
            <a:endParaRPr dirty="0"/>
          </a:p>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Amelia </a:t>
            </a:r>
            <a:r>
              <a:rPr lang="en-US" dirty="0" err="1"/>
              <a:t>Andersdotter</a:t>
            </a:r>
            <a:endParaRPr lang="en-US" dirty="0"/>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Thursday December 16</a:t>
            </a:r>
            <a:r>
              <a:rPr dirty="0"/>
              <a:t>, 202</a:t>
            </a:r>
            <a:r>
              <a:rPr lang="en-US" dirty="0"/>
              <a:t>1</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11706</TotalTime>
  <Words>1992</Words>
  <Application>Microsoft Office PowerPoint</Application>
  <PresentationFormat>On-screen Show (4:3)</PresentationFormat>
  <Paragraphs>172</Paragraphs>
  <Slides>20</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20</vt:i4>
      </vt:variant>
    </vt:vector>
  </HeadingPairs>
  <TitlesOfParts>
    <vt:vector size="30"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Participants have a duty to inform the IEEE</vt:lpstr>
      <vt:lpstr>Ways to inform IEEE</vt:lpstr>
      <vt:lpstr>Other Guidelines for IEEE Working Group Meetings</vt:lpstr>
      <vt:lpstr>Patent-related information</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TGbi Agenda – December 16, 2021 </vt:lpstr>
      <vt:lpstr>Timeline</vt:lpstr>
      <vt:lpstr>Motion # 6</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175</cp:revision>
  <dcterms:modified xsi:type="dcterms:W3CDTF">2021-12-15T20:42:56Z</dcterms:modified>
</cp:coreProperties>
</file>