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5"/>
  </p:notesMasterIdLst>
  <p:handoutMasterIdLst>
    <p:handoutMasterId r:id="rId46"/>
  </p:handoutMasterIdLst>
  <p:sldIdLst>
    <p:sldId id="720" r:id="rId2"/>
    <p:sldId id="736" r:id="rId3"/>
    <p:sldId id="737" r:id="rId4"/>
    <p:sldId id="1159" r:id="rId5"/>
    <p:sldId id="738" r:id="rId6"/>
    <p:sldId id="739" r:id="rId7"/>
    <p:sldId id="741" r:id="rId8"/>
    <p:sldId id="740" r:id="rId9"/>
    <p:sldId id="1061" r:id="rId10"/>
    <p:sldId id="1062" r:id="rId11"/>
    <p:sldId id="1063" r:id="rId12"/>
    <p:sldId id="742" r:id="rId13"/>
    <p:sldId id="793" r:id="rId14"/>
    <p:sldId id="833" r:id="rId15"/>
    <p:sldId id="1189" r:id="rId16"/>
    <p:sldId id="753" r:id="rId17"/>
    <p:sldId id="885" r:id="rId18"/>
    <p:sldId id="935" r:id="rId19"/>
    <p:sldId id="1107" r:id="rId20"/>
    <p:sldId id="1142" r:id="rId21"/>
    <p:sldId id="1181" r:id="rId22"/>
    <p:sldId id="1188" r:id="rId23"/>
    <p:sldId id="1194" r:id="rId24"/>
    <p:sldId id="1195" r:id="rId25"/>
    <p:sldId id="1190" r:id="rId26"/>
    <p:sldId id="1191" r:id="rId27"/>
    <p:sldId id="1196" r:id="rId28"/>
    <p:sldId id="1197" r:id="rId29"/>
    <p:sldId id="1192" r:id="rId30"/>
    <p:sldId id="1193" r:id="rId31"/>
    <p:sldId id="1198" r:id="rId32"/>
    <p:sldId id="1199" r:id="rId33"/>
    <p:sldId id="1200" r:id="rId34"/>
    <p:sldId id="1201" r:id="rId35"/>
    <p:sldId id="1202" r:id="rId36"/>
    <p:sldId id="1182" r:id="rId37"/>
    <p:sldId id="1183" r:id="rId38"/>
    <p:sldId id="1207" r:id="rId39"/>
    <p:sldId id="1187" r:id="rId40"/>
    <p:sldId id="1205" r:id="rId41"/>
    <p:sldId id="1206" r:id="rId42"/>
    <p:sldId id="1203" r:id="rId43"/>
    <p:sldId id="1204" r:id="rId4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5405"/>
  </p:normalViewPr>
  <p:slideViewPr>
    <p:cSldViewPr showGuides="1">
      <p:cViewPr varScale="1">
        <p:scale>
          <a:sx n="78" d="100"/>
          <a:sy n="78" d="100"/>
        </p:scale>
        <p:origin x="192"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Dec</a:t>
            </a:r>
            <a:r>
              <a:rPr lang="en-US" dirty="0" smtClean="0"/>
              <a:t>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/2000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055-00-00bd-ieee-802-11bd-dec-2021-jan-2022-meeting-minutes.docx" TargetMode="External"/><Relationship Id="rId2" Type="http://schemas.openxmlformats.org/officeDocument/2006/relationships/hyperlink" Target="https://mentor.ieee.org/802.11/dcn/21/11-21-1863-00-00bd-tgbd-november-plenary-2021-teleconference-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Interim</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2022-1-12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367"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Registration for the January 802.11 Interim session</a:t>
            </a:r>
            <a:endParaRPr lang="zh-CN" altLang="en-US" sz="3200"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sz="2400" dirty="0"/>
              <a:t>This meeting is part of the January IEEE 802 Wireless Interim 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in order to attend</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a:t>
            </a:r>
            <a:r>
              <a:rPr lang="en-US" altLang="zh-CN" sz="2400" dirty="0">
                <a:hlinkClick r:id="rId2"/>
              </a:rPr>
              <a:t>here</a:t>
            </a:r>
            <a:r>
              <a:rPr lang="en-US" altLang="zh-CN" sz="2400" dirty="0"/>
              <a:t> or follow the registration link here </a:t>
            </a:r>
            <a:r>
              <a:rPr lang="en-US" altLang="zh-CN" sz="2400" dirty="0">
                <a:hlinkClick r:id="rId3"/>
              </a:rPr>
              <a:t>https://grouper.ieee.org/groups/802/11/Meetings/Meeting_Plan.html</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a:t>
            </a:r>
            <a:r>
              <a:rPr lang="en-US" altLang="zh-CN" sz="2400" dirty="0" smtClean="0"/>
              <a:t>cancelled</a:t>
            </a:r>
            <a:endParaRPr lang="en-US" altLang="zh-CN"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Jan 2022</a:t>
            </a:r>
            <a:endParaRPr lang="en-US" dirty="0"/>
          </a:p>
        </p:txBody>
      </p:sp>
    </p:spTree>
    <p:extLst>
      <p:ext uri="{BB962C8B-B14F-4D97-AF65-F5344CB8AC3E}">
        <p14:creationId xmlns:p14="http://schemas.microsoft.com/office/powerpoint/2010/main" val="1392920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Session Plan during IEEE 802.11 Jan Interim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400" dirty="0" smtClean="0">
                <a:solidFill>
                  <a:schemeClr val="bg1">
                    <a:lumMod val="85000"/>
                  </a:schemeClr>
                </a:solidFill>
                <a:cs typeface="+mn-ea"/>
                <a:sym typeface="+mn-ea"/>
              </a:rPr>
              <a:t>Jan 18</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2022, 	9:00am ~ 11:00am, ET</a:t>
            </a:r>
          </a:p>
          <a:p>
            <a:pPr marL="342900" indent="-342900" eaLnBrk="1" hangingPunct="1">
              <a:spcAft>
                <a:spcPts val="600"/>
              </a:spcAft>
              <a:buFont typeface="Arial" panose="020B0604020202020204" pitchFamily="34" charset="0"/>
              <a:buChar char="•"/>
            </a:pPr>
            <a:r>
              <a:rPr lang="en-US" altLang="zh-CN" sz="2400" dirty="0" smtClean="0">
                <a:solidFill>
                  <a:schemeClr val="bg1">
                    <a:lumMod val="85000"/>
                  </a:schemeClr>
                </a:solidFill>
                <a:cs typeface="+mn-ea"/>
                <a:sym typeface="+mn-ea"/>
              </a:rPr>
              <a:t>Jan 19</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2022, 	</a:t>
            </a:r>
            <a:r>
              <a:rPr lang="en-US" altLang="zh-CN" sz="2400" dirty="0" smtClean="0">
                <a:solidFill>
                  <a:schemeClr val="bg1">
                    <a:lumMod val="85000"/>
                  </a:schemeClr>
                </a:solidFill>
                <a:cs typeface="+mn-ea"/>
                <a:sym typeface="+mn-ea"/>
              </a:rPr>
              <a:t>11:15am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13:15, </a:t>
            </a:r>
            <a:r>
              <a:rPr lang="en-US" altLang="zh-CN" sz="2400" dirty="0">
                <a:solidFill>
                  <a:schemeClr val="bg1">
                    <a:lumMod val="85000"/>
                  </a:schemeClr>
                </a:solidFill>
                <a:cs typeface="+mn-ea"/>
                <a:sym typeface="+mn-ea"/>
              </a:rPr>
              <a:t>ET</a:t>
            </a:r>
          </a:p>
          <a:p>
            <a:pPr marL="342900" indent="-342900" eaLnBrk="1" hangingPunct="1">
              <a:spcAft>
                <a:spcPts val="600"/>
              </a:spcAft>
              <a:buFont typeface="Arial" panose="020B0604020202020204" pitchFamily="34" charset="0"/>
              <a:buChar char="•"/>
            </a:pPr>
            <a:r>
              <a:rPr lang="en-US" altLang="zh-CN" sz="2400" dirty="0" smtClean="0">
                <a:solidFill>
                  <a:schemeClr val="bg1">
                    <a:lumMod val="85000"/>
                  </a:schemeClr>
                </a:solidFill>
                <a:cs typeface="+mn-ea"/>
                <a:sym typeface="+mn-ea"/>
              </a:rPr>
              <a:t>Jan 20</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2022, 	</a:t>
            </a:r>
            <a:r>
              <a:rPr lang="en-US" altLang="zh-CN" sz="2400" dirty="0" smtClean="0">
                <a:solidFill>
                  <a:schemeClr val="bg1">
                    <a:lumMod val="85000"/>
                  </a:schemeClr>
                </a:solidFill>
                <a:cs typeface="+mn-ea"/>
                <a:sym typeface="+mn-ea"/>
              </a:rPr>
              <a:t>19:00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21:00am</a:t>
            </a:r>
            <a:r>
              <a:rPr lang="en-US" altLang="zh-CN" sz="2400" dirty="0">
                <a:solidFill>
                  <a:schemeClr val="bg1">
                    <a:lumMod val="85000"/>
                  </a:schemeClr>
                </a:solidFill>
                <a:cs typeface="+mn-ea"/>
                <a:sym typeface="+mn-ea"/>
              </a:rPr>
              <a:t>, ET</a:t>
            </a:r>
          </a:p>
          <a:p>
            <a:pPr marL="342900" indent="-342900" eaLnBrk="1" hangingPunct="1">
              <a:spcAft>
                <a:spcPts val="600"/>
              </a:spcAft>
              <a:buFont typeface="Arial" panose="020B0604020202020204" pitchFamily="34" charset="0"/>
              <a:buChar char="•"/>
            </a:pPr>
            <a:r>
              <a:rPr lang="en-US" altLang="zh-CN" sz="2400" dirty="0" smtClean="0">
                <a:solidFill>
                  <a:schemeClr val="bg1">
                    <a:lumMod val="85000"/>
                  </a:schemeClr>
                </a:solidFill>
                <a:cs typeface="+mn-ea"/>
                <a:sym typeface="+mn-ea"/>
              </a:rPr>
              <a:t>Jan 21</a:t>
            </a:r>
            <a:r>
              <a:rPr lang="en-US" altLang="zh-CN" sz="2400" baseline="30000" dirty="0" smtClean="0">
                <a:solidFill>
                  <a:schemeClr val="bg1">
                    <a:lumMod val="85000"/>
                  </a:schemeClr>
                </a:solidFill>
                <a:cs typeface="+mn-ea"/>
                <a:sym typeface="+mn-ea"/>
              </a:rPr>
              <a:t>st</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2022, 	9:00am ~ 11:00am, ET</a:t>
            </a:r>
          </a:p>
          <a:p>
            <a:pPr marL="0" indent="0" eaLnBrk="1" hangingPunct="1">
              <a:spcAft>
                <a:spcPts val="600"/>
              </a:spcAft>
            </a:pPr>
            <a:endParaRPr lang="en-US" altLang="zh-CN" sz="2400" dirty="0">
              <a:solidFill>
                <a:srgbClr val="00B050"/>
              </a:solidFill>
              <a:cs typeface="+mn-ea"/>
              <a:sym typeface="+mn-ea"/>
            </a:endParaRPr>
          </a:p>
          <a:p>
            <a:pPr eaLnBrk="1" hangingPunct="1">
              <a:spcAft>
                <a:spcPts val="600"/>
              </a:spcAft>
            </a:pPr>
            <a:endParaRPr lang="en-US" altLang="zh-CN" sz="2400" dirty="0">
              <a:solidFill>
                <a:srgbClr val="00B050"/>
              </a:solidFill>
              <a:cs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2186194516"/>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11-21/1623r4, 11-21/1998r2,</a:t>
                      </a:r>
                      <a:r>
                        <a:rPr lang="en-US" altLang="zh-CN" sz="1200" baseline="0" dirty="0" smtClean="0">
                          <a:solidFill>
                            <a:srgbClr val="0070C0"/>
                          </a:solidFill>
                        </a:rPr>
                        <a:t> </a:t>
                      </a:r>
                      <a:r>
                        <a:rPr lang="en-US" altLang="zh-CN" sz="1200" baseline="0" dirty="0" smtClean="0">
                          <a:solidFill>
                            <a:schemeClr val="tx1"/>
                          </a:solidFill>
                        </a:rPr>
                        <a:t>11-21/1999r3, </a:t>
                      </a:r>
                      <a:r>
                        <a:rPr lang="en-US" altLang="zh-CN" sz="1200" baseline="0" dirty="0" smtClean="0">
                          <a:solidFill>
                            <a:srgbClr val="0070C0"/>
                          </a:solidFill>
                        </a:rPr>
                        <a:t>11-2I/2000r4</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 11/21/1863r0</a:t>
                      </a:r>
                      <a:endParaRPr lang="en-US" altLang="zh-CN" sz="1200" dirty="0" smtClean="0">
                        <a:solidFill>
                          <a:schemeClr val="tx1"/>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11-19/2045r15 </a:t>
                      </a:r>
                      <a:r>
                        <a:rPr lang="en-US" altLang="zh-CN" sz="1200" dirty="0" smtClean="0">
                          <a:solidFill>
                            <a:srgbClr val="0070C0"/>
                          </a:solidFill>
                        </a:rPr>
                        <a:t>(</a:t>
                      </a:r>
                      <a:r>
                        <a:rPr lang="en-US" altLang="zh-CN" sz="1200" dirty="0" smtClean="0">
                          <a:solidFill>
                            <a:srgbClr val="0070C0"/>
                          </a:solidFill>
                        </a:rPr>
                        <a:t>D3.0</a:t>
                      </a:r>
                      <a:r>
                        <a:rPr lang="en-US" altLang="zh-CN" sz="1200" dirty="0" smtClean="0">
                          <a:solidFill>
                            <a:srgbClr val="0070C0"/>
                          </a:solidFill>
                        </a:rPr>
                        <a:t>)</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 </a:t>
                      </a:r>
                      <a:r>
                        <a:rPr lang="en-US" altLang="zh-CN" sz="1200" dirty="0" smtClean="0">
                          <a:solidFill>
                            <a:srgbClr val="0070C0"/>
                          </a:solidFill>
                        </a:rPr>
                        <a:t>11-21/2018r4 </a:t>
                      </a:r>
                      <a:r>
                        <a:rPr lang="en-US" altLang="zh-CN" sz="1200" dirty="0" smtClean="0">
                          <a:solidFill>
                            <a:srgbClr val="0070C0"/>
                          </a:solidFill>
                        </a:rPr>
                        <a:t>(LB259)</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kern="0" dirty="0" smtClean="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a:t>
            </a:r>
            <a:r>
              <a:rPr lang="en-US" altLang="en-US" sz="2000" kern="0" dirty="0" smtClean="0">
                <a:solidFill>
                  <a:srgbClr val="00B050"/>
                </a:solidFill>
                <a:sym typeface="+mn-ea"/>
              </a:rPr>
              <a:t>Dec</a:t>
            </a:r>
            <a:r>
              <a:rPr lang="en-US" altLang="en-US" sz="2000" kern="0" dirty="0" smtClean="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u="sng" kern="0" dirty="0" smtClean="0">
                <a:solidFill>
                  <a:srgbClr val="0070C0"/>
                </a:solidFill>
                <a:sym typeface="+mn-ea"/>
              </a:rPr>
              <a:t>D4.0 LB recirculation					Mar 2022</a:t>
            </a:r>
          </a:p>
          <a:p>
            <a:pPr lvl="1" defTabSz="337185">
              <a:buFont typeface="Arial" panose="020B0604020202020204" pitchFamily="34" charset="0"/>
              <a:buChar char="•"/>
              <a:defRPr/>
            </a:pPr>
            <a:r>
              <a:rPr lang="en-US" altLang="en-US" sz="2000" u="sng" kern="0" dirty="0" smtClean="0">
                <a:solidFill>
                  <a:srgbClr val="0070C0"/>
                </a:solidFill>
                <a:sym typeface="+mn-ea"/>
              </a:rPr>
              <a:t>D4.0 LB unchanged </a:t>
            </a:r>
            <a:r>
              <a:rPr lang="en-US" altLang="en-US" sz="2000" u="sng" kern="0" dirty="0">
                <a:solidFill>
                  <a:srgbClr val="0070C0"/>
                </a:solidFill>
                <a:sym typeface="+mn-ea"/>
              </a:rPr>
              <a:t>recirculation 		</a:t>
            </a:r>
            <a:r>
              <a:rPr lang="en-US" altLang="en-US" sz="2000" u="sng" kern="0" dirty="0" smtClean="0">
                <a:solidFill>
                  <a:srgbClr val="0070C0"/>
                </a:solidFill>
                <a:sym typeface="+mn-ea"/>
              </a:rPr>
              <a:t>Mar 2022</a:t>
            </a:r>
            <a:endParaRPr lang="en-US" altLang="en-US" sz="2000" u="sng" kern="0" dirty="0">
              <a:solidFill>
                <a:srgbClr val="0070C0"/>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fontScale="92500" lnSpcReduction="10000"/>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11-21/2034, lb259-cr-clause-32-2-2-and-Annex-B, Bo Sun (ZTE Corporation)</a:t>
            </a: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11-22/0033, D3.0 Comment Resolution Annex C MIB, Hiroyuki </a:t>
            </a:r>
            <a:r>
              <a:rPr lang="en-US" altLang="zh-CN" sz="1600" dirty="0" err="1" smtClean="0">
                <a:solidFill>
                  <a:srgbClr val="00B050"/>
                </a:solidFill>
                <a:latin typeface="Calibri" panose="020F0502020204030204" pitchFamily="34" charset="0"/>
                <a:cs typeface="Calibri" panose="020F0502020204030204" pitchFamily="34" charset="0"/>
              </a:rPr>
              <a:t>Motozuka</a:t>
            </a:r>
            <a:r>
              <a:rPr lang="en-US" altLang="zh-CN" sz="1600" dirty="0" smtClean="0">
                <a:solidFill>
                  <a:srgbClr val="00B050"/>
                </a:solidFill>
                <a:latin typeface="Calibri" panose="020F0502020204030204" pitchFamily="34" charset="0"/>
                <a:cs typeface="Calibri" panose="020F0502020204030204" pitchFamily="34" charset="0"/>
              </a:rPr>
              <a:t> (Panasonic)</a:t>
            </a: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11-22/0007, lb259-comment-resolution, Stephan Sand (German Aerospace Center (DLR))</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11-22/15, Resolutions to Editorial Comments Part 1,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11-22/16, Resolutions to Editorial Comments Part 2,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11-22/17, Resolutions to Annex C,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11-22/18, Resolutions to Resolutions to NGV PHY Introduction to Mathematical description of signals,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11-22/19, Resolutions to Resolutions to NGV preamble and NGV receive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11-22/20, Visio for Fig32-7 transmitter block diagram for the data field of an NGV transmission,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11-22/0112, some-clause-3-comment-resolutions-for-lb-259, Joseph Levy (</a:t>
            </a:r>
            <a:r>
              <a:rPr lang="en-US" altLang="zh-CN" sz="1600" dirty="0" err="1" smtClean="0">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11-22/0111</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some-clause-5/6-comment-resolutions-for-lb-259</a:t>
            </a:r>
            <a:r>
              <a:rPr lang="en-US" altLang="zh-CN" sz="1600" dirty="0">
                <a:solidFill>
                  <a:srgbClr val="00B050"/>
                </a:solidFill>
                <a:latin typeface="Calibri" panose="020F0502020204030204" pitchFamily="34" charset="0"/>
                <a:cs typeface="Calibri" panose="020F0502020204030204" pitchFamily="34" charset="0"/>
              </a:rPr>
              <a:t>, Joseph Levy (</a:t>
            </a:r>
            <a:r>
              <a:rPr lang="en-US" altLang="zh-CN" sz="1600" dirty="0" err="1" smtClean="0">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11-22/0047, D3.0 comment resolution </a:t>
            </a:r>
            <a:r>
              <a:rPr lang="en-US" altLang="zh-CN" sz="1600" dirty="0" smtClean="0">
                <a:solidFill>
                  <a:srgbClr val="00B050"/>
                </a:solidFill>
                <a:latin typeface="Calibri" panose="020F0502020204030204" pitchFamily="34" charset="0"/>
                <a:cs typeface="Calibri" panose="020F0502020204030204" pitchFamily="34" charset="0"/>
              </a:rPr>
              <a:t>31.1, </a:t>
            </a:r>
            <a:r>
              <a:rPr lang="en-US" altLang="zh-CN" sz="1600" dirty="0" err="1" smtClean="0">
                <a:solidFill>
                  <a:srgbClr val="00B050"/>
                </a:solidFill>
                <a:latin typeface="Calibri" panose="020F0502020204030204" pitchFamily="34" charset="0"/>
                <a:cs typeface="Calibri" panose="020F0502020204030204" pitchFamily="34" charset="0"/>
              </a:rPr>
              <a:t>Liwen</a:t>
            </a:r>
            <a:r>
              <a:rPr lang="en-US" altLang="zh-CN" sz="1600" dirty="0" smtClean="0">
                <a:solidFill>
                  <a:srgbClr val="00B050"/>
                </a:solidFill>
                <a:latin typeface="Calibri" panose="020F0502020204030204" pitchFamily="34" charset="0"/>
                <a:cs typeface="Calibri" panose="020F0502020204030204" pitchFamily="34" charset="0"/>
              </a:rPr>
              <a:t> Chu (NXP)</a:t>
            </a:r>
            <a:endParaRPr lang="en-US" altLang="zh-CN" sz="160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11-22/0048, </a:t>
            </a:r>
            <a:r>
              <a:rPr lang="en-US" altLang="zh-CN" sz="1600" dirty="0">
                <a:solidFill>
                  <a:srgbClr val="00B050"/>
                </a:solidFill>
                <a:latin typeface="Calibri" panose="020F0502020204030204" pitchFamily="34" charset="0"/>
                <a:cs typeface="Calibri" panose="020F0502020204030204" pitchFamily="34" charset="0"/>
              </a:rPr>
              <a:t>D3.0 comment resolution </a:t>
            </a:r>
            <a:r>
              <a:rPr lang="en-US" altLang="zh-CN" sz="1600" dirty="0" smtClean="0">
                <a:solidFill>
                  <a:srgbClr val="00B050"/>
                </a:solidFill>
                <a:latin typeface="Calibri" panose="020F0502020204030204" pitchFamily="34" charset="0"/>
                <a:cs typeface="Calibri" panose="020F0502020204030204" pitchFamily="34" charset="0"/>
              </a:rPr>
              <a:t>5.3.2,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a:t>
            </a:r>
            <a:r>
              <a:rPr lang="en-US" altLang="zh-CN" sz="1600" dirty="0" smtClean="0">
                <a:solidFill>
                  <a:srgbClr val="00B050"/>
                </a:solidFill>
                <a:latin typeface="Calibri" panose="020F0502020204030204" pitchFamily="34" charset="0"/>
                <a:cs typeface="Calibri" panose="020F0502020204030204" pitchFamily="34" charset="0"/>
              </a:rPr>
              <a:t>NXP)</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11-22/0091, D3.0 Comment Resolution related to DMG STA communicating </a:t>
            </a:r>
            <a:r>
              <a:rPr lang="en-US" altLang="zh-CN" sz="1600" dirty="0" smtClean="0">
                <a:solidFill>
                  <a:srgbClr val="00B050"/>
                </a:solidFill>
                <a:latin typeface="Calibri" panose="020F0502020204030204" pitchFamily="34" charset="0"/>
                <a:cs typeface="Calibri" panose="020F0502020204030204" pitchFamily="34" charset="0"/>
              </a:rPr>
              <a:t>OCB, </a:t>
            </a:r>
            <a:r>
              <a:rPr lang="en-US" altLang="zh-CN" sz="1600" dirty="0">
                <a:solidFill>
                  <a:srgbClr val="00B050"/>
                </a:solidFill>
                <a:latin typeface="Calibri" panose="020F0502020204030204" pitchFamily="34" charset="0"/>
                <a:cs typeface="Calibri" panose="020F0502020204030204" pitchFamily="34" charset="0"/>
              </a:rPr>
              <a:t>Hiroyuki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(Panasonic</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11-22/0150, CID 3050 for </a:t>
            </a:r>
            <a:r>
              <a:rPr lang="en-US" altLang="zh-CN" sz="1600" dirty="0" err="1" smtClean="0">
                <a:solidFill>
                  <a:srgbClr val="00B050"/>
                </a:solidFill>
                <a:latin typeface="Calibri" panose="020F0502020204030204" pitchFamily="34" charset="0"/>
                <a:cs typeface="Calibri" panose="020F0502020204030204" pitchFamily="34" charset="0"/>
              </a:rPr>
              <a:t>Midambles</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smtClean="0">
                <a:solidFill>
                  <a:srgbClr val="00B050"/>
                </a:solidFill>
                <a:latin typeface="Calibri" panose="020F0502020204030204" pitchFamily="34" charset="0"/>
                <a:cs typeface="Calibri" panose="020F0502020204030204" pitchFamily="34" charset="0"/>
              </a:rPr>
              <a:t>Rui</a:t>
            </a:r>
            <a:r>
              <a:rPr lang="en-US" altLang="zh-CN" sz="1600" dirty="0" smtClean="0">
                <a:solidFill>
                  <a:srgbClr val="00B050"/>
                </a:solidFill>
                <a:latin typeface="Calibri" panose="020F0502020204030204" pitchFamily="34" charset="0"/>
                <a:cs typeface="Calibri" panose="020F0502020204030204" pitchFamily="34" charset="0"/>
              </a:rPr>
              <a:t> Cao (NXP)</a:t>
            </a: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11-22/0151, D3.0 CR for PHY </a:t>
            </a:r>
            <a:r>
              <a:rPr lang="en-US" altLang="zh-CN" sz="1600" dirty="0" smtClean="0">
                <a:solidFill>
                  <a:srgbClr val="00B050"/>
                </a:solidFill>
                <a:latin typeface="Calibri" panose="020F0502020204030204" pitchFamily="34" charset="0"/>
                <a:cs typeface="Calibri" panose="020F0502020204030204" pitchFamily="34" charset="0"/>
              </a:rPr>
              <a:t>Introduction, </a:t>
            </a:r>
            <a:r>
              <a:rPr lang="en-US" altLang="zh-CN" sz="1600" dirty="0" err="1" smtClean="0">
                <a:solidFill>
                  <a:srgbClr val="00B050"/>
                </a:solidFill>
                <a:latin typeface="Calibri" panose="020F0502020204030204" pitchFamily="34" charset="0"/>
                <a:cs typeface="Calibri" panose="020F0502020204030204" pitchFamily="34" charset="0"/>
              </a:rPr>
              <a:t>Rui</a:t>
            </a:r>
            <a:r>
              <a:rPr lang="en-US" altLang="zh-CN" sz="1600" dirty="0" smtClean="0">
                <a:solidFill>
                  <a:srgbClr val="00B050"/>
                </a:solidFill>
                <a:latin typeface="Calibri" panose="020F0502020204030204" pitchFamily="34" charset="0"/>
                <a:cs typeface="Calibri" panose="020F0502020204030204" pitchFamily="34" charset="0"/>
              </a:rPr>
              <a:t> Cao (NXP)</a:t>
            </a:r>
            <a:endParaRPr lang="en-US" altLang="zh-CN" sz="1600" dirty="0">
              <a:solidFill>
                <a:srgbClr val="00B050"/>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Approval of TG minutes</a:t>
            </a:r>
          </a:p>
          <a:p>
            <a:pPr lvl="0" eaLnBrk="0" hangingPunct="0">
              <a:defRPr/>
            </a:pPr>
            <a:r>
              <a:rPr lang="en-GB" altLang="en-US" dirty="0"/>
              <a:t>Tech Editor </a:t>
            </a:r>
            <a:r>
              <a:rPr lang="en-GB" altLang="en-US" dirty="0" smtClean="0"/>
              <a:t>report</a:t>
            </a:r>
            <a:endParaRPr lang="en-GB" altLang="en-US" dirty="0"/>
          </a:p>
          <a:p>
            <a:pPr lvl="0" eaLnBrk="0" hangingPunct="0">
              <a:defRPr/>
            </a:pPr>
            <a:r>
              <a:rPr lang="en-GB" altLang="en-US" dirty="0" smtClean="0"/>
              <a:t>CR Straw Poll</a:t>
            </a:r>
          </a:p>
          <a:p>
            <a:pPr lvl="1" eaLnBrk="0" hangingPunct="0">
              <a:defRPr/>
            </a:pPr>
            <a:r>
              <a:rPr lang="en-US" altLang="zh-CN" sz="1900" dirty="0" smtClean="0">
                <a:solidFill>
                  <a:srgbClr val="FFC000"/>
                </a:solidFill>
              </a:rPr>
              <a:t>11-22/0033r2, </a:t>
            </a:r>
            <a:r>
              <a:rPr lang="en-US" altLang="zh-CN" sz="1900" dirty="0">
                <a:solidFill>
                  <a:srgbClr val="FFC000"/>
                </a:solidFill>
              </a:rPr>
              <a:t>D3.0 Comment Resolution Annex C MIB, Hiroyuki </a:t>
            </a:r>
            <a:r>
              <a:rPr lang="en-US" altLang="zh-CN" sz="1900" dirty="0" err="1">
                <a:solidFill>
                  <a:srgbClr val="FFC000"/>
                </a:solidFill>
              </a:rPr>
              <a:t>Motozuka</a:t>
            </a:r>
            <a:r>
              <a:rPr lang="en-US" altLang="zh-CN" sz="1900" dirty="0">
                <a:solidFill>
                  <a:srgbClr val="FFC000"/>
                </a:solidFill>
              </a:rPr>
              <a:t> (Panasonic</a:t>
            </a:r>
            <a:r>
              <a:rPr lang="en-US" altLang="zh-CN" sz="1900" dirty="0" smtClean="0">
                <a:solidFill>
                  <a:srgbClr val="FFC000"/>
                </a:solidFill>
              </a:rPr>
              <a:t>) </a:t>
            </a:r>
            <a:r>
              <a:rPr lang="en-US" altLang="zh-CN" sz="1900" dirty="0" smtClean="0">
                <a:solidFill>
                  <a:srgbClr val="FFC000"/>
                </a:solidFill>
                <a:sym typeface="Wingdings" panose="05000000000000000000" pitchFamily="2" charset="2"/>
              </a:rPr>
              <a:t> deferred to Friday session</a:t>
            </a:r>
            <a:endParaRPr lang="en-US" altLang="zh-CN" sz="1900" dirty="0">
              <a:solidFill>
                <a:srgbClr val="FFC000"/>
              </a:solidFill>
            </a:endParaRPr>
          </a:p>
          <a:p>
            <a:pPr lvl="1" eaLnBrk="0" hangingPunct="0">
              <a:defRPr/>
            </a:pPr>
            <a:r>
              <a:rPr lang="en-US" altLang="zh-CN" sz="1900" dirty="0" smtClean="0">
                <a:solidFill>
                  <a:srgbClr val="00B050"/>
                </a:solidFill>
              </a:rPr>
              <a:t>11-22/0007r3, </a:t>
            </a:r>
            <a:r>
              <a:rPr lang="en-US" altLang="zh-CN" sz="1900" dirty="0">
                <a:solidFill>
                  <a:srgbClr val="00B050"/>
                </a:solidFill>
              </a:rPr>
              <a:t>lb259-comment-resolution, Stephan Sand (German Aerospace Center (DLR))</a:t>
            </a:r>
          </a:p>
          <a:p>
            <a:pPr lvl="1" eaLnBrk="0" hangingPunct="0">
              <a:defRPr/>
            </a:pPr>
            <a:r>
              <a:rPr lang="en-US" altLang="zh-CN" sz="1900" dirty="0" smtClean="0">
                <a:solidFill>
                  <a:srgbClr val="00B050"/>
                </a:solidFill>
              </a:rPr>
              <a:t>11-22/0015r2, </a:t>
            </a:r>
            <a:r>
              <a:rPr lang="en-US" altLang="zh-CN" sz="1900" dirty="0">
                <a:solidFill>
                  <a:srgbClr val="00B050"/>
                </a:solidFill>
              </a:rPr>
              <a:t>Resolutions to Editorial Comments Part 1, </a:t>
            </a:r>
            <a:r>
              <a:rPr lang="en-US" altLang="zh-CN" sz="1900" dirty="0" err="1">
                <a:solidFill>
                  <a:srgbClr val="00B050"/>
                </a:solidFill>
              </a:rPr>
              <a:t>Yujin</a:t>
            </a:r>
            <a:r>
              <a:rPr lang="en-US" altLang="zh-CN" sz="1900" dirty="0">
                <a:solidFill>
                  <a:srgbClr val="00B050"/>
                </a:solidFill>
              </a:rPr>
              <a:t> Noh (</a:t>
            </a:r>
            <a:r>
              <a:rPr lang="en-US" altLang="zh-CN" sz="1900" dirty="0" err="1">
                <a:solidFill>
                  <a:srgbClr val="00B050"/>
                </a:solidFill>
              </a:rPr>
              <a:t>Senscomm</a:t>
            </a:r>
            <a:r>
              <a:rPr lang="en-US" altLang="zh-CN" sz="1900" dirty="0">
                <a:solidFill>
                  <a:srgbClr val="00B050"/>
                </a:solidFill>
              </a:rPr>
              <a:t>)</a:t>
            </a:r>
          </a:p>
          <a:p>
            <a:pPr lvl="0" eaLnBrk="0" hangingPunct="0">
              <a:defRPr/>
            </a:pPr>
            <a:r>
              <a:rPr lang="en-GB" altLang="en-US" dirty="0" smtClean="0"/>
              <a:t>CR presentations</a:t>
            </a:r>
            <a:r>
              <a:rPr lang="en-US" altLang="en-GB" dirty="0" smtClean="0"/>
              <a:t> </a:t>
            </a:r>
            <a:r>
              <a:rPr lang="en-US" altLang="en-GB" dirty="0"/>
              <a:t>and discussion</a:t>
            </a:r>
          </a:p>
          <a:p>
            <a:pPr lvl="1" eaLnBrk="0" hangingPunct="0">
              <a:defRPr/>
            </a:pPr>
            <a:r>
              <a:rPr lang="en-US" altLang="zh-CN" sz="1900" dirty="0">
                <a:solidFill>
                  <a:srgbClr val="00B050"/>
                </a:solidFill>
              </a:rPr>
              <a:t>11-22/0016, Resolutions to Editorial Comments Part 2, </a:t>
            </a:r>
            <a:r>
              <a:rPr lang="en-US" altLang="zh-CN" sz="1900" dirty="0" err="1">
                <a:solidFill>
                  <a:srgbClr val="00B050"/>
                </a:solidFill>
              </a:rPr>
              <a:t>Yujin</a:t>
            </a:r>
            <a:r>
              <a:rPr lang="en-US" altLang="zh-CN" sz="1900" dirty="0">
                <a:solidFill>
                  <a:srgbClr val="00B050"/>
                </a:solidFill>
              </a:rPr>
              <a:t> Noh (</a:t>
            </a:r>
            <a:r>
              <a:rPr lang="en-US" altLang="zh-CN" sz="1900" dirty="0" err="1">
                <a:solidFill>
                  <a:srgbClr val="00B050"/>
                </a:solidFill>
              </a:rPr>
              <a:t>Senscomm</a:t>
            </a:r>
            <a:r>
              <a:rPr lang="en-US" altLang="zh-CN" sz="1900" dirty="0">
                <a:solidFill>
                  <a:srgbClr val="00B050"/>
                </a:solidFill>
              </a:rPr>
              <a:t>)</a:t>
            </a:r>
          </a:p>
          <a:p>
            <a:pPr lvl="1" eaLnBrk="0" hangingPunct="0">
              <a:defRPr/>
            </a:pPr>
            <a:r>
              <a:rPr lang="en-US" altLang="zh-CN" sz="1900" dirty="0">
                <a:solidFill>
                  <a:srgbClr val="00B050"/>
                </a:solidFill>
              </a:rPr>
              <a:t>11-22/0017, Resolutions to Annex C, , </a:t>
            </a:r>
            <a:r>
              <a:rPr lang="en-US" altLang="zh-CN" sz="1900" dirty="0" err="1">
                <a:solidFill>
                  <a:srgbClr val="00B050"/>
                </a:solidFill>
              </a:rPr>
              <a:t>Yujin</a:t>
            </a:r>
            <a:r>
              <a:rPr lang="en-US" altLang="zh-CN" sz="1900" dirty="0">
                <a:solidFill>
                  <a:srgbClr val="00B050"/>
                </a:solidFill>
              </a:rPr>
              <a:t> Noh (</a:t>
            </a:r>
            <a:r>
              <a:rPr lang="en-US" altLang="zh-CN" sz="1900" dirty="0" err="1">
                <a:solidFill>
                  <a:srgbClr val="00B050"/>
                </a:solidFill>
              </a:rPr>
              <a:t>Senscomm</a:t>
            </a:r>
            <a:r>
              <a:rPr lang="en-US" altLang="zh-CN" sz="1900" dirty="0">
                <a:solidFill>
                  <a:srgbClr val="00B050"/>
                </a:solidFill>
              </a:rPr>
              <a:t>)</a:t>
            </a:r>
          </a:p>
          <a:p>
            <a:pPr lvl="1" eaLnBrk="0" hangingPunct="0">
              <a:defRPr/>
            </a:pPr>
            <a:r>
              <a:rPr lang="en-US" altLang="zh-CN" sz="1900" dirty="0">
                <a:solidFill>
                  <a:srgbClr val="FFC000"/>
                </a:solidFill>
              </a:rPr>
              <a:t>11-22/0018, Resolutions to Resolutions to NGV PHY Introduction to Mathematical description of signals, , </a:t>
            </a:r>
            <a:r>
              <a:rPr lang="en-US" altLang="zh-CN" sz="1900" dirty="0" err="1">
                <a:solidFill>
                  <a:srgbClr val="FFC000"/>
                </a:solidFill>
              </a:rPr>
              <a:t>Yujin</a:t>
            </a:r>
            <a:r>
              <a:rPr lang="en-US" altLang="zh-CN" sz="1900" dirty="0">
                <a:solidFill>
                  <a:srgbClr val="FFC000"/>
                </a:solidFill>
              </a:rPr>
              <a:t> Noh (</a:t>
            </a:r>
            <a:r>
              <a:rPr lang="en-US" altLang="zh-CN" sz="1900" dirty="0" err="1">
                <a:solidFill>
                  <a:srgbClr val="FFC000"/>
                </a:solidFill>
              </a:rPr>
              <a:t>Senscomm</a:t>
            </a:r>
            <a:r>
              <a:rPr lang="en-US" altLang="zh-CN" sz="1900" dirty="0">
                <a:solidFill>
                  <a:srgbClr val="FFC000"/>
                </a:solidFill>
              </a:rPr>
              <a:t>)</a:t>
            </a:r>
          </a:p>
          <a:p>
            <a:pPr lvl="1" eaLnBrk="0" hangingPunct="0">
              <a:defRPr/>
            </a:pPr>
            <a:r>
              <a:rPr lang="en-US" altLang="zh-CN" sz="1900" dirty="0"/>
              <a:t>11-22/0019, Resolutions to Resolutions to NGV preamble and NGV receive procedure, </a:t>
            </a:r>
            <a:r>
              <a:rPr lang="en-US" altLang="zh-CN" sz="1900" dirty="0" err="1"/>
              <a:t>Yujin</a:t>
            </a:r>
            <a:r>
              <a:rPr lang="en-US" altLang="zh-CN" sz="1900" dirty="0"/>
              <a:t> Noh (</a:t>
            </a:r>
            <a:r>
              <a:rPr lang="en-US" altLang="zh-CN" sz="1900" dirty="0" err="1"/>
              <a:t>Senscomm</a:t>
            </a:r>
            <a:r>
              <a:rPr lang="en-US" altLang="zh-CN" sz="1900" dirty="0"/>
              <a:t>)</a:t>
            </a:r>
          </a:p>
          <a:p>
            <a:pPr lvl="1" eaLnBrk="0" hangingPunct="0">
              <a:defRPr/>
            </a:pPr>
            <a:r>
              <a:rPr lang="en-US" altLang="zh-CN" sz="1900" dirty="0"/>
              <a:t>11-22/0020, Visio for Fig32-7 transmitter block diagram for the data field of an NGV transmission, </a:t>
            </a:r>
            <a:r>
              <a:rPr lang="en-US" altLang="zh-CN" sz="1900" dirty="0" err="1"/>
              <a:t>Yujin</a:t>
            </a:r>
            <a:r>
              <a:rPr lang="en-US" altLang="zh-CN" sz="1900" dirty="0"/>
              <a:t> Noh (</a:t>
            </a:r>
            <a:r>
              <a:rPr lang="en-US" altLang="zh-CN" sz="1900" dirty="0" err="1"/>
              <a:t>Senscomm</a:t>
            </a:r>
            <a:r>
              <a:rPr lang="en-US" altLang="zh-CN" sz="1900" dirty="0"/>
              <a:t>) </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a:sym typeface="+mn-ea"/>
              </a:rPr>
              <a:t>Move to approve the following minutes for </a:t>
            </a:r>
            <a:r>
              <a:rPr lang="en-US" altLang="zh-CN" sz="2400" dirty="0" err="1">
                <a:sym typeface="+mn-ea"/>
              </a:rPr>
              <a:t>TGbd</a:t>
            </a:r>
            <a:r>
              <a:rPr lang="en-US" altLang="zh-CN" sz="2400" dirty="0">
                <a:sym typeface="+mn-ea"/>
              </a:rPr>
              <a:t> teleconferences during IEEE 802.11 </a:t>
            </a:r>
            <a:r>
              <a:rPr lang="en-US" altLang="zh-CN" sz="2400" dirty="0" smtClean="0">
                <a:sym typeface="+mn-ea"/>
              </a:rPr>
              <a:t>Nov plenary </a:t>
            </a:r>
            <a:r>
              <a:rPr lang="en-US" altLang="zh-CN" sz="2400" dirty="0">
                <a:sym typeface="+mn-ea"/>
              </a:rPr>
              <a:t>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mentor.ieee.org/802.11/dcn/21/11-21-1863-00-00bd-tgbd-november-plenary-2021-teleconference-minutes.docx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smtClean="0">
                <a:latin typeface="Calibri" panose="020F0502020204030204" pitchFamily="34" charset="0"/>
                <a:cs typeface="Calibri" panose="020F0502020204030204" pitchFamily="34" charset="0"/>
                <a:hlinkClick r:id="rId3"/>
              </a:rPr>
              <a:t>https</a:t>
            </a:r>
            <a:r>
              <a:rPr lang="en-US" altLang="zh-CN" sz="2100" dirty="0">
                <a:latin typeface="Calibri" panose="020F0502020204030204" pitchFamily="34" charset="0"/>
                <a:cs typeface="Calibri" panose="020F0502020204030204" pitchFamily="34" charset="0"/>
                <a:hlinkClick r:id="rId3"/>
              </a:rPr>
              <a:t>://</a:t>
            </a:r>
            <a:r>
              <a:rPr lang="en-US" altLang="zh-CN" sz="2100" dirty="0" smtClean="0">
                <a:latin typeface="Calibri" panose="020F0502020204030204" pitchFamily="34" charset="0"/>
                <a:cs typeface="Calibri" panose="020F0502020204030204" pitchFamily="34" charset="0"/>
                <a:hlinkClick r:id="rId3"/>
              </a:rPr>
              <a:t>mentor.ieee.org/802.11/dcn/22/11-22-0055-00-00bd-ieee-802-11bd-dec-2021-jan-2022-meeting-minutes.docx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a:t>Moved: Yan Zhang</a:t>
            </a:r>
          </a:p>
          <a:p>
            <a:r>
              <a:rPr lang="en-US" altLang="zh-CN" dirty="0"/>
              <a:t>Seconded</a:t>
            </a:r>
            <a:r>
              <a:rPr lang="en-US" altLang="zh-CN" dirty="0" smtClean="0"/>
              <a:t>: Stephan Sand</a:t>
            </a:r>
          </a:p>
          <a:p>
            <a:endParaRPr lang="en-US" altLang="zh-CN" dirty="0"/>
          </a:p>
          <a:p>
            <a:r>
              <a:rPr lang="en-US" altLang="zh-CN" dirty="0" smtClean="0"/>
              <a:t>Approved unanimously</a:t>
            </a:r>
            <a:endParaRPr lang="en-US" altLang="zh-CN" dirty="0"/>
          </a:p>
          <a:p>
            <a:endParaRPr lang="en-US"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Tree>
    <p:extLst>
      <p:ext uri="{BB962C8B-B14F-4D97-AF65-F5344CB8AC3E}">
        <p14:creationId xmlns:p14="http://schemas.microsoft.com/office/powerpoint/2010/main" val="1380017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11-22/0007r3)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10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11-22/0007r3</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3001, </a:t>
            </a:r>
            <a:r>
              <a:rPr lang="en-GB" altLang="zh-CN" sz="2100" dirty="0" smtClean="0">
                <a:latin typeface="Calibri" panose="020F0502020204030204" pitchFamily="34" charset="0"/>
                <a:cs typeface="Calibri" panose="020F0502020204030204" pitchFamily="34" charset="0"/>
              </a:rPr>
              <a:t>3012</a:t>
            </a:r>
            <a:r>
              <a:rPr lang="en-GB" altLang="zh-CN" sz="2100" dirty="0">
                <a:latin typeface="Calibri" panose="020F0502020204030204" pitchFamily="34" charset="0"/>
                <a:cs typeface="Calibri" panose="020F0502020204030204" pitchFamily="34" charset="0"/>
              </a:rPr>
              <a:t>, 3017, 3018, </a:t>
            </a:r>
            <a:r>
              <a:rPr lang="en-GB" altLang="zh-CN" sz="2100" dirty="0" smtClean="0">
                <a:latin typeface="Calibri" panose="020F0502020204030204" pitchFamily="34" charset="0"/>
                <a:cs typeface="Calibri" panose="020F0502020204030204" pitchFamily="34" charset="0"/>
              </a:rPr>
              <a:t>3052</a:t>
            </a:r>
            <a:r>
              <a:rPr lang="en-GB" altLang="zh-CN" sz="2100" dirty="0">
                <a:latin typeface="Calibri" panose="020F0502020204030204" pitchFamily="34" charset="0"/>
                <a:cs typeface="Calibri" panose="020F0502020204030204" pitchFamily="34" charset="0"/>
              </a:rPr>
              <a:t>, 3061, 3063, 3064, 3077, </a:t>
            </a:r>
            <a:r>
              <a:rPr lang="en-GB" altLang="zh-CN" sz="2100" dirty="0" smtClean="0">
                <a:latin typeface="Calibri" panose="020F0502020204030204" pitchFamily="34" charset="0"/>
                <a:cs typeface="Calibri" panose="020F0502020204030204" pitchFamily="34" charset="0"/>
              </a:rPr>
              <a:t>and 3103</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smtClean="0"/>
          </a:p>
          <a:p>
            <a:r>
              <a:rPr lang="en-US" altLang="zh-CN" dirty="0" smtClean="0"/>
              <a:t>No objection</a:t>
            </a:r>
            <a:endParaRPr lang="en-US" altLang="zh-CN" dirty="0"/>
          </a:p>
        </p:txBody>
      </p:sp>
    </p:spTree>
    <p:extLst>
      <p:ext uri="{BB962C8B-B14F-4D97-AF65-F5344CB8AC3E}">
        <p14:creationId xmlns:p14="http://schemas.microsoft.com/office/powerpoint/2010/main" val="9860175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11-22/0015r2)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11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11-22/0015r2</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smtClean="0">
                <a:latin typeface="Calibri" panose="020F0502020204030204" pitchFamily="34" charset="0"/>
                <a:cs typeface="Calibri" panose="020F0502020204030204" pitchFamily="34" charset="0"/>
              </a:rPr>
              <a:t>3079</a:t>
            </a:r>
            <a:r>
              <a:rPr lang="en-GB" altLang="zh-CN" sz="2100" b="0" dirty="0">
                <a:latin typeface="Calibri" panose="020F0502020204030204" pitchFamily="34" charset="0"/>
                <a:cs typeface="Calibri" panose="020F0502020204030204" pitchFamily="34" charset="0"/>
              </a:rPr>
              <a:t>, 3042, 3043, 3004, 3005, 3007, 3006, 3073, 3074, 3078, </a:t>
            </a:r>
            <a:r>
              <a:rPr lang="en-GB" altLang="zh-CN" sz="2100" b="0" dirty="0" smtClean="0">
                <a:latin typeface="Calibri" panose="020F0502020204030204" pitchFamily="34" charset="0"/>
                <a:cs typeface="Calibri" panose="020F0502020204030204" pitchFamily="34" charset="0"/>
              </a:rPr>
              <a:t>and 3045</a:t>
            </a:r>
            <a:endParaRPr lang="zh-CN" altLang="zh-CN" sz="2100" b="0" dirty="0">
              <a:latin typeface="Calibri" panose="020F0502020204030204" pitchFamily="34" charset="0"/>
              <a:cs typeface="Calibri" panose="020F0502020204030204" pitchFamily="34" charset="0"/>
            </a:endParaRPr>
          </a:p>
          <a:p>
            <a:pPr lvl="1"/>
            <a:endParaRPr lang="zh-CN"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endParaRPr lang="en-US" altLang="zh-CN" dirty="0"/>
          </a:p>
        </p:txBody>
      </p:sp>
    </p:spTree>
    <p:extLst>
      <p:ext uri="{BB962C8B-B14F-4D97-AF65-F5344CB8AC3E}">
        <p14:creationId xmlns:p14="http://schemas.microsoft.com/office/powerpoint/2010/main" val="20645291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1382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smtClean="0"/>
              <a:t>CR Straw Poll</a:t>
            </a:r>
          </a:p>
          <a:p>
            <a:pPr lvl="1" eaLnBrk="0" hangingPunct="0">
              <a:defRPr/>
            </a:pPr>
            <a:r>
              <a:rPr lang="en-US" altLang="zh-CN" dirty="0" smtClean="0"/>
              <a:t>11-22/0016r2, </a:t>
            </a:r>
            <a:r>
              <a:rPr lang="en-US" altLang="zh-CN" dirty="0"/>
              <a:t>Resolutions to Editorial Comments Part 2, </a:t>
            </a:r>
            <a:r>
              <a:rPr lang="en-US" altLang="zh-CN" dirty="0" err="1"/>
              <a:t>Yujin</a:t>
            </a:r>
            <a:r>
              <a:rPr lang="en-US" altLang="zh-CN" dirty="0"/>
              <a:t> Noh (</a:t>
            </a:r>
            <a:r>
              <a:rPr lang="en-US" altLang="zh-CN" dirty="0" err="1"/>
              <a:t>Senscomm</a:t>
            </a:r>
            <a:r>
              <a:rPr lang="en-US" altLang="zh-CN" dirty="0"/>
              <a:t>)</a:t>
            </a:r>
          </a:p>
          <a:p>
            <a:pPr lvl="1" eaLnBrk="0" hangingPunct="0">
              <a:defRPr/>
            </a:pPr>
            <a:r>
              <a:rPr lang="en-US" altLang="zh-CN" dirty="0" smtClean="0"/>
              <a:t>11-22/0017r1, </a:t>
            </a:r>
            <a:r>
              <a:rPr lang="en-US" altLang="zh-CN" dirty="0"/>
              <a:t>Resolutions to Annex C, , </a:t>
            </a:r>
            <a:r>
              <a:rPr lang="en-US" altLang="zh-CN" dirty="0" err="1"/>
              <a:t>Yujin</a:t>
            </a:r>
            <a:r>
              <a:rPr lang="en-US" altLang="zh-CN" dirty="0"/>
              <a:t> Noh (</a:t>
            </a:r>
            <a:r>
              <a:rPr lang="en-US" altLang="zh-CN" dirty="0" err="1"/>
              <a:t>Senscomm</a:t>
            </a:r>
            <a:r>
              <a:rPr lang="en-US" altLang="zh-CN" dirty="0" smtClean="0"/>
              <a:t>)</a:t>
            </a:r>
            <a:endParaRPr lang="en-GB" altLang="en-US" dirty="0" smtClean="0"/>
          </a:p>
          <a:p>
            <a:pPr lvl="0" eaLnBrk="0" hangingPunct="0">
              <a:defRPr/>
            </a:pPr>
            <a:r>
              <a:rPr lang="en-GB" altLang="en-US" dirty="0" smtClean="0"/>
              <a:t>CR </a:t>
            </a:r>
            <a:r>
              <a:rPr lang="en-US" altLang="en-US" dirty="0" smtClean="0"/>
              <a:t>presentations </a:t>
            </a:r>
            <a:r>
              <a:rPr lang="en-US" altLang="en-GB" dirty="0" smtClean="0"/>
              <a:t>and </a:t>
            </a:r>
            <a:r>
              <a:rPr lang="en-US" altLang="en-GB" dirty="0"/>
              <a:t>discussion</a:t>
            </a:r>
          </a:p>
          <a:p>
            <a:pPr lvl="1" eaLnBrk="0" hangingPunct="0">
              <a:defRPr/>
            </a:pPr>
            <a:r>
              <a:rPr lang="en-US" altLang="zh-CN" dirty="0" smtClean="0"/>
              <a:t>Continue the rest of submission list</a:t>
            </a:r>
          </a:p>
          <a:p>
            <a:pPr eaLnBrk="0" hangingPunct="0">
              <a:defRPr/>
            </a:pPr>
            <a:r>
              <a:rPr lang="en-US" altLang="en-GB" dirty="0" smtClean="0"/>
              <a:t>Any other business?</a:t>
            </a:r>
          </a:p>
          <a:p>
            <a:pPr lvl="0" eaLnBrk="0" hangingPunct="0">
              <a:defRPr/>
            </a:pPr>
            <a:r>
              <a:rPr lang="en-GB" altLang="en-US" dirty="0" smtClean="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60223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11-22/0016r2)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pPr marL="0" indent="0"/>
            <a:r>
              <a:rPr lang="en-US" altLang="zh-CN" sz="2400" dirty="0">
                <a:sym typeface="+mn-ea"/>
              </a:rPr>
              <a:t>Do you agree on the comment resolution to following </a:t>
            </a:r>
            <a:r>
              <a:rPr lang="en-US" altLang="zh-CN" sz="2400" dirty="0" smtClean="0">
                <a:sym typeface="+mn-ea"/>
              </a:rPr>
              <a:t>15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11-22/0016r2</a:t>
            </a:r>
            <a:r>
              <a:rPr lang="zh-CN" altLang="en-US" sz="2400" dirty="0" smtClean="0">
                <a:sym typeface="+mn-ea"/>
              </a:rPr>
              <a:t>?</a:t>
            </a:r>
            <a:endParaRPr lang="zh-CN" altLang="en-US" sz="2400" dirty="0">
              <a:sym typeface="+mn-ea"/>
            </a:endParaRPr>
          </a:p>
          <a:p>
            <a:pPr marL="285750" lvl="0" indent="0"/>
            <a:r>
              <a:rPr lang="en-US" altLang="zh-CN" sz="2100" b="0" dirty="0" smtClean="0">
                <a:latin typeface="Calibri" panose="020F0502020204030204" pitchFamily="34" charset="0"/>
                <a:cs typeface="Calibri" panose="020F0502020204030204" pitchFamily="34" charset="0"/>
              </a:rPr>
              <a:t>CID# </a:t>
            </a:r>
            <a:r>
              <a:rPr lang="en-GB" altLang="zh-CN" sz="2100" b="0" dirty="0" smtClean="0">
                <a:latin typeface="Calibri" panose="020F0502020204030204" pitchFamily="34" charset="0"/>
                <a:cs typeface="Calibri" panose="020F0502020204030204" pitchFamily="34" charset="0"/>
              </a:rPr>
              <a:t>3003</a:t>
            </a:r>
            <a:r>
              <a:rPr lang="en-GB" altLang="zh-CN" sz="2100" b="0" dirty="0">
                <a:latin typeface="Calibri" panose="020F0502020204030204" pitchFamily="34" charset="0"/>
                <a:cs typeface="Calibri" panose="020F0502020204030204" pitchFamily="34" charset="0"/>
              </a:rPr>
              <a:t>, 3104, 3072, 3075, 3055, 3056, 3008, 3026, 3049, </a:t>
            </a:r>
            <a:r>
              <a:rPr lang="en-GB" altLang="zh-CN" sz="2100" b="0" dirty="0" smtClean="0">
                <a:latin typeface="Calibri" panose="020F0502020204030204" pitchFamily="34" charset="0"/>
                <a:cs typeface="Calibri" panose="020F0502020204030204" pitchFamily="34" charset="0"/>
              </a:rPr>
              <a:t>3050, 3013</a:t>
            </a:r>
            <a:r>
              <a:rPr lang="en-GB" altLang="zh-CN" sz="2100" b="0" dirty="0">
                <a:latin typeface="Calibri" panose="020F0502020204030204" pitchFamily="34" charset="0"/>
                <a:cs typeface="Calibri" panose="020F0502020204030204" pitchFamily="34" charset="0"/>
              </a:rPr>
              <a:t>, 3024, 3025, 3086, and 3095</a:t>
            </a:r>
            <a:endParaRPr lang="zh-CN" altLang="zh-CN" sz="2100" b="0" dirty="0">
              <a:latin typeface="Calibri" panose="020F0502020204030204" pitchFamily="34" charset="0"/>
              <a:cs typeface="Calibri" panose="020F0502020204030204" pitchFamily="34" charset="0"/>
            </a:endParaRPr>
          </a:p>
          <a:p>
            <a:pPr lvl="1"/>
            <a:endParaRPr lang="zh-CN"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p>
        </p:txBody>
      </p:sp>
    </p:spTree>
    <p:extLst>
      <p:ext uri="{BB962C8B-B14F-4D97-AF65-F5344CB8AC3E}">
        <p14:creationId xmlns:p14="http://schemas.microsoft.com/office/powerpoint/2010/main" val="31186245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11-22/0017r1)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11-22/0017r1</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latin typeface="Calibri" panose="020F0502020204030204" pitchFamily="34" charset="0"/>
                <a:cs typeface="Calibri" panose="020F0502020204030204" pitchFamily="34" charset="0"/>
              </a:rPr>
              <a:t>3023, 3021, 3022 and 3046</a:t>
            </a:r>
            <a:endParaRPr lang="zh-CN" altLang="zh-CN" sz="2100" b="0" dirty="0">
              <a:latin typeface="Calibri" panose="020F0502020204030204" pitchFamily="34" charset="0"/>
              <a:cs typeface="Calibri" panose="020F0502020204030204" pitchFamily="34" charset="0"/>
            </a:endParaRPr>
          </a:p>
          <a:p>
            <a:pPr lvl="1"/>
            <a:endParaRPr lang="zh-CN"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p>
          <a:p>
            <a:endParaRPr lang="en-US" altLang="zh-CN" dirty="0"/>
          </a:p>
        </p:txBody>
      </p:sp>
    </p:spTree>
    <p:extLst>
      <p:ext uri="{BB962C8B-B14F-4D97-AF65-F5344CB8AC3E}">
        <p14:creationId xmlns:p14="http://schemas.microsoft.com/office/powerpoint/2010/main" val="22631362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a:t>
            </a:r>
            <a:r>
              <a:rPr lang="en-US" altLang="en-US" sz="3600" kern="0" dirty="0" smtClean="0">
                <a:latin typeface="Arial" panose="020B0604020202020204" pitchFamily="34" charset="0"/>
              </a:rPr>
              <a:t>20</a:t>
            </a:r>
            <a:r>
              <a:rPr kumimoji="0" lang="en-US" altLang="en-US" sz="3600" b="1" i="0" u="none" strike="noStrike" kern="0" cap="none" spc="0" normalizeH="0" baseline="3000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243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attendance 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smtClean="0"/>
              <a:t>CR </a:t>
            </a:r>
            <a:r>
              <a:rPr lang="en-GB" altLang="en-US" dirty="0"/>
              <a:t>Straw Poll</a:t>
            </a:r>
          </a:p>
          <a:p>
            <a:pPr marL="800100" lvl="1">
              <a:defRPr/>
            </a:pPr>
            <a:r>
              <a:rPr lang="en-US" altLang="zh-CN" dirty="0" smtClean="0">
                <a:solidFill>
                  <a:srgbClr val="00B050"/>
                </a:solidFill>
              </a:rPr>
              <a:t>11-22/18r2, </a:t>
            </a:r>
            <a:r>
              <a:rPr lang="en-US" altLang="zh-CN" dirty="0">
                <a:solidFill>
                  <a:srgbClr val="00B050"/>
                </a:solidFill>
              </a:rPr>
              <a:t>Resolutions to Resolutions to NGV PHY Introduction to Mathematical description of signals, , </a:t>
            </a:r>
            <a:r>
              <a:rPr lang="en-US" altLang="zh-CN" dirty="0" err="1">
                <a:solidFill>
                  <a:srgbClr val="00B050"/>
                </a:solidFill>
              </a:rPr>
              <a:t>Yujin</a:t>
            </a:r>
            <a:r>
              <a:rPr lang="en-US" altLang="zh-CN" dirty="0">
                <a:solidFill>
                  <a:srgbClr val="00B050"/>
                </a:solidFill>
              </a:rPr>
              <a:t> Noh (</a:t>
            </a:r>
            <a:r>
              <a:rPr lang="en-US" altLang="zh-CN" dirty="0" err="1">
                <a:solidFill>
                  <a:srgbClr val="00B050"/>
                </a:solidFill>
              </a:rPr>
              <a:t>Senscomm</a:t>
            </a:r>
            <a:r>
              <a:rPr lang="en-US" altLang="zh-CN" dirty="0">
                <a:solidFill>
                  <a:srgbClr val="00B050"/>
                </a:solidFill>
              </a:rPr>
              <a:t>)</a:t>
            </a:r>
          </a:p>
          <a:p>
            <a:pPr marL="800100" lvl="1">
              <a:defRPr/>
            </a:pPr>
            <a:r>
              <a:rPr lang="en-US" altLang="zh-CN" dirty="0" smtClean="0">
                <a:solidFill>
                  <a:srgbClr val="00B050"/>
                </a:solidFill>
              </a:rPr>
              <a:t>11-22/19r2, </a:t>
            </a:r>
            <a:r>
              <a:rPr lang="en-US" altLang="zh-CN" dirty="0">
                <a:solidFill>
                  <a:srgbClr val="00B050"/>
                </a:solidFill>
              </a:rPr>
              <a:t>Resolutions to Resolutions to NGV preamble and NGV receive procedure, </a:t>
            </a:r>
            <a:r>
              <a:rPr lang="en-US" altLang="zh-CN" dirty="0" err="1">
                <a:solidFill>
                  <a:srgbClr val="00B050"/>
                </a:solidFill>
              </a:rPr>
              <a:t>Yujin</a:t>
            </a:r>
            <a:r>
              <a:rPr lang="en-US" altLang="zh-CN" dirty="0">
                <a:solidFill>
                  <a:srgbClr val="00B050"/>
                </a:solidFill>
              </a:rPr>
              <a:t> Noh (</a:t>
            </a:r>
            <a:r>
              <a:rPr lang="en-US" altLang="zh-CN" dirty="0" err="1">
                <a:solidFill>
                  <a:srgbClr val="00B050"/>
                </a:solidFill>
              </a:rPr>
              <a:t>Senscomm</a:t>
            </a:r>
            <a:r>
              <a:rPr lang="en-US" altLang="zh-CN" dirty="0" smtClean="0">
                <a:solidFill>
                  <a:srgbClr val="00B050"/>
                </a:solidFill>
              </a:rPr>
              <a:t>)</a:t>
            </a:r>
            <a:endParaRPr lang="en-US" altLang="zh-CN" sz="2100" dirty="0">
              <a:solidFill>
                <a:srgbClr val="00B050"/>
              </a:solidFill>
            </a:endParaRPr>
          </a:p>
          <a:p>
            <a:pPr marL="800100" lvl="1">
              <a:defRPr/>
            </a:pPr>
            <a:r>
              <a:rPr lang="en-US" altLang="zh-CN" sz="2100" dirty="0" smtClean="0">
                <a:solidFill>
                  <a:srgbClr val="00B050"/>
                </a:solidFill>
              </a:rPr>
              <a:t>11-22/0112r0, </a:t>
            </a:r>
            <a:r>
              <a:rPr lang="en-US" altLang="zh-CN" sz="2100" dirty="0">
                <a:solidFill>
                  <a:srgbClr val="00B050"/>
                </a:solidFill>
              </a:rPr>
              <a:t>some-clause-3-comment-resolutions-for-lb-259, Joseph Levy (</a:t>
            </a:r>
            <a:r>
              <a:rPr lang="en-US" altLang="zh-CN" sz="2100" dirty="0" err="1">
                <a:solidFill>
                  <a:srgbClr val="00B050"/>
                </a:solidFill>
              </a:rPr>
              <a:t>InterDigital</a:t>
            </a:r>
            <a:r>
              <a:rPr lang="en-US" altLang="zh-CN" sz="2100" dirty="0">
                <a:solidFill>
                  <a:srgbClr val="00B050"/>
                </a:solidFill>
              </a:rPr>
              <a:t>)</a:t>
            </a:r>
          </a:p>
          <a:p>
            <a:pPr marL="800100" lvl="1">
              <a:buFontTx/>
              <a:buChar char="–"/>
              <a:defRPr/>
            </a:pPr>
            <a:r>
              <a:rPr lang="en-US" altLang="zh-CN" sz="2100" dirty="0" smtClean="0">
                <a:solidFill>
                  <a:srgbClr val="00B050"/>
                </a:solidFill>
              </a:rPr>
              <a:t>11-22/0047r0, </a:t>
            </a:r>
            <a:r>
              <a:rPr lang="en-US" altLang="zh-CN" sz="2100" dirty="0">
                <a:solidFill>
                  <a:srgbClr val="00B050"/>
                </a:solidFill>
              </a:rPr>
              <a:t>D3.0 comment resolution 31.1, </a:t>
            </a:r>
            <a:r>
              <a:rPr lang="en-US" altLang="zh-CN" sz="2100" dirty="0" err="1">
                <a:solidFill>
                  <a:srgbClr val="00B050"/>
                </a:solidFill>
              </a:rPr>
              <a:t>Liwen</a:t>
            </a:r>
            <a:r>
              <a:rPr lang="en-US" altLang="zh-CN" sz="2100" dirty="0">
                <a:solidFill>
                  <a:srgbClr val="00B050"/>
                </a:solidFill>
              </a:rPr>
              <a:t> Chu (NXP)</a:t>
            </a:r>
          </a:p>
          <a:p>
            <a:pPr marL="800100" lvl="1">
              <a:buFontTx/>
              <a:buChar char="–"/>
              <a:defRPr/>
            </a:pPr>
            <a:r>
              <a:rPr lang="en-US" altLang="zh-CN" sz="2100" dirty="0" smtClean="0">
                <a:solidFill>
                  <a:srgbClr val="00B050"/>
                </a:solidFill>
              </a:rPr>
              <a:t>11-22/0048r1, </a:t>
            </a:r>
            <a:r>
              <a:rPr lang="en-US" altLang="zh-CN" sz="2100" dirty="0">
                <a:solidFill>
                  <a:srgbClr val="00B050"/>
                </a:solidFill>
              </a:rPr>
              <a:t>D3.0 comment resolution 5.3.2, </a:t>
            </a:r>
            <a:r>
              <a:rPr lang="en-US" altLang="zh-CN" sz="2100" dirty="0" err="1">
                <a:solidFill>
                  <a:srgbClr val="00B050"/>
                </a:solidFill>
              </a:rPr>
              <a:t>Liwen</a:t>
            </a:r>
            <a:r>
              <a:rPr lang="en-US" altLang="zh-CN" sz="2100" dirty="0">
                <a:solidFill>
                  <a:srgbClr val="00B050"/>
                </a:solidFill>
              </a:rPr>
              <a:t> Chu (NXP</a:t>
            </a:r>
            <a:r>
              <a:rPr lang="en-US" altLang="zh-CN" sz="2100" dirty="0" smtClean="0">
                <a:solidFill>
                  <a:srgbClr val="00B050"/>
                </a:solidFill>
              </a:rPr>
              <a:t>)</a:t>
            </a:r>
            <a:endParaRPr lang="en-US" altLang="zh-CN" sz="2100" dirty="0">
              <a:solidFill>
                <a:srgbClr val="00B050"/>
              </a:solidFill>
            </a:endParaRPr>
          </a:p>
          <a:p>
            <a:pPr lvl="0" eaLnBrk="0" hangingPunct="0">
              <a:defRPr/>
            </a:pPr>
            <a:r>
              <a:rPr lang="en-GB" altLang="en-US" dirty="0" smtClean="0"/>
              <a:t>CR </a:t>
            </a:r>
            <a:r>
              <a:rPr lang="en-US" altLang="en-US" dirty="0" smtClean="0"/>
              <a:t>presentations </a:t>
            </a:r>
            <a:r>
              <a:rPr lang="en-US" altLang="en-GB" dirty="0" smtClean="0"/>
              <a:t>and </a:t>
            </a:r>
            <a:r>
              <a:rPr lang="en-US" altLang="en-GB" dirty="0"/>
              <a:t>discussion</a:t>
            </a:r>
          </a:p>
          <a:p>
            <a:pPr lvl="1" eaLnBrk="0" hangingPunct="0">
              <a:defRPr/>
            </a:pPr>
            <a:r>
              <a:rPr lang="en-US" altLang="zh-CN" dirty="0"/>
              <a:t>Continue the submission list</a:t>
            </a:r>
            <a:endParaRPr lang="zh-CN" altLang="zh-CN" sz="2100" dirty="0"/>
          </a:p>
          <a:p>
            <a:pPr eaLnBrk="0" hangingPunct="0">
              <a:defRPr/>
            </a:pPr>
            <a:r>
              <a:rPr lang="en-US" altLang="en-GB" dirty="0" smtClean="0"/>
              <a:t>MDR report (before 8:20, ET)</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766534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a:t>
            </a:r>
            <a:r>
              <a:rPr lang="en-US" altLang="zh-CN" dirty="0" smtClean="0"/>
              <a:t>11-22/0018r3)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pPr marL="0" indent="0">
              <a:spcAft>
                <a:spcPts val="600"/>
              </a:spcAft>
            </a:pPr>
            <a:r>
              <a:rPr lang="en-US" altLang="zh-CN" sz="2400" dirty="0">
                <a:sym typeface="+mn-ea"/>
              </a:rPr>
              <a:t>Do you agree on the comment resolution to following </a:t>
            </a:r>
            <a:r>
              <a:rPr lang="en-US" altLang="zh-CN" sz="2400" dirty="0" smtClean="0">
                <a:sym typeface="+mn-ea"/>
              </a:rPr>
              <a:t>13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a:t>
            </a:r>
            <a:r>
              <a:rPr lang="en-US" altLang="zh-CN" sz="2400" dirty="0" smtClean="0"/>
              <a:t>11-22/0018r3</a:t>
            </a:r>
            <a:r>
              <a:rPr lang="zh-CN" altLang="en-US" sz="2400" dirty="0" smtClean="0">
                <a:sym typeface="+mn-ea"/>
              </a:rPr>
              <a:t>?</a:t>
            </a:r>
            <a:endParaRPr lang="zh-CN" altLang="en-US" sz="2400" dirty="0">
              <a:sym typeface="+mn-ea"/>
            </a:endParaRPr>
          </a:p>
          <a:p>
            <a:r>
              <a:rPr lang="en-US" altLang="zh-CN" b="0" dirty="0" smtClean="0">
                <a:latin typeface="Calibri" panose="020F0502020204030204" pitchFamily="34" charset="0"/>
                <a:cs typeface="Calibri" panose="020F0502020204030204" pitchFamily="34" charset="0"/>
              </a:rPr>
              <a:t>  </a:t>
            </a:r>
            <a:r>
              <a:rPr lang="en-US" altLang="zh-CN" sz="2000" b="0" dirty="0" smtClean="0">
                <a:latin typeface="Calibri" panose="020F0502020204030204" pitchFamily="34" charset="0"/>
                <a:cs typeface="Calibri" panose="020F0502020204030204" pitchFamily="34" charset="0"/>
              </a:rPr>
              <a:t>CID</a:t>
            </a:r>
            <a:r>
              <a:rPr lang="en-US" altLang="zh-CN" sz="2000" b="0" dirty="0">
                <a:latin typeface="Calibri" panose="020F0502020204030204" pitchFamily="34" charset="0"/>
                <a:cs typeface="Calibri" panose="020F0502020204030204" pitchFamily="34" charset="0"/>
              </a:rPr>
              <a:t># </a:t>
            </a:r>
            <a:r>
              <a:rPr lang="en-GB" altLang="zh-CN" sz="2000" b="0" dirty="0">
                <a:latin typeface="Calibri" panose="020F0502020204030204" pitchFamily="34" charset="0"/>
                <a:cs typeface="Calibri" panose="020F0502020204030204" pitchFamily="34" charset="0"/>
              </a:rPr>
              <a:t>3028, 3029, 3091, 3092, 3030, 3031, 3093, 3094, 3032, </a:t>
            </a:r>
            <a:r>
              <a:rPr lang="en-GB" altLang="zh-CN" sz="2000" b="0" dirty="0" smtClean="0">
                <a:solidFill>
                  <a:schemeClr val="tx1"/>
                </a:solidFill>
                <a:latin typeface="Calibri" panose="020F0502020204030204" pitchFamily="34" charset="0"/>
                <a:cs typeface="Calibri" panose="020F0502020204030204" pitchFamily="34" charset="0"/>
              </a:rPr>
              <a:t>3033</a:t>
            </a:r>
            <a:r>
              <a:rPr lang="en-US" altLang="zh-CN" sz="2000" b="0" dirty="0" smtClean="0">
                <a:solidFill>
                  <a:schemeClr val="tx1"/>
                </a:solidFill>
                <a:latin typeface="Calibri" panose="020F0502020204030204" pitchFamily="34" charset="0"/>
                <a:cs typeface="Calibri" panose="020F0502020204030204" pitchFamily="34" charset="0"/>
              </a:rPr>
              <a:t>, </a:t>
            </a:r>
            <a:r>
              <a:rPr lang="en-GB" altLang="zh-CN" sz="2000" b="0" dirty="0" smtClean="0">
                <a:solidFill>
                  <a:schemeClr val="tx1"/>
                </a:solidFill>
                <a:latin typeface="Calibri" panose="020F0502020204030204" pitchFamily="34" charset="0"/>
                <a:cs typeface="Calibri" panose="020F0502020204030204" pitchFamily="34" charset="0"/>
              </a:rPr>
              <a:t>3034</a:t>
            </a:r>
            <a:r>
              <a:rPr lang="en-GB" altLang="zh-CN" sz="2000" b="0" dirty="0">
                <a:solidFill>
                  <a:schemeClr val="tx1"/>
                </a:solidFill>
                <a:latin typeface="Calibri" panose="020F0502020204030204" pitchFamily="34" charset="0"/>
                <a:cs typeface="Calibri" panose="020F0502020204030204" pitchFamily="34" charset="0"/>
              </a:rPr>
              <a:t>, 3035, </a:t>
            </a:r>
            <a:r>
              <a:rPr lang="en-GB" altLang="zh-CN" sz="2000" b="0" dirty="0" smtClean="0">
                <a:latin typeface="Calibri" panose="020F0502020204030204" pitchFamily="34" charset="0"/>
                <a:cs typeface="Calibri" panose="020F0502020204030204" pitchFamily="34" charset="0"/>
              </a:rPr>
              <a:t>and 3036</a:t>
            </a:r>
            <a:endParaRPr lang="zh-CN" altLang="zh-CN" sz="2000" b="0" dirty="0">
              <a:latin typeface="Calibri" panose="020F0502020204030204" pitchFamily="34" charset="0"/>
              <a:cs typeface="Calibri" panose="020F0502020204030204" pitchFamily="34" charset="0"/>
            </a:endParaRPr>
          </a:p>
          <a:p>
            <a:pPr marL="285750" lvl="0" indent="0"/>
            <a:endParaRPr lang="zh-CN"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endParaRPr lang="en-US" altLang="zh-CN" dirty="0" smtClean="0"/>
          </a:p>
          <a:p>
            <a:endParaRPr lang="en-US" altLang="zh-CN" dirty="0"/>
          </a:p>
        </p:txBody>
      </p:sp>
    </p:spTree>
    <p:extLst>
      <p:ext uri="{BB962C8B-B14F-4D97-AF65-F5344CB8AC3E}">
        <p14:creationId xmlns:p14="http://schemas.microsoft.com/office/powerpoint/2010/main" val="23572865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a:t>
            </a:r>
            <a:r>
              <a:rPr lang="en-US" altLang="zh-CN" dirty="0" smtClean="0"/>
              <a:t>11-22/0019r2)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pPr marL="0" indent="0">
              <a:spcAft>
                <a:spcPts val="600"/>
              </a:spcAft>
            </a:pPr>
            <a:r>
              <a:rPr lang="en-US" altLang="zh-CN" sz="2400" dirty="0">
                <a:sym typeface="+mn-ea"/>
              </a:rPr>
              <a:t>Do you agree on the comment resolution to following </a:t>
            </a:r>
            <a:r>
              <a:rPr lang="en-US" altLang="zh-CN" sz="2400" dirty="0" smtClean="0">
                <a:sym typeface="+mn-ea"/>
              </a:rPr>
              <a:t>14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a:t>
            </a:r>
            <a:r>
              <a:rPr lang="en-US" altLang="zh-CN" sz="2400" dirty="0" smtClean="0"/>
              <a:t>11-22/0019r2</a:t>
            </a:r>
            <a:r>
              <a:rPr lang="zh-CN" altLang="en-US" sz="2400" dirty="0" smtClean="0">
                <a:sym typeface="+mn-ea"/>
              </a:rPr>
              <a:t>?</a:t>
            </a:r>
            <a:endParaRPr lang="zh-CN" altLang="en-US" sz="2400" dirty="0">
              <a:sym typeface="+mn-ea"/>
            </a:endParaRPr>
          </a:p>
          <a:p>
            <a:r>
              <a:rPr lang="en-US" altLang="zh-CN" b="0" dirty="0" smtClean="0">
                <a:latin typeface="Calibri" panose="020F0502020204030204" pitchFamily="34" charset="0"/>
                <a:cs typeface="Calibri" panose="020F0502020204030204" pitchFamily="34" charset="0"/>
              </a:rPr>
              <a:t>  </a:t>
            </a:r>
            <a:r>
              <a:rPr lang="en-US" altLang="zh-CN" sz="2000" b="0" dirty="0" smtClean="0">
                <a:latin typeface="Calibri" panose="020F0502020204030204" pitchFamily="34" charset="0"/>
                <a:cs typeface="Calibri" panose="020F0502020204030204" pitchFamily="34" charset="0"/>
              </a:rPr>
              <a:t>CID# </a:t>
            </a:r>
            <a:r>
              <a:rPr lang="en-GB" altLang="zh-CN" sz="2000" b="0" dirty="0" smtClean="0">
                <a:latin typeface="Calibri" panose="020F0502020204030204" pitchFamily="34" charset="0"/>
                <a:cs typeface="Calibri" panose="020F0502020204030204" pitchFamily="34" charset="0"/>
              </a:rPr>
              <a:t>3101</a:t>
            </a:r>
            <a:r>
              <a:rPr lang="en-GB" altLang="zh-CN" sz="2000" b="0" dirty="0">
                <a:latin typeface="Calibri" panose="020F0502020204030204" pitchFamily="34" charset="0"/>
                <a:cs typeface="Calibri" panose="020F0502020204030204" pitchFamily="34" charset="0"/>
              </a:rPr>
              <a:t>, 3102, 3000, 3059, 3037, 3038, 3096, 3097, 3039, </a:t>
            </a:r>
            <a:r>
              <a:rPr lang="en-GB" altLang="zh-CN" sz="2000" b="0" dirty="0" smtClean="0">
                <a:latin typeface="Calibri" panose="020F0502020204030204" pitchFamily="34" charset="0"/>
                <a:cs typeface="Calibri" panose="020F0502020204030204" pitchFamily="34" charset="0"/>
              </a:rPr>
              <a:t>3098, 3040</a:t>
            </a:r>
            <a:r>
              <a:rPr lang="en-GB" altLang="zh-CN" sz="2000" b="0" dirty="0">
                <a:latin typeface="Calibri" panose="020F0502020204030204" pitchFamily="34" charset="0"/>
                <a:cs typeface="Calibri" panose="020F0502020204030204" pitchFamily="34" charset="0"/>
              </a:rPr>
              <a:t>, 3099, 3041, </a:t>
            </a:r>
            <a:r>
              <a:rPr lang="en-GB" altLang="zh-CN" sz="2000" b="0" dirty="0" smtClean="0">
                <a:latin typeface="Calibri" panose="020F0502020204030204" pitchFamily="34" charset="0"/>
                <a:cs typeface="Calibri" panose="020F0502020204030204" pitchFamily="34" charset="0"/>
              </a:rPr>
              <a:t>and 3100</a:t>
            </a:r>
            <a:endParaRPr lang="zh-CN" altLang="zh-CN" sz="2000" b="0" dirty="0">
              <a:latin typeface="Calibri" panose="020F0502020204030204" pitchFamily="34" charset="0"/>
              <a:cs typeface="Calibri" panose="020F0502020204030204" pitchFamily="34" charset="0"/>
            </a:endParaRPr>
          </a:p>
          <a:p>
            <a:endParaRPr lang="zh-CN" altLang="zh-CN" sz="2000" b="0" dirty="0">
              <a:latin typeface="Calibri" panose="020F0502020204030204" pitchFamily="34" charset="0"/>
              <a:cs typeface="Calibri" panose="020F0502020204030204" pitchFamily="34" charset="0"/>
            </a:endParaRPr>
          </a:p>
          <a:p>
            <a:pPr marL="285750" lvl="0" indent="0"/>
            <a:endParaRPr lang="zh-CN" altLang="zh-CN" sz="2100" b="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endParaRPr lang="en-US" altLang="zh-CN" dirty="0" smtClean="0"/>
          </a:p>
          <a:p>
            <a:endParaRPr lang="en-US" altLang="zh-CN" dirty="0"/>
          </a:p>
        </p:txBody>
      </p:sp>
    </p:spTree>
    <p:extLst>
      <p:ext uri="{BB962C8B-B14F-4D97-AF65-F5344CB8AC3E}">
        <p14:creationId xmlns:p14="http://schemas.microsoft.com/office/powerpoint/2010/main" val="11223864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11-22/0112r0)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pPr marL="0" indent="0">
              <a:spcAft>
                <a:spcPts val="600"/>
              </a:spcAft>
            </a:pPr>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as proposed in 11-22/0112r0</a:t>
            </a:r>
            <a:r>
              <a:rPr lang="zh-CN" altLang="en-US" sz="2400" dirty="0" smtClean="0">
                <a:sym typeface="+mn-ea"/>
              </a:rPr>
              <a:t>?</a:t>
            </a:r>
            <a:endParaRPr lang="zh-CN" altLang="en-US" sz="2400" dirty="0">
              <a:sym typeface="+mn-ea"/>
            </a:endParaRPr>
          </a:p>
          <a:p>
            <a:r>
              <a:rPr lang="en-US" altLang="zh-CN" b="0" dirty="0" smtClean="0">
                <a:latin typeface="Calibri" panose="020F0502020204030204" pitchFamily="34" charset="0"/>
                <a:cs typeface="Calibri" panose="020F0502020204030204" pitchFamily="34" charset="0"/>
              </a:rPr>
              <a:t>  </a:t>
            </a:r>
            <a:r>
              <a:rPr lang="en-US" altLang="zh-CN" sz="2000" b="0" dirty="0" smtClean="0">
                <a:latin typeface="Calibri" panose="020F0502020204030204" pitchFamily="34" charset="0"/>
                <a:cs typeface="Calibri" panose="020F0502020204030204" pitchFamily="34" charset="0"/>
              </a:rPr>
              <a:t>CID# </a:t>
            </a:r>
            <a:r>
              <a:rPr lang="en-GB" altLang="zh-CN" sz="2000" b="0" dirty="0" smtClean="0">
                <a:latin typeface="Calibri" panose="020F0502020204030204" pitchFamily="34" charset="0"/>
                <a:cs typeface="Calibri" panose="020F0502020204030204" pitchFamily="34" charset="0"/>
              </a:rPr>
              <a:t>3054 and 3060</a:t>
            </a:r>
            <a:endParaRPr lang="zh-CN" altLang="zh-CN" sz="2000" b="0" dirty="0">
              <a:latin typeface="Calibri" panose="020F0502020204030204" pitchFamily="34" charset="0"/>
              <a:cs typeface="Calibri" panose="020F0502020204030204" pitchFamily="34" charset="0"/>
            </a:endParaRPr>
          </a:p>
          <a:p>
            <a:endParaRPr lang="zh-CN" altLang="zh-CN" sz="2000" b="0" dirty="0">
              <a:latin typeface="Calibri" panose="020F0502020204030204" pitchFamily="34" charset="0"/>
              <a:cs typeface="Calibri" panose="020F0502020204030204" pitchFamily="34" charset="0"/>
            </a:endParaRPr>
          </a:p>
          <a:p>
            <a:pPr marL="285750" lvl="0" indent="0"/>
            <a:endParaRPr lang="zh-CN" altLang="zh-CN" sz="2100" b="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endParaRPr lang="en-US" altLang="zh-CN" dirty="0" smtClean="0"/>
          </a:p>
          <a:p>
            <a:endParaRPr lang="en-US" altLang="zh-CN" dirty="0"/>
          </a:p>
        </p:txBody>
      </p:sp>
    </p:spTree>
    <p:extLst>
      <p:ext uri="{BB962C8B-B14F-4D97-AF65-F5344CB8AC3E}">
        <p14:creationId xmlns:p14="http://schemas.microsoft.com/office/powerpoint/2010/main" val="4086621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11-22/0047r0)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pPr marL="0" indent="0">
              <a:spcAft>
                <a:spcPts val="600"/>
              </a:spcAft>
            </a:pPr>
            <a:r>
              <a:rPr lang="en-US" altLang="zh-CN" sz="2400" dirty="0">
                <a:sym typeface="+mn-ea"/>
              </a:rPr>
              <a:t>Do you agree on the comment resolution to </a:t>
            </a:r>
            <a:r>
              <a:rPr lang="en-US" altLang="zh-CN" sz="2400" dirty="0" smtClean="0">
                <a:sym typeface="+mn-ea"/>
              </a:rPr>
              <a:t>CID 3085 as</a:t>
            </a:r>
            <a:r>
              <a:rPr lang="en-US" altLang="zh-CN" sz="2400" dirty="0" smtClean="0"/>
              <a:t> </a:t>
            </a:r>
            <a:r>
              <a:rPr lang="en-US" altLang="zh-CN" sz="2400" dirty="0"/>
              <a:t>proposed </a:t>
            </a:r>
            <a:r>
              <a:rPr lang="en-US" altLang="zh-CN" sz="2400" dirty="0" smtClean="0"/>
              <a:t>in 11-22/0047r0</a:t>
            </a:r>
            <a:r>
              <a:rPr lang="zh-CN" altLang="en-US" sz="2400" dirty="0" smtClean="0">
                <a:sym typeface="+mn-ea"/>
              </a:rPr>
              <a:t>?</a:t>
            </a:r>
            <a:endParaRPr lang="zh-CN" altLang="en-US" sz="2400" dirty="0">
              <a:sym typeface="+mn-ea"/>
            </a:endParaRPr>
          </a:p>
          <a:p>
            <a:r>
              <a:rPr lang="en-US" altLang="zh-CN" b="0" dirty="0" smtClean="0">
                <a:latin typeface="Calibri" panose="020F0502020204030204" pitchFamily="34" charset="0"/>
                <a:cs typeface="Calibri" panose="020F0502020204030204" pitchFamily="34" charset="0"/>
              </a:rPr>
              <a:t>  </a:t>
            </a:r>
            <a:endParaRPr lang="zh-CN" altLang="zh-CN" sz="2100" b="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endParaRPr lang="en-US" altLang="zh-CN" dirty="0" smtClean="0"/>
          </a:p>
          <a:p>
            <a:endParaRPr lang="en-US" altLang="zh-CN" dirty="0"/>
          </a:p>
        </p:txBody>
      </p:sp>
    </p:spTree>
    <p:extLst>
      <p:ext uri="{BB962C8B-B14F-4D97-AF65-F5344CB8AC3E}">
        <p14:creationId xmlns:p14="http://schemas.microsoft.com/office/powerpoint/2010/main" val="29171964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a:t>
            </a:r>
            <a:r>
              <a:rPr lang="en-US" altLang="zh-CN" dirty="0" smtClean="0"/>
              <a:t>11-22/0048r1)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pPr marL="0" indent="0">
              <a:spcAft>
                <a:spcPts val="600"/>
              </a:spcAft>
            </a:pPr>
            <a:r>
              <a:rPr lang="en-US" altLang="zh-CN" sz="2400" dirty="0">
                <a:sym typeface="+mn-ea"/>
              </a:rPr>
              <a:t>Do you agree on the comment resolution to following </a:t>
            </a:r>
            <a:r>
              <a:rPr lang="en-US" altLang="zh-CN" sz="2400" dirty="0" smtClean="0">
                <a:sym typeface="+mn-ea"/>
              </a:rPr>
              <a:t>5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a:t>
            </a:r>
            <a:r>
              <a:rPr lang="en-US" altLang="zh-CN" sz="2400" dirty="0" smtClean="0"/>
              <a:t>11-22/0048r1</a:t>
            </a:r>
            <a:r>
              <a:rPr lang="zh-CN" altLang="en-US" sz="2400" dirty="0" smtClean="0">
                <a:sym typeface="+mn-ea"/>
              </a:rPr>
              <a:t>?</a:t>
            </a:r>
            <a:endParaRPr lang="zh-CN" altLang="en-US" sz="2400" dirty="0">
              <a:sym typeface="+mn-ea"/>
            </a:endParaRPr>
          </a:p>
          <a:p>
            <a:r>
              <a:rPr lang="en-US" altLang="zh-CN" b="0" dirty="0" smtClean="0">
                <a:latin typeface="Calibri" panose="020F0502020204030204" pitchFamily="34" charset="0"/>
                <a:cs typeface="Calibri" panose="020F0502020204030204" pitchFamily="34" charset="0"/>
              </a:rPr>
              <a:t>  </a:t>
            </a:r>
            <a:r>
              <a:rPr lang="en-US" altLang="zh-CN" sz="2000" b="0" dirty="0" smtClean="0">
                <a:latin typeface="Calibri" panose="020F0502020204030204" pitchFamily="34" charset="0"/>
                <a:cs typeface="Calibri" panose="020F0502020204030204" pitchFamily="34" charset="0"/>
              </a:rPr>
              <a:t>CID# </a:t>
            </a:r>
            <a:r>
              <a:rPr lang="en-GB" altLang="zh-CN" sz="2000" b="0" dirty="0" smtClean="0">
                <a:latin typeface="Calibri" panose="020F0502020204030204" pitchFamily="34" charset="0"/>
                <a:cs typeface="Calibri" panose="020F0502020204030204" pitchFamily="34" charset="0"/>
              </a:rPr>
              <a:t>2139</a:t>
            </a:r>
            <a:r>
              <a:rPr lang="en-GB" altLang="zh-CN" sz="2000" b="0" dirty="0">
                <a:latin typeface="Calibri" panose="020F0502020204030204" pitchFamily="34" charset="0"/>
                <a:cs typeface="Calibri" panose="020F0502020204030204" pitchFamily="34" charset="0"/>
              </a:rPr>
              <a:t>, 2140, 2141, 2249, </a:t>
            </a:r>
            <a:r>
              <a:rPr lang="en-GB" altLang="zh-CN" sz="2000" b="0" dirty="0" smtClean="0">
                <a:latin typeface="Calibri" panose="020F0502020204030204" pitchFamily="34" charset="0"/>
                <a:cs typeface="Calibri" panose="020F0502020204030204" pitchFamily="34" charset="0"/>
              </a:rPr>
              <a:t>and 2251</a:t>
            </a:r>
            <a:endParaRPr lang="zh-CN" altLang="zh-CN" sz="2000" b="0" dirty="0">
              <a:latin typeface="Calibri" panose="020F0502020204030204" pitchFamily="34" charset="0"/>
              <a:cs typeface="Calibri" panose="020F0502020204030204" pitchFamily="34" charset="0"/>
            </a:endParaRPr>
          </a:p>
          <a:p>
            <a:endParaRPr lang="zh-CN" altLang="zh-CN" sz="2000" b="0" dirty="0">
              <a:latin typeface="Calibri" panose="020F0502020204030204" pitchFamily="34" charset="0"/>
              <a:cs typeface="Calibri" panose="020F0502020204030204" pitchFamily="34" charset="0"/>
            </a:endParaRPr>
          </a:p>
          <a:p>
            <a:pPr marL="285750" lvl="0" indent="0"/>
            <a:endParaRPr lang="zh-CN" altLang="zh-CN" sz="2100" b="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endParaRPr lang="en-US" altLang="zh-CN" dirty="0" smtClean="0"/>
          </a:p>
          <a:p>
            <a:endParaRPr lang="en-US" altLang="zh-CN" dirty="0"/>
          </a:p>
        </p:txBody>
      </p:sp>
    </p:spTree>
    <p:extLst>
      <p:ext uri="{BB962C8B-B14F-4D97-AF65-F5344CB8AC3E}">
        <p14:creationId xmlns:p14="http://schemas.microsoft.com/office/powerpoint/2010/main" val="9566072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endParaRPr lang="en-US" sz="3200" dirty="0">
              <a:solidFill>
                <a:srgbClr val="FF0000"/>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st</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495338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533843" y="1870075"/>
            <a:ext cx="9927590" cy="460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sz="2000" dirty="0"/>
              <a:t>Call </a:t>
            </a:r>
            <a:r>
              <a:rPr lang="en-US" altLang="en-GB" sz="2000" dirty="0"/>
              <a:t>meeting to order and remind the group to record </a:t>
            </a:r>
            <a:r>
              <a:rPr lang="en-US" altLang="en-GB" sz="2000" dirty="0" smtClean="0"/>
              <a:t>attendance </a:t>
            </a:r>
            <a:r>
              <a:rPr lang="en-US" altLang="en-GB" sz="2000" dirty="0"/>
              <a:t>on imat.ieee.org</a:t>
            </a:r>
            <a:endParaRPr lang="en-GB" altLang="en-US" sz="2000" dirty="0"/>
          </a:p>
          <a:p>
            <a:pPr lvl="0" eaLnBrk="0" hangingPunct="0">
              <a:defRPr/>
            </a:pPr>
            <a:r>
              <a:rPr lang="en-GB" altLang="en-US" sz="2000" dirty="0"/>
              <a:t>IEEE-SA IPR policies </a:t>
            </a:r>
            <a:r>
              <a:rPr lang="en-US" altLang="en-GB" sz="2000" dirty="0"/>
              <a:t>and meeting rules</a:t>
            </a:r>
          </a:p>
          <a:p>
            <a:pPr lvl="0" eaLnBrk="0" hangingPunct="0">
              <a:defRPr/>
            </a:pPr>
            <a:r>
              <a:rPr lang="en-US" altLang="en-GB" sz="2000" dirty="0"/>
              <a:t>Approval of </a:t>
            </a:r>
            <a:r>
              <a:rPr lang="en-GB" altLang="en-US" sz="2000" dirty="0"/>
              <a:t>agenda</a:t>
            </a:r>
          </a:p>
          <a:p>
            <a:pPr eaLnBrk="0" hangingPunct="0">
              <a:defRPr/>
            </a:pPr>
            <a:r>
              <a:rPr lang="en-GB" altLang="en-US" sz="2000" dirty="0"/>
              <a:t>CR Straw Poll</a:t>
            </a:r>
          </a:p>
          <a:p>
            <a:pPr lvl="1" eaLnBrk="0" hangingPunct="0">
              <a:defRPr/>
            </a:pPr>
            <a:r>
              <a:rPr lang="en-US" altLang="zh-CN" dirty="0" smtClean="0">
                <a:solidFill>
                  <a:srgbClr val="00B050"/>
                </a:solidFill>
              </a:rPr>
              <a:t>11-22/0048r1</a:t>
            </a:r>
            <a:r>
              <a:rPr lang="en-US" altLang="zh-CN" dirty="0">
                <a:solidFill>
                  <a:srgbClr val="00B050"/>
                </a:solidFill>
              </a:rPr>
              <a:t>, </a:t>
            </a:r>
            <a:r>
              <a:rPr lang="en-US" altLang="zh-CN" dirty="0">
                <a:solidFill>
                  <a:srgbClr val="00B050"/>
                </a:solidFill>
              </a:rPr>
              <a:t>D3.0 comment resolution 5.3.2, </a:t>
            </a:r>
            <a:r>
              <a:rPr lang="en-US" altLang="zh-CN" dirty="0" err="1">
                <a:solidFill>
                  <a:srgbClr val="00B050"/>
                </a:solidFill>
              </a:rPr>
              <a:t>Liwen</a:t>
            </a:r>
            <a:r>
              <a:rPr lang="en-US" altLang="zh-CN" dirty="0">
                <a:solidFill>
                  <a:srgbClr val="00B050"/>
                </a:solidFill>
              </a:rPr>
              <a:t> Chu (NXP</a:t>
            </a:r>
            <a:r>
              <a:rPr lang="en-US" altLang="zh-CN" dirty="0" smtClean="0">
                <a:solidFill>
                  <a:srgbClr val="00B050"/>
                </a:solidFill>
              </a:rPr>
              <a:t>)  [incorrect CIDs in previous SP]</a:t>
            </a:r>
            <a:endParaRPr lang="en-US" altLang="zh-CN" dirty="0">
              <a:solidFill>
                <a:srgbClr val="00B050"/>
              </a:solidFill>
            </a:endParaRPr>
          </a:p>
          <a:p>
            <a:pPr lvl="1" eaLnBrk="0" hangingPunct="0">
              <a:defRPr/>
            </a:pPr>
            <a:r>
              <a:rPr lang="en-US" altLang="zh-CN" dirty="0" smtClean="0">
                <a:solidFill>
                  <a:srgbClr val="00B050"/>
                </a:solidFill>
              </a:rPr>
              <a:t>11-22/0033r2</a:t>
            </a:r>
            <a:r>
              <a:rPr lang="en-US" altLang="zh-CN" dirty="0">
                <a:solidFill>
                  <a:srgbClr val="00B050"/>
                </a:solidFill>
              </a:rPr>
              <a:t>, D3.0 Comment Resolution Annex C MIB, Hiroyuki </a:t>
            </a:r>
            <a:r>
              <a:rPr lang="en-US" altLang="zh-CN" dirty="0" err="1">
                <a:solidFill>
                  <a:srgbClr val="00B050"/>
                </a:solidFill>
              </a:rPr>
              <a:t>Motozuka</a:t>
            </a:r>
            <a:r>
              <a:rPr lang="en-US" altLang="zh-CN" dirty="0">
                <a:solidFill>
                  <a:srgbClr val="00B050"/>
                </a:solidFill>
              </a:rPr>
              <a:t> (Panasonic) </a:t>
            </a:r>
            <a:endParaRPr lang="en-US" altLang="zh-CN" dirty="0" smtClean="0">
              <a:solidFill>
                <a:srgbClr val="00B050"/>
              </a:solidFill>
            </a:endParaRPr>
          </a:p>
          <a:p>
            <a:pPr lvl="1" eaLnBrk="0" hangingPunct="0">
              <a:defRPr/>
            </a:pPr>
            <a:r>
              <a:rPr lang="en-US" altLang="zh-CN" dirty="0" smtClean="0">
                <a:solidFill>
                  <a:srgbClr val="00B050"/>
                </a:solidFill>
              </a:rPr>
              <a:t>11-22/0007r5, </a:t>
            </a:r>
            <a:r>
              <a:rPr lang="en-US" altLang="zh-CN" dirty="0">
                <a:solidFill>
                  <a:srgbClr val="00B050"/>
                </a:solidFill>
              </a:rPr>
              <a:t>lb259-comment-resolution, Stephan Sand (German Aerospace Center (DLR</a:t>
            </a:r>
            <a:r>
              <a:rPr lang="en-US" altLang="zh-CN" dirty="0" smtClean="0">
                <a:solidFill>
                  <a:srgbClr val="00B050"/>
                </a:solidFill>
              </a:rPr>
              <a:t>))</a:t>
            </a:r>
          </a:p>
          <a:p>
            <a:pPr lvl="1" eaLnBrk="0" hangingPunct="0">
              <a:defRPr/>
            </a:pPr>
            <a:r>
              <a:rPr lang="en-US" altLang="zh-CN" dirty="0" smtClean="0">
                <a:solidFill>
                  <a:srgbClr val="00B050"/>
                </a:solidFill>
              </a:rPr>
              <a:t>11-22/0111r1, </a:t>
            </a:r>
            <a:r>
              <a:rPr lang="en-US" altLang="zh-CN" dirty="0">
                <a:solidFill>
                  <a:srgbClr val="00B050"/>
                </a:solidFill>
              </a:rPr>
              <a:t>some-clause-5/6-comment-resolutions-for-lb-259, Joseph Levy (</a:t>
            </a:r>
            <a:r>
              <a:rPr lang="en-US" altLang="zh-CN" dirty="0" err="1" smtClean="0">
                <a:solidFill>
                  <a:srgbClr val="00B050"/>
                </a:solidFill>
              </a:rPr>
              <a:t>InterDigital</a:t>
            </a:r>
            <a:r>
              <a:rPr lang="en-US" altLang="zh-CN" dirty="0" smtClean="0">
                <a:solidFill>
                  <a:srgbClr val="00B050"/>
                </a:solidFill>
              </a:rPr>
              <a:t>)</a:t>
            </a:r>
            <a:endParaRPr lang="en-US" altLang="zh-CN" dirty="0">
              <a:solidFill>
                <a:srgbClr val="00B050"/>
              </a:solidFill>
            </a:endParaRPr>
          </a:p>
          <a:p>
            <a:pPr lvl="0" eaLnBrk="0" hangingPunct="0">
              <a:defRPr/>
            </a:pPr>
            <a:r>
              <a:rPr lang="en-GB" altLang="en-US" sz="2000" dirty="0"/>
              <a:t>CR </a:t>
            </a:r>
            <a:r>
              <a:rPr lang="en-US" altLang="en-US" sz="2000" dirty="0"/>
              <a:t>presentations </a:t>
            </a:r>
            <a:r>
              <a:rPr lang="en-US" altLang="en-GB" sz="2000" dirty="0"/>
              <a:t>and discussion</a:t>
            </a:r>
          </a:p>
          <a:p>
            <a:pPr lvl="1" eaLnBrk="0" hangingPunct="0">
              <a:defRPr/>
            </a:pPr>
            <a:r>
              <a:rPr lang="en-US" altLang="zh-CN" dirty="0"/>
              <a:t>Continue the submission list</a:t>
            </a:r>
            <a:endParaRPr lang="zh-CN" altLang="zh-CN" sz="2100" dirty="0"/>
          </a:p>
          <a:p>
            <a:pPr eaLnBrk="0" hangingPunct="0">
              <a:defRPr/>
            </a:pPr>
            <a:r>
              <a:rPr lang="en-GB" altLang="en-US" sz="2000" dirty="0" smtClean="0"/>
              <a:t>CR </a:t>
            </a:r>
            <a:r>
              <a:rPr lang="en-GB" altLang="en-US" sz="2000" dirty="0"/>
              <a:t>motions </a:t>
            </a:r>
            <a:r>
              <a:rPr lang="en-GB" altLang="en-US" sz="2000" dirty="0" smtClean="0"/>
              <a:t>(11-21/2018r4)</a:t>
            </a:r>
            <a:endParaRPr lang="en-GB" altLang="en-US" sz="2000" dirty="0" smtClean="0"/>
          </a:p>
          <a:p>
            <a:pPr eaLnBrk="0" hangingPunct="0">
              <a:defRPr/>
            </a:pPr>
            <a:r>
              <a:rPr lang="en-GB" altLang="en-US" sz="2000" dirty="0" smtClean="0"/>
              <a:t>Editor report (11-19/2045r15) and MDR </a:t>
            </a:r>
            <a:r>
              <a:rPr lang="en-GB" altLang="en-US" sz="2000" dirty="0" smtClean="0"/>
              <a:t>progress report</a:t>
            </a:r>
            <a:endParaRPr lang="en-GB" altLang="en-US" sz="2000" dirty="0"/>
          </a:p>
          <a:p>
            <a:pPr eaLnBrk="0" hangingPunct="0">
              <a:defRPr/>
            </a:pPr>
            <a:r>
              <a:rPr lang="en-GB" altLang="en-US" sz="2000" dirty="0" smtClean="0"/>
              <a:t>Revisit </a:t>
            </a:r>
            <a:r>
              <a:rPr lang="en-GB" altLang="en-US" sz="2000" dirty="0"/>
              <a:t>Timeline</a:t>
            </a:r>
          </a:p>
          <a:p>
            <a:pPr eaLnBrk="0" hangingPunct="0">
              <a:defRPr/>
            </a:pPr>
            <a:r>
              <a:rPr lang="en-US" altLang="en-GB" sz="2000" dirty="0"/>
              <a:t>Future teleconference plan </a:t>
            </a:r>
          </a:p>
          <a:p>
            <a:pPr eaLnBrk="0" hangingPunct="0">
              <a:defRPr/>
            </a:pPr>
            <a:r>
              <a:rPr lang="en-US" altLang="en-GB" sz="2000" dirty="0"/>
              <a:t>Any other business</a:t>
            </a:r>
            <a:r>
              <a:rPr lang="en-US" altLang="en-GB" sz="2000" dirty="0" smtClean="0"/>
              <a:t>?</a:t>
            </a:r>
          </a:p>
          <a:p>
            <a:pPr lvl="1" eaLnBrk="0" hangingPunct="0">
              <a:buFontTx/>
              <a:buChar char="–"/>
              <a:defRPr/>
            </a:pPr>
            <a:r>
              <a:rPr lang="en-US" altLang="zh-CN" dirty="0">
                <a:solidFill>
                  <a:srgbClr val="00B050"/>
                </a:solidFill>
              </a:rPr>
              <a:t>11-22/0150, CID 3050 for </a:t>
            </a:r>
            <a:r>
              <a:rPr lang="en-US" altLang="zh-CN" dirty="0" err="1">
                <a:solidFill>
                  <a:srgbClr val="00B050"/>
                </a:solidFill>
              </a:rPr>
              <a:t>Midambles</a:t>
            </a:r>
            <a:r>
              <a:rPr lang="en-US" altLang="zh-CN" dirty="0">
                <a:solidFill>
                  <a:srgbClr val="00B050"/>
                </a:solidFill>
              </a:rPr>
              <a:t>, </a:t>
            </a:r>
            <a:r>
              <a:rPr lang="en-US" altLang="zh-CN" dirty="0" err="1">
                <a:solidFill>
                  <a:srgbClr val="00B050"/>
                </a:solidFill>
              </a:rPr>
              <a:t>Rui</a:t>
            </a:r>
            <a:r>
              <a:rPr lang="en-US" altLang="zh-CN" dirty="0">
                <a:solidFill>
                  <a:srgbClr val="00B050"/>
                </a:solidFill>
              </a:rPr>
              <a:t> Cao (NXP</a:t>
            </a:r>
            <a:r>
              <a:rPr lang="en-US" altLang="zh-CN" dirty="0" smtClean="0">
                <a:solidFill>
                  <a:srgbClr val="00B050"/>
                </a:solidFill>
              </a:rPr>
              <a:t>)</a:t>
            </a:r>
          </a:p>
          <a:p>
            <a:pPr lvl="1" eaLnBrk="0" hangingPunct="0">
              <a:defRPr/>
            </a:pPr>
            <a:r>
              <a:rPr lang="en-US" altLang="zh-CN" dirty="0" smtClean="0">
                <a:solidFill>
                  <a:srgbClr val="00B050"/>
                </a:solidFill>
              </a:rPr>
              <a:t>11-22/0151, </a:t>
            </a:r>
            <a:r>
              <a:rPr lang="en-US" altLang="zh-CN" dirty="0">
                <a:solidFill>
                  <a:srgbClr val="00B050"/>
                </a:solidFill>
              </a:rPr>
              <a:t>D3.0 CR for PHY Introduction, </a:t>
            </a:r>
            <a:r>
              <a:rPr lang="en-US" altLang="zh-CN" dirty="0" err="1">
                <a:solidFill>
                  <a:srgbClr val="00B050"/>
                </a:solidFill>
              </a:rPr>
              <a:t>Rui</a:t>
            </a:r>
            <a:r>
              <a:rPr lang="en-US" altLang="zh-CN" dirty="0">
                <a:solidFill>
                  <a:srgbClr val="00B050"/>
                </a:solidFill>
              </a:rPr>
              <a:t> Cao (NXP</a:t>
            </a:r>
            <a:r>
              <a:rPr lang="en-US" altLang="zh-CN" dirty="0" smtClean="0">
                <a:solidFill>
                  <a:srgbClr val="00B050"/>
                </a:solidFill>
              </a:rPr>
              <a:t>)</a:t>
            </a:r>
            <a:endParaRPr lang="en-US" altLang="zh-CN" dirty="0"/>
          </a:p>
          <a:p>
            <a:pPr lvl="0" eaLnBrk="0" hangingPunct="0">
              <a:defRPr/>
            </a:pPr>
            <a:r>
              <a:rPr lang="en-GB" altLang="en-US" sz="2000" dirty="0" smtClean="0">
                <a:sym typeface="+mn-ea"/>
              </a:rPr>
              <a:t>Adjourn</a:t>
            </a:r>
            <a:endParaRPr lang="en-GB" altLang="en-US" sz="2000"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089032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#1 </a:t>
            </a:r>
            <a:r>
              <a:rPr lang="en-US" altLang="zh-CN" dirty="0" smtClean="0"/>
              <a:t>(CR, </a:t>
            </a:r>
            <a:r>
              <a:rPr lang="en-US" altLang="zh-CN" dirty="0" smtClean="0"/>
              <a:t>11-22/0048r1)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a:xfrm>
            <a:off x="1023391" y="1830388"/>
            <a:ext cx="10361613" cy="4113213"/>
          </a:xfrm>
        </p:spPr>
        <p:txBody>
          <a:bodyPr/>
          <a:lstStyle/>
          <a:p>
            <a:pPr marL="0" indent="0">
              <a:spcAft>
                <a:spcPts val="600"/>
              </a:spcAft>
            </a:pPr>
            <a:r>
              <a:rPr lang="en-US" altLang="zh-CN" sz="2400" dirty="0">
                <a:sym typeface="+mn-ea"/>
              </a:rPr>
              <a:t>Do you agree on the comment resolution to following </a:t>
            </a:r>
            <a:r>
              <a:rPr lang="en-US" altLang="zh-CN" sz="2400" dirty="0" smtClean="0">
                <a:sym typeface="+mn-ea"/>
              </a:rPr>
              <a:t>5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a:t>
            </a:r>
            <a:r>
              <a:rPr lang="en-US" altLang="zh-CN" sz="2400" dirty="0" smtClean="0"/>
              <a:t>11-22/0048r1</a:t>
            </a:r>
            <a:r>
              <a:rPr lang="zh-CN" altLang="en-US" sz="2400" dirty="0" smtClean="0">
                <a:sym typeface="+mn-ea"/>
              </a:rPr>
              <a:t>?</a:t>
            </a:r>
            <a:endParaRPr lang="zh-CN" altLang="en-US" sz="2400" dirty="0">
              <a:sym typeface="+mn-ea"/>
            </a:endParaRPr>
          </a:p>
          <a:p>
            <a:r>
              <a:rPr lang="en-US" altLang="zh-CN" b="0" dirty="0" smtClean="0">
                <a:latin typeface="Calibri" panose="020F0502020204030204" pitchFamily="34" charset="0"/>
                <a:cs typeface="Calibri" panose="020F0502020204030204" pitchFamily="34" charset="0"/>
              </a:rPr>
              <a:t>  </a:t>
            </a:r>
            <a:r>
              <a:rPr lang="en-US" altLang="zh-CN" sz="2000" b="0" dirty="0" smtClean="0">
                <a:latin typeface="Calibri" panose="020F0502020204030204" pitchFamily="34" charset="0"/>
                <a:cs typeface="Calibri" panose="020F0502020204030204" pitchFamily="34" charset="0"/>
              </a:rPr>
              <a:t>CID# </a:t>
            </a:r>
            <a:r>
              <a:rPr lang="en-US" altLang="zh-CN" sz="2000" b="0" dirty="0"/>
              <a:t>3009, 3010, 3057, 3058, and 3065</a:t>
            </a:r>
            <a:endParaRPr lang="zh-CN" altLang="zh-CN" sz="2000" b="0" dirty="0">
              <a:latin typeface="Calibri" panose="020F0502020204030204" pitchFamily="34" charset="0"/>
              <a:cs typeface="Calibri" panose="020F0502020204030204" pitchFamily="34" charset="0"/>
            </a:endParaRPr>
          </a:p>
          <a:p>
            <a:endParaRPr lang="zh-CN" altLang="zh-CN" sz="2000" b="0" dirty="0">
              <a:latin typeface="Calibri" panose="020F0502020204030204" pitchFamily="34" charset="0"/>
              <a:cs typeface="Calibri" panose="020F0502020204030204" pitchFamily="34" charset="0"/>
            </a:endParaRPr>
          </a:p>
          <a:p>
            <a:pPr marL="285750" lvl="0" indent="0"/>
            <a:endParaRPr lang="zh-CN" altLang="zh-CN" sz="2100" b="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p>
          <a:p>
            <a:endParaRPr lang="en-US" altLang="zh-CN" dirty="0"/>
          </a:p>
        </p:txBody>
      </p:sp>
    </p:spTree>
    <p:extLst>
      <p:ext uri="{BB962C8B-B14F-4D97-AF65-F5344CB8AC3E}">
        <p14:creationId xmlns:p14="http://schemas.microsoft.com/office/powerpoint/2010/main" val="7445065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#2 </a:t>
            </a:r>
            <a:r>
              <a:rPr lang="en-US" altLang="zh-CN" dirty="0" smtClean="0"/>
              <a:t>(CR, 11-22/0033r2)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3047 </a:t>
            </a:r>
            <a:r>
              <a:rPr lang="en-US" altLang="zh-CN" sz="2400" dirty="0" smtClean="0"/>
              <a:t>and </a:t>
            </a:r>
            <a:r>
              <a:rPr lang="en-US" altLang="zh-CN" sz="2400" dirty="0"/>
              <a:t>proposed </a:t>
            </a:r>
            <a:r>
              <a:rPr lang="en-US" altLang="zh-CN" sz="2400" dirty="0" smtClean="0"/>
              <a:t>modification to IEEE P802.11bd D3.0 as in </a:t>
            </a:r>
            <a:r>
              <a:rPr lang="en-US" altLang="zh-CN" sz="2400" dirty="0" smtClean="0"/>
              <a:t>11-22/0033r2</a:t>
            </a:r>
            <a:r>
              <a:rPr lang="zh-CN" altLang="en-US" sz="2400" dirty="0" smtClean="0">
                <a:sym typeface="+mn-ea"/>
              </a:rPr>
              <a:t>?</a:t>
            </a:r>
            <a:endParaRPr lang="zh-CN" altLang="en-US" sz="2400" dirty="0">
              <a:sym typeface="+mn-ea"/>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endParaRPr lang="en-US" altLang="zh-CN" dirty="0" smtClean="0"/>
          </a:p>
          <a:p>
            <a:endParaRPr lang="en-US" altLang="zh-CN" dirty="0"/>
          </a:p>
        </p:txBody>
      </p:sp>
    </p:spTree>
    <p:extLst>
      <p:ext uri="{BB962C8B-B14F-4D97-AF65-F5344CB8AC3E}">
        <p14:creationId xmlns:p14="http://schemas.microsoft.com/office/powerpoint/2010/main" val="2126431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582034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#3 </a:t>
            </a:r>
            <a:r>
              <a:rPr lang="en-US" altLang="zh-CN" dirty="0" smtClean="0"/>
              <a:t>(CR, </a:t>
            </a:r>
            <a:r>
              <a:rPr lang="en-US" altLang="zh-CN" dirty="0" smtClean="0"/>
              <a:t>11-22/0007r7)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following 2 CIDs</a:t>
            </a:r>
            <a:r>
              <a:rPr lang="en-US" altLang="zh-CN" sz="2400" dirty="0" smtClean="0">
                <a:sym typeface="+mn-ea"/>
              </a:rPr>
              <a:t> </a:t>
            </a:r>
            <a:r>
              <a:rPr lang="en-US" altLang="zh-CN" sz="2400" dirty="0" smtClean="0"/>
              <a:t>and </a:t>
            </a:r>
            <a:r>
              <a:rPr lang="en-US" altLang="zh-CN" sz="2400" dirty="0"/>
              <a:t>proposed </a:t>
            </a:r>
            <a:r>
              <a:rPr lang="en-US" altLang="zh-CN" sz="2400" dirty="0" smtClean="0"/>
              <a:t>modification to IEEE P802.11bd D3.0 as in </a:t>
            </a:r>
            <a:r>
              <a:rPr lang="en-US" altLang="zh-CN" sz="2400" dirty="0" smtClean="0"/>
              <a:t>11-22/0007r7?</a:t>
            </a:r>
            <a:endParaRPr lang="zh-CN" altLang="en-US" sz="2400" dirty="0">
              <a:sym typeface="+mn-ea"/>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r>
              <a:rPr lang="en-US" altLang="zh-CN" sz="2400" dirty="0">
                <a:latin typeface="Calibri" panose="020F0502020204030204" pitchFamily="34" charset="0"/>
                <a:cs typeface="Calibri" panose="020F0502020204030204" pitchFamily="34" charset="0"/>
              </a:rPr>
              <a:t> CID# </a:t>
            </a:r>
            <a:r>
              <a:rPr lang="en-US" altLang="zh-CN" sz="2400" dirty="0" smtClean="0">
                <a:latin typeface="Calibri" panose="020F0502020204030204" pitchFamily="34" charset="0"/>
                <a:cs typeface="Calibri" panose="020F0502020204030204" pitchFamily="34" charset="0"/>
              </a:rPr>
              <a:t>3002 and 3051</a:t>
            </a:r>
            <a:endParaRPr lang="en-GB" altLang="zh-CN" sz="24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endParaRPr lang="en-US" altLang="zh-CN" dirty="0" smtClean="0"/>
          </a:p>
          <a:p>
            <a:endParaRPr lang="en-US" altLang="zh-CN" dirty="0"/>
          </a:p>
        </p:txBody>
      </p:sp>
    </p:spTree>
    <p:extLst>
      <p:ext uri="{BB962C8B-B14F-4D97-AF65-F5344CB8AC3E}">
        <p14:creationId xmlns:p14="http://schemas.microsoft.com/office/powerpoint/2010/main" val="20717341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#4 </a:t>
            </a:r>
            <a:r>
              <a:rPr lang="en-US" altLang="zh-CN" dirty="0" smtClean="0"/>
              <a:t>(CR, </a:t>
            </a:r>
            <a:r>
              <a:rPr lang="en-US" altLang="zh-CN" dirty="0" smtClean="0"/>
              <a:t>11-22/0111r1)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following 4 CIDs</a:t>
            </a:r>
            <a:r>
              <a:rPr lang="en-US" altLang="zh-CN" sz="2400" dirty="0" smtClean="0">
                <a:sym typeface="+mn-ea"/>
              </a:rPr>
              <a:t> </a:t>
            </a:r>
            <a:r>
              <a:rPr lang="en-US" altLang="zh-CN" sz="2400" dirty="0" smtClean="0"/>
              <a:t>and </a:t>
            </a:r>
            <a:r>
              <a:rPr lang="en-US" altLang="zh-CN" sz="2400" dirty="0"/>
              <a:t>proposed </a:t>
            </a:r>
            <a:r>
              <a:rPr lang="en-US" altLang="zh-CN" sz="2400" dirty="0" smtClean="0"/>
              <a:t>modification to IEEE P802.11bd D3.0 as in </a:t>
            </a:r>
            <a:r>
              <a:rPr lang="en-US" altLang="zh-CN" sz="2400" dirty="0" smtClean="0"/>
              <a:t>11-22/0111r1?</a:t>
            </a:r>
            <a:endParaRPr lang="zh-CN" altLang="en-US" sz="2400" dirty="0">
              <a:sym typeface="+mn-ea"/>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r>
              <a:rPr lang="en-US" altLang="zh-CN" sz="2400" dirty="0">
                <a:latin typeface="Calibri" panose="020F0502020204030204" pitchFamily="34" charset="0"/>
                <a:cs typeface="Calibri" panose="020F0502020204030204" pitchFamily="34" charset="0"/>
              </a:rPr>
              <a:t> CID# </a:t>
            </a:r>
            <a:r>
              <a:rPr lang="en-US" altLang="zh-CN" sz="2400" dirty="0" smtClean="0">
                <a:latin typeface="Calibri" panose="020F0502020204030204" pitchFamily="34" charset="0"/>
                <a:cs typeface="Calibri" panose="020F0502020204030204" pitchFamily="34" charset="0"/>
              </a:rPr>
              <a:t>3105, 3106, 3011 and 3015</a:t>
            </a:r>
            <a:endParaRPr lang="en-GB" altLang="zh-CN" sz="24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endParaRPr lang="en-US" altLang="zh-CN" dirty="0" smtClean="0"/>
          </a:p>
          <a:p>
            <a:endParaRPr lang="en-US" altLang="zh-CN" dirty="0"/>
          </a:p>
        </p:txBody>
      </p:sp>
    </p:spTree>
    <p:extLst>
      <p:ext uri="{BB962C8B-B14F-4D97-AF65-F5344CB8AC3E}">
        <p14:creationId xmlns:p14="http://schemas.microsoft.com/office/powerpoint/2010/main" val="32313417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Motion #1 (approval of comment resolutions)</a:t>
            </a:r>
            <a:endParaRPr lang="zh-CN" altLang="en-US" sz="2800" dirty="0"/>
          </a:p>
        </p:txBody>
      </p:sp>
      <p:sp>
        <p:nvSpPr>
          <p:cNvPr id="3" name="内容占位符 2"/>
          <p:cNvSpPr>
            <a:spLocks noGrp="1"/>
          </p:cNvSpPr>
          <p:nvPr>
            <p:ph idx="1"/>
          </p:nvPr>
        </p:nvSpPr>
        <p:spPr/>
        <p:txBody>
          <a:bodyPr/>
          <a:lstStyle/>
          <a:p>
            <a:r>
              <a:rPr lang="en-US" altLang="zh-CN" sz="2800" dirty="0">
                <a:sym typeface="+mn-ea"/>
              </a:rPr>
              <a:t>Move to approve the comment resolutions to </a:t>
            </a:r>
            <a:r>
              <a:rPr lang="en-US" altLang="zh-CN" sz="2800" dirty="0" smtClean="0">
                <a:sym typeface="+mn-ea"/>
              </a:rPr>
              <a:t>87 CIDs </a:t>
            </a:r>
            <a:r>
              <a:rPr lang="en-US" altLang="zh-CN" sz="2800" dirty="0">
                <a:sym typeface="+mn-ea"/>
              </a:rPr>
              <a:t>which marked as “ready for motion” as in </a:t>
            </a:r>
            <a:r>
              <a:rPr lang="en-US" altLang="zh-CN" sz="2800" dirty="0" smtClean="0">
                <a:sym typeface="+mn-ea"/>
              </a:rPr>
              <a:t>11-21/2018r4</a:t>
            </a:r>
            <a:endParaRPr lang="en-US" altLang="zh-CN" sz="28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a:latin typeface="Calibri" panose="020F0502020204030204" pitchFamily="34" charset="0"/>
                <a:cs typeface="Calibri" panose="020F0502020204030204" pitchFamily="34" charset="0"/>
              </a:rPr>
              <a:t>Moved: </a:t>
            </a:r>
            <a:r>
              <a:rPr lang="en-US" altLang="zh-CN" sz="2800" dirty="0" err="1">
                <a:latin typeface="Calibri" panose="020F0502020204030204" pitchFamily="34" charset="0"/>
                <a:cs typeface="Calibri" panose="020F0502020204030204" pitchFamily="34" charset="0"/>
              </a:rPr>
              <a:t>Yujin</a:t>
            </a:r>
            <a:r>
              <a:rPr lang="en-US" altLang="zh-CN" sz="2800" dirty="0">
                <a:latin typeface="Calibri" panose="020F0502020204030204" pitchFamily="34" charset="0"/>
                <a:cs typeface="Calibri" panose="020F0502020204030204" pitchFamily="34" charset="0"/>
              </a:rPr>
              <a:t> Noh				Seconded</a:t>
            </a:r>
            <a:r>
              <a:rPr lang="en-US" altLang="zh-CN" sz="2800" dirty="0" smtClean="0">
                <a:latin typeface="Calibri" panose="020F0502020204030204" pitchFamily="34" charset="0"/>
                <a:cs typeface="Calibri" panose="020F0502020204030204" pitchFamily="34" charset="0"/>
              </a:rPr>
              <a:t>: Stephan Sand</a:t>
            </a: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smtClean="0">
                <a:latin typeface="Calibri" panose="020F0502020204030204" pitchFamily="34" charset="0"/>
                <a:cs typeface="Calibri" panose="020F0502020204030204" pitchFamily="34" charset="0"/>
              </a:rPr>
              <a:t>Result: Approved with unanimous consensus</a:t>
            </a:r>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Jan 2022</a:t>
            </a:r>
            <a:endParaRPr lang="en-US" dirty="0"/>
          </a:p>
        </p:txBody>
      </p:sp>
    </p:spTree>
    <p:extLst>
      <p:ext uri="{BB962C8B-B14F-4D97-AF65-F5344CB8AC3E}">
        <p14:creationId xmlns:p14="http://schemas.microsoft.com/office/powerpoint/2010/main" val="10302280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Future Teleconference Plan</a:t>
            </a:r>
            <a:endParaRPr lang="zh-CN" altLang="en-US" sz="2800" dirty="0"/>
          </a:p>
        </p:txBody>
      </p:sp>
      <p:sp>
        <p:nvSpPr>
          <p:cNvPr id="3" name="内容占位符 2"/>
          <p:cNvSpPr>
            <a:spLocks noGrp="1"/>
          </p:cNvSpPr>
          <p:nvPr>
            <p:ph idx="1"/>
          </p:nvPr>
        </p:nvSpPr>
        <p:spPr>
          <a:xfrm>
            <a:off x="2743288" y="1981200"/>
            <a:ext cx="8532725" cy="4113213"/>
          </a:xfrm>
        </p:spPr>
        <p:txBody>
          <a:body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Feb 8</a:t>
            </a:r>
            <a:r>
              <a:rPr lang="en-US" altLang="zh-CN" sz="2800" baseline="30000" dirty="0" smtClean="0">
                <a:solidFill>
                  <a:srgbClr val="00B050"/>
                </a:solidFill>
                <a:cs typeface="+mn-ea"/>
                <a:sym typeface="+mn-ea"/>
              </a:rPr>
              <a:t>th</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9:00am </a:t>
            </a:r>
            <a:r>
              <a:rPr lang="en-US" altLang="zh-CN" sz="2800" dirty="0">
                <a:solidFill>
                  <a:srgbClr val="00B050"/>
                </a:solidFill>
                <a:cs typeface="+mn-ea"/>
                <a:sym typeface="+mn-ea"/>
              </a:rPr>
              <a:t>~ </a:t>
            </a:r>
            <a:r>
              <a:rPr lang="en-US" altLang="zh-CN" sz="2800" dirty="0" smtClean="0">
                <a:solidFill>
                  <a:srgbClr val="00B050"/>
                </a:solidFill>
                <a:cs typeface="+mn-ea"/>
                <a:sym typeface="+mn-ea"/>
              </a:rPr>
              <a:t>11:00am</a:t>
            </a:r>
            <a:r>
              <a:rPr lang="en-US" altLang="zh-CN" sz="2800" dirty="0">
                <a:solidFill>
                  <a:srgbClr val="00B050"/>
                </a:solidFill>
                <a:cs typeface="+mn-ea"/>
                <a:sym typeface="+mn-ea"/>
              </a:rPr>
              <a:t>, </a:t>
            </a:r>
            <a:r>
              <a:rPr lang="en-US" altLang="zh-CN" sz="2800" dirty="0" smtClean="0">
                <a:solidFill>
                  <a:srgbClr val="00B050"/>
                </a:solidFill>
                <a:cs typeface="+mn-ea"/>
                <a:sym typeface="+mn-ea"/>
              </a:rPr>
              <a:t>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Feb </a:t>
            </a:r>
            <a:r>
              <a:rPr lang="en-US" altLang="zh-CN" sz="2800" dirty="0" smtClean="0">
                <a:solidFill>
                  <a:srgbClr val="00B050"/>
                </a:solidFill>
                <a:cs typeface="+mn-ea"/>
                <a:sym typeface="+mn-ea"/>
              </a:rPr>
              <a:t>15</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10:00am </a:t>
            </a:r>
            <a:r>
              <a:rPr lang="en-US" altLang="zh-CN" sz="2800" dirty="0">
                <a:solidFill>
                  <a:srgbClr val="00B050"/>
                </a:solidFill>
                <a:cs typeface="+mn-ea"/>
                <a:sym typeface="+mn-ea"/>
              </a:rPr>
              <a:t>~ </a:t>
            </a:r>
            <a:r>
              <a:rPr lang="en-US" altLang="zh-CN" sz="2800" dirty="0" smtClean="0">
                <a:solidFill>
                  <a:srgbClr val="00B050"/>
                </a:solidFill>
                <a:cs typeface="+mn-ea"/>
                <a:sym typeface="+mn-ea"/>
              </a:rPr>
              <a:t>11:59am</a:t>
            </a:r>
            <a:r>
              <a:rPr lang="en-US" altLang="zh-CN" sz="2800" dirty="0">
                <a:solidFill>
                  <a:srgbClr val="00B050"/>
                </a:solidFill>
                <a:cs typeface="+mn-ea"/>
                <a:sym typeface="+mn-ea"/>
              </a:rPr>
              <a:t>, 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Feb 22</a:t>
            </a:r>
            <a:r>
              <a:rPr lang="en-US" altLang="zh-CN" sz="2800" baseline="30000" dirty="0" smtClean="0">
                <a:solidFill>
                  <a:srgbClr val="00B050"/>
                </a:solidFill>
                <a:cs typeface="+mn-ea"/>
                <a:sym typeface="+mn-ea"/>
              </a:rPr>
              <a:t>nd</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9:00am ~ 11:00am, 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Mar 1</a:t>
            </a:r>
            <a:r>
              <a:rPr lang="en-US" altLang="zh-CN" sz="2800" baseline="30000" dirty="0" smtClean="0">
                <a:solidFill>
                  <a:srgbClr val="00B050"/>
                </a:solidFill>
                <a:cs typeface="+mn-ea"/>
                <a:sym typeface="+mn-ea"/>
              </a:rPr>
              <a:t>st</a:t>
            </a:r>
            <a:r>
              <a:rPr lang="en-US" altLang="zh-CN" sz="2800" dirty="0" smtClean="0">
                <a:solidFill>
                  <a:srgbClr val="00B050"/>
                </a:solidFill>
                <a:cs typeface="+mn-ea"/>
                <a:sym typeface="+mn-ea"/>
              </a:rPr>
              <a:t>, 2022,  </a:t>
            </a:r>
            <a:r>
              <a:rPr lang="en-US" altLang="zh-CN" sz="2800" dirty="0">
                <a:solidFill>
                  <a:srgbClr val="00B050"/>
                </a:solidFill>
                <a:cs typeface="+mn-ea"/>
                <a:sym typeface="+mn-ea"/>
              </a:rPr>
              <a:t>	</a:t>
            </a:r>
            <a:r>
              <a:rPr lang="en-US" altLang="zh-CN" sz="2800" dirty="0" smtClean="0">
                <a:solidFill>
                  <a:srgbClr val="00B050"/>
                </a:solidFill>
                <a:cs typeface="+mn-ea"/>
                <a:sym typeface="+mn-ea"/>
              </a:rPr>
              <a:t>10:00am </a:t>
            </a:r>
            <a:r>
              <a:rPr lang="en-US" altLang="zh-CN" sz="2800" dirty="0">
                <a:solidFill>
                  <a:srgbClr val="00B050"/>
                </a:solidFill>
                <a:cs typeface="+mn-ea"/>
                <a:sym typeface="+mn-ea"/>
              </a:rPr>
              <a:t>~ </a:t>
            </a:r>
            <a:r>
              <a:rPr lang="en-US" altLang="zh-CN" sz="2800" dirty="0" smtClean="0">
                <a:solidFill>
                  <a:srgbClr val="00B050"/>
                </a:solidFill>
                <a:cs typeface="+mn-ea"/>
                <a:sym typeface="+mn-ea"/>
              </a:rPr>
              <a:t>11:59am</a:t>
            </a:r>
            <a:r>
              <a:rPr lang="en-US" altLang="zh-CN" sz="2800" dirty="0">
                <a:solidFill>
                  <a:srgbClr val="00B050"/>
                </a:solidFill>
                <a:cs typeface="+mn-ea"/>
                <a:sym typeface="+mn-ea"/>
              </a:rPr>
              <a:t>, </a:t>
            </a:r>
            <a:r>
              <a:rPr lang="en-US" altLang="zh-CN" sz="2800" dirty="0" smtClean="0">
                <a:solidFill>
                  <a:srgbClr val="00B050"/>
                </a:solidFill>
                <a:cs typeface="+mn-ea"/>
                <a:sym typeface="+mn-ea"/>
              </a:rPr>
              <a:t>ET</a:t>
            </a:r>
            <a:endParaRPr lang="en-US" altLang="zh-CN" sz="2800" dirty="0" smtClean="0">
              <a:sym typeface="+mn-ea"/>
            </a:endParaRPr>
          </a:p>
          <a:p>
            <a:pPr marL="342900" indent="-342900" eaLnBrk="1" hangingPunct="1">
              <a:spcAft>
                <a:spcPts val="600"/>
              </a:spcAft>
              <a:buFont typeface="Arial" panose="020B0604020202020204" pitchFamily="34" charset="0"/>
              <a:buChar char="•"/>
            </a:pPr>
            <a:endParaRPr lang="en-US" altLang="zh-CN" sz="2800" dirty="0">
              <a:solidFill>
                <a:srgbClr val="00B050"/>
              </a:solidFill>
              <a:cs typeface="+mn-ea"/>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Jan 2022</a:t>
            </a:r>
            <a:endParaRPr lang="en-US" dirty="0"/>
          </a:p>
        </p:txBody>
      </p:sp>
    </p:spTree>
    <p:extLst>
      <p:ext uri="{BB962C8B-B14F-4D97-AF65-F5344CB8AC3E}">
        <p14:creationId xmlns:p14="http://schemas.microsoft.com/office/powerpoint/2010/main" val="385688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118568</TotalTime>
  <Words>3494</Words>
  <Application>Microsoft Office PowerPoint</Application>
  <PresentationFormat>宽屏</PresentationFormat>
  <Paragraphs>581</Paragraphs>
  <Slides>43</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43</vt:i4>
      </vt:variant>
    </vt:vector>
  </HeadingPairs>
  <TitlesOfParts>
    <vt:vector size="55"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Registration for the January 802.11 Interim session</vt:lpstr>
      <vt:lpstr>TGbd Session Plan during IEEE 802.11 Jan Interim 2022</vt:lpstr>
      <vt:lpstr>TGbd Documents Update</vt:lpstr>
      <vt:lpstr>Current TGbd Timeline</vt:lpstr>
      <vt:lpstr>Submission List (Call for submissions)</vt:lpstr>
      <vt:lpstr>IEEE 802.11 TGbd Session</vt:lpstr>
      <vt:lpstr>PowerPoint 演示文稿</vt:lpstr>
      <vt:lpstr>Approval of TGbd meeting minutes</vt:lpstr>
      <vt:lpstr>SP #1 (CR, 11-22/0007r3) </vt:lpstr>
      <vt:lpstr>SP #2 (CR, 11-22/0015r2) </vt:lpstr>
      <vt:lpstr>IEEE 802.11 TGbd Session</vt:lpstr>
      <vt:lpstr>PowerPoint 演示文稿</vt:lpstr>
      <vt:lpstr>SP #1 (CR, 11-22/0016r2) </vt:lpstr>
      <vt:lpstr>SP #2 (CR, 11-22/0017r1) </vt:lpstr>
      <vt:lpstr>IEEE 802.11 TGbd Session</vt:lpstr>
      <vt:lpstr>PowerPoint 演示文稿</vt:lpstr>
      <vt:lpstr>SP #1 (CR, 11-22/0018r3) </vt:lpstr>
      <vt:lpstr>SP #2 (CR, 11-22/0019r2) </vt:lpstr>
      <vt:lpstr>SP #3 (CR, 11-22/0112r0) </vt:lpstr>
      <vt:lpstr>SP #4 (CR, 11-22/0047r0) </vt:lpstr>
      <vt:lpstr>SP #5 (CR, 11-22/0048r1) </vt:lpstr>
      <vt:lpstr>IEEE 802.11 TGbd Session</vt:lpstr>
      <vt:lpstr>PowerPoint 演示文稿</vt:lpstr>
      <vt:lpstr>SP #1 (CR, 11-22/0048r1) </vt:lpstr>
      <vt:lpstr>SP #2 (CR, 11-22/0033r2) </vt:lpstr>
      <vt:lpstr>SP #3 (CR, 11-22/0007r7) </vt:lpstr>
      <vt:lpstr>SP #4 (CR, 11-22/0111r1) </vt:lpstr>
      <vt:lpstr>Motion #1 (approval of comment resolutions)</vt:lpstr>
      <vt:lpstr>Future Teleconference Plan</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5359</cp:revision>
  <cp:lastPrinted>2014-11-04T15:04:00Z</cp:lastPrinted>
  <dcterms:created xsi:type="dcterms:W3CDTF">2007-04-17T18:10:00Z</dcterms:created>
  <dcterms:modified xsi:type="dcterms:W3CDTF">2022-01-21T15:57:50Z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