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1189" r:id="rId16"/>
    <p:sldId id="753" r:id="rId17"/>
    <p:sldId id="885" r:id="rId18"/>
    <p:sldId id="935" r:id="rId19"/>
    <p:sldId id="1107" r:id="rId20"/>
    <p:sldId id="1142" r:id="rId21"/>
    <p:sldId id="1181" r:id="rId22"/>
    <p:sldId id="1188" r:id="rId23"/>
    <p:sldId id="1194" r:id="rId24"/>
    <p:sldId id="1195" r:id="rId25"/>
    <p:sldId id="1190" r:id="rId26"/>
    <p:sldId id="1191" r:id="rId27"/>
    <p:sldId id="1196" r:id="rId28"/>
    <p:sldId id="1197" r:id="rId29"/>
    <p:sldId id="1192" r:id="rId30"/>
    <p:sldId id="1193" r:id="rId31"/>
    <p:sldId id="1198" r:id="rId32"/>
    <p:sldId id="1199" r:id="rId33"/>
    <p:sldId id="1200" r:id="rId34"/>
    <p:sldId id="1201" r:id="rId35"/>
    <p:sldId id="1202" r:id="rId36"/>
    <p:sldId id="1182" r:id="rId37"/>
    <p:sldId id="1183" r:id="rId38"/>
    <p:sldId id="118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7" d="100"/>
          <a:sy n="67" d="100"/>
        </p:scale>
        <p:origin x="620"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/2000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55-00-00bd-ieee-802-11bd-dec-2021-jan-2022-meeting-minutes.docx" TargetMode="External"/><Relationship Id="rId2" Type="http://schemas.openxmlformats.org/officeDocument/2006/relationships/hyperlink" Target="https://mentor.ieee.org/802.11/dcn/21/11-21-1863-00-00bd-tgbd-november-plenary-2021-teleconference-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3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January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January IEEE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https://grouper.ieee.org/groups/802/11/Meetings/Meeting_Plan.html</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392920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Jan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19</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2022, 	</a:t>
            </a:r>
            <a:r>
              <a:rPr lang="en-US" altLang="zh-CN" sz="2400" dirty="0" smtClean="0">
                <a:solidFill>
                  <a:schemeClr val="bg1">
                    <a:lumMod val="85000"/>
                  </a:schemeClr>
                </a:solidFill>
                <a:cs typeface="+mn-ea"/>
                <a:sym typeface="+mn-ea"/>
              </a:rPr>
              <a:t>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13:15, </a:t>
            </a:r>
            <a:r>
              <a:rPr lang="en-US" altLang="zh-CN" sz="2400" dirty="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2022, 	</a:t>
            </a:r>
            <a:r>
              <a:rPr lang="en-US" altLang="zh-CN" sz="2400" dirty="0" smtClean="0">
                <a:solidFill>
                  <a:srgbClr val="00B050"/>
                </a:solidFill>
                <a:cs typeface="+mn-ea"/>
                <a:sym typeface="+mn-ea"/>
              </a:rPr>
              <a:t>19:00 </a:t>
            </a:r>
            <a:r>
              <a:rPr lang="en-US" altLang="zh-CN" sz="2400" dirty="0">
                <a:solidFill>
                  <a:srgbClr val="00B050"/>
                </a:solidFill>
                <a:cs typeface="+mn-ea"/>
                <a:sym typeface="+mn-ea"/>
              </a:rPr>
              <a:t>~ </a:t>
            </a:r>
            <a:r>
              <a:rPr lang="en-US" altLang="zh-CN" sz="2400" dirty="0" smtClean="0">
                <a:solidFill>
                  <a:srgbClr val="00B050"/>
                </a:solidFill>
                <a:cs typeface="+mn-ea"/>
                <a:sym typeface="+mn-ea"/>
              </a:rPr>
              <a:t>21:00am</a:t>
            </a:r>
            <a:r>
              <a:rPr lang="en-US" altLang="zh-CN" sz="24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2022, 	9:00am ~ 11:00am, ET</a:t>
            </a:r>
          </a:p>
          <a:p>
            <a:pPr marL="0" indent="0" eaLnBrk="1" hangingPunct="1">
              <a:spcAft>
                <a:spcPts val="600"/>
              </a:spcAft>
            </a:pPr>
            <a:endParaRPr lang="en-US" altLang="zh-CN" sz="2400" dirty="0">
              <a:solidFill>
                <a:srgbClr val="00B050"/>
              </a:solidFill>
              <a:cs typeface="+mn-ea"/>
              <a:sym typeface="+mn-ea"/>
            </a:endParaRPr>
          </a:p>
          <a:p>
            <a:pPr eaLnBrk="1" hangingPunct="1">
              <a:spcAft>
                <a:spcPts val="600"/>
              </a:spcAft>
            </a:pPr>
            <a:endParaRPr lang="en-US" altLang="zh-CN" sz="24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858198450"/>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a:t>
                      </a:r>
                      <a:r>
                        <a:rPr lang="en-US" altLang="zh-CN" sz="1200" baseline="0" dirty="0" smtClean="0">
                          <a:solidFill>
                            <a:schemeClr val="tx1"/>
                          </a:solidFill>
                        </a:rPr>
                        <a:t>11-21/1999r3, </a:t>
                      </a:r>
                      <a:r>
                        <a:rPr lang="en-US" altLang="zh-CN" sz="1200" baseline="0" dirty="0" smtClean="0">
                          <a:solidFill>
                            <a:srgbClr val="0070C0"/>
                          </a:solidFill>
                        </a:rPr>
                        <a:t>11-2I/2000r2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11-22/0007, lb259-comment-resolution, Stephan Sand (German Aerospace Center (DLR))</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11-22/16,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11-22/17, Resolutions to Annex C,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11-22/18, Resolutions to Resolutions to NGV PHY Introduction to Mathematical description of signals,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11-22/19, Resolutions to Resolutions to NGV preamble and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11-22/20, Visio for Fig32-7 transmitter block diagram for the data field of an NGV transmission,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11-22/0112, some-clause-3-comment-resolutions-for-lb-259,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11-22/0111</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some-clause-5/6-comment-resolutions-for-lb-259</a:t>
            </a:r>
            <a:r>
              <a:rPr lang="en-US" altLang="zh-CN" sz="1600" dirty="0">
                <a:solidFill>
                  <a:schemeClr val="tx1"/>
                </a:solidFill>
                <a:latin typeface="Calibri" panose="020F0502020204030204" pitchFamily="34" charset="0"/>
                <a:cs typeface="Calibri" panose="020F0502020204030204" pitchFamily="34" charset="0"/>
              </a:rPr>
              <a:t>,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11-22/0047, D3.0 comment resolution </a:t>
            </a:r>
            <a:r>
              <a:rPr lang="en-US" altLang="zh-CN" sz="1600" dirty="0" smtClean="0">
                <a:solidFill>
                  <a:srgbClr val="00B050"/>
                </a:solidFill>
                <a:latin typeface="Calibri" panose="020F0502020204030204" pitchFamily="34" charset="0"/>
                <a:cs typeface="Calibri" panose="020F0502020204030204" pitchFamily="34" charset="0"/>
              </a:rPr>
              <a:t>31.1,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11-22/0048, </a:t>
            </a:r>
            <a:r>
              <a:rPr lang="en-US" altLang="zh-CN" sz="1600" dirty="0">
                <a:solidFill>
                  <a:srgbClr val="00B050"/>
                </a:solidFill>
                <a:latin typeface="Calibri" panose="020F0502020204030204" pitchFamily="34" charset="0"/>
                <a:cs typeface="Calibri" panose="020F0502020204030204" pitchFamily="34" charset="0"/>
              </a:rPr>
              <a:t>D3.0 comment resolution </a:t>
            </a:r>
            <a:r>
              <a:rPr lang="en-US" altLang="zh-CN" sz="1600" dirty="0" smtClean="0">
                <a:solidFill>
                  <a:srgbClr val="00B050"/>
                </a:solidFill>
                <a:latin typeface="Calibri" panose="020F0502020204030204" pitchFamily="34" charset="0"/>
                <a:cs typeface="Calibri" panose="020F0502020204030204" pitchFamily="34" charset="0"/>
              </a:rPr>
              <a:t>5.3.2,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a:t>
            </a:r>
            <a:r>
              <a:rPr lang="en-US" altLang="zh-CN" sz="1600" dirty="0" smtClean="0">
                <a:solidFill>
                  <a:srgbClr val="00B050"/>
                </a:solidFill>
                <a:latin typeface="Calibri" panose="020F0502020204030204" pitchFamily="34" charset="0"/>
                <a:cs typeface="Calibri" panose="020F0502020204030204" pitchFamily="34" charset="0"/>
              </a:rPr>
              <a:t>NXP)</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11-22/0091, D3.0 Comment Resolution related to DMG STA communicating </a:t>
            </a:r>
            <a:r>
              <a:rPr lang="en-US" altLang="zh-CN" sz="1600" dirty="0" smtClean="0">
                <a:solidFill>
                  <a:schemeClr val="tx1"/>
                </a:solidFill>
                <a:latin typeface="Calibri" panose="020F0502020204030204" pitchFamily="34" charset="0"/>
                <a:cs typeface="Calibri" panose="020F0502020204030204" pitchFamily="34" charset="0"/>
              </a:rPr>
              <a:t>OCB, </a:t>
            </a:r>
            <a:r>
              <a:rPr lang="en-US" altLang="zh-CN" sz="1600" dirty="0">
                <a:solidFill>
                  <a:schemeClr val="tx1"/>
                </a:solidFill>
                <a:latin typeface="Calibri" panose="020F0502020204030204" pitchFamily="34" charset="0"/>
                <a:cs typeface="Calibri" panose="020F0502020204030204" pitchFamily="34" charset="0"/>
              </a:rPr>
              <a:t>Hiroyuki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a:t>
            </a:r>
            <a:r>
              <a:rPr lang="en-GB" altLang="en-US" dirty="0" smtClean="0"/>
              <a:t>report</a:t>
            </a:r>
            <a:endParaRPr lang="en-GB" altLang="en-US" dirty="0"/>
          </a:p>
          <a:p>
            <a:pPr lvl="0" eaLnBrk="0" hangingPunct="0">
              <a:defRPr/>
            </a:pPr>
            <a:r>
              <a:rPr lang="en-GB" altLang="en-US" dirty="0" smtClean="0"/>
              <a:t>CR Straw Poll</a:t>
            </a:r>
          </a:p>
          <a:p>
            <a:pPr lvl="1" eaLnBrk="0" hangingPunct="0">
              <a:defRPr/>
            </a:pPr>
            <a:r>
              <a:rPr lang="en-US" altLang="zh-CN" sz="1900" dirty="0" smtClean="0">
                <a:solidFill>
                  <a:srgbClr val="FFC000"/>
                </a:solidFill>
              </a:rPr>
              <a:t>11-22/0033r2, </a:t>
            </a:r>
            <a:r>
              <a:rPr lang="en-US" altLang="zh-CN" sz="1900" dirty="0">
                <a:solidFill>
                  <a:srgbClr val="FFC000"/>
                </a:solidFill>
              </a:rPr>
              <a:t>D3.0 Comment Resolution Annex C MIB, Hiroyuki </a:t>
            </a:r>
            <a:r>
              <a:rPr lang="en-US" altLang="zh-CN" sz="1900" dirty="0" err="1">
                <a:solidFill>
                  <a:srgbClr val="FFC000"/>
                </a:solidFill>
              </a:rPr>
              <a:t>Motozuka</a:t>
            </a:r>
            <a:r>
              <a:rPr lang="en-US" altLang="zh-CN" sz="1900" dirty="0">
                <a:solidFill>
                  <a:srgbClr val="FFC000"/>
                </a:solidFill>
              </a:rPr>
              <a:t> (Panasonic</a:t>
            </a:r>
            <a:r>
              <a:rPr lang="en-US" altLang="zh-CN" sz="1900" dirty="0" smtClean="0">
                <a:solidFill>
                  <a:srgbClr val="FFC000"/>
                </a:solidFill>
              </a:rPr>
              <a:t>) </a:t>
            </a:r>
            <a:r>
              <a:rPr lang="en-US" altLang="zh-CN" sz="1900" dirty="0" smtClean="0">
                <a:solidFill>
                  <a:srgbClr val="FFC000"/>
                </a:solidFill>
                <a:sym typeface="Wingdings" panose="05000000000000000000" pitchFamily="2" charset="2"/>
              </a:rPr>
              <a:t> deferred to Friday session</a:t>
            </a:r>
            <a:endParaRPr lang="en-US" altLang="zh-CN" sz="1900" dirty="0">
              <a:solidFill>
                <a:srgbClr val="FFC000"/>
              </a:solidFill>
            </a:endParaRPr>
          </a:p>
          <a:p>
            <a:pPr lvl="1" eaLnBrk="0" hangingPunct="0">
              <a:defRPr/>
            </a:pPr>
            <a:r>
              <a:rPr lang="en-US" altLang="zh-CN" sz="1900" dirty="0" smtClean="0">
                <a:solidFill>
                  <a:srgbClr val="00B050"/>
                </a:solidFill>
              </a:rPr>
              <a:t>11-22/0007r3, </a:t>
            </a:r>
            <a:r>
              <a:rPr lang="en-US" altLang="zh-CN" sz="1900" dirty="0">
                <a:solidFill>
                  <a:srgbClr val="00B050"/>
                </a:solidFill>
              </a:rPr>
              <a:t>lb259-comment-resolution, Stephan Sand (German Aerospace Center (DLR))</a:t>
            </a:r>
          </a:p>
          <a:p>
            <a:pPr lvl="1" eaLnBrk="0" hangingPunct="0">
              <a:defRPr/>
            </a:pPr>
            <a:r>
              <a:rPr lang="en-US" altLang="zh-CN" sz="1900" dirty="0" smtClean="0">
                <a:solidFill>
                  <a:srgbClr val="00B050"/>
                </a:solidFill>
              </a:rPr>
              <a:t>11-22/0015r2, </a:t>
            </a:r>
            <a:r>
              <a:rPr lang="en-US" altLang="zh-CN" sz="1900" dirty="0">
                <a:solidFill>
                  <a:srgbClr val="00B050"/>
                </a:solidFill>
              </a:rPr>
              <a:t>Resolutions to Editorial Comments Part 1,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0" eaLnBrk="0" hangingPunct="0">
              <a:defRPr/>
            </a:pPr>
            <a:r>
              <a:rPr lang="en-GB" altLang="en-US" dirty="0" smtClean="0"/>
              <a:t>CR presentations</a:t>
            </a:r>
            <a:r>
              <a:rPr lang="en-US" altLang="en-GB" dirty="0" smtClean="0"/>
              <a:t> </a:t>
            </a:r>
            <a:r>
              <a:rPr lang="en-US" altLang="en-GB" dirty="0"/>
              <a:t>and discussion</a:t>
            </a:r>
          </a:p>
          <a:p>
            <a:pPr lvl="1" eaLnBrk="0" hangingPunct="0">
              <a:defRPr/>
            </a:pPr>
            <a:r>
              <a:rPr lang="en-US" altLang="zh-CN" sz="1900" dirty="0">
                <a:solidFill>
                  <a:srgbClr val="00B050"/>
                </a:solidFill>
              </a:rPr>
              <a:t>11-22/0016, Resolutions to Editorial Comments Part 2,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00B050"/>
                </a:solidFill>
              </a:rPr>
              <a:t>11-22/0017, Resolutions to Annex C, ,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FFC000"/>
                </a:solidFill>
              </a:rPr>
              <a:t>11-22/0018, Resolutions to Resolutions to NGV PHY Introduction to Mathematical description of signals, , </a:t>
            </a:r>
            <a:r>
              <a:rPr lang="en-US" altLang="zh-CN" sz="1900" dirty="0" err="1">
                <a:solidFill>
                  <a:srgbClr val="FFC000"/>
                </a:solidFill>
              </a:rPr>
              <a:t>Yujin</a:t>
            </a:r>
            <a:r>
              <a:rPr lang="en-US" altLang="zh-CN" sz="1900" dirty="0">
                <a:solidFill>
                  <a:srgbClr val="FFC000"/>
                </a:solidFill>
              </a:rPr>
              <a:t> Noh (</a:t>
            </a:r>
            <a:r>
              <a:rPr lang="en-US" altLang="zh-CN" sz="1900" dirty="0" err="1">
                <a:solidFill>
                  <a:srgbClr val="FFC000"/>
                </a:solidFill>
              </a:rPr>
              <a:t>Senscomm</a:t>
            </a:r>
            <a:r>
              <a:rPr lang="en-US" altLang="zh-CN" sz="1900" dirty="0">
                <a:solidFill>
                  <a:srgbClr val="FFC000"/>
                </a:solidFill>
              </a:rPr>
              <a:t>)</a:t>
            </a:r>
          </a:p>
          <a:p>
            <a:pPr lvl="1" eaLnBrk="0" hangingPunct="0">
              <a:defRPr/>
            </a:pPr>
            <a:r>
              <a:rPr lang="en-US" altLang="zh-CN" sz="1900" dirty="0"/>
              <a:t>11-22/0019, Resolutions to Resolutions to NGV preamble and NGV receive procedure,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11-22/0020, Visio for Fig32-7 transmitter block diagram for the data field of an NGV transmission, </a:t>
            </a:r>
            <a:r>
              <a:rPr lang="en-US" altLang="zh-CN" sz="1900" dirty="0" err="1"/>
              <a:t>Yujin</a:t>
            </a:r>
            <a:r>
              <a:rPr lang="en-US" altLang="zh-CN" sz="1900" dirty="0"/>
              <a:t> Noh (</a:t>
            </a:r>
            <a:r>
              <a:rPr lang="en-US" altLang="zh-CN" sz="1900" dirty="0" err="1"/>
              <a:t>Senscomm</a:t>
            </a:r>
            <a:r>
              <a:rPr lang="en-US" altLang="zh-CN" sz="1900" dirty="0"/>
              <a:t>) </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mentor.ieee.org/802.11/dcn/21/11-21-1863-00-00bd-tgbd-november-plenary-2021-teleconference-minutes.docx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latin typeface="Calibri" panose="020F0502020204030204" pitchFamily="34" charset="0"/>
                <a:cs typeface="Calibri" panose="020F0502020204030204" pitchFamily="34" charset="0"/>
                <a:hlinkClick r:id="rId3"/>
              </a:rPr>
              <a:t>https</a:t>
            </a:r>
            <a:r>
              <a:rPr lang="en-US" altLang="zh-CN" sz="2100" dirty="0">
                <a:latin typeface="Calibri" panose="020F0502020204030204" pitchFamily="34" charset="0"/>
                <a:cs typeface="Calibri" panose="020F0502020204030204" pitchFamily="34" charset="0"/>
                <a:hlinkClick r:id="rId3"/>
              </a:rPr>
              <a:t>://</a:t>
            </a:r>
            <a:r>
              <a:rPr lang="en-US" altLang="zh-CN" sz="2100" dirty="0" smtClean="0">
                <a:latin typeface="Calibri" panose="020F0502020204030204" pitchFamily="34" charset="0"/>
                <a:cs typeface="Calibri" panose="020F0502020204030204" pitchFamily="34" charset="0"/>
                <a:hlinkClick r:id="rId3"/>
              </a:rPr>
              <a:t>mentor.ieee.org/802.11/dcn/22/11-22-0055-00-00bd-ieee-802-11bd-dec-2021-jan-2022-meeting-minutes.docx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Approved unanimously</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11-22/0007r3)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11-22/0007r3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3001, </a:t>
            </a:r>
            <a:r>
              <a:rPr lang="en-GB" altLang="zh-CN" sz="2100" dirty="0" smtClean="0">
                <a:latin typeface="Calibri" panose="020F0502020204030204" pitchFamily="34" charset="0"/>
                <a:cs typeface="Calibri" panose="020F0502020204030204" pitchFamily="34" charset="0"/>
              </a:rPr>
              <a:t>3012</a:t>
            </a:r>
            <a:r>
              <a:rPr lang="en-GB" altLang="zh-CN" sz="2100" dirty="0">
                <a:latin typeface="Calibri" panose="020F0502020204030204" pitchFamily="34" charset="0"/>
                <a:cs typeface="Calibri" panose="020F0502020204030204" pitchFamily="34" charset="0"/>
              </a:rPr>
              <a:t>, 3017, 3018, </a:t>
            </a:r>
            <a:r>
              <a:rPr lang="en-GB" altLang="zh-CN" sz="2100" dirty="0" smtClean="0">
                <a:latin typeface="Calibri" panose="020F0502020204030204" pitchFamily="34" charset="0"/>
                <a:cs typeface="Calibri" panose="020F0502020204030204" pitchFamily="34" charset="0"/>
              </a:rPr>
              <a:t>3052</a:t>
            </a:r>
            <a:r>
              <a:rPr lang="en-GB" altLang="zh-CN" sz="2100" dirty="0">
                <a:latin typeface="Calibri" panose="020F0502020204030204" pitchFamily="34" charset="0"/>
                <a:cs typeface="Calibri" panose="020F0502020204030204" pitchFamily="34" charset="0"/>
              </a:rPr>
              <a:t>, 3061, 3063, 3064, 3077, </a:t>
            </a:r>
            <a:r>
              <a:rPr lang="en-GB" altLang="zh-CN" sz="2100" dirty="0" smtClean="0">
                <a:latin typeface="Calibri" panose="020F0502020204030204" pitchFamily="34" charset="0"/>
                <a:cs typeface="Calibri" panose="020F0502020204030204" pitchFamily="34" charset="0"/>
              </a:rPr>
              <a:t>and 3103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a:p>
            <a:r>
              <a:rPr lang="en-US" altLang="zh-CN" dirty="0" smtClean="0"/>
              <a:t>No objection</a:t>
            </a:r>
            <a:endParaRPr lang="en-US" altLang="zh-CN" dirty="0"/>
          </a:p>
        </p:txBody>
      </p:sp>
    </p:spTree>
    <p:extLst>
      <p:ext uri="{BB962C8B-B14F-4D97-AF65-F5344CB8AC3E}">
        <p14:creationId xmlns:p14="http://schemas.microsoft.com/office/powerpoint/2010/main" val="986017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11-22/0015r2)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11-22/0015r2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3079</a:t>
            </a:r>
            <a:r>
              <a:rPr lang="en-GB" altLang="zh-CN" sz="2100" b="0" dirty="0">
                <a:latin typeface="Calibri" panose="020F0502020204030204" pitchFamily="34" charset="0"/>
                <a:cs typeface="Calibri" panose="020F0502020204030204" pitchFamily="34" charset="0"/>
              </a:rPr>
              <a:t>, 3042, 3043, 3004, 3005, 3007, 3006, 3073, 3074, 3078, </a:t>
            </a:r>
            <a:r>
              <a:rPr lang="en-GB" altLang="zh-CN" sz="2100" b="0" dirty="0" smtClean="0">
                <a:latin typeface="Calibri" panose="020F0502020204030204" pitchFamily="34" charset="0"/>
                <a:cs typeface="Calibri" panose="020F0502020204030204" pitchFamily="34" charset="0"/>
              </a:rPr>
              <a:t>and 3045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a:p>
        </p:txBody>
      </p:sp>
    </p:spTree>
    <p:extLst>
      <p:ext uri="{BB962C8B-B14F-4D97-AF65-F5344CB8AC3E}">
        <p14:creationId xmlns:p14="http://schemas.microsoft.com/office/powerpoint/2010/main" val="2064529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Straw Poll</a:t>
            </a:r>
          </a:p>
          <a:p>
            <a:pPr lvl="1" eaLnBrk="0" hangingPunct="0">
              <a:defRPr/>
            </a:pPr>
            <a:r>
              <a:rPr lang="en-US" altLang="zh-CN" dirty="0" smtClean="0"/>
              <a:t>11-22/0016r2, </a:t>
            </a:r>
            <a:r>
              <a:rPr lang="en-US" altLang="zh-CN" dirty="0"/>
              <a:t>Resolutions to Editorial Comments Part 2, </a:t>
            </a:r>
            <a:r>
              <a:rPr lang="en-US" altLang="zh-CN" dirty="0" err="1"/>
              <a:t>Yujin</a:t>
            </a:r>
            <a:r>
              <a:rPr lang="en-US" altLang="zh-CN" dirty="0"/>
              <a:t> Noh (</a:t>
            </a:r>
            <a:r>
              <a:rPr lang="en-US" altLang="zh-CN" dirty="0" err="1"/>
              <a:t>Senscomm</a:t>
            </a:r>
            <a:r>
              <a:rPr lang="en-US" altLang="zh-CN" dirty="0"/>
              <a:t>)</a:t>
            </a:r>
          </a:p>
          <a:p>
            <a:pPr lvl="1" eaLnBrk="0" hangingPunct="0">
              <a:defRPr/>
            </a:pPr>
            <a:r>
              <a:rPr lang="en-US" altLang="zh-CN" dirty="0" smtClean="0"/>
              <a:t>11-22/0017r1, </a:t>
            </a:r>
            <a:r>
              <a:rPr lang="en-US" altLang="zh-CN" dirty="0"/>
              <a:t>Resolutions to Annex C, , </a:t>
            </a:r>
            <a:r>
              <a:rPr lang="en-US" altLang="zh-CN" dirty="0" err="1"/>
              <a:t>Yujin</a:t>
            </a:r>
            <a:r>
              <a:rPr lang="en-US" altLang="zh-CN" dirty="0"/>
              <a:t> Noh (</a:t>
            </a:r>
            <a:r>
              <a:rPr lang="en-US" altLang="zh-CN" dirty="0" err="1"/>
              <a:t>Senscomm</a:t>
            </a:r>
            <a:r>
              <a:rPr lang="en-US" altLang="zh-CN" dirty="0" smtClean="0"/>
              <a:t>)</a:t>
            </a:r>
            <a:endParaRPr lang="en-GB" altLang="en-US" dirty="0" smtClean="0"/>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smtClean="0"/>
              <a:t>Continue the rest of submission list</a:t>
            </a:r>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11-22/0016r2)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11-22/0016r2</a:t>
            </a:r>
            <a:r>
              <a:rPr lang="zh-CN" altLang="en-US" sz="2400" dirty="0" smtClean="0">
                <a:sym typeface="+mn-ea"/>
              </a:rPr>
              <a:t>?</a:t>
            </a:r>
            <a:endParaRPr lang="zh-CN" altLang="en-US" sz="2400" dirty="0">
              <a:sym typeface="+mn-ea"/>
            </a:endParaRPr>
          </a:p>
          <a:p>
            <a:pPr marL="285750" lvl="0" indent="0"/>
            <a:r>
              <a:rPr lang="en-US" altLang="zh-CN" sz="2100" b="0" dirty="0" smtClean="0">
                <a:latin typeface="Calibri" panose="020F0502020204030204" pitchFamily="34" charset="0"/>
                <a:cs typeface="Calibri" panose="020F0502020204030204" pitchFamily="34" charset="0"/>
              </a:rPr>
              <a:t>CID# </a:t>
            </a:r>
            <a:r>
              <a:rPr lang="en-GB" altLang="zh-CN" sz="2100" b="0" dirty="0" smtClean="0">
                <a:latin typeface="Calibri" panose="020F0502020204030204" pitchFamily="34" charset="0"/>
                <a:cs typeface="Calibri" panose="020F0502020204030204" pitchFamily="34" charset="0"/>
              </a:rPr>
              <a:t>3003</a:t>
            </a:r>
            <a:r>
              <a:rPr lang="en-GB" altLang="zh-CN" sz="2100" b="0" dirty="0">
                <a:latin typeface="Calibri" panose="020F0502020204030204" pitchFamily="34" charset="0"/>
                <a:cs typeface="Calibri" panose="020F0502020204030204" pitchFamily="34" charset="0"/>
              </a:rPr>
              <a:t>, 3104, 3072, 3075, 3055, 3056, 3008, 3026, 3049, </a:t>
            </a:r>
            <a:r>
              <a:rPr lang="en-GB" altLang="zh-CN" sz="2100" b="0" dirty="0" smtClean="0">
                <a:latin typeface="Calibri" panose="020F0502020204030204" pitchFamily="34" charset="0"/>
                <a:cs typeface="Calibri" panose="020F0502020204030204" pitchFamily="34" charset="0"/>
              </a:rPr>
              <a:t>3050, 3013</a:t>
            </a:r>
            <a:r>
              <a:rPr lang="en-GB" altLang="zh-CN" sz="2100" b="0" dirty="0">
                <a:latin typeface="Calibri" panose="020F0502020204030204" pitchFamily="34" charset="0"/>
                <a:cs typeface="Calibri" panose="020F0502020204030204" pitchFamily="34" charset="0"/>
              </a:rPr>
              <a:t>, 3024, 3025, 3086, and 3095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Tree>
    <p:extLst>
      <p:ext uri="{BB962C8B-B14F-4D97-AF65-F5344CB8AC3E}">
        <p14:creationId xmlns:p14="http://schemas.microsoft.com/office/powerpoint/2010/main" val="311862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11-22/0017r1)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11-22/0017r1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3023, 3021, 3022 and 3046</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263136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a:t>
            </a:r>
            <a:r>
              <a:rPr lang="en-US" altLang="en-US" sz="3600" kern="0" dirty="0" smtClean="0">
                <a:latin typeface="Arial" panose="020B0604020202020204" pitchFamily="34" charset="0"/>
              </a:rPr>
              <a:t>20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243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a:t>
            </a:r>
            <a:r>
              <a:rPr lang="en-GB" altLang="en-US" dirty="0"/>
              <a:t>Straw Poll</a:t>
            </a:r>
          </a:p>
          <a:p>
            <a:pPr marL="800100" lvl="1">
              <a:defRPr/>
            </a:pPr>
            <a:r>
              <a:rPr lang="en-US" altLang="zh-CN" dirty="0"/>
              <a:t>11-22/18, Resolutions to Resolutions to NGV PHY Introduction to Mathematical description of signals, , </a:t>
            </a:r>
            <a:r>
              <a:rPr lang="en-US" altLang="zh-CN" dirty="0" err="1"/>
              <a:t>Yujin</a:t>
            </a:r>
            <a:r>
              <a:rPr lang="en-US" altLang="zh-CN" dirty="0"/>
              <a:t> Noh (</a:t>
            </a:r>
            <a:r>
              <a:rPr lang="en-US" altLang="zh-CN" dirty="0" err="1"/>
              <a:t>Senscomm</a:t>
            </a:r>
            <a:r>
              <a:rPr lang="en-US" altLang="zh-CN" dirty="0"/>
              <a:t>)</a:t>
            </a:r>
          </a:p>
          <a:p>
            <a:pPr marL="800100" lvl="1">
              <a:defRPr/>
            </a:pPr>
            <a:r>
              <a:rPr lang="en-US" altLang="zh-CN" dirty="0"/>
              <a:t>11-22/19, Resolutions to Resolutions to NGV preamble and NGV receive procedure, </a:t>
            </a:r>
            <a:r>
              <a:rPr lang="en-US" altLang="zh-CN" dirty="0" err="1"/>
              <a:t>Yujin</a:t>
            </a:r>
            <a:r>
              <a:rPr lang="en-US" altLang="zh-CN" dirty="0"/>
              <a:t> Noh (</a:t>
            </a:r>
            <a:r>
              <a:rPr lang="en-US" altLang="zh-CN" dirty="0" err="1"/>
              <a:t>Senscomm</a:t>
            </a:r>
            <a:r>
              <a:rPr lang="en-US" altLang="zh-CN" dirty="0" smtClean="0"/>
              <a:t>)</a:t>
            </a:r>
            <a:endParaRPr lang="en-US" altLang="zh-CN" sz="2100" dirty="0"/>
          </a:p>
          <a:p>
            <a:pPr marL="800100" lvl="1">
              <a:defRPr/>
            </a:pPr>
            <a:r>
              <a:rPr lang="en-US" altLang="zh-CN" sz="2100" dirty="0"/>
              <a:t>11-22/0112, some-clause-3-comment-resolutions-for-lb-259, Joseph Levy (</a:t>
            </a:r>
            <a:r>
              <a:rPr lang="en-US" altLang="zh-CN" sz="2100" dirty="0" err="1"/>
              <a:t>InterDigital</a:t>
            </a:r>
            <a:r>
              <a:rPr lang="en-US" altLang="zh-CN" sz="2100" dirty="0"/>
              <a:t>)</a:t>
            </a:r>
          </a:p>
          <a:p>
            <a:pPr marL="800100" lvl="1">
              <a:buFontTx/>
              <a:buChar char="–"/>
              <a:defRPr/>
            </a:pPr>
            <a:r>
              <a:rPr lang="en-US" altLang="zh-CN" sz="2100" dirty="0"/>
              <a:t>11-22/0047, D3.0 comment resolution 31.1, </a:t>
            </a:r>
            <a:r>
              <a:rPr lang="en-US" altLang="zh-CN" sz="2100" dirty="0" err="1"/>
              <a:t>Liwen</a:t>
            </a:r>
            <a:r>
              <a:rPr lang="en-US" altLang="zh-CN" sz="2100" dirty="0"/>
              <a:t> Chu (NXP)</a:t>
            </a:r>
          </a:p>
          <a:p>
            <a:pPr marL="800100" lvl="1">
              <a:buFontTx/>
              <a:buChar char="–"/>
              <a:defRPr/>
            </a:pPr>
            <a:r>
              <a:rPr lang="en-US" altLang="zh-CN" sz="2100" dirty="0"/>
              <a:t>11-22/0048, D3.0 comment resolution 5.3.2, </a:t>
            </a:r>
            <a:r>
              <a:rPr lang="en-US" altLang="zh-CN" sz="2100" dirty="0" err="1"/>
              <a:t>Liwen</a:t>
            </a:r>
            <a:r>
              <a:rPr lang="en-US" altLang="zh-CN" sz="2100" dirty="0"/>
              <a:t> Chu (NXP</a:t>
            </a:r>
            <a:r>
              <a:rPr lang="en-US" altLang="zh-CN" sz="2100" dirty="0" smtClean="0"/>
              <a:t>)</a:t>
            </a:r>
            <a:endParaRPr lang="en-US" altLang="zh-CN" sz="2100" dirty="0"/>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a:t>Continue the submission list</a:t>
            </a:r>
            <a:endParaRPr lang="zh-CN" altLang="zh-CN" sz="2100" dirty="0"/>
          </a:p>
          <a:p>
            <a:pPr eaLnBrk="0" hangingPunct="0">
              <a:defRPr/>
            </a:pPr>
            <a:r>
              <a:rPr lang="en-US" altLang="en-GB" dirty="0"/>
              <a:t>Any 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653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11-22/0018r1)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13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11-22/0018r1</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a:t>
            </a:r>
            <a:r>
              <a:rPr lang="en-US" altLang="zh-CN" sz="2000" b="0" dirty="0">
                <a:latin typeface="Calibri" panose="020F0502020204030204" pitchFamily="34" charset="0"/>
                <a:cs typeface="Calibri" panose="020F0502020204030204" pitchFamily="34" charset="0"/>
              </a:rPr>
              <a:t># </a:t>
            </a:r>
            <a:r>
              <a:rPr lang="en-GB" altLang="zh-CN" sz="2000" b="0" dirty="0">
                <a:latin typeface="Calibri" panose="020F0502020204030204" pitchFamily="34" charset="0"/>
                <a:cs typeface="Calibri" panose="020F0502020204030204" pitchFamily="34" charset="0"/>
              </a:rPr>
              <a:t>3028</a:t>
            </a:r>
            <a:r>
              <a:rPr lang="en-GB" altLang="zh-CN" sz="2000" b="0" dirty="0">
                <a:latin typeface="Calibri" panose="020F0502020204030204" pitchFamily="34" charset="0"/>
                <a:cs typeface="Calibri" panose="020F0502020204030204" pitchFamily="34" charset="0"/>
              </a:rPr>
              <a:t>, 3029, 3091, 3092, 3030, 3031, 3093, 3094, 3032, </a:t>
            </a:r>
            <a:r>
              <a:rPr lang="en-GB" altLang="zh-CN" sz="2000" b="0" dirty="0" smtClean="0">
                <a:latin typeface="Calibri" panose="020F0502020204030204" pitchFamily="34" charset="0"/>
                <a:cs typeface="Calibri" panose="020F0502020204030204" pitchFamily="34" charset="0"/>
              </a:rPr>
              <a:t>3033</a:t>
            </a:r>
            <a:r>
              <a:rPr lang="en-US" altLang="zh-CN" sz="2000" b="0" dirty="0" smtClean="0">
                <a:latin typeface="Calibri" panose="020F0502020204030204" pitchFamily="34" charset="0"/>
                <a:cs typeface="Calibri" panose="020F0502020204030204" pitchFamily="34" charset="0"/>
              </a:rPr>
              <a:t>, </a:t>
            </a:r>
            <a:r>
              <a:rPr lang="en-GB" altLang="zh-CN" sz="2000" b="0" dirty="0" smtClean="0">
                <a:solidFill>
                  <a:srgbClr val="FF0000"/>
                </a:solidFill>
                <a:latin typeface="Calibri" panose="020F0502020204030204" pitchFamily="34" charset="0"/>
                <a:cs typeface="Calibri" panose="020F0502020204030204" pitchFamily="34" charset="0"/>
              </a:rPr>
              <a:t>3034</a:t>
            </a:r>
            <a:r>
              <a:rPr lang="en-GB" altLang="zh-CN" sz="2000" b="0" dirty="0">
                <a:solidFill>
                  <a:srgbClr val="FF0000"/>
                </a:solidFill>
                <a:latin typeface="Calibri" panose="020F0502020204030204" pitchFamily="34" charset="0"/>
                <a:cs typeface="Calibri" panose="020F0502020204030204" pitchFamily="34" charset="0"/>
              </a:rPr>
              <a:t>, 3035</a:t>
            </a:r>
            <a:r>
              <a:rPr lang="en-GB" altLang="zh-CN" sz="2000" b="0" dirty="0">
                <a:latin typeface="Calibri" panose="020F0502020204030204" pitchFamily="34" charset="0"/>
                <a:cs typeface="Calibri" panose="020F0502020204030204" pitchFamily="34" charset="0"/>
              </a:rPr>
              <a:t>, </a:t>
            </a:r>
            <a:r>
              <a:rPr lang="en-GB" altLang="zh-CN" sz="2000" b="0" dirty="0" smtClean="0">
                <a:latin typeface="Calibri" panose="020F0502020204030204" pitchFamily="34" charset="0"/>
                <a:cs typeface="Calibri" panose="020F0502020204030204" pitchFamily="34" charset="0"/>
              </a:rPr>
              <a:t>and 3036</a:t>
            </a:r>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357286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11-22/0019r1)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11-22/0019r1</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a:t>
            </a:r>
            <a:r>
              <a:rPr lang="en-US" altLang="zh-CN" sz="2000" b="0" dirty="0" smtClean="0">
                <a:latin typeface="Calibri" panose="020F0502020204030204" pitchFamily="34" charset="0"/>
                <a:cs typeface="Calibri" panose="020F0502020204030204" pitchFamily="34" charset="0"/>
              </a:rPr>
              <a:t># </a:t>
            </a:r>
            <a:r>
              <a:rPr lang="en-GB" altLang="zh-CN" sz="2000" b="0" dirty="0" smtClean="0">
                <a:latin typeface="Calibri" panose="020F0502020204030204" pitchFamily="34" charset="0"/>
                <a:cs typeface="Calibri" panose="020F0502020204030204" pitchFamily="34" charset="0"/>
              </a:rPr>
              <a:t>3101</a:t>
            </a:r>
            <a:r>
              <a:rPr lang="en-GB" altLang="zh-CN" sz="2000" b="0" dirty="0">
                <a:latin typeface="Calibri" panose="020F0502020204030204" pitchFamily="34" charset="0"/>
                <a:cs typeface="Calibri" panose="020F0502020204030204" pitchFamily="34" charset="0"/>
              </a:rPr>
              <a:t>, 3102, 3000, 3059, 3037, 3038, 3096, 3097, 3039, </a:t>
            </a:r>
            <a:r>
              <a:rPr lang="en-GB" altLang="zh-CN" sz="2000" b="0" dirty="0" smtClean="0">
                <a:latin typeface="Calibri" panose="020F0502020204030204" pitchFamily="34" charset="0"/>
                <a:cs typeface="Calibri" panose="020F0502020204030204" pitchFamily="34" charset="0"/>
              </a:rPr>
              <a:t>3098, 3040</a:t>
            </a:r>
            <a:r>
              <a:rPr lang="en-GB" altLang="zh-CN" sz="2000" b="0" dirty="0">
                <a:latin typeface="Calibri" panose="020F0502020204030204" pitchFamily="34" charset="0"/>
                <a:cs typeface="Calibri" panose="020F0502020204030204" pitchFamily="34" charset="0"/>
              </a:rPr>
              <a:t>, 3099, 3041, </a:t>
            </a:r>
            <a:r>
              <a:rPr lang="en-GB" altLang="zh-CN" sz="2000" b="0" dirty="0" smtClean="0">
                <a:latin typeface="Calibri" panose="020F0502020204030204" pitchFamily="34" charset="0"/>
                <a:cs typeface="Calibri" panose="020F0502020204030204" pitchFamily="34" charset="0"/>
              </a:rPr>
              <a:t>and 3100</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1122386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11-22/0112r0)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2</a:t>
            </a:r>
            <a:r>
              <a:rPr lang="en-US" altLang="zh-CN" sz="2400" dirty="0" smtClean="0">
                <a:sym typeface="+mn-ea"/>
              </a:rPr>
              <a:t> </a:t>
            </a:r>
            <a:r>
              <a:rPr lang="en-US" altLang="zh-CN" sz="2400" dirty="0">
                <a:sym typeface="+mn-ea"/>
              </a:rPr>
              <a:t>CIDs </a:t>
            </a:r>
            <a:r>
              <a:rPr lang="en-US" altLang="zh-CN" sz="2400" dirty="0" smtClean="0"/>
              <a:t>as proposed in 11-22/0112r0</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a:t>
            </a:r>
            <a:r>
              <a:rPr lang="en-US" altLang="zh-CN" sz="2000" b="0" dirty="0" smtClean="0">
                <a:latin typeface="Calibri" panose="020F0502020204030204" pitchFamily="34" charset="0"/>
                <a:cs typeface="Calibri" panose="020F0502020204030204" pitchFamily="34" charset="0"/>
              </a:rPr>
              <a:t># </a:t>
            </a:r>
            <a:r>
              <a:rPr lang="en-GB" altLang="zh-CN" sz="2000" b="0" dirty="0" smtClean="0">
                <a:latin typeface="Calibri" panose="020F0502020204030204" pitchFamily="34" charset="0"/>
                <a:cs typeface="Calibri" panose="020F0502020204030204" pitchFamily="34" charset="0"/>
              </a:rPr>
              <a:t>3054 and 3060</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408662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11-22/0047r0)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a:t>
            </a:r>
            <a:r>
              <a:rPr lang="en-US" altLang="zh-CN" sz="2400" dirty="0" smtClean="0">
                <a:sym typeface="+mn-ea"/>
              </a:rPr>
              <a:t>CID 3085 as</a:t>
            </a:r>
            <a:r>
              <a:rPr lang="en-US" altLang="zh-CN" sz="2400" dirty="0" smtClean="0"/>
              <a:t> </a:t>
            </a:r>
            <a:r>
              <a:rPr lang="en-US" altLang="zh-CN" sz="2400" dirty="0"/>
              <a:t>proposed </a:t>
            </a:r>
            <a:r>
              <a:rPr lang="en-US" altLang="zh-CN" sz="2400" dirty="0" smtClean="0"/>
              <a:t>in 11-22/0047r0</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917196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11-22/0048r2)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11-22/0048r2</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a:t>
            </a:r>
            <a:r>
              <a:rPr lang="en-US" altLang="zh-CN" sz="2000" b="0" dirty="0" smtClean="0">
                <a:latin typeface="Calibri" panose="020F0502020204030204" pitchFamily="34" charset="0"/>
                <a:cs typeface="Calibri" panose="020F0502020204030204" pitchFamily="34" charset="0"/>
              </a:rPr>
              <a:t># </a:t>
            </a:r>
            <a:r>
              <a:rPr lang="en-GB" altLang="zh-CN" sz="2000" b="0" dirty="0" smtClean="0">
                <a:latin typeface="Calibri" panose="020F0502020204030204" pitchFamily="34" charset="0"/>
                <a:cs typeface="Calibri" panose="020F0502020204030204" pitchFamily="34" charset="0"/>
              </a:rPr>
              <a:t>2139</a:t>
            </a:r>
            <a:r>
              <a:rPr lang="en-GB" altLang="zh-CN" sz="2000" b="0" dirty="0">
                <a:latin typeface="Calibri" panose="020F0502020204030204" pitchFamily="34" charset="0"/>
                <a:cs typeface="Calibri" panose="020F0502020204030204" pitchFamily="34" charset="0"/>
              </a:rPr>
              <a:t>, 2140, 2141, 2249, </a:t>
            </a:r>
            <a:r>
              <a:rPr lang="en-GB" altLang="zh-CN" sz="2000" b="0" dirty="0" smtClean="0">
                <a:latin typeface="Calibri" panose="020F0502020204030204" pitchFamily="34" charset="0"/>
                <a:cs typeface="Calibri" panose="020F0502020204030204" pitchFamily="34" charset="0"/>
              </a:rPr>
              <a:t>and 2251</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956607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a:t>CR Straw Poll</a:t>
            </a:r>
          </a:p>
          <a:p>
            <a:pPr lvl="1" eaLnBrk="0" hangingPunct="0">
              <a:defRPr/>
            </a:pPr>
            <a:r>
              <a:rPr lang="en-US" altLang="zh-CN" dirty="0"/>
              <a:t>11-22/0033r2, D3.0 Comment Resolution Annex C MIB, Hiroyuki </a:t>
            </a:r>
            <a:r>
              <a:rPr lang="en-US" altLang="zh-CN" dirty="0" err="1"/>
              <a:t>Motozuka</a:t>
            </a:r>
            <a:r>
              <a:rPr lang="en-US" altLang="zh-CN" dirty="0"/>
              <a:t> (Panasonic) </a:t>
            </a:r>
            <a:endParaRPr lang="en-US" altLang="zh-CN" dirty="0" smtClean="0"/>
          </a:p>
          <a:p>
            <a:pPr lvl="1" eaLnBrk="0" hangingPunct="0">
              <a:defRPr/>
            </a:pPr>
            <a:r>
              <a:rPr lang="en-US" altLang="zh-CN" dirty="0" smtClean="0"/>
              <a:t>11-22/0007r4, </a:t>
            </a:r>
            <a:r>
              <a:rPr lang="en-US" altLang="zh-CN" dirty="0"/>
              <a:t>lb259-comment-resolution, Stephan Sand (German Aerospace Center (DLR</a:t>
            </a:r>
            <a:r>
              <a:rPr lang="en-US" altLang="zh-CN" dirty="0" smtClean="0"/>
              <a:t>))</a:t>
            </a:r>
            <a:endParaRPr lang="en-US" altLang="zh-CN" dirty="0"/>
          </a:p>
          <a:p>
            <a:pPr lvl="0" eaLnBrk="0" hangingPunct="0">
              <a:defRPr/>
            </a:pPr>
            <a:r>
              <a:rPr lang="en-GB" altLang="en-US" sz="2000" dirty="0"/>
              <a:t>CR </a:t>
            </a:r>
            <a:r>
              <a:rPr lang="en-US" altLang="en-US" sz="2000" dirty="0"/>
              <a:t>presentations </a:t>
            </a:r>
            <a:r>
              <a:rPr lang="en-US" altLang="en-GB" sz="2000" dirty="0"/>
              <a:t>and discussion</a:t>
            </a:r>
          </a:p>
          <a:p>
            <a:pPr lvl="1" eaLnBrk="0" hangingPunct="0">
              <a:defRPr/>
            </a:pPr>
            <a:r>
              <a:rPr lang="en-US" altLang="zh-CN" dirty="0"/>
              <a:t>Continue the submission list</a:t>
            </a:r>
            <a:endParaRPr lang="zh-CN" altLang="zh-CN" sz="2100" dirty="0"/>
          </a:p>
          <a:p>
            <a:pPr eaLnBrk="0" hangingPunct="0">
              <a:defRPr/>
            </a:pPr>
            <a:r>
              <a:rPr lang="en-GB" altLang="en-US" sz="2000" dirty="0" smtClean="0"/>
              <a:t>CR </a:t>
            </a:r>
            <a:r>
              <a:rPr lang="en-GB" altLang="en-US" sz="2000" dirty="0"/>
              <a:t>motions </a:t>
            </a:r>
            <a:endParaRPr lang="en-GB" altLang="en-US" sz="2000" dirty="0" smtClean="0"/>
          </a:p>
          <a:p>
            <a:pPr eaLnBrk="0" hangingPunct="0">
              <a:defRPr/>
            </a:pPr>
            <a:r>
              <a:rPr lang="en-GB" altLang="en-US" sz="2000" dirty="0" smtClean="0"/>
              <a:t>MDR progress report</a:t>
            </a:r>
            <a:endParaRPr lang="en-GB" altLang="en-US" sz="2000" dirty="0"/>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p>
          <a:p>
            <a:pPr lvl="0" eaLnBrk="0" hangingPunct="0">
              <a:defRPr/>
            </a:pPr>
            <a:r>
              <a:rPr lang="en-GB" altLang="en-US" sz="2000" dirty="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11-22/0033r2)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3047 </a:t>
            </a:r>
            <a:r>
              <a:rPr lang="en-US" altLang="zh-CN" sz="2400" dirty="0" smtClean="0"/>
              <a:t>and </a:t>
            </a:r>
            <a:r>
              <a:rPr lang="en-US" altLang="zh-CN" sz="2400" dirty="0"/>
              <a:t>proposed </a:t>
            </a:r>
            <a:r>
              <a:rPr lang="en-US" altLang="zh-CN" sz="2400" dirty="0" smtClean="0"/>
              <a:t>modification to IEEE P802.11bd D3.0 as in 11-22/0033r1</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117201</TotalTime>
  <Words>3173</Words>
  <Application>Microsoft Office PowerPoint</Application>
  <PresentationFormat>宽屏</PresentationFormat>
  <Paragraphs>509</Paragraphs>
  <Slides>38</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50"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January 802.11 Interim session</vt:lpstr>
      <vt:lpstr>TGbd Session Plan during IEEE 802.11 Jan Interim 2022</vt:lpstr>
      <vt:lpstr>TGbd Documents Update</vt:lpstr>
      <vt:lpstr>Current TGbd Timeline</vt:lpstr>
      <vt:lpstr>Submission List (Call for submissions)</vt:lpstr>
      <vt:lpstr>IEEE 802.11 TGbd Session</vt:lpstr>
      <vt:lpstr>PowerPoint 演示文稿</vt:lpstr>
      <vt:lpstr>Approval of TGbd meeting minutes</vt:lpstr>
      <vt:lpstr>SP #1 (CR, 11-22/0007r3) </vt:lpstr>
      <vt:lpstr>SP #2 (CR, 11-22/0015r2) </vt:lpstr>
      <vt:lpstr>IEEE 802.11 TGbd Session</vt:lpstr>
      <vt:lpstr>PowerPoint 演示文稿</vt:lpstr>
      <vt:lpstr>SP #1 (CR, 11-22/0016r2) </vt:lpstr>
      <vt:lpstr>SP #2 (CR, 11-22/0017r1) </vt:lpstr>
      <vt:lpstr>IEEE 802.11 TGbd Session</vt:lpstr>
      <vt:lpstr>PowerPoint 演示文稿</vt:lpstr>
      <vt:lpstr>SP #1 (CR, 11-22/0018r1) </vt:lpstr>
      <vt:lpstr>SP #2 (CR, 11-22/0019r1) </vt:lpstr>
      <vt:lpstr>SP #3 (CR, 11-22/0112r0) </vt:lpstr>
      <vt:lpstr>SP #4 (CR, 11-22/0047r0) </vt:lpstr>
      <vt:lpstr>SP #5 (CR, 11-22/0048r2) </vt:lpstr>
      <vt:lpstr>IEEE 802.11 TGbd Session</vt:lpstr>
      <vt:lpstr>PowerPoint 演示文稿</vt:lpstr>
      <vt:lpstr>SP #1 (CR, 11-22/0033r2) </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5333</cp:revision>
  <cp:lastPrinted>2014-11-04T15:04:00Z</cp:lastPrinted>
  <dcterms:created xsi:type="dcterms:W3CDTF">2007-04-17T18:10:00Z</dcterms:created>
  <dcterms:modified xsi:type="dcterms:W3CDTF">2022-01-19T18:33:29Z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