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736" r:id="rId3"/>
    <p:sldId id="737" r:id="rId4"/>
    <p:sldId id="1159" r:id="rId5"/>
    <p:sldId id="738" r:id="rId6"/>
    <p:sldId id="739" r:id="rId7"/>
    <p:sldId id="740" r:id="rId8"/>
    <p:sldId id="1061" r:id="rId9"/>
    <p:sldId id="1062" r:id="rId10"/>
    <p:sldId id="1063" r:id="rId11"/>
    <p:sldId id="741" r:id="rId12"/>
    <p:sldId id="742" r:id="rId13"/>
    <p:sldId id="793" r:id="rId14"/>
    <p:sldId id="833" r:id="rId15"/>
    <p:sldId id="753" r:id="rId16"/>
    <p:sldId id="885" r:id="rId17"/>
    <p:sldId id="935" r:id="rId18"/>
    <p:sldId id="1107" r:id="rId19"/>
    <p:sldId id="1142" r:id="rId20"/>
    <p:sldId id="1181" r:id="rId21"/>
    <p:sldId id="1186" r:id="rId22"/>
    <p:sldId id="1182" r:id="rId23"/>
    <p:sldId id="1183" r:id="rId24"/>
    <p:sldId id="1187"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0" d="100"/>
          <a:sy n="70" d="100"/>
        </p:scale>
        <p:origin x="58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1/11-21-2018-02-00bd-tgbd-lb259-comments.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8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Jan 4</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2022</a:t>
            </a:r>
            <a:r>
              <a:rPr lang="en-US" altLang="zh-CN" sz="2000" dirty="0">
                <a:solidFill>
                  <a:schemeClr val="bg1">
                    <a:lumMod val="85000"/>
                  </a:schemeClr>
                </a:solidFill>
                <a:cs typeface="+mn-ea"/>
                <a:sym typeface="+mn-ea"/>
              </a:rPr>
              <a:t>, </a:t>
            </a:r>
            <a:r>
              <a:rPr lang="en-US" altLang="zh-CN" sz="2000" dirty="0" smtClean="0">
                <a:solidFill>
                  <a:schemeClr val="bg1">
                    <a:lumMod val="85000"/>
                  </a:schemeClr>
                </a:solidFill>
                <a:cs typeface="+mn-ea"/>
                <a:sym typeface="+mn-ea"/>
              </a:rPr>
              <a:t>	10:00am ~ 11:59am</a:t>
            </a:r>
            <a:r>
              <a:rPr lang="en-US" altLang="zh-CN" sz="2000" dirty="0">
                <a:solidFill>
                  <a:schemeClr val="bg1">
                    <a:lumMod val="85000"/>
                  </a:schemeClr>
                </a:solidFill>
                <a:cs typeface="+mn-ea"/>
                <a:sym typeface="+mn-ea"/>
              </a:rPr>
              <a:t>, ET</a:t>
            </a:r>
          </a:p>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Jan 11</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2022, 	9:00am ~ 11:00am, ET</a:t>
            </a:r>
            <a:endParaRPr lang="en-US" altLang="zh-CN" sz="2000" dirty="0">
              <a:solidFill>
                <a:schemeClr val="bg1">
                  <a:lumMod val="85000"/>
                </a:schemeClr>
              </a:solidFill>
              <a:cs typeface="+mn-ea"/>
              <a:sym typeface="+mn-ea"/>
            </a:endParaRPr>
          </a:p>
          <a:p>
            <a:pPr eaLnBrk="1" hangingPunct="1"/>
            <a:endParaRPr lang="en-US" altLang="zh-CN" sz="20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1661371138"/>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11-21/1999r3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11-22/0007, lb259-comment-resolution, Stephan Sand (German Aerospace Center (DLR))</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FFC000"/>
                </a:solidFill>
                <a:latin typeface="Calibri" panose="020F0502020204030204" pitchFamily="34" charset="0"/>
                <a:cs typeface="Calibri" panose="020F0502020204030204" pitchFamily="34" charset="0"/>
              </a:rPr>
              <a:t>11-22/16, Resolutions to Editorial Comments Part 2,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11-22/17, Resolutions to Annex C, ,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11-22/18, Resolutions to Resolutions to NGV PHY Introduction to Mathematical description of signals, ,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11-22/19, Resolutions to Resolutions to NGV preamble and NGV receive procedure,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11-22/20, Visio for Fig32-7 transmitter block diagram for the data field of an NGV transmission,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 </a:t>
            </a:r>
          </a:p>
          <a:p>
            <a:pPr marL="457200" lvl="1" indent="0" algn="just">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D3.0 LB 259 </a:t>
            </a:r>
            <a:r>
              <a:rPr kumimoji="0" lang="en-US" altLang="zh-CN"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summary</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p>
          <a:p>
            <a:pPr lvl="1" algn="just" eaLnBrk="0" hangingPunct="0">
              <a:defRPr/>
            </a:pPr>
            <a:r>
              <a:rPr lang="en-US" altLang="zh-CN" dirty="0">
                <a:solidFill>
                  <a:srgbClr val="00B050"/>
                </a:solidFill>
              </a:rPr>
              <a:t>11-21/2034, lb259-cr-clause-32-2-2-and-Annex-B, Bo Sun (ZTE Corporation)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Jan 11</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Result</a:t>
            </a:r>
            <a:endParaRPr lang="zh-CN" altLang="en-US" dirty="0"/>
          </a:p>
        </p:txBody>
      </p:sp>
      <p:sp>
        <p:nvSpPr>
          <p:cNvPr id="3" name="内容占位符 2"/>
          <p:cNvSpPr>
            <a:spLocks noGrp="1"/>
          </p:cNvSpPr>
          <p:nvPr>
            <p:ph idx="1"/>
          </p:nvPr>
        </p:nvSpPr>
        <p:spPr>
          <a:xfrm>
            <a:off x="1008826" y="5867336"/>
            <a:ext cx="10725826" cy="608077"/>
          </a:xfrm>
        </p:spPr>
        <p:txBody>
          <a:bodyPr>
            <a:normAutofit fontScale="77500" lnSpcReduction="20000"/>
          </a:bodyPr>
          <a:lstStyle/>
          <a:p>
            <a:r>
              <a:rPr lang="en-US" altLang="zh-CN" dirty="0" smtClean="0"/>
              <a:t>LB 259 Comments: total 107, including 34 editorial comments, 68 tech comments and 5 general comments.</a:t>
            </a:r>
            <a:endParaRPr lang="en-US" altLang="zh-CN" dirty="0"/>
          </a:p>
          <a:p>
            <a:r>
              <a:rPr lang="en-US" altLang="zh-CN" dirty="0" smtClean="0"/>
              <a:t>Comment spreadsheet for LB 259 with assignment : </a:t>
            </a:r>
            <a:r>
              <a:rPr lang="en-US" altLang="zh-CN" b="0" u="sng" dirty="0">
                <a:hlinkClick r:id="rId2"/>
              </a:rPr>
              <a:t>https://</a:t>
            </a:r>
            <a:r>
              <a:rPr lang="en-US" altLang="zh-CN" b="0" u="sng" dirty="0" smtClean="0">
                <a:hlinkClick r:id="rId2"/>
              </a:rPr>
              <a:t>mentor.ieee.org/802.11/dcn/21/11-21-2018-02-00bd-tgbd-lb259-comments.xlsx</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pic>
        <p:nvPicPr>
          <p:cNvPr id="6" name="图片 5"/>
          <p:cNvPicPr>
            <a:picLocks noChangeAspect="1"/>
          </p:cNvPicPr>
          <p:nvPr/>
        </p:nvPicPr>
        <p:blipFill>
          <a:blip r:embed="rId3"/>
          <a:stretch>
            <a:fillRect/>
          </a:stretch>
        </p:blipFill>
        <p:spPr>
          <a:xfrm>
            <a:off x="2178845" y="1661411"/>
            <a:ext cx="7193670" cy="4053529"/>
          </a:xfrm>
          <a:prstGeom prst="rect">
            <a:avLst/>
          </a:prstGeom>
        </p:spPr>
      </p:pic>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5543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a:solidFill>
                  <a:srgbClr val="00B050"/>
                </a:solidFill>
              </a:rPr>
              <a:t>11-21/2034, lb259-cr-clause-32-2-2-and-Annex-B, Bo Sun (ZTE Corporation)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Comment resolutions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a:defRPr/>
            </a:pPr>
            <a:r>
              <a:rPr lang="en-US" altLang="zh-CN" sz="2100" dirty="0">
                <a:solidFill>
                  <a:srgbClr val="00B050"/>
                </a:solidFill>
              </a:rPr>
              <a:t>11-22/0033, D3.0 Comment Resolution Annex C MIB, Hiroyuki </a:t>
            </a:r>
            <a:r>
              <a:rPr lang="en-US" altLang="zh-CN" sz="2100" dirty="0" err="1">
                <a:solidFill>
                  <a:srgbClr val="00B050"/>
                </a:solidFill>
              </a:rPr>
              <a:t>Motozuka</a:t>
            </a:r>
            <a:r>
              <a:rPr lang="en-US" altLang="zh-CN" sz="2100" dirty="0">
                <a:solidFill>
                  <a:srgbClr val="00B050"/>
                </a:solidFill>
              </a:rPr>
              <a:t> (Panasonic)</a:t>
            </a:r>
          </a:p>
          <a:p>
            <a:pPr marL="800100" lvl="1">
              <a:defRPr/>
            </a:pPr>
            <a:r>
              <a:rPr lang="en-US" altLang="zh-CN" sz="2100" dirty="0">
                <a:solidFill>
                  <a:srgbClr val="00B050"/>
                </a:solidFill>
              </a:rPr>
              <a:t>11-22/0007, lb259-comment-resolution, Stephan Sand (German Aerospace Center (DLR</a:t>
            </a:r>
            <a:r>
              <a:rPr lang="en-US" altLang="zh-CN" sz="2100" dirty="0" smtClean="0">
                <a:solidFill>
                  <a:srgbClr val="00B050"/>
                </a:solidFill>
              </a:rPr>
              <a:t>))</a:t>
            </a:r>
          </a:p>
          <a:p>
            <a:pPr marL="800100" lvl="1">
              <a:defRPr/>
            </a:pPr>
            <a:r>
              <a:rPr lang="en-US" altLang="zh-CN" sz="2100" dirty="0" smtClean="0">
                <a:solidFill>
                  <a:srgbClr val="00B050"/>
                </a:solidFill>
              </a:rPr>
              <a:t>11-22/0015</a:t>
            </a:r>
            <a:r>
              <a:rPr lang="en-US" altLang="zh-CN" sz="2100" dirty="0">
                <a:solidFill>
                  <a:srgbClr val="00B050"/>
                </a:solidFill>
              </a:rPr>
              <a:t>, Resolutions to Editorial Comments Part 1,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Senscomm</a:t>
            </a:r>
            <a:r>
              <a:rPr lang="en-US" altLang="zh-CN" sz="2100" dirty="0">
                <a:solidFill>
                  <a:srgbClr val="00B050"/>
                </a:solidFill>
              </a:rPr>
              <a:t>)</a:t>
            </a:r>
          </a:p>
          <a:p>
            <a:pPr marL="800100" lvl="1">
              <a:defRPr/>
            </a:pPr>
            <a:r>
              <a:rPr lang="en-US" altLang="zh-CN" sz="2100" dirty="0" smtClean="0">
                <a:solidFill>
                  <a:srgbClr val="FFC000"/>
                </a:solidFill>
              </a:rPr>
              <a:t>11-22/0016</a:t>
            </a:r>
            <a:r>
              <a:rPr lang="en-US" altLang="zh-CN" sz="2100" dirty="0">
                <a:solidFill>
                  <a:srgbClr val="FFC000"/>
                </a:solidFill>
              </a:rPr>
              <a:t>, Resolutions to Editorial Comments Part 2, </a:t>
            </a:r>
            <a:r>
              <a:rPr lang="en-US" altLang="zh-CN" sz="2100" dirty="0" err="1">
                <a:solidFill>
                  <a:srgbClr val="FFC000"/>
                </a:solidFill>
              </a:rPr>
              <a:t>Yujin</a:t>
            </a:r>
            <a:r>
              <a:rPr lang="en-US" altLang="zh-CN" sz="2100" dirty="0">
                <a:solidFill>
                  <a:srgbClr val="FFC000"/>
                </a:solidFill>
              </a:rPr>
              <a:t> Noh (</a:t>
            </a:r>
            <a:r>
              <a:rPr lang="en-US" altLang="zh-CN" sz="2100" dirty="0" err="1">
                <a:solidFill>
                  <a:srgbClr val="FFC000"/>
                </a:solidFill>
              </a:rPr>
              <a:t>Senscomm</a:t>
            </a:r>
            <a:r>
              <a:rPr lang="en-US" altLang="zh-CN" sz="2100" dirty="0">
                <a:solidFill>
                  <a:srgbClr val="FFC000"/>
                </a:solidFill>
              </a:rPr>
              <a:t>)</a:t>
            </a:r>
          </a:p>
          <a:p>
            <a:pPr marL="800100" lvl="1">
              <a:defRPr/>
            </a:pPr>
            <a:r>
              <a:rPr lang="en-US" altLang="zh-CN" sz="2100" dirty="0" smtClean="0"/>
              <a:t>11-22/0017</a:t>
            </a:r>
            <a:r>
              <a:rPr lang="en-US" altLang="zh-CN" sz="2100" dirty="0"/>
              <a:t>, Resolutions to Annex C, , </a:t>
            </a:r>
            <a:r>
              <a:rPr lang="en-US" altLang="zh-CN" sz="2100" dirty="0" err="1"/>
              <a:t>Yujin</a:t>
            </a:r>
            <a:r>
              <a:rPr lang="en-US" altLang="zh-CN" sz="2100" dirty="0"/>
              <a:t> Noh (</a:t>
            </a:r>
            <a:r>
              <a:rPr lang="en-US" altLang="zh-CN" sz="2100" dirty="0" err="1"/>
              <a:t>Senscomm</a:t>
            </a:r>
            <a:r>
              <a:rPr lang="en-US" altLang="zh-CN" sz="2100" dirty="0"/>
              <a:t>)</a:t>
            </a:r>
          </a:p>
          <a:p>
            <a:pPr marL="800100" lvl="1">
              <a:defRPr/>
            </a:pPr>
            <a:r>
              <a:rPr lang="en-US" altLang="zh-CN" sz="2100" dirty="0" smtClean="0"/>
              <a:t>11-22/0018</a:t>
            </a:r>
            <a:r>
              <a:rPr lang="en-US" altLang="zh-CN" sz="2100" dirty="0"/>
              <a:t>, Resolutions to Resolutions to NGV PHY Introduction to Mathematical description of signals, , </a:t>
            </a:r>
            <a:r>
              <a:rPr lang="en-US" altLang="zh-CN" sz="2100" dirty="0" err="1"/>
              <a:t>Yujin</a:t>
            </a:r>
            <a:r>
              <a:rPr lang="en-US" altLang="zh-CN" sz="2100" dirty="0"/>
              <a:t> Noh (</a:t>
            </a:r>
            <a:r>
              <a:rPr lang="en-US" altLang="zh-CN" sz="2100" dirty="0" err="1"/>
              <a:t>Senscomm</a:t>
            </a:r>
            <a:r>
              <a:rPr lang="en-US" altLang="zh-CN" sz="2100" dirty="0"/>
              <a:t>)</a:t>
            </a:r>
          </a:p>
          <a:p>
            <a:pPr marL="800100" lvl="1">
              <a:defRPr/>
            </a:pPr>
            <a:r>
              <a:rPr lang="en-US" altLang="zh-CN" sz="2100" dirty="0" smtClean="0"/>
              <a:t>11-22/0019</a:t>
            </a:r>
            <a:r>
              <a:rPr lang="en-US" altLang="zh-CN" sz="2100" dirty="0"/>
              <a:t>, Resolutions to Resolutions to NGV preamble and NGV receive procedure, </a:t>
            </a:r>
            <a:r>
              <a:rPr lang="en-US" altLang="zh-CN" sz="2100" dirty="0" err="1"/>
              <a:t>Yujin</a:t>
            </a:r>
            <a:r>
              <a:rPr lang="en-US" altLang="zh-CN" sz="2100" dirty="0"/>
              <a:t> Noh (</a:t>
            </a:r>
            <a:r>
              <a:rPr lang="en-US" altLang="zh-CN" sz="2100" dirty="0" err="1"/>
              <a:t>Senscomm</a:t>
            </a:r>
            <a:r>
              <a:rPr lang="en-US" altLang="zh-CN" sz="2100" dirty="0"/>
              <a:t>)</a:t>
            </a:r>
          </a:p>
          <a:p>
            <a:pPr marL="800100" lvl="1">
              <a:defRPr/>
            </a:pPr>
            <a:r>
              <a:rPr lang="en-US" altLang="zh-CN" sz="2100" dirty="0" smtClean="0"/>
              <a:t>11-22/0020</a:t>
            </a:r>
            <a:r>
              <a:rPr lang="en-US" altLang="zh-CN" sz="2100" dirty="0"/>
              <a:t>, Visio for Fig32-7 transmitter block diagram for the data field of an NGV transmission, </a:t>
            </a:r>
            <a:r>
              <a:rPr lang="en-US" altLang="zh-CN" sz="2100" dirty="0" err="1"/>
              <a:t>Yujin</a:t>
            </a:r>
            <a:r>
              <a:rPr lang="en-US" altLang="zh-CN" sz="2100" dirty="0"/>
              <a:t> Noh (</a:t>
            </a:r>
            <a:r>
              <a:rPr lang="en-US" altLang="zh-CN" sz="2100" dirty="0" err="1"/>
              <a:t>Senscomm</a:t>
            </a:r>
            <a:r>
              <a:rPr lang="en-US" altLang="zh-CN" sz="2100" dirty="0"/>
              <a:t>) </a:t>
            </a:r>
          </a:p>
          <a:p>
            <a:pPr algn="just" eaLnBrk="0" hangingPunct="0">
              <a:defRPr/>
            </a:pPr>
            <a:r>
              <a:rPr lang="en-US" altLang="en-GB" dirty="0" smtClean="0"/>
              <a:t>Any other business? MDR progress update by tech editor</a:t>
            </a:r>
          </a:p>
          <a:p>
            <a:pPr algn="just" eaLnBrk="0" hangingPunct="0">
              <a:defRPr/>
            </a:pPr>
            <a:r>
              <a:rPr lang="en-US" altLang="en-GB" dirty="0" smtClean="0"/>
              <a:t>Next </a:t>
            </a:r>
            <a:r>
              <a:rPr lang="en-US" altLang="en-GB" dirty="0"/>
              <a:t>teleconference </a:t>
            </a:r>
            <a:r>
              <a:rPr lang="en-US" altLang="en-GB" dirty="0" smtClean="0"/>
              <a:t>will be during IEEE 802.11 Jan interim week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11-21/2034)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11-21/2034r0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3016</a:t>
            </a:r>
            <a:r>
              <a:rPr lang="en-GB" altLang="zh-CN" sz="2100" dirty="0">
                <a:latin typeface="Calibri" panose="020F0502020204030204" pitchFamily="34" charset="0"/>
                <a:cs typeface="Calibri" panose="020F0502020204030204" pitchFamily="34" charset="0"/>
              </a:rPr>
              <a:t>, 3019, 3020, 3027 and 3087</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solidFill>
                  <a:srgbClr val="00B050"/>
                </a:solidFill>
              </a:rPr>
              <a:t>No objection</a:t>
            </a:r>
          </a:p>
          <a:p>
            <a:endParaRPr lang="en-US" altLang="zh-CN" dirty="0" smtClean="0"/>
          </a:p>
        </p:txBody>
      </p:sp>
    </p:spTree>
    <p:extLst>
      <p:ext uri="{BB962C8B-B14F-4D97-AF65-F5344CB8AC3E}">
        <p14:creationId xmlns:p14="http://schemas.microsoft.com/office/powerpoint/2010/main" val="212643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a:t>
            </a:r>
            <a:r>
              <a:rPr lang="en-US" altLang="en-US" sz="1800" b="1" u="sng" dirty="0" smtClean="0">
                <a:latin typeface="Times New Roman" panose="02020603050405020304" pitchFamily="18" charset="0"/>
              </a:rPr>
              <a:t>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a:t>
            </a:r>
            <a:r>
              <a:rPr lang="en-US" altLang="zh-CN" sz="1800" b="1" dirty="0" smtClean="0">
                <a:solidFill>
                  <a:srgbClr val="000000"/>
                </a:solidFill>
                <a:ea typeface="Arial Unicode MS" pitchFamily="34" charset="-122"/>
              </a:rPr>
              <a:t>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114642</TotalTime>
  <Words>2257</Words>
  <Application>Microsoft Office PowerPoint</Application>
  <PresentationFormat>宽屏</PresentationFormat>
  <Paragraphs>328</Paragraphs>
  <Slides>24</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2022 and future</vt:lpstr>
      <vt:lpstr>TGbd Documents Update</vt:lpstr>
      <vt:lpstr>Current TGbd Timeline</vt:lpstr>
      <vt:lpstr>Submission List (Call for submissions)</vt:lpstr>
      <vt:lpstr>IEEE 802.11 TGbd Teleconference</vt:lpstr>
      <vt:lpstr>PowerPoint 演示文稿</vt:lpstr>
      <vt:lpstr>LB 259 Result</vt:lpstr>
      <vt:lpstr>IEEE 802.11 TGbd Teleconference</vt:lpstr>
      <vt:lpstr>PowerPoint 演示文稿</vt:lpstr>
      <vt:lpstr>SP #1 (CR, 11-21/2034) </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5295</cp:revision>
  <cp:lastPrinted>2014-11-04T15:04:00Z</cp:lastPrinted>
  <dcterms:created xsi:type="dcterms:W3CDTF">2007-04-17T18:10:00Z</dcterms:created>
  <dcterms:modified xsi:type="dcterms:W3CDTF">2022-01-11T16:50:53Z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