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1.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7"/>
  </p:notesMasterIdLst>
  <p:handoutMasterIdLst>
    <p:handoutMasterId r:id="rId28"/>
  </p:handoutMasterIdLst>
  <p:sldIdLst>
    <p:sldId id="720" r:id="rId2"/>
    <p:sldId id="736" r:id="rId3"/>
    <p:sldId id="737" r:id="rId4"/>
    <p:sldId id="1159" r:id="rId5"/>
    <p:sldId id="738" r:id="rId6"/>
    <p:sldId id="739" r:id="rId7"/>
    <p:sldId id="741" r:id="rId8"/>
    <p:sldId id="740" r:id="rId9"/>
    <p:sldId id="1061" r:id="rId10"/>
    <p:sldId id="1062" r:id="rId11"/>
    <p:sldId id="1063" r:id="rId12"/>
    <p:sldId id="742" r:id="rId13"/>
    <p:sldId id="793" r:id="rId14"/>
    <p:sldId id="833" r:id="rId15"/>
    <p:sldId id="753" r:id="rId16"/>
    <p:sldId id="885" r:id="rId17"/>
    <p:sldId id="935" r:id="rId18"/>
    <p:sldId id="1107" r:id="rId19"/>
    <p:sldId id="1142" r:id="rId20"/>
    <p:sldId id="1181" r:id="rId21"/>
    <p:sldId id="1184" r:id="rId22"/>
    <p:sldId id="1185" r:id="rId23"/>
    <p:sldId id="1151" r:id="rId24"/>
    <p:sldId id="1182" r:id="rId25"/>
    <p:sldId id="1183" r:id="rId26"/>
  </p:sldIdLst>
  <p:sldSz cx="12192000" cy="6858000"/>
  <p:notesSz cx="6934200" cy="9280525"/>
  <p:defaultTextStyle>
    <a:defPPr>
      <a:defRPr lang="en-US"/>
    </a:defPPr>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vl6pPr marL="2286000" lvl="5"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6pPr>
    <a:lvl7pPr marL="2743200" lvl="6"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7pPr>
    <a:lvl8pPr marL="3200400" lvl="7"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8pPr>
    <a:lvl9pPr marL="3657600" lvl="8"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316" autoAdjust="0"/>
    <p:restoredTop sz="95405"/>
  </p:normalViewPr>
  <p:slideViewPr>
    <p:cSldViewPr showGuides="1">
      <p:cViewPr varScale="1">
        <p:scale>
          <a:sx n="81" d="100"/>
          <a:sy n="81" d="100"/>
        </p:scale>
        <p:origin x="136" y="68"/>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showFormatting="0">
    <p:cViewPr varScale="1">
      <p:scale>
        <a:sx n="1" d="1"/>
        <a:sy n="1" d="1"/>
      </p:scale>
      <p:origin x="0" y="-3115"/>
    </p:cViewPr>
  </p:sorterViewPr>
  <p:gridSpacing cx="76198" cy="7619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ln>
          <a:effectLst/>
        </p:spPr>
        <p:txBody>
          <a:bodyPr vert="horz" wrap="none" lIns="0" tIns="0" rIns="0" bIns="0" numCol="1" anchor="t" anchorCtr="0" compatLnSpc="1">
            <a:spAutoFit/>
          </a:bodyPr>
          <a:lstStyle>
            <a:lvl1pPr algn="ctr" defTabSz="933450" eaLnBrk="0" hangingPunct="0">
              <a:defRPr/>
            </a:lvl1pPr>
          </a:lstStyle>
          <a:p>
            <a:pPr marL="0" marR="0" lvl="0" indent="0" algn="ct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5D062474-144A-4A62-B2E0-EADF5A3271D9}"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2293" name="Line 6"/>
          <p:cNvSpPr/>
          <p:nvPr/>
        </p:nvSpPr>
        <p:spPr>
          <a:xfrm>
            <a:off x="693738" y="387350"/>
            <a:ext cx="5546725" cy="0"/>
          </a:xfrm>
          <a:prstGeom prst="line">
            <a:avLst/>
          </a:prstGeom>
          <a:ln w="12700" cap="flat" cmpd="sng">
            <a:solidFill>
              <a:schemeClr val="tx1"/>
            </a:solidFill>
            <a:prstDash val="solid"/>
            <a:round/>
            <a:headEnd type="none" w="sm" len="sm"/>
            <a:tailEnd type="none" w="sm" len="sm"/>
          </a:ln>
        </p:spPr>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2295" name="Line 8"/>
          <p:cNvSpPr/>
          <p:nvPr/>
        </p:nvSpPr>
        <p:spPr>
          <a:xfrm>
            <a:off x="693738" y="8970963"/>
            <a:ext cx="5700712" cy="0"/>
          </a:xfrm>
          <a:prstGeom prst="line">
            <a:avLst/>
          </a:prstGeom>
          <a:ln w="12700" cap="flat" cmpd="sng">
            <a:solidFill>
              <a:schemeClr val="tx1"/>
            </a:solidFill>
            <a:prstDash val="solid"/>
            <a:round/>
            <a:headEnd type="none" w="sm" len="sm"/>
            <a:tailEnd type="none" w="sm" len="sm"/>
          </a:ln>
        </p:spPr>
      </p:sp>
    </p:spTree>
    <p:extLst>
      <p:ext uri="{BB962C8B-B14F-4D97-AF65-F5344CB8AC3E}">
        <p14:creationId xmlns:p14="http://schemas.microsoft.com/office/powerpoint/2010/main" val="426659564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ln>
          <a:effectLst/>
        </p:spPr>
        <p:txBody>
          <a:bodyPr vert="horz" wrap="none" lIns="0" tIns="0" rIns="0" bIns="0" numCol="1" anchor="b" anchorCtr="0" compatLnSpc="1">
            <a:spAutoFit/>
          </a:bodyPr>
          <a:lstStyle>
            <a:lvl1pPr algn="r" defTabSz="933450" eaLnBrk="0" hangingPunct="0">
              <a:defRPr sz="1400" b="1">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doc.: IEEE 802.11-15/1472r0</a:t>
            </a:r>
          </a:p>
        </p:txBody>
      </p:sp>
      <p:sp>
        <p:nvSpPr>
          <p:cNvPr id="2051" name="Rectangle 3"/>
          <p:cNvSpPr>
            <a:spLocks noGrp="1" noChangeArrowheads="1"/>
          </p:cNvSpPr>
          <p:nvPr>
            <p:ph type="dt" idx="1"/>
          </p:nvPr>
        </p:nvSpPr>
        <p:spPr bwMode="auto">
          <a:xfrm>
            <a:off x="654050" y="95250"/>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13316" name="Rectangle 4"/>
          <p:cNvSpPr>
            <a:spLocks noGrp="1" noRot="1" noChangeAspect="1" noTextEdit="1"/>
          </p:cNvSpPr>
          <p:nvPr>
            <p:ph type="sldImg"/>
          </p:nvPr>
        </p:nvSpPr>
        <p:spPr>
          <a:xfrm>
            <a:off x="384175" y="701675"/>
            <a:ext cx="6165850" cy="3468688"/>
          </a:xfrm>
          <a:prstGeom prst="rect">
            <a:avLst/>
          </a:prstGeom>
          <a:noFill/>
          <a:ln w="12700" cap="flat" cmpd="sng">
            <a:solidFill>
              <a:schemeClr val="tx1"/>
            </a:solidFill>
            <a:prstDash val="solid"/>
            <a:miter/>
            <a:headEnd type="none" w="med" len="med"/>
            <a:tailEnd type="none" w="med" len="med"/>
          </a:ln>
        </p:spPr>
      </p:sp>
      <p:sp>
        <p:nvSpPr>
          <p:cNvPr id="2053" name="Rectangle 5"/>
          <p:cNvSpPr>
            <a:spLocks noGrp="1" noChangeArrowheads="1"/>
          </p:cNvSpPr>
          <p:nvPr>
            <p:ph type="body" sz="quarter" idx="3"/>
          </p:nvPr>
        </p:nvSpPr>
        <p:spPr bwMode="auto">
          <a:xfrm>
            <a:off x="923925" y="4408488"/>
            <a:ext cx="5086350" cy="4176713"/>
          </a:xfrm>
          <a:prstGeom prst="rect">
            <a:avLst/>
          </a:prstGeom>
          <a:noFill/>
          <a:ln w="9525">
            <a:noFill/>
            <a:miter lim="800000"/>
          </a:ln>
          <a:effectLst/>
        </p:spPr>
        <p:txBody>
          <a:bodyPr vert="horz" wrap="square" lIns="93662" tIns="46038" rIns="93662" bIns="46038" numCol="1" anchor="t" anchorCtr="0" compatLnSpc="1"/>
          <a:lstStyle/>
          <a:p>
            <a:pPr marL="0" marR="0" lvl="0"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Click to edit Master text styles</a:t>
            </a:r>
          </a:p>
          <a:p>
            <a:pPr marL="114300" marR="0" lvl="1"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Second level</a:t>
            </a:r>
          </a:p>
          <a:p>
            <a:pPr marL="228600" marR="0" lvl="2"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Third level</a:t>
            </a:r>
          </a:p>
          <a:p>
            <a:pPr marL="342900" marR="0" lvl="3"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Fourth level</a:t>
            </a:r>
          </a:p>
          <a:p>
            <a:pPr marL="457200" marR="0" lvl="4"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ln>
          <a:effectLst/>
        </p:spPr>
        <p:txBody>
          <a:bodyPr vert="horz" wrap="none" lIns="0" tIns="0" rIns="0" bIns="0" numCol="1" anchor="t" anchorCtr="0" compatLnSpc="1">
            <a:spAutoFit/>
          </a:bodyPr>
          <a:lstStyle>
            <a:lvl5pPr marL="457200" lvl="4" algn="r" defTabSz="933450" eaLnBrk="0" hangingPunct="0">
              <a:defRPr>
                <a:latin typeface="Times New Roman" panose="02020603050405020304" pitchFamily="18" charset="0"/>
                <a:ea typeface="+mn-ea"/>
                <a:cs typeface="+mn-cs"/>
              </a:defRPr>
            </a:lvl5pPr>
          </a:lstStyle>
          <a:p>
            <a:pPr marL="457200" marR="0" lvl="4"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D25D3366-2BAB-4431-B995-A9FA48263B97}"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3321" name="Line 9"/>
          <p:cNvSpPr/>
          <p:nvPr/>
        </p:nvSpPr>
        <p:spPr>
          <a:xfrm>
            <a:off x="723900" y="8983663"/>
            <a:ext cx="5486400" cy="0"/>
          </a:xfrm>
          <a:prstGeom prst="line">
            <a:avLst/>
          </a:prstGeom>
          <a:ln w="12700" cap="flat" cmpd="sng">
            <a:solidFill>
              <a:schemeClr val="tx1"/>
            </a:solidFill>
            <a:prstDash val="solid"/>
            <a:round/>
            <a:headEnd type="none" w="sm" len="sm"/>
            <a:tailEnd type="none" w="sm" len="sm"/>
          </a:ln>
        </p:spPr>
      </p:sp>
      <p:sp>
        <p:nvSpPr>
          <p:cNvPr id="13322" name="Line 10"/>
          <p:cNvSpPr/>
          <p:nvPr/>
        </p:nvSpPr>
        <p:spPr>
          <a:xfrm>
            <a:off x="647700" y="296863"/>
            <a:ext cx="5638800" cy="0"/>
          </a:xfrm>
          <a:prstGeom prst="line">
            <a:avLst/>
          </a:prstGeom>
          <a:ln w="12700" cap="flat" cmpd="sng">
            <a:solidFill>
              <a:schemeClr val="tx1"/>
            </a:solidFill>
            <a:prstDash val="solid"/>
            <a:round/>
            <a:headEnd type="none" w="sm" len="sm"/>
            <a:tailEnd type="none" w="sm" len="sm"/>
          </a:ln>
        </p:spPr>
      </p:sp>
    </p:spTree>
    <p:extLst>
      <p:ext uri="{BB962C8B-B14F-4D97-AF65-F5344CB8AC3E}">
        <p14:creationId xmlns:p14="http://schemas.microsoft.com/office/powerpoint/2010/main" val="648499266"/>
      </p:ext>
    </p:extLst>
  </p:cSld>
  <p:clrMap bg1="lt1" tx1="dk1" bg2="lt2" tx2="dk2" accent1="accent1" accent2="accent2" accent3="accent3" accent4="accent4" accent5="accent5" accent6="accent6" hlink="hlink" folHlink="folHlink"/>
  <p:hf sldNum="0" hdr="0" ftr="0"/>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pPr fontAlgn="base"/>
            <a:r>
              <a:rPr lang="zh-CN" altLang="en-US" strike="noStrike" noProof="1" smtClean="0"/>
              <a:t>单击此处编辑母版标题样式</a:t>
            </a:r>
            <a:endParaRPr lang="en-GB" strike="noStrike" noProof="1"/>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pPr fontAlgn="base"/>
            <a:r>
              <a:rPr lang="zh-CN" altLang="en-US" strike="noStrike" noProof="1" smtClean="0"/>
              <a:t>单击此处编辑母版副标题样式</a:t>
            </a:r>
            <a:endParaRPr lang="en-GB" strike="noStrike" noProof="1"/>
          </a:p>
        </p:txBody>
      </p:sp>
      <p:sp>
        <p:nvSpPr>
          <p:cNvPr id="4" name="日期占位符 3"/>
          <p:cNvSpPr>
            <a:spLocks noGrp="1"/>
          </p:cNvSpPr>
          <p:nvPr>
            <p:ph type="dt"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zh-CN"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Oct</a:t>
            </a: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 </a:t>
            </a: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2020</a:t>
            </a:r>
          </a:p>
        </p:txBody>
      </p:sp>
      <p:sp>
        <p:nvSpPr>
          <p:cNvPr id="5" name="页脚占位符 4"/>
          <p:cNvSpPr>
            <a:spLocks noGrp="1"/>
          </p:cNvSpPr>
          <p:nvPr>
            <p:ph type="ftr" idx="11"/>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自定义版式">
    <p:bg>
      <p:bgPr>
        <a:solidFill>
          <a:srgbClr val="FFFFFF"/>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11" name="Rectangle 4"/>
          <p:cNvSpPr>
            <a:spLocks noGrp="1" noChangeArrowheads="1"/>
          </p:cNvSpPr>
          <p:nvPr>
            <p:ph type="dt" sz="half"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eaLnBrk="0" hangingPunct="0">
              <a:defRPr/>
            </a:pPr>
            <a:r>
              <a:rPr lang="en-US" altLang="zh-CN" dirty="0" smtClean="0"/>
              <a:t>Oct</a:t>
            </a:r>
            <a:r>
              <a:rPr lang="en-US" dirty="0" smtClean="0"/>
              <a:t> 2021</a:t>
            </a:r>
            <a:endParaRPr lang="en-US" dirty="0"/>
          </a:p>
        </p:txBody>
      </p:sp>
      <p:sp>
        <p:nvSpPr>
          <p:cNvPr id="12" name="Rectangle 5"/>
          <p:cNvSpPr>
            <a:spLocks noGrp="1" noChangeArrowheads="1"/>
          </p:cNvSpPr>
          <p:nvPr>
            <p:ph type="ftr" sz="quarte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6"/>
          <p:cNvSpPr>
            <a:spLocks noGrp="1" noChangeArrowheads="1"/>
          </p:cNvSpPr>
          <p:nvPr>
            <p:ph type="sldNum" sz="quarter"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8C875BF7-C173-4CCF-AC34-148954E89FBB}"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1_自定义版式">
    <p:bg>
      <p:bgPr>
        <a:solidFill>
          <a:srgbClr val="FFFFFF"/>
        </a:solidFill>
        <a:effectLst/>
      </p:bgPr>
    </p:bg>
    <p:spTree>
      <p:nvGrpSpPr>
        <p:cNvPr id="1" name=""/>
        <p:cNvGrpSpPr/>
        <p:nvPr/>
      </p:nvGrpSpPr>
      <p:grpSpPr>
        <a:xfrm>
          <a:off x="0" y="0"/>
          <a:ext cx="0" cy="0"/>
          <a:chOff x="0" y="0"/>
          <a:chExt cx="0" cy="0"/>
        </a:xfrm>
      </p:grpSpPr>
      <p:sp>
        <p:nvSpPr>
          <p:cNvPr id="11" name="Rectangle 4"/>
          <p:cNvSpPr>
            <a:spLocks noGrp="1" noChangeArrowheads="1"/>
          </p:cNvSpPr>
          <p:nvPr>
            <p:ph type="dt" sz="half"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eaLnBrk="0" hangingPunct="0">
              <a:defRPr/>
            </a:pPr>
            <a:r>
              <a:rPr lang="en-US" dirty="0" smtClean="0"/>
              <a:t>Oct 2021</a:t>
            </a:r>
            <a:endParaRPr lang="en-US" dirty="0"/>
          </a:p>
        </p:txBody>
      </p:sp>
      <p:sp>
        <p:nvSpPr>
          <p:cNvPr id="12" name="Rectangle 5"/>
          <p:cNvSpPr>
            <a:spLocks noGrp="1" noChangeArrowheads="1"/>
          </p:cNvSpPr>
          <p:nvPr>
            <p:ph type="ftr" sz="quarte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6"/>
          <p:cNvSpPr>
            <a:spLocks noGrp="1" noChangeArrowheads="1"/>
          </p:cNvSpPr>
          <p:nvPr>
            <p:ph type="sldNum" sz="quarter"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B308A7B4-457D-4774-BFAA-BCE51FA4493E}"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reserve="1">
  <p:cSld name="标题和文本">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pPr eaLnBrk="0" hangingPunct="0">
              <a:defRPr/>
            </a:pPr>
            <a:r>
              <a:rPr lang="en-US" dirty="0" smtClean="0"/>
              <a:t>Oct 2021</a:t>
            </a:r>
            <a:endParaRPr lang="en-US" dirty="0"/>
          </a:p>
        </p:txBody>
      </p:sp>
      <p:sp>
        <p:nvSpPr>
          <p:cNvPr id="5" name="页脚占位符 4"/>
          <p:cNvSpPr>
            <a:spLocks noGrp="1"/>
          </p:cNvSpPr>
          <p:nvPr>
            <p:ph type="ftr" sz="quarter" idx="11"/>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sz="quarter"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idx="1"/>
          </p:nvPr>
        </p:nvSpPr>
        <p:spPr/>
        <p:txBody>
          <a:body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Slide Number Placeholder 5"/>
          <p:cNvSpPr>
            <a:spLocks noGrp="1"/>
          </p:cNvSpPr>
          <p:nvPr>
            <p:ph type="sldNum"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2" name="Rectangle 4"/>
          <p:cNvSpPr>
            <a:spLocks noGrp="1" noChangeArrowheads="1"/>
          </p:cNvSpPr>
          <p:nvPr>
            <p:ph type="ft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3"/>
          <p:cNvSpPr>
            <a:spLocks noGrp="1" noChangeArrowheads="1"/>
          </p:cNvSpPr>
          <p:nvPr>
            <p:ph type="dt"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altLang="zh-CN" dirty="0" smtClean="0"/>
              <a:t>Dec 2021</a:t>
            </a:r>
            <a:endParaRPr lang="en-US" dirty="0"/>
          </a:p>
        </p:txBody>
      </p:sp>
    </p:spTree>
  </p:cSld>
  <p:clrMapOvr>
    <a:masterClrMapping/>
  </p:clrMapOvr>
  <p:hf hdr="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3000" b="1" cap="all"/>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fontAlgn="base"/>
            <a:r>
              <a:rPr lang="zh-CN" altLang="en-US" strike="noStrike" noProof="1" smtClean="0"/>
              <a:t>单击此处编辑母版文本样式</a:t>
            </a:r>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sz="half" idx="1"/>
          </p:nvPr>
        </p:nvSpPr>
        <p:spPr>
          <a:xfrm>
            <a:off x="914402" y="1981201"/>
            <a:ext cx="5077884"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4" name="Content Placeholder 3"/>
          <p:cNvSpPr>
            <a:spLocks noGrp="1"/>
          </p:cNvSpPr>
          <p:nvPr>
            <p:ph sz="half" idx="2"/>
          </p:nvPr>
        </p:nvSpPr>
        <p:spPr>
          <a:xfrm>
            <a:off x="6195484" y="1981201"/>
            <a:ext cx="508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5" name="日期占位符 4"/>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页脚占位符 5"/>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7" name="灯片编号占位符 6"/>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609600" y="1535113"/>
            <a:ext cx="5386917"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4" name="Content Placeholder 3"/>
          <p:cNvSpPr>
            <a:spLocks noGrp="1"/>
          </p:cNvSpPr>
          <p:nvPr>
            <p:ph sz="half" idx="2"/>
          </p:nvPr>
        </p:nvSpPr>
        <p:spPr>
          <a:xfrm>
            <a:off x="609600" y="2174875"/>
            <a:ext cx="5386917"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6" name="Content Placeholder 5"/>
          <p:cNvSpPr>
            <a:spLocks noGrp="1"/>
          </p:cNvSpPr>
          <p:nvPr>
            <p:ph sz="quarter" idx="4"/>
          </p:nvPr>
        </p:nvSpPr>
        <p:spPr>
          <a:xfrm>
            <a:off x="6193369" y="2174875"/>
            <a:ext cx="5389033"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Date Placeholder 6"/>
          <p:cNvSpPr>
            <a:spLocks noGrp="1"/>
          </p:cNvSpPr>
          <p:nvPr>
            <p:ph type="dt" idx="1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12" name="Footer Placeholder 7"/>
          <p:cNvSpPr>
            <a:spLocks noGrp="1"/>
          </p:cNvSpPr>
          <p:nvPr>
            <p:ph type="ftr" idx="13"/>
          </p:nvPr>
        </p:nvSpPr>
        <p:spPr bwMode="auto">
          <a:xfrm>
            <a:off x="7524750" y="6475413"/>
            <a:ext cx="3865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Slide Number Placeholder 8"/>
          <p:cNvSpPr>
            <a:spLocks noGrp="1"/>
          </p:cNvSpPr>
          <p:nvPr>
            <p:ph type="sldNum" idx="1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01B27F1F-5774-44D3-A48B-91152BCFEF61}"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日期占位符 2"/>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altLang="zh-CN" dirty="0" smtClean="0"/>
              <a:t>Dec</a:t>
            </a:r>
            <a:r>
              <a:rPr lang="en-US" dirty="0" smtClean="0"/>
              <a:t> 2021</a:t>
            </a:r>
            <a:endParaRPr lang="en-US" dirty="0"/>
          </a:p>
        </p:txBody>
      </p:sp>
      <p:sp>
        <p:nvSpPr>
          <p:cNvPr id="4" name="页脚占位符 3"/>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5" name="灯片编号占位符 4"/>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bg>
      <p:bgPr>
        <a:solidFill>
          <a:srgbClr val="FFFFFF"/>
        </a:solidFill>
        <a:effectLst/>
      </p:bgPr>
    </p:bg>
    <p:spTree>
      <p:nvGrpSpPr>
        <p:cNvPr id="1" name=""/>
        <p:cNvGrpSpPr/>
        <p:nvPr/>
      </p:nvGrpSpPr>
      <p:grpSpPr>
        <a:xfrm>
          <a:off x="0" y="0"/>
          <a:ext cx="0" cy="0"/>
          <a:chOff x="0" y="0"/>
          <a:chExt cx="0" cy="0"/>
        </a:xfrm>
      </p:grpSpPr>
      <p:sp>
        <p:nvSpPr>
          <p:cNvPr id="2" name="日期占位符 1"/>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dirty="0" smtClean="0"/>
              <a:t>Nov 2021</a:t>
            </a:r>
            <a:endParaRPr lang="en-US" dirty="0"/>
          </a:p>
        </p:txBody>
      </p:sp>
      <p:sp>
        <p:nvSpPr>
          <p:cNvPr id="3" name="页脚占位符 2"/>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4" name="灯片编号占位符 3"/>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标题和竖排文字">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bg>
      <p:bgPr>
        <a:solidFill>
          <a:srgbClr val="FFFFFF"/>
        </a:solid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2" y="685803"/>
            <a:ext cx="2588684" cy="5408613"/>
          </a:xfrm>
        </p:spPr>
        <p:txBody>
          <a:bodyPr vert="eaVert"/>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a:xfrm>
            <a:off x="914400" y="685803"/>
            <a:ext cx="7569200" cy="5408613"/>
          </a:xfrm>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p:cNvSpPr>
            <a:spLocks noGrp="1"/>
          </p:cNvSpPr>
          <p:nvPr>
            <p:ph type="title"/>
          </p:nvPr>
        </p:nvSpPr>
        <p:spPr>
          <a:xfrm>
            <a:off x="914400" y="685800"/>
            <a:ext cx="10361613" cy="1065213"/>
          </a:xfrm>
          <a:prstGeom prst="rect">
            <a:avLst/>
          </a:prstGeom>
          <a:noFill/>
          <a:ln w="9525">
            <a:noFill/>
          </a:ln>
        </p:spPr>
        <p:txBody>
          <a:bodyPr lIns="92160" tIns="46080" rIns="92160" bIns="46080" anchor="ctr" anchorCtr="0"/>
          <a:lstStyle/>
          <a:p>
            <a:pPr lvl="0"/>
            <a:r>
              <a:rPr lang="en-GB" altLang="zh-CN" dirty="0"/>
              <a:t>Click to edit the title text format</a:t>
            </a:r>
          </a:p>
        </p:txBody>
      </p:sp>
      <p:sp>
        <p:nvSpPr>
          <p:cNvPr id="1027" name="Rectangle 2"/>
          <p:cNvSpPr>
            <a:spLocks noGrp="1"/>
          </p:cNvSpPr>
          <p:nvPr>
            <p:ph type="body"/>
          </p:nvPr>
        </p:nvSpPr>
        <p:spPr>
          <a:xfrm>
            <a:off x="914400" y="1981200"/>
            <a:ext cx="10361613" cy="4113213"/>
          </a:xfrm>
          <a:prstGeom prst="rect">
            <a:avLst/>
          </a:prstGeom>
          <a:noFill/>
          <a:ln w="9525">
            <a:noFill/>
          </a:ln>
        </p:spPr>
        <p:txBody>
          <a:bodyPr lIns="92160" tIns="46080" rIns="92160" bIns="46080" anchor="t" anchorCtr="0"/>
          <a:lstStyle/>
          <a:p>
            <a:pPr lvl="0"/>
            <a:r>
              <a:rPr lang="en-GB" altLang="zh-CN" dirty="0"/>
              <a:t>Click to edit the outline text format</a:t>
            </a:r>
          </a:p>
          <a:p>
            <a:pPr lvl="1"/>
            <a:r>
              <a:rPr lang="en-GB" altLang="zh-CN" dirty="0"/>
              <a:t>Second Outline Level</a:t>
            </a:r>
          </a:p>
          <a:p>
            <a:pPr lvl="2"/>
            <a:r>
              <a:rPr lang="en-GB" altLang="zh-CN" dirty="0"/>
              <a:t>Third Outline Level</a:t>
            </a:r>
          </a:p>
          <a:p>
            <a:pPr lvl="3"/>
            <a:r>
              <a:rPr lang="en-GB" altLang="zh-CN" dirty="0"/>
              <a:t>Fourth Outline Level</a:t>
            </a:r>
          </a:p>
          <a:p>
            <a:pPr lvl="4"/>
            <a:r>
              <a:rPr lang="en-GB" altLang="zh-CN" dirty="0"/>
              <a:t>Fifth Outline Level</a:t>
            </a:r>
          </a:p>
          <a:p>
            <a:pPr lvl="4"/>
            <a:r>
              <a:rPr lang="en-GB" altLang="zh-CN" dirty="0"/>
              <a:t>Sixth Outline Level</a:t>
            </a:r>
          </a:p>
          <a:p>
            <a:pPr lvl="4"/>
            <a:r>
              <a:rPr lang="en-GB" altLang="zh-CN" dirty="0"/>
              <a:t>Seventh Outline Level</a:t>
            </a:r>
          </a:p>
          <a:p>
            <a:pPr lvl="4"/>
            <a:r>
              <a:rPr lang="en-GB" altLang="zh-CN" dirty="0"/>
              <a:t>Eighth Outline Level</a:t>
            </a:r>
          </a:p>
          <a:p>
            <a:pPr lvl="4"/>
            <a:r>
              <a:rPr lang="en-GB" altLang="zh-CN" dirty="0"/>
              <a:t>Ninth Outline Level</a:t>
            </a:r>
          </a:p>
        </p:txBody>
      </p:sp>
      <p:sp>
        <p:nvSpPr>
          <p:cNvPr id="2" name="Rectangle 3"/>
          <p:cNvSpPr>
            <a:spLocks noGrp="1" noChangeArrowheads="1"/>
          </p:cNvSpPr>
          <p:nvPr>
            <p:ph type="dt"/>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altLang="zh-CN" dirty="0" smtClean="0"/>
              <a:t>Dec 2021</a:t>
            </a:r>
            <a:endParaRPr lang="en-US" dirty="0"/>
          </a:p>
        </p:txBody>
      </p:sp>
      <p:sp>
        <p:nvSpPr>
          <p:cNvPr id="1028" name="Rectangle 4"/>
          <p:cNvSpPr>
            <a:spLocks noGrp="1" noChangeArrowheads="1"/>
          </p:cNvSpPr>
          <p:nvPr>
            <p:ph type="ftr"/>
          </p:nvPr>
        </p:nvSpPr>
        <p:spPr bwMode="auto">
          <a:xfrm>
            <a:off x="713232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029" name="Rectangle 5"/>
          <p:cNvSpPr>
            <a:spLocks noGrp="1" noChangeArrowheads="1"/>
          </p:cNvSpPr>
          <p:nvPr>
            <p:ph type="sldNum"/>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solidFill>
                  <a:srgbClr val="000000"/>
                </a:solidFill>
                <a:ea typeface="Arial Unicode MS" pitchFamily="34" charset="-122"/>
                <a:cs typeface="Arial Unicode MS" pitchFamily="34" charset="-122"/>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031" name="Line 6"/>
          <p:cNvSpPr/>
          <p:nvPr/>
        </p:nvSpPr>
        <p:spPr>
          <a:xfrm>
            <a:off x="914400" y="609600"/>
            <a:ext cx="10363200" cy="1588"/>
          </a:xfrm>
          <a:prstGeom prst="line">
            <a:avLst/>
          </a:prstGeom>
          <a:ln w="12600" cap="flat" cmpd="sng">
            <a:solidFill>
              <a:srgbClr val="000000"/>
            </a:solidFill>
            <a:prstDash val="solid"/>
            <a:miter/>
            <a:headEnd type="none" w="med" len="med"/>
            <a:tailEnd type="none" w="med" len="med"/>
          </a:ln>
        </p:spPr>
      </p:sp>
      <p:sp>
        <p:nvSpPr>
          <p:cNvPr id="1032" name="Rectangle 7"/>
          <p:cNvSpPr>
            <a:spLocks noChangeArrowheads="1"/>
          </p:cNvSpPr>
          <p:nvPr/>
        </p:nvSpPr>
        <p:spPr bwMode="auto">
          <a:xfrm>
            <a:off x="912813" y="6475413"/>
            <a:ext cx="7175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wrap="none" lIns="0" tIns="0" rIns="0" bIns="0">
            <a:spAutoFit/>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1pPr>
            <a:lvl2pPr marL="742950" indent="-28575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2pPr>
            <a:lvl3pPr marL="11430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3pPr>
            <a:lvl4pPr marL="16002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4pPr>
            <a:lvl5pPr marL="20574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altLang="zh-CN"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mn-cs"/>
              </a:rPr>
              <a:t>Submission</a:t>
            </a:r>
          </a:p>
        </p:txBody>
      </p:sp>
      <p:sp>
        <p:nvSpPr>
          <p:cNvPr id="1033" name="Line 8"/>
          <p:cNvSpPr/>
          <p:nvPr/>
        </p:nvSpPr>
        <p:spPr>
          <a:xfrm>
            <a:off x="914400" y="6477000"/>
            <a:ext cx="10464800" cy="1588"/>
          </a:xfrm>
          <a:prstGeom prst="line">
            <a:avLst/>
          </a:prstGeom>
          <a:ln w="12600" cap="flat" cmpd="sng">
            <a:solidFill>
              <a:srgbClr val="000000"/>
            </a:solidFill>
            <a:prstDash val="solid"/>
            <a:miter/>
            <a:headEnd type="none" w="med" len="med"/>
            <a:tailEnd type="none" w="med" len="med"/>
          </a:ln>
        </p:spPr>
      </p:sp>
      <p:sp>
        <p:nvSpPr>
          <p:cNvPr id="10" name="Date Placeholder 3"/>
          <p:cNvSpPr txBox="1"/>
          <p:nvPr/>
        </p:nvSpPr>
        <p:spPr bwMode="auto">
          <a:xfrm>
            <a:off x="6667500" y="357188"/>
            <a:ext cx="4667250" cy="273050"/>
          </a:xfrm>
          <a:prstGeom prst="rect">
            <a:avLst/>
          </a:prstGeom>
          <a:noFill/>
          <a:ln w="9525">
            <a:noFill/>
            <a:round/>
          </a:ln>
          <a:effectLst/>
        </p:spPr>
        <p:txBody>
          <a:bodyPr lIns="0" tIns="0" rIns="0" bIns="0" anchor="b"/>
          <a:lstStyle>
            <a:lvl1pPr>
              <a:defRPr/>
            </a:lvl1pPr>
          </a:lstStyle>
          <a:p>
            <a:pPr marL="0" marR="0" lvl="0" indent="0" algn="r" defTabSz="337185" rtl="0" eaLnBrk="0" fontAlgn="base" latinLnBrk="0" hangingPunct="0">
              <a:lnSpc>
                <a:spcPct val="100000"/>
              </a:lnSpc>
              <a:spcBef>
                <a:spcPct val="0"/>
              </a:spcBef>
              <a:spcAft>
                <a:spcPct val="0"/>
              </a:spcAft>
              <a:buClr>
                <a:srgbClr val="000000"/>
              </a:buClr>
              <a:buSzTx/>
              <a:buFont typeface="Times New Roman" panose="02020603050405020304" pitchFamily="18"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doc.: IEEE 802.11-</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21</a:t>
            </a: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/1998</a:t>
            </a: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r1</a:t>
            </a:r>
            <a:endPar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sldNum="0" hdr="0" ftr="0"/>
  <p:txStyles>
    <p:title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p:titleStyle>
    <p:body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Microsoft_Word_97_-_2003___1.doc"/><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11.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1.xml"/><Relationship Id="rId4" Type="http://schemas.openxmlformats.org/officeDocument/2006/relationships/hyperlink" Target="https://standards.ieee.org/develop/policies/bylaws/sb_bylaws.pdf%20section%205.2.1.3"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slideLayout" Target="../slideLayouts/slideLayout12.xml"/><Relationship Id="rId1" Type="http://schemas.openxmlformats.org/officeDocument/2006/relationships/tags" Target="../tags/tag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hyperlink" Target="mailto:jrosdahl@ieee.org" TargetMode="External"/><Relationship Id="rId1" Type="http://schemas.openxmlformats.org/officeDocument/2006/relationships/slideLayout" Target="../slideLayouts/slideLayout10.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2" Type="http://schemas.openxmlformats.org/officeDocument/2006/relationships/hyperlink" Target="https://mentor.ieee.org/802.11/dcn/21/11-21-2018-00-00bd-tgbd-lb259-comments.xlsx"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8.xml.rels><?xml version="1.0" encoding="UTF-8" standalone="yes"?>
<Relationships xmlns="http://schemas.openxmlformats.org/package/2006/relationships"><Relationship Id="rId3" Type="http://schemas.openxmlformats.org/officeDocument/2006/relationships/hyperlink" Target="http://standards.ieee.org/develop/policies/opman/sect6.html"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11.xml"/><Relationship Id="rId4" Type="http://schemas.openxmlformats.org/officeDocument/2006/relationships/hyperlink" Target="http://standards.ieee.org/about/sasb/patcom/materials.html"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 2021</a:t>
            </a:r>
            <a:endParaRPr lang="en-US" altLang="zh-CN" sz="1800" b="1" dirty="0">
              <a:solidFill>
                <a:srgbClr val="000000"/>
              </a:solidFill>
              <a:ea typeface="Arial Unicode MS" pitchFamily="34" charset="-122"/>
            </a:endParaRPr>
          </a:p>
        </p:txBody>
      </p:sp>
      <p:sp>
        <p:nvSpPr>
          <p:cNvPr id="14338" name="页脚占位符 5"/>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(ZTE)</a:t>
            </a:r>
          </a:p>
        </p:txBody>
      </p:sp>
      <p:sp>
        <p:nvSpPr>
          <p:cNvPr id="14339" name="灯片编号占位符 3"/>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ea typeface="Arial Unicode MS" pitchFamily="34" charset="-122"/>
              </a:rPr>
              <a:t>Slide </a:t>
            </a:r>
            <a:fld id="{9A0DB2DC-4C9A-4742-B13C-FB6460FD3503}" type="slidenum">
              <a:rPr lang="en-US" altLang="en-US" dirty="0">
                <a:ea typeface="Arial Unicode MS" pitchFamily="34" charset="-122"/>
              </a:rPr>
              <a:t>1</a:t>
            </a:fld>
            <a:endParaRPr lang="en-US" altLang="en-US" dirty="0">
              <a:ea typeface="Arial Unicode MS" pitchFamily="34" charset="-122"/>
            </a:endParaRPr>
          </a:p>
        </p:txBody>
      </p:sp>
      <p:sp>
        <p:nvSpPr>
          <p:cNvPr id="7" name="Rectangle 2"/>
          <p:cNvSpPr txBox="1">
            <a:spLocks noChangeArrowheads="1"/>
          </p:cNvSpPr>
          <p:nvPr/>
        </p:nvSpPr>
        <p:spPr bwMode="auto">
          <a:xfrm>
            <a:off x="1801178" y="606425"/>
            <a:ext cx="8588375"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IEEE 802.11 </a:t>
            </a:r>
            <a:r>
              <a:rPr kumimoji="0" lang="en-US" altLang="en-US" sz="3200" b="1" i="0" u="none" strike="noStrike" kern="0" cap="none" spc="0" normalizeH="0" baseline="0" noProof="0" dirty="0" err="1">
                <a:ln>
                  <a:noFill/>
                </a:ln>
                <a:solidFill>
                  <a:schemeClr val="tx2"/>
                </a:solidFill>
                <a:effectLst/>
                <a:uLnTx/>
                <a:uFillTx/>
                <a:latin typeface="+mj-lt"/>
                <a:ea typeface="MS PGothic" panose="020B0600070205080204" pitchFamily="34" charset="-128"/>
                <a:cs typeface="MS PGothic" panose="020B0600070205080204" pitchFamily="34" charset="-128"/>
              </a:rPr>
              <a:t>TGbd</a:t>
            </a: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 Teleconference Agenda </a:t>
            </a:r>
          </a:p>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For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Dec 2021</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8" name="Rectangle 6"/>
          <p:cNvSpPr txBox="1">
            <a:spLocks noChangeArrowheads="1"/>
          </p:cNvSpPr>
          <p:nvPr/>
        </p:nvSpPr>
        <p:spPr bwMode="auto">
          <a:xfrm>
            <a:off x="2209800" y="1768475"/>
            <a:ext cx="77724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0" indent="0" algn="ctr" rtl="0" eaLnBrk="0" fontAlgn="base" hangingPunct="0">
              <a:spcBef>
                <a:spcPct val="20000"/>
              </a:spcBef>
              <a:spcAft>
                <a:spcPct val="0"/>
              </a:spcAft>
              <a:buNone/>
              <a:defRPr sz="2400" b="1">
                <a:solidFill>
                  <a:schemeClr val="tx1"/>
                </a:solidFill>
                <a:latin typeface="+mn-lt"/>
                <a:ea typeface="MS PGothic" panose="020B0600070205080204" pitchFamily="34" charset="-128"/>
                <a:cs typeface="MS PGothic" panose="020B0600070205080204" pitchFamily="34" charset="-128"/>
              </a:defRPr>
            </a:lvl1pPr>
            <a:lvl2pPr marL="457200" indent="0" algn="ctr" rtl="0" eaLnBrk="0" fontAlgn="base" hangingPunct="0">
              <a:spcBef>
                <a:spcPct val="20000"/>
              </a:spcBef>
              <a:spcAft>
                <a:spcPct val="0"/>
              </a:spcAft>
              <a:buNone/>
              <a:defRPr sz="2000">
                <a:solidFill>
                  <a:schemeClr val="tx1"/>
                </a:solidFill>
                <a:latin typeface="+mn-lt"/>
                <a:ea typeface="MS PGothic" panose="020B0600070205080204" pitchFamily="34" charset="-128"/>
                <a:cs typeface="MS PGothic" panose="020B0600070205080204" pitchFamily="34" charset="-128"/>
              </a:defRPr>
            </a:lvl2pPr>
            <a:lvl3pPr marL="914400" indent="0" algn="ctr" rtl="0" eaLnBrk="0" fontAlgn="base" hangingPunct="0">
              <a:spcBef>
                <a:spcPct val="20000"/>
              </a:spcBef>
              <a:spcAft>
                <a:spcPct val="0"/>
              </a:spcAft>
              <a:buNone/>
              <a:defRPr>
                <a:solidFill>
                  <a:schemeClr val="tx1"/>
                </a:solidFill>
                <a:latin typeface="+mn-lt"/>
                <a:ea typeface="MS PGothic" panose="020B0600070205080204" pitchFamily="34" charset="-128"/>
                <a:cs typeface="MS PGothic" panose="020B0600070205080204" pitchFamily="34" charset="-128"/>
              </a:defRPr>
            </a:lvl3pPr>
            <a:lvl4pPr marL="13716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4pPr>
            <a:lvl5pPr marL="18288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5pPr>
            <a:lvl6pPr marL="2286000" indent="0" algn="ctr" rtl="0" eaLnBrk="0" fontAlgn="base" hangingPunct="0">
              <a:spcBef>
                <a:spcPct val="20000"/>
              </a:spcBef>
              <a:spcAft>
                <a:spcPct val="0"/>
              </a:spcAft>
              <a:buNone/>
              <a:defRPr sz="1600">
                <a:solidFill>
                  <a:schemeClr val="tx1"/>
                </a:solidFill>
                <a:latin typeface="+mn-lt"/>
              </a:defRPr>
            </a:lvl6pPr>
            <a:lvl7pPr marL="2743200" indent="0" algn="ctr" rtl="0" eaLnBrk="0" fontAlgn="base" hangingPunct="0">
              <a:spcBef>
                <a:spcPct val="20000"/>
              </a:spcBef>
              <a:spcAft>
                <a:spcPct val="0"/>
              </a:spcAft>
              <a:buNone/>
              <a:defRPr sz="1600">
                <a:solidFill>
                  <a:schemeClr val="tx1"/>
                </a:solidFill>
                <a:latin typeface="+mn-lt"/>
              </a:defRPr>
            </a:lvl7pPr>
            <a:lvl8pPr marL="3200400" indent="0" algn="ctr" rtl="0" eaLnBrk="0" fontAlgn="base" hangingPunct="0">
              <a:spcBef>
                <a:spcPct val="20000"/>
              </a:spcBef>
              <a:spcAft>
                <a:spcPct val="0"/>
              </a:spcAft>
              <a:buNone/>
              <a:defRPr sz="1600">
                <a:solidFill>
                  <a:schemeClr val="tx1"/>
                </a:solidFill>
                <a:latin typeface="+mn-lt"/>
              </a:defRPr>
            </a:lvl8pPr>
            <a:lvl9pPr marL="3657600" indent="0" algn="ctr" rtl="0" eaLnBrk="0" fontAlgn="base" hangingPunct="0">
              <a:spcBef>
                <a:spcPct val="20000"/>
              </a:spcBef>
              <a:spcAft>
                <a:spcPct val="0"/>
              </a:spcAft>
              <a:buNone/>
              <a:defRPr sz="1600">
                <a:solidFill>
                  <a:schemeClr val="tx1"/>
                </a:solidFill>
                <a:latin typeface="+mn-lt"/>
              </a:defRPr>
            </a:lvl9pPr>
          </a:lstStyle>
          <a:p>
            <a:pPr marL="0" marR="0" lvl="0" indent="0" algn="ctr" defTabSz="914400" rtl="0" eaLnBrk="0" fontAlgn="base" latinLnBrk="0" hangingPunct="0">
              <a:lnSpc>
                <a:spcPct val="10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Date:</a:t>
            </a:r>
            <a:r>
              <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a:t>
            </a:r>
            <a:r>
              <a:rPr kumimoji="0" lang="en-US" altLang="en-US" sz="2000" b="0"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2021-12-1</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graphicFrame>
        <p:nvGraphicFramePr>
          <p:cNvPr id="14342" name="Object 11"/>
          <p:cNvGraphicFramePr>
            <a:graphicFrameLocks noChangeAspect="1"/>
          </p:cNvGraphicFramePr>
          <p:nvPr/>
        </p:nvGraphicFramePr>
        <p:xfrm>
          <a:off x="1973263" y="3282950"/>
          <a:ext cx="9448800" cy="1120775"/>
        </p:xfrm>
        <a:graphic>
          <a:graphicData uri="http://schemas.openxmlformats.org/presentationml/2006/ole">
            <mc:AlternateContent xmlns:mc="http://schemas.openxmlformats.org/markup-compatibility/2006">
              <mc:Choice xmlns:v="urn:schemas-microsoft-com:vml" Requires="v">
                <p:oleObj spid="_x0000_s4231" r:id="rId3" imgW="8290560" imgH="1017905" progId="Word.Document.8">
                  <p:embed/>
                </p:oleObj>
              </mc:Choice>
              <mc:Fallback>
                <p:oleObj r:id="rId3" imgW="8290560" imgH="1017905" progId="Word.Document.8">
                  <p:embed/>
                  <p:pic>
                    <p:nvPicPr>
                      <p:cNvPr id="0" name="图片 3075"/>
                      <p:cNvPicPr/>
                      <p:nvPr/>
                    </p:nvPicPr>
                    <p:blipFill>
                      <a:blip r:embed="rId4"/>
                      <a:stretch>
                        <a:fillRect/>
                      </a:stretch>
                    </p:blipFill>
                    <p:spPr>
                      <a:xfrm>
                        <a:off x="1973263" y="3282950"/>
                        <a:ext cx="9448800" cy="1120775"/>
                      </a:xfrm>
                      <a:prstGeom prst="rect">
                        <a:avLst/>
                      </a:prstGeom>
                      <a:noFill/>
                      <a:ln w="38100">
                        <a:noFill/>
                        <a:miter/>
                      </a:ln>
                    </p:spPr>
                  </p:pic>
                </p:oleObj>
              </mc:Fallback>
            </mc:AlternateContent>
          </a:graphicData>
        </a:graphic>
      </p:graphicFrame>
      <p:sp>
        <p:nvSpPr>
          <p:cNvPr id="14343" name="Rectangle 12"/>
          <p:cNvSpPr/>
          <p:nvPr/>
        </p:nvSpPr>
        <p:spPr>
          <a:xfrm>
            <a:off x="1973263" y="2476500"/>
            <a:ext cx="1447800" cy="381000"/>
          </a:xfrm>
          <a:prstGeom prst="rect">
            <a:avLst/>
          </a:prstGeom>
          <a:noFill/>
          <a:ln w="9525">
            <a:noFill/>
          </a:ln>
        </p:spPr>
        <p:txBody>
          <a:bodyPr lIns="92075" tIns="46038" rIns="92075" bIns="46038" anchor="t" anchorCtr="0"/>
          <a:lstStyle/>
          <a:p>
            <a:pPr marL="342900" indent="-342900" eaLnBrk="0" hangingPunct="0">
              <a:spcBef>
                <a:spcPct val="20000"/>
              </a:spcBef>
            </a:pPr>
            <a:r>
              <a:rPr lang="en-US" altLang="en-US" sz="2000" b="1" dirty="0">
                <a:latin typeface="Times New Roman" panose="02020603050405020304" pitchFamily="18" charset="0"/>
              </a:rPr>
              <a:t> </a:t>
            </a:r>
            <a:r>
              <a:rPr lang="en-US" altLang="en-US" sz="2000" dirty="0">
                <a:latin typeface="Times New Roman" panose="02020603050405020304" pitchFamily="18" charset="0"/>
              </a:rPr>
              <a:t>Author:</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10</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200" y="1752600"/>
            <a:ext cx="9753600" cy="4267200"/>
          </a:xfrm>
          <a:prstGeom prst="rect">
            <a:avLst/>
          </a:prstGeom>
          <a:noFill/>
          <a:ln w="9525">
            <a:noFill/>
          </a:ln>
        </p:spPr>
        <p:txBody>
          <a:bodyPr anchor="t" anchorCtr="0">
            <a:normAutofit lnSpcReduction="10000"/>
          </a:bodyPr>
          <a:lstStyle/>
          <a:p>
            <a:pPr marL="342900" indent="-342900" eaLnBrk="0" hangingPunct="0">
              <a:lnSpc>
                <a:spcPct val="90000"/>
              </a:lnSpc>
              <a:spcAft>
                <a:spcPts val="600"/>
              </a:spcAft>
              <a:buFont typeface="Monotype Sorts" charset="2"/>
            </a:pPr>
            <a:r>
              <a:rPr lang="en-US" altLang="en-US" sz="2800" b="1" dirty="0" smtClean="0">
                <a:latin typeface="Calibri" panose="020F0502020204030204" pitchFamily="34" charset="0"/>
              </a:rPr>
              <a:t>By </a:t>
            </a:r>
            <a:r>
              <a:rPr lang="en-US" altLang="en-US" sz="2800" b="1" dirty="0">
                <a:latin typeface="Calibri" panose="020F0502020204030204" pitchFamily="34" charset="0"/>
              </a:rPr>
              <a:t>participating in this activity, you agree to comply with the IEEE Code of Ethics, all applicable laws, and all IEEE policies and procedures including, but not limited to, the IEEE SA Copyright Policy</a:t>
            </a:r>
            <a:endParaRPr lang="en-US" altLang="en-US" sz="2800" b="1" noProof="1">
              <a:latin typeface="Calibri" panose="020F0502020204030204" pitchFamily="34" charset="0"/>
            </a:endParaRP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Previously Published material (copyright assertion indicated) shall not be presented/submitted to the Working Group nor incorporated into a Working Group draft unless permission is granted. </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Prior to presentation or submission, you shall notify the Working Group Chair of previously Published material and should assist the Chair in obtaining copyright permission acceptable to IEEE SA.</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For material that is not previously Published, IEEE is automatically granted a license to use any material that is presented or submitted</a:t>
            </a:r>
            <a:r>
              <a:rPr lang="en-US" altLang="en-US" sz="2400" i="1" dirty="0" smtClean="0">
                <a:latin typeface="Calibri" panose="020F0502020204030204" pitchFamily="34" charset="0"/>
              </a:rPr>
              <a:t>.</a:t>
            </a:r>
            <a:endParaRPr lang="en-US" altLang="en-US" sz="2400" i="1" dirty="0">
              <a:latin typeface="Calibri" panose="020F0502020204030204" pitchFamily="34" charset="0"/>
            </a:endParaRPr>
          </a:p>
        </p:txBody>
      </p:sp>
      <p:sp>
        <p:nvSpPr>
          <p:cNvPr id="20486"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#6</a:t>
            </a:r>
            <a:endParaRPr lang="en-US" altLang="en-US" sz="1800" b="1" u="sng"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92799909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11</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066932" y="2074483"/>
            <a:ext cx="9758272" cy="4267200"/>
          </a:xfrm>
          <a:prstGeom prst="rect">
            <a:avLst/>
          </a:prstGeom>
          <a:noFill/>
          <a:ln w="9525">
            <a:noFill/>
          </a:ln>
        </p:spPr>
        <p:txBody>
          <a:bodyPr wrap="square" lIns="0" rIns="36000" anchor="t" anchorCtr="0">
            <a:normAutofit lnSpcReduction="10000"/>
          </a:bodyPr>
          <a:lstStyle/>
          <a:p>
            <a:pPr>
              <a:buSzPct val="150000"/>
            </a:pPr>
            <a:r>
              <a:rPr lang="en-US" altLang="zh-CN" sz="2000" dirty="0"/>
              <a:t>The IEEE SA Copyright Policy is described in the IEEE SA Standards Board Bylaws and IEEE SA Standards Board Operations </a:t>
            </a:r>
            <a:r>
              <a:rPr lang="en-US" altLang="zh-CN" sz="2000" dirty="0" smtClean="0"/>
              <a:t>Manual</a:t>
            </a:r>
          </a:p>
          <a:p>
            <a:pPr marL="800100" lvl="1" indent="-342900">
              <a:buSzPct val="150000"/>
              <a:buFont typeface="Arial" panose="020B0604020202020204" pitchFamily="34" charset="0"/>
              <a:buChar char="•"/>
            </a:pPr>
            <a:r>
              <a:rPr lang="en-US" altLang="zh-CN" sz="2000" dirty="0" smtClean="0"/>
              <a:t>IEEE </a:t>
            </a:r>
            <a:r>
              <a:rPr lang="en-US" altLang="zh-CN" sz="2000" dirty="0"/>
              <a:t>SA Copyright Policy, </a:t>
            </a:r>
            <a:r>
              <a:rPr lang="en-US" altLang="zh-CN" sz="2000" dirty="0" smtClean="0"/>
              <a:t>see</a:t>
            </a:r>
          </a:p>
          <a:p>
            <a:pPr lvl="2">
              <a:buSzPct val="150000"/>
            </a:pPr>
            <a:r>
              <a:rPr lang="en-US" altLang="zh-CN" sz="2000" dirty="0" smtClean="0"/>
              <a:t>- Clause </a:t>
            </a:r>
            <a:r>
              <a:rPr lang="en-US" altLang="zh-CN" sz="2000" dirty="0"/>
              <a:t>7 of the IEEE SA Standards Board Bylaws</a:t>
            </a:r>
            <a:br>
              <a:rPr lang="en-US" altLang="zh-CN" sz="2000" dirty="0"/>
            </a:br>
            <a:r>
              <a:rPr lang="en-US" altLang="zh-CN" sz="2000" dirty="0"/>
              <a:t> </a:t>
            </a:r>
            <a:r>
              <a:rPr lang="en-US" altLang="zh-CN" sz="1600" dirty="0" smtClean="0">
                <a:hlinkClick r:id="rId2"/>
              </a:rPr>
              <a:t>https</a:t>
            </a:r>
            <a:r>
              <a:rPr lang="en-US" altLang="zh-CN" sz="1600" dirty="0">
                <a:hlinkClick r:id="rId2"/>
              </a:rPr>
              <a:t>://standards.ieee.org/about/policies/bylaws/sect6-7.html#7</a:t>
            </a:r>
            <a:r>
              <a:rPr lang="en-US" altLang="zh-CN" sz="1600" dirty="0"/>
              <a:t/>
            </a:r>
            <a:br>
              <a:rPr lang="en-US" altLang="zh-CN" sz="1600" dirty="0"/>
            </a:br>
            <a:r>
              <a:rPr lang="en-US" altLang="zh-CN" sz="1600" dirty="0" smtClean="0"/>
              <a:t>- </a:t>
            </a:r>
            <a:r>
              <a:rPr lang="en-US" altLang="zh-CN" sz="2000" dirty="0" smtClean="0"/>
              <a:t>Clause </a:t>
            </a:r>
            <a:r>
              <a:rPr lang="en-US" altLang="zh-CN" sz="2000" dirty="0"/>
              <a:t>6.1 of the IEEE SA Standards Board Operations Manual</a:t>
            </a:r>
            <a:br>
              <a:rPr lang="en-US" altLang="zh-CN" sz="2000" dirty="0"/>
            </a:br>
            <a:r>
              <a:rPr lang="en-US" altLang="zh-CN" sz="1600" dirty="0" smtClean="0">
                <a:hlinkClick r:id="rId3"/>
              </a:rPr>
              <a:t>https</a:t>
            </a:r>
            <a:r>
              <a:rPr lang="en-US" altLang="zh-CN" sz="1600" dirty="0">
                <a:hlinkClick r:id="rId3"/>
              </a:rPr>
              <a:t>://</a:t>
            </a:r>
            <a:r>
              <a:rPr lang="en-US" altLang="zh-CN" sz="1600" dirty="0" smtClean="0">
                <a:hlinkClick r:id="rId3"/>
              </a:rPr>
              <a:t>standards.ieee.org/about/policies/opman/sect6.html</a:t>
            </a:r>
            <a:endParaRPr lang="en-US" altLang="zh-CN" sz="1600" dirty="0"/>
          </a:p>
          <a:p>
            <a:pPr>
              <a:buSzPct val="150000"/>
            </a:pPr>
            <a:r>
              <a:rPr lang="en-US" altLang="zh-CN" sz="2000" dirty="0"/>
              <a:t>IEEE SA Copyright </a:t>
            </a:r>
            <a:r>
              <a:rPr lang="en-US" altLang="zh-CN" sz="2000" dirty="0" smtClean="0"/>
              <a:t>Permission</a:t>
            </a:r>
          </a:p>
          <a:p>
            <a:pPr lvl="1">
              <a:buSzPct val="150000"/>
            </a:pPr>
            <a:r>
              <a:rPr lang="en-US" altLang="zh-CN" sz="1600" dirty="0" smtClean="0">
                <a:hlinkClick r:id="rId4"/>
              </a:rPr>
              <a:t>https</a:t>
            </a:r>
            <a:r>
              <a:rPr lang="en-US" altLang="zh-CN" sz="1600" dirty="0">
                <a:hlinkClick r:id="rId4"/>
              </a:rPr>
              <a:t>://</a:t>
            </a:r>
            <a:r>
              <a:rPr lang="en-US" altLang="zh-CN" sz="1600" dirty="0" smtClean="0">
                <a:hlinkClick r:id="rId4"/>
              </a:rPr>
              <a:t>standards.ieee.org/content/dam/ieee-standards/standards/web/documents/other/permissionltrs.zip</a:t>
            </a:r>
            <a:endParaRPr lang="en-US" altLang="zh-CN" sz="1600" dirty="0"/>
          </a:p>
          <a:p>
            <a:pPr>
              <a:buSzPct val="150000"/>
            </a:pPr>
            <a:r>
              <a:rPr lang="en-US" altLang="zh-CN" sz="2000" dirty="0"/>
              <a:t>IEEE SA Copyright </a:t>
            </a:r>
            <a:r>
              <a:rPr lang="en-US" altLang="zh-CN" sz="2000" dirty="0" smtClean="0"/>
              <a:t>FAQs</a:t>
            </a:r>
          </a:p>
          <a:p>
            <a:pPr lvl="1">
              <a:buSzPct val="150000"/>
            </a:pPr>
            <a:r>
              <a:rPr lang="en-US" altLang="zh-CN" sz="1600" dirty="0" smtClean="0">
                <a:hlinkClick r:id="rId5"/>
              </a:rPr>
              <a:t>http</a:t>
            </a:r>
            <a:r>
              <a:rPr lang="en-US" altLang="zh-CN" sz="1600" dirty="0">
                <a:hlinkClick r:id="rId5"/>
              </a:rPr>
              <a:t>://standards.ieee.org/faqs/copyrights.html/</a:t>
            </a:r>
            <a:endParaRPr lang="en-US" altLang="zh-CN" sz="1600" dirty="0"/>
          </a:p>
          <a:p>
            <a:pPr>
              <a:buSzPct val="150000"/>
            </a:pPr>
            <a:r>
              <a:rPr lang="en-US" altLang="zh-CN" sz="2000" dirty="0"/>
              <a:t>IEEE SA Best Practices for IEEE Standards </a:t>
            </a:r>
            <a:r>
              <a:rPr lang="en-US" altLang="zh-CN" sz="2000" dirty="0" smtClean="0"/>
              <a:t>Development</a:t>
            </a:r>
          </a:p>
          <a:p>
            <a:pPr lvl="1">
              <a:buSzPct val="150000"/>
            </a:pPr>
            <a:r>
              <a:rPr lang="en-US" altLang="zh-CN" sz="1600" dirty="0" smtClean="0">
                <a:hlinkClick r:id="rId6"/>
              </a:rPr>
              <a:t>http</a:t>
            </a:r>
            <a:r>
              <a:rPr lang="en-US" altLang="zh-CN" sz="1600" dirty="0">
                <a:hlinkClick r:id="rId6"/>
              </a:rPr>
              <a:t>://</a:t>
            </a:r>
            <a:r>
              <a:rPr lang="en-US" altLang="zh-CN" sz="1600" dirty="0" smtClean="0">
                <a:hlinkClick r:id="rId6"/>
              </a:rPr>
              <a:t>standards.ieee.org/develop/policies/best_practices_for_ieee_standards_development_051215.pdf</a:t>
            </a:r>
            <a:endParaRPr lang="en-US" altLang="zh-CN" sz="1600" dirty="0"/>
          </a:p>
          <a:p>
            <a:pPr>
              <a:buSzPct val="150000"/>
            </a:pPr>
            <a:r>
              <a:rPr lang="en-US" altLang="zh-CN" sz="2000" dirty="0"/>
              <a:t>Distribution of Draft Standards (see 6.1.3 of the SASB Operations </a:t>
            </a:r>
            <a:r>
              <a:rPr lang="en-US" altLang="zh-CN" sz="2000" dirty="0" smtClean="0"/>
              <a:t>Manual)</a:t>
            </a:r>
          </a:p>
          <a:p>
            <a:pPr lvl="1">
              <a:buSzPct val="150000"/>
            </a:pPr>
            <a:r>
              <a:rPr lang="en-US" altLang="zh-CN" sz="1600" dirty="0" smtClean="0">
                <a:hlinkClick r:id="rId3"/>
              </a:rPr>
              <a:t>https</a:t>
            </a:r>
            <a:r>
              <a:rPr lang="en-US" altLang="zh-CN" sz="1600" dirty="0">
                <a:hlinkClick r:id="rId3"/>
              </a:rPr>
              <a:t>://standards.ieee.org/about/policies/opman/sect6.html</a:t>
            </a:r>
            <a:endParaRPr lang="en-US" altLang="zh-CN" sz="1600" dirty="0"/>
          </a:p>
        </p:txBody>
      </p:sp>
      <p:sp>
        <p:nvSpPr>
          <p:cNvPr id="20486" name="Text Box 4"/>
          <p:cNvSpPr txBox="1"/>
          <p:nvPr/>
        </p:nvSpPr>
        <p:spPr>
          <a:xfrm>
            <a:off x="868393" y="609847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#7</a:t>
            </a:r>
            <a:endParaRPr lang="en-US" altLang="en-US" sz="1800" b="1" u="sng" dirty="0">
              <a:latin typeface="Times New Roman" panose="02020603050405020304" pitchFamily="18" charset="0"/>
            </a:endParaRPr>
          </a:p>
        </p:txBody>
      </p:sp>
      <p:sp>
        <p:nvSpPr>
          <p:cNvPr id="8" name="TextBox 6">
            <a:extLst>
              <a:ext uri="{FF2B5EF4-FFF2-40B4-BE49-F238E27FC236}">
                <a16:creationId xmlns:a16="http://schemas.microsoft.com/office/drawing/2014/main" xmlns=""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10"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90766741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12</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a:ln>
                  <a:noFill/>
                </a:ln>
                <a:solidFill>
                  <a:schemeClr val="tx2"/>
                </a:solidFill>
                <a:effectLst/>
                <a:uLnTx/>
                <a:uFillTx/>
                <a:latin typeface="+mj-lt"/>
                <a:ea typeface="MS PGothic" panose="020B0600070205080204" pitchFamily="34" charset="-128"/>
                <a:cs typeface="MS PGothic" panose="020B0600070205080204" pitchFamily="34" charset="-128"/>
              </a:rPr>
              <a:t>Participation in IEEE 802 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829800" cy="4352925"/>
          </a:xfrm>
          <a:prstGeom prst="rect">
            <a:avLst/>
          </a:prstGeom>
        </p:spPr>
        <p:txBody>
          <a:bodyPr>
            <a:normAutofit fontScale="7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8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All participation in IEEE 802 Working Group meetings is on an individual basis</a:t>
            </a: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Participants in the IEEE standards development individual process shall act based on their qualifications and experience. (</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2"/>
              </a:rPr>
              <a:t>https://standards.ieee.org/develop/policies/bylaws/sb_bylaws.pdf</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5.2.1)</a:t>
            </a:r>
            <a:endParaRPr kumimoji="0" lang="en-US" altLang="zh-CN"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US" altLang="zh-CN"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a:t>
            </a:r>
            <a:r>
              <a:rPr kumimoji="0" lang="en-US"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IEEE 802 </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Working Group membership is by individual; “Working Group members shall participate in the consensus process in a manner consistent with their professional expert opinion as individuals, and not as organizational representatives”. (</a:t>
            </a:r>
            <a:r>
              <a:rPr kumimoji="0" lang="en-GB" altLang="zh-CN" b="0" i="1"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3"/>
              </a:rPr>
              <a:t>http://ieee802.org/PNP/approved/IEEE_802_WG_PandP_v19.pdf</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4.2.1)</a:t>
            </a:r>
            <a:endParaRPr kumimoji="0" lang="en-US" altLang="zh-CN" sz="2000"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You have an obligation to act and vote as an individual and not under the direction of any other individual or group. Your obligation to act and vote as an individual applies in all cases, regardless of any external commitments, agreements, contracts, or orders. </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You shall not direct the actions or votes of any other member of an IEEE 802 Working Group or retaliate against any other member for their actions or votes within IEEE 802 Working Group meetings, see </a:t>
            </a:r>
            <a:r>
              <a:rPr kumimoji="0" lang="en-US" altLang="zh-CN" sz="2400" b="1" i="0"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4"/>
              </a:rPr>
              <a:t>https://standards.ieee.org/develop/policies/bylaws/sb_bylaws.pdf </a:t>
            </a: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5.2.1.3 and </a:t>
            </a:r>
            <a:r>
              <a:rPr kumimoji="0" lang="en-GB" altLang="zh-CN" sz="2400" b="1" i="0"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3"/>
              </a:rPr>
              <a:t>http://ieee802.org/PNP/approved/IEEE_802_WG_PandP_v19.pdf</a:t>
            </a:r>
            <a:r>
              <a:rPr kumimoji="0" lang="en-GB"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3.4.1, list item </a:t>
            </a:r>
            <a:r>
              <a:rPr kumimoji="0" lang="en-GB" altLang="zh-CN" sz="2400" b="1" i="0" u="none" strike="noStrike" kern="0" cap="none" spc="0" normalizeH="0" baseline="0" noProof="0" dirty="0" smtClean="0">
                <a:ln>
                  <a:noFill/>
                </a:ln>
                <a:solidFill>
                  <a:schemeClr val="tx1"/>
                </a:solidFill>
                <a:effectLst/>
                <a:uLnTx/>
                <a:uFillTx/>
                <a:latin typeface="Calibri" panose="020F0502020204030204" pitchFamily="34" charset="0"/>
                <a:cs typeface="Calibri" panose="020F0502020204030204" pitchFamily="34" charset="0"/>
              </a:rPr>
              <a:t>x</a:t>
            </a:r>
            <a:endParaRPr kumimoji="0" lang="en-GB"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None/>
              <a:defRPr/>
            </a:pPr>
            <a:r>
              <a:rPr kumimoji="0" lang="en-US" altLang="zh-CN" sz="28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By participating in IEEE 802 meetings, you accept these requirements.  If you do not agree to these policies then you shall not participate.</a:t>
            </a:r>
            <a:endParaRPr kumimoji="0" lang="zh-CN" altLang="en-US"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p:txBody>
      </p:sp>
      <p:sp>
        <p:nvSpPr>
          <p:cNvPr id="22534" name="Text Box 5"/>
          <p:cNvSpPr txBox="1"/>
          <p:nvPr/>
        </p:nvSpPr>
        <p:spPr>
          <a:xfrm>
            <a:off x="838200" y="6105525"/>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#8</a:t>
            </a:r>
            <a:endParaRPr lang="en-US" altLang="en-US" sz="2400"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 2021</a:t>
            </a:r>
            <a:endParaRPr lang="en-US" altLang="zh-CN" sz="1800" b="1" dirty="0">
              <a:solidFill>
                <a:srgbClr val="000000"/>
              </a:solidFill>
              <a:ea typeface="Arial Unicode MS" pitchFamily="34" charset="-122"/>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Guideline for Straw Polls during TG Teleconference</a:t>
            </a:r>
          </a:p>
        </p:txBody>
      </p:sp>
      <p:sp>
        <p:nvSpPr>
          <p:cNvPr id="3" name="文本占位符 2"/>
          <p:cNvSpPr>
            <a:spLocks noGrp="1"/>
          </p:cNvSpPr>
          <p:nvPr>
            <p:ph type="body" idx="1"/>
          </p:nvPr>
        </p:nvSpPr>
        <p:spPr>
          <a:xfrm>
            <a:off x="914400" y="1679575"/>
            <a:ext cx="10361930" cy="4669790"/>
          </a:xfrm>
        </p:spPr>
        <p:txBody>
          <a:bodyPr>
            <a:noAutofit/>
          </a:bodyPr>
          <a:lstStyle/>
          <a:p>
            <a:pPr latinLnBrk="0">
              <a:spcBef>
                <a:spcPts val="0"/>
              </a:spcBef>
            </a:pPr>
            <a:r>
              <a:rPr lang="en-US" altLang="zh-CN" sz="1200">
                <a:latin typeface="Arial" panose="020B0604020202020204" pitchFamily="34" charset="0"/>
                <a:cs typeface="Arial" panose="020B0604020202020204" pitchFamily="34" charset="0"/>
              </a:rPr>
              <a:t>Each member that intends to join the conference call (webex) and vote needs to:</a:t>
            </a:r>
          </a:p>
          <a:p>
            <a:pPr latinLnBrk="0">
              <a:spcBef>
                <a:spcPts val="0"/>
              </a:spcBef>
            </a:pPr>
            <a:r>
              <a:rPr lang="en-US" altLang="zh-CN" sz="1200" b="0">
                <a:latin typeface="Arial" panose="020B0604020202020204" pitchFamily="34" charset="0"/>
                <a:cs typeface="Arial" panose="020B0604020202020204" pitchFamily="34" charset="0"/>
              </a:rPr>
              <a:t>1)    Ensure that their name and affiliation is listed in the participants list</a:t>
            </a:r>
          </a:p>
          <a:p>
            <a:pPr latinLnBrk="0">
              <a:spcBef>
                <a:spcPts val="0"/>
              </a:spcBef>
            </a:pPr>
            <a:r>
              <a:rPr lang="en-US" altLang="zh-CN" sz="1200" b="0">
                <a:latin typeface="Arial" panose="020B0604020202020204" pitchFamily="34" charset="0"/>
                <a:cs typeface="Arial" panose="020B0604020202020204" pitchFamily="34" charset="0"/>
              </a:rPr>
              <a:t>	- If you are not properly identified in the participants list, your vote will be removed from the straw polls results</a:t>
            </a:r>
          </a:p>
          <a:p>
            <a:pPr latinLnBrk="0">
              <a:spcBef>
                <a:spcPts val="0"/>
              </a:spcBef>
            </a:pPr>
            <a:r>
              <a:rPr lang="en-US" altLang="zh-CN" sz="1200" b="0">
                <a:latin typeface="Arial" panose="020B0604020202020204" pitchFamily="34" charset="0"/>
                <a:cs typeface="Arial" panose="020B0604020202020204" pitchFamily="34" charset="0"/>
              </a:rPr>
              <a:t>2)    Ensure that they join the conference call online before dialing in, in order to ensure that name and affiliation appear in the participants list</a:t>
            </a:r>
          </a:p>
          <a:p>
            <a:pPr latinLnBrk="0">
              <a:spcBef>
                <a:spcPts val="0"/>
              </a:spcBef>
            </a:pPr>
            <a:r>
              <a:rPr lang="en-US" altLang="zh-CN" sz="1200" b="0">
                <a:latin typeface="Arial" panose="020B0604020202020204" pitchFamily="34" charset="0"/>
                <a:cs typeface="Arial" panose="020B0604020202020204" pitchFamily="34" charset="0"/>
              </a:rPr>
              <a:t>	- Audio connection via cellphone or landline can be achieved by having WebEx calling the phone number or by dialing in using the identification numbers provided when joining online</a:t>
            </a:r>
            <a:endParaRPr lang="en-US" altLang="zh-CN" sz="1200">
              <a:latin typeface="Arial" panose="020B0604020202020204" pitchFamily="34" charset="0"/>
              <a:cs typeface="Arial" panose="020B0604020202020204" pitchFamily="34" charset="0"/>
            </a:endParaRPr>
          </a:p>
          <a:p>
            <a:pPr latinLnBrk="0">
              <a:spcBef>
                <a:spcPts val="0"/>
              </a:spcBef>
            </a:pPr>
            <a:endParaRPr lang="en-US" altLang="zh-CN" sz="1200">
              <a:latin typeface="Arial" panose="020B0604020202020204" pitchFamily="34" charset="0"/>
              <a:cs typeface="Arial" panose="020B0604020202020204" pitchFamily="34" charset="0"/>
            </a:endParaRPr>
          </a:p>
          <a:p>
            <a:pPr latinLnBrk="0">
              <a:spcBef>
                <a:spcPts val="0"/>
              </a:spcBef>
            </a:pPr>
            <a:r>
              <a:rPr lang="en-US" altLang="zh-CN" sz="1200">
                <a:latin typeface="Arial" panose="020B0604020202020204" pitchFamily="34" charset="0"/>
                <a:cs typeface="Arial" panose="020B0604020202020204" pitchFamily="34" charset="0"/>
              </a:rPr>
              <a:t>One or more Straw Polls can be run for each presentation (no motions allowed)</a:t>
            </a:r>
          </a:p>
          <a:p>
            <a:pPr latinLnBrk="0">
              <a:spcBef>
                <a:spcPts val="0"/>
              </a:spcBef>
            </a:pPr>
            <a:r>
              <a:rPr lang="en-US" altLang="zh-CN" sz="1200" b="0">
                <a:latin typeface="Arial" panose="020B0604020202020204" pitchFamily="34" charset="0"/>
                <a:cs typeface="Arial" panose="020B0604020202020204" pitchFamily="34" charset="0"/>
              </a:rPr>
              <a:t>1)    Straw Poll will first be shown on the screen (after discussions as usual))</a:t>
            </a:r>
          </a:p>
          <a:p>
            <a:pPr latinLnBrk="0">
              <a:spcBef>
                <a:spcPts val="0"/>
              </a:spcBef>
            </a:pPr>
            <a:r>
              <a:rPr lang="en-US" altLang="zh-CN" sz="1200" b="0">
                <a:latin typeface="Arial" panose="020B0604020202020204" pitchFamily="34" charset="0"/>
                <a:cs typeface="Arial" panose="020B0604020202020204" pitchFamily="34" charset="0"/>
              </a:rPr>
              <a:t>2)    Chair will then copy the straw poll and display it via the conference call’s polling system</a:t>
            </a:r>
          </a:p>
          <a:p>
            <a:pPr latinLnBrk="0">
              <a:spcBef>
                <a:spcPts val="0"/>
              </a:spcBef>
            </a:pPr>
            <a:r>
              <a:rPr lang="en-US" altLang="zh-CN" sz="1200" b="0">
                <a:latin typeface="Arial" panose="020B0604020202020204" pitchFamily="34" charset="0"/>
                <a:cs typeface="Arial" panose="020B0604020202020204" pitchFamily="34" charset="0"/>
              </a:rPr>
              <a:t>	- A straw poll can allow either a single choice response or multiple choice responses (e.g., vote for as many as you like); single choice will be used by default unless presenter indicates otherwise</a:t>
            </a:r>
          </a:p>
          <a:p>
            <a:pPr latinLnBrk="0">
              <a:spcBef>
                <a:spcPts val="0"/>
              </a:spcBef>
            </a:pPr>
            <a:r>
              <a:rPr lang="en-US" altLang="zh-CN" sz="1200" b="0">
                <a:latin typeface="Arial" panose="020B0604020202020204" pitchFamily="34" charset="0"/>
                <a:cs typeface="Arial" panose="020B0604020202020204" pitchFamily="34" charset="0"/>
              </a:rPr>
              <a:t>3)    A Pop-Up window with the SP will appear for each member that is online</a:t>
            </a:r>
          </a:p>
          <a:p>
            <a:pPr latinLnBrk="0">
              <a:spcBef>
                <a:spcPts val="0"/>
              </a:spcBef>
            </a:pPr>
            <a:r>
              <a:rPr lang="en-US" altLang="zh-CN" sz="1200" b="0">
                <a:latin typeface="Arial" panose="020B0604020202020204" pitchFamily="34" charset="0"/>
                <a:cs typeface="Arial" panose="020B0604020202020204" pitchFamily="34" charset="0"/>
              </a:rPr>
              <a:t>	- The Chair will remind members to cast their vote and will announce the end of the vote, after which no more voting can take place</a:t>
            </a:r>
          </a:p>
          <a:p>
            <a:pPr latinLnBrk="0">
              <a:spcBef>
                <a:spcPts val="0"/>
              </a:spcBef>
            </a:pPr>
            <a:r>
              <a:rPr lang="en-US" altLang="zh-CN" sz="1200" b="0">
                <a:latin typeface="Arial" panose="020B0604020202020204" pitchFamily="34" charset="0"/>
                <a:cs typeface="Arial" panose="020B0604020202020204" pitchFamily="34" charset="0"/>
              </a:rPr>
              <a:t>	- Members are invited to cast their vote in a timely fashion, otherwise they will miss the window of vote and be unable to cast their vote</a:t>
            </a:r>
          </a:p>
          <a:p>
            <a:pPr latinLnBrk="0">
              <a:spcBef>
                <a:spcPts val="0"/>
              </a:spcBef>
            </a:pPr>
            <a:r>
              <a:rPr lang="en-US" altLang="zh-CN" sz="1200" b="0">
                <a:latin typeface="Arial" panose="020B0604020202020204" pitchFamily="34" charset="0"/>
                <a:cs typeface="Arial" panose="020B0604020202020204" pitchFamily="34" charset="0"/>
              </a:rPr>
              <a:t>	- Choose carefully! The system will not allow a vote to be changed once the vote has been submitted, even if the SP is still open for voting</a:t>
            </a:r>
          </a:p>
          <a:p>
            <a:pPr latinLnBrk="0">
              <a:spcBef>
                <a:spcPts val="0"/>
              </a:spcBef>
            </a:pPr>
            <a:r>
              <a:rPr lang="en-US" altLang="zh-CN" sz="1200" b="0">
                <a:latin typeface="Arial" panose="020B0604020202020204" pitchFamily="34" charset="0"/>
                <a:cs typeface="Arial" panose="020B0604020202020204" pitchFamily="34" charset="0"/>
              </a:rPr>
              <a:t>	- After a reasonable time (1 min or so) the chair will close the poll</a:t>
            </a:r>
          </a:p>
          <a:p>
            <a:pPr latinLnBrk="0">
              <a:spcBef>
                <a:spcPts val="0"/>
              </a:spcBef>
            </a:pPr>
            <a:r>
              <a:rPr lang="en-US" altLang="zh-CN" sz="1200" b="0">
                <a:latin typeface="Arial" panose="020B0604020202020204" pitchFamily="34" charset="0"/>
                <a:cs typeface="Arial" panose="020B0604020202020204" pitchFamily="34" charset="0"/>
              </a:rPr>
              <a:t>4)    The Outcome of the SP is reported to the group and will be noted in the meeting minutes, as usual</a:t>
            </a:r>
          </a:p>
          <a:p>
            <a:pPr latinLnBrk="0">
              <a:spcBef>
                <a:spcPts val="0"/>
              </a:spcBef>
            </a:pPr>
            <a:r>
              <a:rPr lang="en-US" altLang="zh-CN" sz="1200" b="0">
                <a:latin typeface="Arial" panose="020B0604020202020204" pitchFamily="34" charset="0"/>
                <a:cs typeface="Arial" panose="020B0604020202020204" pitchFamily="34" charset="0"/>
              </a:rPr>
              <a:t>	- Note: Votes cast by unidentified members may be removed, so please ensure that name and affiliation are correct</a:t>
            </a:r>
            <a:endParaRPr lang="en-US" altLang="zh-CN" sz="1200">
              <a:latin typeface="Arial" panose="020B0604020202020204" pitchFamily="34" charset="0"/>
              <a:cs typeface="Arial" panose="020B0604020202020204" pitchFamily="34" charset="0"/>
            </a:endParaRPr>
          </a:p>
          <a:p>
            <a:pPr latinLnBrk="0">
              <a:spcBef>
                <a:spcPts val="0"/>
              </a:spcBef>
            </a:pPr>
            <a:endParaRPr lang="en-US" altLang="zh-CN" sz="1200">
              <a:latin typeface="Arial" panose="020B0604020202020204" pitchFamily="34" charset="0"/>
              <a:cs typeface="Arial" panose="020B0604020202020204" pitchFamily="34" charset="0"/>
            </a:endParaRPr>
          </a:p>
          <a:p>
            <a:pPr latinLnBrk="0">
              <a:spcBef>
                <a:spcPts val="0"/>
              </a:spcBef>
            </a:pPr>
            <a:r>
              <a:rPr lang="en-US" altLang="zh-CN" sz="1200">
                <a:latin typeface="Arial" panose="020B0604020202020204" pitchFamily="34" charset="0"/>
                <a:cs typeface="Arial" panose="020B0604020202020204" pitchFamily="34" charset="0"/>
              </a:rPr>
              <a:t>Note 1: Note that where a group of individuals is attending in common through a single dial in, there is only one vote available and therefore, all participants who wish to vote need to individually sign into the meeting to be included in the participant list.</a:t>
            </a:r>
          </a:p>
          <a:p>
            <a:pPr latinLnBrk="0">
              <a:spcBef>
                <a:spcPts val="0"/>
              </a:spcBef>
            </a:pPr>
            <a:r>
              <a:rPr lang="en-US" altLang="zh-CN" sz="1200">
                <a:latin typeface="Arial" panose="020B0604020202020204" pitchFamily="34" charset="0"/>
                <a:cs typeface="Arial" panose="020B0604020202020204" pitchFamily="34" charset="0"/>
              </a:rPr>
              <a:t>Note 2: This is the first time that such a system is being used for this purpose and as such the guidline is subject to change.</a:t>
            </a:r>
          </a:p>
        </p:txBody>
      </p:sp>
      <p:sp>
        <p:nvSpPr>
          <p:cNvPr id="2253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endParaRPr lang="en-US" altLang="zh-CN" dirty="0">
              <a:solidFill>
                <a:srgbClr val="000000"/>
              </a:solidFill>
              <a:latin typeface="Times New Roman" panose="02020603050405020304" pitchFamily="18" charset="0"/>
              <a:ea typeface="Arial Unicode MS" pitchFamily="34" charset="-122"/>
            </a:endParaRPr>
          </a:p>
        </p:txBody>
      </p:sp>
      <p:sp>
        <p:nvSpPr>
          <p:cNvPr id="2253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13</a:t>
            </a:fld>
            <a:endParaRPr lang="en-US" altLang="en-US" dirty="0">
              <a:latin typeface="Times New Roman" panose="02020603050405020304" pitchFamily="18" charset="0"/>
              <a:ea typeface="Arial Unicode MS" pitchFamily="34" charset="-122"/>
            </a:endParaRPr>
          </a:p>
        </p:txBody>
      </p:sp>
      <p:sp>
        <p:nvSpPr>
          <p:cNvPr id="7"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 2021</a:t>
            </a:r>
            <a:endParaRPr lang="en-US" altLang="zh-CN" sz="1800" b="1" dirty="0">
              <a:solidFill>
                <a:srgbClr val="000000"/>
              </a:solidFill>
              <a:ea typeface="Arial Unicode MS" pitchFamily="34" charset="-122"/>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New Motion Rules for WG/TG Teleconferences</a:t>
            </a:r>
          </a:p>
        </p:txBody>
      </p:sp>
      <p:sp>
        <p:nvSpPr>
          <p:cNvPr id="3" name="文本占位符 2"/>
          <p:cNvSpPr>
            <a:spLocks noGrp="1"/>
          </p:cNvSpPr>
          <p:nvPr>
            <p:ph type="body" idx="1"/>
          </p:nvPr>
        </p:nvSpPr>
        <p:spPr>
          <a:xfrm>
            <a:off x="914400" y="1751965"/>
            <a:ext cx="10361930" cy="4652645"/>
          </a:xfrm>
        </p:spPr>
        <p:txBody>
          <a:bodyPr>
            <a:normAutofit fontScale="92500" lnSpcReduction="10000"/>
          </a:bodyPr>
          <a:lstStyle/>
          <a:p>
            <a:r>
              <a:rPr lang="zh-CN" altLang="en-US" sz="1600" u="sng"/>
              <a:t>Announcement of Rules Change </a:t>
            </a:r>
            <a:r>
              <a:rPr lang="en-US" altLang="zh-CN" sz="1600" u="sng"/>
              <a:t>from IEEE 802.11 WG Chair</a:t>
            </a:r>
            <a:r>
              <a:rPr lang="zh-CN" altLang="en-US" sz="1600" u="sng"/>
              <a:t>:</a:t>
            </a:r>
          </a:p>
          <a:p>
            <a:endParaRPr lang="zh-CN" altLang="en-US" sz="1600"/>
          </a:p>
          <a:p>
            <a:r>
              <a:rPr lang="zh-CN" altLang="en-US" sz="1600"/>
              <a:t>To enable the timely and efficient progress of work during the exceptional circumstance of cancelled plenary and interim sessions: Effective immediately,</a:t>
            </a:r>
          </a:p>
          <a:p>
            <a:r>
              <a:rPr lang="zh-CN" altLang="en-US" sz="1600"/>
              <a:t>The following process change is in effect for the duration of time until WG11 is able to hold face-to-face meetings:</a:t>
            </a:r>
          </a:p>
          <a:p>
            <a:r>
              <a:rPr lang="zh-CN" altLang="en-US" sz="1600"/>
              <a:t>(a)     “Task Group (TG), Study Group (SG) and Standing Committee (SC) motions may be held during teleconference meetings.</a:t>
            </a:r>
          </a:p>
          <a:p>
            <a:r>
              <a:rPr lang="zh-CN" altLang="en-US" sz="1600"/>
              <a:t>(b)     TG/SG/SC teleconference meetings that will consider motions shall be approved by the WG Chair, and if approved, meetings and draft motions announced to the TG and WG11 reflectors 10 days prior to the meeting.</a:t>
            </a:r>
          </a:p>
          <a:p>
            <a:r>
              <a:rPr lang="zh-CN" altLang="en-US" sz="1600"/>
              <a:t>(c)     If a motion is not approved by unanimous consent, it shall be taken as a roll call [recorded] vote.</a:t>
            </a:r>
          </a:p>
          <a:p>
            <a:endParaRPr lang="zh-CN" altLang="en-US" sz="1600"/>
          </a:p>
          <a:p>
            <a:r>
              <a:rPr lang="zh-CN" altLang="en-US" sz="1600"/>
              <a:t>This change is NOT applicable to a TG operating under the accelerated process or as an IEEE-SA Ballot Comment Resolution Committee.</a:t>
            </a:r>
          </a:p>
          <a:p>
            <a:endParaRPr lang="zh-CN" altLang="en-US" sz="1600"/>
          </a:p>
          <a:p>
            <a:r>
              <a:rPr lang="zh-CN" altLang="en-US" sz="1600"/>
              <a:t>Implementation:</a:t>
            </a:r>
          </a:p>
          <a:p>
            <a:r>
              <a:rPr lang="zh-CN" altLang="en-US" sz="1600"/>
              <a:t>As a default, TG/SG/SC teleconferences during which motions are held will be scheduled at or near 9am Eastern (6AM Pacific, 2PM London, 9PM Beijing, 6:30PM Delhi). The goal being that teleconferences in which motions are held are not 11pm-6am for the majority of members.</a:t>
            </a:r>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6"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 2021</a:t>
            </a:r>
            <a:endParaRPr lang="en-US" altLang="zh-CN" sz="1800" b="1" dirty="0">
              <a:solidFill>
                <a:srgbClr val="000000"/>
              </a:solidFill>
              <a:ea typeface="Arial Unicode MS" pitchFamily="34" charset="-122"/>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标题 1"/>
          <p:cNvSpPr>
            <a:spLocks noGrp="1"/>
          </p:cNvSpPr>
          <p:nvPr>
            <p:ph type="title"/>
          </p:nvPr>
        </p:nvSpPr>
        <p:spPr>
          <a:xfrm>
            <a:off x="914400" y="610235"/>
            <a:ext cx="10361613" cy="1065213"/>
          </a:xfrm>
        </p:spPr>
        <p:txBody>
          <a:bodyPr vert="horz" wrap="square" lIns="92160" tIns="46080" rIns="92160" bIns="46080" anchor="ctr" anchorCtr="0"/>
          <a:lstStyle/>
          <a:p>
            <a:pPr eaLnBrk="1" hangingPunct="1"/>
            <a:r>
              <a:rPr lang="en-US" altLang="zh-CN" sz="3200" dirty="0" smtClean="0"/>
              <a:t>Teleconference Plan for Dec 2021 and future</a:t>
            </a:r>
            <a:endParaRPr lang="zh-CN" altLang="en-US" sz="3200" dirty="0"/>
          </a:p>
        </p:txBody>
      </p:sp>
      <p:sp>
        <p:nvSpPr>
          <p:cNvPr id="36867" name="灯片编号占位符 5"/>
          <p:cNvSpPr>
            <a:spLocks noGrp="1"/>
          </p:cNvSpPr>
          <p:nvPr>
            <p:ph type="sldNum"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15</a:t>
            </a:fld>
            <a:endParaRPr lang="en-US" altLang="en-US" dirty="0">
              <a:latin typeface="Times New Roman" panose="02020603050405020304" pitchFamily="18" charset="0"/>
              <a:ea typeface="Arial Unicode MS" pitchFamily="34" charset="-122"/>
            </a:endParaRPr>
          </a:p>
        </p:txBody>
      </p:sp>
      <p:sp>
        <p:nvSpPr>
          <p:cNvPr id="36868" name="页脚占位符 4"/>
          <p:cNvSpPr>
            <a:spLocks noGrp="1"/>
          </p:cNvSpPr>
          <p:nvPr>
            <p:ph type="ft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 2021</a:t>
            </a:r>
            <a:endParaRPr lang="en-US" altLang="zh-CN" sz="1800" b="1" dirty="0">
              <a:solidFill>
                <a:srgbClr val="000000"/>
              </a:solidFill>
              <a:ea typeface="Arial Unicode MS" pitchFamily="34" charset="-122"/>
            </a:endParaRPr>
          </a:p>
        </p:txBody>
      </p:sp>
      <p:sp>
        <p:nvSpPr>
          <p:cNvPr id="7" name="内容占位符 2"/>
          <p:cNvSpPr>
            <a:spLocks noGrp="1"/>
          </p:cNvSpPr>
          <p:nvPr/>
        </p:nvSpPr>
        <p:spPr>
          <a:xfrm>
            <a:off x="1573333" y="1946773"/>
            <a:ext cx="9143760" cy="4257314"/>
          </a:xfrm>
          <a:prstGeom prst="rect">
            <a:avLst/>
          </a:prstGeom>
          <a:noFill/>
          <a:ln w="9525">
            <a:noFill/>
          </a:ln>
        </p:spPr>
        <p:txBody>
          <a:bodyPr vert="horz" wrap="square" lIns="92160" tIns="46080" rIns="92160" bIns="46080" anchor="t" anchorCtr="0">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342900" indent="-342900" eaLnBrk="1" hangingPunct="1">
              <a:buFont typeface="Arial" panose="020B0604020202020204" pitchFamily="34" charset="0"/>
              <a:buChar char="•"/>
            </a:pPr>
            <a:r>
              <a:rPr lang="en-US" altLang="zh-CN" sz="2000" dirty="0" smtClean="0">
                <a:solidFill>
                  <a:srgbClr val="00B050"/>
                </a:solidFill>
                <a:cs typeface="+mn-ea"/>
                <a:sym typeface="+mn-ea"/>
              </a:rPr>
              <a:t>Dec 17</a:t>
            </a:r>
            <a:r>
              <a:rPr lang="en-US" altLang="zh-CN" sz="2000" baseline="30000" dirty="0" smtClean="0">
                <a:solidFill>
                  <a:srgbClr val="00B050"/>
                </a:solidFill>
                <a:cs typeface="+mn-ea"/>
                <a:sym typeface="+mn-ea"/>
              </a:rPr>
              <a:t>th</a:t>
            </a:r>
            <a:r>
              <a:rPr lang="en-US" altLang="zh-CN" sz="2000" dirty="0" smtClean="0">
                <a:solidFill>
                  <a:srgbClr val="00B050"/>
                </a:solidFill>
                <a:cs typeface="+mn-ea"/>
                <a:sym typeface="+mn-ea"/>
              </a:rPr>
              <a:t>, 		10:00am ~ 11:00am, ET</a:t>
            </a:r>
          </a:p>
          <a:p>
            <a:pPr marL="342900" indent="-342900" eaLnBrk="1" hangingPunct="1">
              <a:buFont typeface="Arial" panose="020B0604020202020204" pitchFamily="34" charset="0"/>
              <a:buChar char="•"/>
            </a:pPr>
            <a:r>
              <a:rPr lang="en-US" altLang="zh-CN" sz="2000" dirty="0" smtClean="0">
                <a:solidFill>
                  <a:srgbClr val="00B050"/>
                </a:solidFill>
                <a:cs typeface="+mn-ea"/>
                <a:sym typeface="+mn-ea"/>
              </a:rPr>
              <a:t>Dec 21</a:t>
            </a:r>
            <a:r>
              <a:rPr lang="en-US" altLang="zh-CN" sz="2000" baseline="30000" dirty="0" smtClean="0">
                <a:solidFill>
                  <a:srgbClr val="00B050"/>
                </a:solidFill>
                <a:cs typeface="+mn-ea"/>
                <a:sym typeface="+mn-ea"/>
              </a:rPr>
              <a:t>st</a:t>
            </a:r>
            <a:r>
              <a:rPr lang="en-US" altLang="zh-CN" sz="2000" dirty="0" smtClean="0">
                <a:solidFill>
                  <a:srgbClr val="00B050"/>
                </a:solidFill>
                <a:cs typeface="+mn-ea"/>
                <a:sym typeface="+mn-ea"/>
              </a:rPr>
              <a:t>, 			10:00am ~ 11:00am, ET;</a:t>
            </a:r>
          </a:p>
          <a:p>
            <a:pPr marL="342900" indent="-342900" eaLnBrk="1" hangingPunct="1">
              <a:buFont typeface="Arial" panose="020B0604020202020204" pitchFamily="34" charset="0"/>
              <a:buChar char="•"/>
            </a:pPr>
            <a:r>
              <a:rPr lang="en-US" altLang="zh-CN" sz="2000" dirty="0" smtClean="0">
                <a:solidFill>
                  <a:srgbClr val="00B050"/>
                </a:solidFill>
                <a:cs typeface="+mn-ea"/>
                <a:sym typeface="+mn-ea"/>
              </a:rPr>
              <a:t>Jan 4</a:t>
            </a:r>
            <a:r>
              <a:rPr lang="en-US" altLang="zh-CN" sz="2000" baseline="30000" dirty="0" smtClean="0">
                <a:solidFill>
                  <a:srgbClr val="00B050"/>
                </a:solidFill>
                <a:cs typeface="+mn-ea"/>
                <a:sym typeface="+mn-ea"/>
              </a:rPr>
              <a:t>th</a:t>
            </a:r>
            <a:r>
              <a:rPr lang="en-US" altLang="zh-CN" sz="2000" dirty="0" smtClean="0">
                <a:solidFill>
                  <a:srgbClr val="00B050"/>
                </a:solidFill>
                <a:cs typeface="+mn-ea"/>
                <a:sym typeface="+mn-ea"/>
              </a:rPr>
              <a:t>, 2022</a:t>
            </a:r>
            <a:r>
              <a:rPr lang="en-US" altLang="zh-CN" sz="2000" dirty="0">
                <a:solidFill>
                  <a:srgbClr val="00B050"/>
                </a:solidFill>
                <a:cs typeface="+mn-ea"/>
                <a:sym typeface="+mn-ea"/>
              </a:rPr>
              <a:t>, </a:t>
            </a:r>
            <a:r>
              <a:rPr lang="en-US" altLang="zh-CN" sz="2000" dirty="0" smtClean="0">
                <a:solidFill>
                  <a:srgbClr val="00B050"/>
                </a:solidFill>
                <a:cs typeface="+mn-ea"/>
                <a:sym typeface="+mn-ea"/>
              </a:rPr>
              <a:t>	10:00am ~ 11:59am</a:t>
            </a:r>
            <a:r>
              <a:rPr lang="en-US" altLang="zh-CN" sz="2000" dirty="0">
                <a:solidFill>
                  <a:srgbClr val="00B050"/>
                </a:solidFill>
                <a:cs typeface="+mn-ea"/>
                <a:sym typeface="+mn-ea"/>
              </a:rPr>
              <a:t>, ET</a:t>
            </a:r>
          </a:p>
          <a:p>
            <a:pPr marL="342900" indent="-342900" eaLnBrk="1" hangingPunct="1">
              <a:buFont typeface="Arial" panose="020B0604020202020204" pitchFamily="34" charset="0"/>
              <a:buChar char="•"/>
            </a:pPr>
            <a:r>
              <a:rPr lang="en-US" altLang="zh-CN" sz="2000" dirty="0" smtClean="0">
                <a:solidFill>
                  <a:srgbClr val="00B050"/>
                </a:solidFill>
                <a:cs typeface="+mn-ea"/>
                <a:sym typeface="+mn-ea"/>
              </a:rPr>
              <a:t>Jan 11</a:t>
            </a:r>
            <a:r>
              <a:rPr lang="en-US" altLang="zh-CN" sz="2000" baseline="30000" dirty="0" smtClean="0">
                <a:solidFill>
                  <a:srgbClr val="00B050"/>
                </a:solidFill>
                <a:cs typeface="+mn-ea"/>
                <a:sym typeface="+mn-ea"/>
              </a:rPr>
              <a:t>th</a:t>
            </a:r>
            <a:r>
              <a:rPr lang="en-US" altLang="zh-CN" sz="2000" dirty="0" smtClean="0">
                <a:solidFill>
                  <a:srgbClr val="00B050"/>
                </a:solidFill>
                <a:cs typeface="+mn-ea"/>
                <a:sym typeface="+mn-ea"/>
              </a:rPr>
              <a:t>, 2022, 	9:00am ~ 11:00am, ET</a:t>
            </a:r>
            <a:endParaRPr lang="en-US" altLang="zh-CN" sz="2000" dirty="0">
              <a:solidFill>
                <a:srgbClr val="00B050"/>
              </a:solidFill>
              <a:cs typeface="+mn-ea"/>
              <a:sym typeface="+mn-ea"/>
            </a:endParaRPr>
          </a:p>
          <a:p>
            <a:pPr eaLnBrk="1" hangingPunct="1"/>
            <a:endParaRPr lang="en-US" altLang="zh-CN" sz="2000" dirty="0">
              <a:solidFill>
                <a:srgbClr val="00B050"/>
              </a:solidFill>
              <a:cs typeface="+mn-ea"/>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err="1"/>
              <a:t>TGbd</a:t>
            </a:r>
            <a:r>
              <a:rPr lang="en-US" altLang="zh-CN" dirty="0"/>
              <a:t> Documents Update</a:t>
            </a:r>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 2021</a:t>
            </a:r>
            <a:endParaRPr lang="en-US" altLang="zh-CN" sz="1800" b="1" dirty="0">
              <a:solidFill>
                <a:srgbClr val="000000"/>
              </a:solidFill>
              <a:ea typeface="Arial Unicode MS" pitchFamily="34" charset="-122"/>
            </a:endParaRPr>
          </a:p>
        </p:txBody>
      </p:sp>
      <p:graphicFrame>
        <p:nvGraphicFramePr>
          <p:cNvPr id="7" name="表格 6"/>
          <p:cNvGraphicFramePr>
            <a:graphicFrameLocks noGrp="1"/>
          </p:cNvGraphicFramePr>
          <p:nvPr>
            <p:custDataLst>
              <p:tags r:id="rId1"/>
            </p:custDataLst>
            <p:extLst>
              <p:ext uri="{D42A27DB-BD31-4B8C-83A1-F6EECF244321}">
                <p14:modId xmlns:p14="http://schemas.microsoft.com/office/powerpoint/2010/main" val="3824351967"/>
              </p:ext>
            </p:extLst>
          </p:nvPr>
        </p:nvGraphicFramePr>
        <p:xfrm>
          <a:off x="1447922" y="1600248"/>
          <a:ext cx="9637599" cy="4663440"/>
        </p:xfrm>
        <a:graphic>
          <a:graphicData uri="http://schemas.openxmlformats.org/drawingml/2006/table">
            <a:tbl>
              <a:tblPr firstRow="1" bandRow="1">
                <a:tableStyleId>{5C22544A-7EE6-4342-B048-85BDC9FD1C3A}</a:tableStyleId>
              </a:tblPr>
              <a:tblGrid>
                <a:gridCol w="3047921"/>
                <a:gridCol w="6589678"/>
              </a:tblGrid>
              <a:tr h="192026">
                <a:tc>
                  <a:txBody>
                    <a:bodyPr/>
                    <a:lstStyle/>
                    <a:p>
                      <a:r>
                        <a:rPr lang="en-US" altLang="zh-CN" sz="1800" dirty="0" smtClean="0"/>
                        <a:t>TG Documents</a:t>
                      </a:r>
                    </a:p>
                  </a:txBody>
                  <a:tcPr/>
                </a:tc>
                <a:tc>
                  <a:txBody>
                    <a:bodyPr/>
                    <a:lstStyle/>
                    <a:p>
                      <a:r>
                        <a:rPr lang="en-US" altLang="zh-CN" sz="1800" dirty="0" smtClean="0"/>
                        <a:t>Latest</a:t>
                      </a:r>
                      <a:r>
                        <a:rPr lang="en-US" altLang="zh-CN" sz="1800" baseline="0" dirty="0" smtClean="0"/>
                        <a:t> Revision</a:t>
                      </a:r>
                      <a:endParaRPr lang="en-US" altLang="zh-CN" sz="1800" dirty="0" smtClean="0"/>
                    </a:p>
                  </a:txBody>
                  <a:tcPr/>
                </a:tc>
              </a:tr>
              <a:tr h="160355">
                <a:tc>
                  <a:txBody>
                    <a:bodyPr/>
                    <a:lstStyle/>
                    <a:p>
                      <a:r>
                        <a:rPr lang="en-US" altLang="zh-CN" sz="1200" dirty="0" smtClean="0"/>
                        <a:t>Definition and requirements</a:t>
                      </a:r>
                    </a:p>
                  </a:txBody>
                  <a:tcPr/>
                </a:tc>
                <a:tc>
                  <a:txBody>
                    <a:bodyPr/>
                    <a:lstStyle/>
                    <a:p>
                      <a:r>
                        <a:rPr lang="en-US" altLang="zh-CN" sz="1200" dirty="0" smtClean="0"/>
                        <a:t>11-19/0202r1</a:t>
                      </a:r>
                    </a:p>
                  </a:txBody>
                  <a:tcPr/>
                </a:tc>
              </a:tr>
              <a:tr h="160689">
                <a:tc>
                  <a:txBody>
                    <a:bodyPr/>
                    <a:lstStyle/>
                    <a:p>
                      <a:r>
                        <a:rPr lang="en-US" altLang="zh-CN" sz="1200" dirty="0" smtClean="0"/>
                        <a:t>Selection Procedure document</a:t>
                      </a:r>
                    </a:p>
                  </a:txBody>
                  <a:tcPr/>
                </a:tc>
                <a:tc>
                  <a:txBody>
                    <a:bodyPr/>
                    <a:lstStyle/>
                    <a:p>
                      <a:r>
                        <a:rPr lang="en-US" altLang="zh-CN" sz="1200" dirty="0" smtClean="0">
                          <a:solidFill>
                            <a:schemeClr val="tx1"/>
                          </a:solidFill>
                        </a:rPr>
                        <a:t>11-19/0030r6</a:t>
                      </a:r>
                    </a:p>
                  </a:txBody>
                  <a:tcPr/>
                </a:tc>
              </a:tr>
              <a:tr h="160355">
                <a:tc>
                  <a:txBody>
                    <a:bodyPr/>
                    <a:lstStyle/>
                    <a:p>
                      <a:r>
                        <a:rPr lang="en-US" altLang="zh-CN" sz="1200" dirty="0" smtClean="0"/>
                        <a:t>Functional Requirement document</a:t>
                      </a:r>
                    </a:p>
                  </a:txBody>
                  <a:tcPr/>
                </a:tc>
                <a:tc>
                  <a:txBody>
                    <a:bodyPr/>
                    <a:lstStyle/>
                    <a:p>
                      <a:r>
                        <a:rPr lang="en-US" altLang="zh-CN" sz="1200" dirty="0" smtClean="0">
                          <a:solidFill>
                            <a:schemeClr val="tx1"/>
                          </a:solidFill>
                        </a:rPr>
                        <a:t>11-19/0495r3</a:t>
                      </a:r>
                    </a:p>
                  </a:txBody>
                  <a:tcPr/>
                </a:tc>
              </a:tr>
              <a:tr h="160355">
                <a:tc>
                  <a:txBody>
                    <a:bodyPr/>
                    <a:lstStyle/>
                    <a:p>
                      <a:r>
                        <a:rPr lang="en-US" altLang="zh-CN" sz="1200" dirty="0" smtClean="0"/>
                        <a:t>Spec Framework document</a:t>
                      </a:r>
                    </a:p>
                  </a:txBody>
                  <a:tcPr/>
                </a:tc>
                <a:tc>
                  <a:txBody>
                    <a:bodyPr/>
                    <a:lstStyle/>
                    <a:p>
                      <a:r>
                        <a:rPr lang="en-US" altLang="zh-CN" sz="1200" dirty="0" smtClean="0">
                          <a:solidFill>
                            <a:schemeClr val="tx1"/>
                          </a:solidFill>
                        </a:rPr>
                        <a:t>11-19/0497r7</a:t>
                      </a:r>
                    </a:p>
                  </a:txBody>
                  <a:tcPr/>
                </a:tc>
              </a:tr>
              <a:tr h="160689">
                <a:tc>
                  <a:txBody>
                    <a:bodyPr/>
                    <a:lstStyle/>
                    <a:p>
                      <a:r>
                        <a:rPr lang="en-US" altLang="zh-CN" sz="1200" dirty="0" smtClean="0"/>
                        <a:t>Liaison response to IEEE VT/ITS</a:t>
                      </a:r>
                      <a:r>
                        <a:rPr lang="en-US" altLang="zh-CN" sz="1200" baseline="0" dirty="0" smtClean="0"/>
                        <a:t> 1609 WG</a:t>
                      </a:r>
                      <a:endParaRPr lang="en-US" altLang="zh-CN" sz="12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11-19/0437r3</a:t>
                      </a:r>
                    </a:p>
                  </a:txBody>
                  <a:tcPr/>
                </a:tc>
              </a:tr>
              <a:tr h="160355">
                <a:tc>
                  <a:txBody>
                    <a:bodyPr/>
                    <a:lstStyle/>
                    <a:p>
                      <a:r>
                        <a:rPr lang="en-US" altLang="zh-CN" sz="1200" dirty="0" smtClean="0"/>
                        <a:t>Liaison response</a:t>
                      </a:r>
                      <a:r>
                        <a:rPr lang="en-US" altLang="zh-CN" sz="1200" baseline="0" dirty="0" smtClean="0"/>
                        <a:t> to ITU-T CITS</a:t>
                      </a:r>
                      <a:endParaRPr lang="en-US" altLang="zh-CN" sz="12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11-19/0843r0</a:t>
                      </a:r>
                    </a:p>
                  </a:txBody>
                  <a:tcPr/>
                </a:tc>
              </a:tr>
              <a:tr h="160689">
                <a:tc>
                  <a:txBody>
                    <a:bodyPr/>
                    <a:lstStyle/>
                    <a:p>
                      <a:r>
                        <a:rPr lang="en-US" altLang="zh-CN" sz="1200" dirty="0" err="1" smtClean="0"/>
                        <a:t>TBbd</a:t>
                      </a:r>
                      <a:r>
                        <a:rPr lang="en-US" altLang="zh-CN" sz="1200" baseline="0" dirty="0" smtClean="0"/>
                        <a:t> FRD/SFD Motion Booklet</a:t>
                      </a:r>
                      <a:endParaRPr lang="en-US" altLang="zh-CN" sz="12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11-19/0514r14</a:t>
                      </a:r>
                    </a:p>
                  </a:txBody>
                  <a:tcPr/>
                </a:tc>
              </a:tr>
              <a:tr h="160355">
                <a:tc>
                  <a:txBody>
                    <a:bodyPr/>
                    <a:lstStyle/>
                    <a:p>
                      <a:r>
                        <a:rPr lang="en-US" altLang="zh-CN" sz="1200" dirty="0" err="1" smtClean="0"/>
                        <a:t>TGbd</a:t>
                      </a:r>
                      <a:r>
                        <a:rPr lang="en-US" altLang="zh-CN" sz="1200" dirty="0" smtClean="0"/>
                        <a:t> Use Case</a:t>
                      </a:r>
                      <a:r>
                        <a:rPr lang="en-US" altLang="zh-CN" sz="1200" baseline="0" dirty="0" smtClean="0"/>
                        <a:t> document</a:t>
                      </a:r>
                      <a:endParaRPr lang="en-US" altLang="zh-CN" sz="12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11-19/1342r1</a:t>
                      </a:r>
                    </a:p>
                  </a:txBody>
                  <a:tcPr/>
                </a:tc>
              </a:tr>
              <a:tr h="160355">
                <a:tc>
                  <a:txBody>
                    <a:bodyPr/>
                    <a:lstStyle/>
                    <a:p>
                      <a:pPr>
                        <a:buNone/>
                      </a:pPr>
                      <a:r>
                        <a:rPr lang="en-US" altLang="zh-CN" sz="1200" dirty="0"/>
                        <a:t>Teleconference Agenda</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sym typeface="+mn-ea"/>
                        </a:rPr>
                        <a:t>11-20/0774r10, </a:t>
                      </a:r>
                      <a:r>
                        <a:rPr lang="en-US" altLang="zh-CN" sz="1200" dirty="0" smtClean="0">
                          <a:solidFill>
                            <a:schemeClr val="tx1"/>
                          </a:solidFill>
                        </a:rPr>
                        <a:t>11-20/1164r7, 11-20/1352r9, 11-20/1561r7, 11-20/1806r2, 11-20/1891r0, 11-20/1923r11, 11-21/0177r2, 11-21/0207r8, 11-21/0595r3, 11-21/0597r7, 11-21/0904r1, 11-21/0941r2, 11-21/1303r4, 11-21/1326r8,</a:t>
                      </a:r>
                      <a:r>
                        <a:rPr lang="en-US" altLang="zh-CN" sz="1200" baseline="0" dirty="0" smtClean="0">
                          <a:solidFill>
                            <a:schemeClr val="tx1"/>
                          </a:solidFill>
                        </a:rPr>
                        <a:t> 11-21/1622r4, 11-21/1623r4, </a:t>
                      </a:r>
                      <a:r>
                        <a:rPr lang="en-US" altLang="zh-CN" sz="1200" baseline="0" dirty="0" smtClean="0">
                          <a:solidFill>
                            <a:srgbClr val="0070C0"/>
                          </a:solidFill>
                        </a:rPr>
                        <a:t>11-21/1998r1</a:t>
                      </a:r>
                      <a:endParaRPr lang="en-US" altLang="zh-CN" sz="1200" dirty="0" smtClean="0">
                        <a:solidFill>
                          <a:srgbClr val="0070C0"/>
                        </a:solidFill>
                        <a:sym typeface="+mn-ea"/>
                      </a:endParaRPr>
                    </a:p>
                  </a:txBody>
                  <a:tcPr/>
                </a:tc>
              </a:tr>
              <a:tr h="160355">
                <a:tc>
                  <a:txBody>
                    <a:bodyPr/>
                    <a:lstStyle/>
                    <a:p>
                      <a:r>
                        <a:rPr lang="en-US" altLang="zh-CN" sz="1200" dirty="0"/>
                        <a:t>Teleconference Minutes</a:t>
                      </a:r>
                    </a:p>
                  </a:txBody>
                  <a:tcPr/>
                </a:tc>
                <a:tc>
                  <a:txBody>
                    <a:bodyPr/>
                    <a:lstStyle/>
                    <a:p>
                      <a:pPr marL="0" marR="0" lvl="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sym typeface="+mn-ea"/>
                        </a:rPr>
                        <a:t>11-20/0276r11, 11-20/1105r8, 11-20/1489r1, 11-20/1655r3, 11-20/1775r1, 11-20/1907r1, 11-21/0068r0,</a:t>
                      </a:r>
                      <a:r>
                        <a:rPr lang="en-US" altLang="zh-CN" sz="1200" baseline="0" dirty="0" smtClean="0">
                          <a:solidFill>
                            <a:schemeClr val="tx1"/>
                          </a:solidFill>
                          <a:sym typeface="+mn-ea"/>
                        </a:rPr>
                        <a:t> </a:t>
                      </a:r>
                      <a:r>
                        <a:rPr lang="en-US" altLang="zh-CN" sz="1200" dirty="0" smtClean="0">
                          <a:solidFill>
                            <a:schemeClr val="tx1"/>
                          </a:solidFill>
                          <a:sym typeface="+mn-ea"/>
                        </a:rPr>
                        <a:t>11-21/0117r0, 11-21/0327r0, 11-21/0453r0, 11-21/0454r0, 11-21/0565r0,</a:t>
                      </a:r>
                      <a:r>
                        <a:rPr lang="en-US" altLang="zh-CN" sz="1200" baseline="0" dirty="0" smtClean="0">
                          <a:solidFill>
                            <a:schemeClr val="tx1"/>
                          </a:solidFill>
                          <a:sym typeface="+mn-ea"/>
                        </a:rPr>
                        <a:t> 11-21/0655r0, 11-21/0806r0, 11-21/0889r0, 11-21/1138r0, 11-21/1468r0, 11-21/1544r0, 11-21/1769r0, </a:t>
                      </a:r>
                      <a:r>
                        <a:rPr lang="en-US" altLang="zh-CN" sz="1200" baseline="0" dirty="0" smtClean="0">
                          <a:solidFill>
                            <a:srgbClr val="0070C0"/>
                          </a:solidFill>
                          <a:sym typeface="+mn-ea"/>
                        </a:rPr>
                        <a:t>11/21/1863r0</a:t>
                      </a:r>
                      <a:endParaRPr lang="en-US" altLang="zh-CN" sz="1200" dirty="0" smtClean="0">
                        <a:solidFill>
                          <a:srgbClr val="0070C0"/>
                        </a:solidFill>
                        <a:sym typeface="+mn-ea"/>
                      </a:endParaRPr>
                    </a:p>
                  </a:txBody>
                  <a:tcPr/>
                </a:tc>
              </a:tr>
              <a:tr h="160355">
                <a:tc>
                  <a:txBody>
                    <a:bodyPr/>
                    <a:lstStyle/>
                    <a:p>
                      <a:pPr>
                        <a:buNone/>
                      </a:pPr>
                      <a:r>
                        <a:rPr lang="en-US" altLang="zh-CN" sz="1200" dirty="0"/>
                        <a:t>Tech Editor Report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11-19/2045r14 (D2.0)</a:t>
                      </a:r>
                    </a:p>
                  </a:txBody>
                  <a:tcPr/>
                </a:tc>
              </a:tr>
              <a:tr h="160689">
                <a:tc>
                  <a:txBody>
                    <a:bodyPr/>
                    <a:lstStyle/>
                    <a:p>
                      <a:pPr>
                        <a:buNone/>
                      </a:pPr>
                      <a:r>
                        <a:rPr lang="en-US" altLang="zh-CN" sz="1200" dirty="0"/>
                        <a:t>Comment Database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11-20/0701r7 (D0.3), 11-20/1887r10 (LB251), 11-21/1296r6 (LB254</a:t>
                      </a:r>
                      <a:r>
                        <a:rPr lang="en-US" altLang="zh-CN" sz="1200" dirty="0" smtClean="0">
                          <a:solidFill>
                            <a:schemeClr val="tx1"/>
                          </a:solidFill>
                        </a:rPr>
                        <a:t>), </a:t>
                      </a:r>
                      <a:r>
                        <a:rPr lang="en-US" altLang="zh-CN" sz="1200" dirty="0" smtClean="0">
                          <a:solidFill>
                            <a:srgbClr val="0070C0"/>
                          </a:solidFill>
                        </a:rPr>
                        <a:t>11-21/2018r0 (LB259)</a:t>
                      </a:r>
                      <a:endParaRPr lang="en-US" altLang="zh-CN" sz="1200" dirty="0" smtClean="0">
                        <a:solidFill>
                          <a:srgbClr val="0070C0"/>
                        </a:solidFill>
                      </a:endParaRPr>
                    </a:p>
                  </a:txBody>
                  <a:tcPr/>
                </a:tc>
              </a:tr>
              <a:tr h="160689">
                <a:tc>
                  <a:txBody>
                    <a:bodyPr/>
                    <a:lstStyle/>
                    <a:p>
                      <a:pPr>
                        <a:buNone/>
                      </a:pPr>
                      <a:r>
                        <a:rPr lang="en-US" altLang="zh-CN" sz="1200" dirty="0" smtClean="0">
                          <a:solidFill>
                            <a:schemeClr val="tx1"/>
                          </a:solidFill>
                        </a:rPr>
                        <a:t>Coexistence</a:t>
                      </a:r>
                      <a:r>
                        <a:rPr lang="en-US" altLang="zh-CN" sz="1200" baseline="0" dirty="0" smtClean="0">
                          <a:solidFill>
                            <a:schemeClr val="tx1"/>
                          </a:solidFill>
                        </a:rPr>
                        <a:t> Assurance Document</a:t>
                      </a:r>
                      <a:endParaRPr lang="en-US" altLang="zh-CN" sz="1200"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11-20/1564r2</a:t>
                      </a:r>
                    </a:p>
                  </a:txBody>
                  <a:tcPr/>
                </a:tc>
              </a:tr>
            </a:tbl>
          </a:graphicData>
        </a:graphic>
      </p:graphicFrame>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Current </a:t>
            </a:r>
            <a:r>
              <a:rPr lang="en-US" altLang="zh-CN" dirty="0" err="1"/>
              <a:t>TGbd</a:t>
            </a:r>
            <a:r>
              <a:rPr lang="en-US" altLang="zh-CN" dirty="0"/>
              <a:t> </a:t>
            </a:r>
            <a:r>
              <a:rPr lang="en-US" altLang="zh-CN" dirty="0" smtClean="0"/>
              <a:t>Timeline</a:t>
            </a:r>
            <a:endParaRPr lang="en-US" altLang="zh-CN" dirty="0"/>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6" name="文本占位符 2"/>
          <p:cNvSpPr txBox="1"/>
          <p:nvPr/>
        </p:nvSpPr>
        <p:spPr>
          <a:xfrm>
            <a:off x="2215430" y="1751012"/>
            <a:ext cx="8144392" cy="4573511"/>
          </a:xfrm>
          <a:prstGeom prst="rect">
            <a:avLst/>
          </a:prstGeom>
          <a:noFill/>
          <a:ln w="9525">
            <a:noFill/>
          </a:ln>
        </p:spPr>
        <p:txBody>
          <a:bodyPr lIns="92160" tIns="46080" rIns="92160" bIns="46080" anchor="t" anchorCtr="0">
            <a:normAutofit lnSpcReduction="10000"/>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lvl="1" defTabSz="337185">
              <a:buFont typeface="Arial" panose="020B0604020202020204" pitchFamily="34" charset="0"/>
              <a:buChar char="•"/>
              <a:defRPr/>
            </a:pPr>
            <a:r>
              <a:rPr lang="en-US" altLang="en-US" sz="2000" kern="0" dirty="0">
                <a:solidFill>
                  <a:srgbClr val="00B050"/>
                </a:solidFill>
                <a:sym typeface="+mn-ea"/>
              </a:rPr>
              <a:t>PAR approved							Dec 2018</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First TG meeting							Jan 2019</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D0.1 										</a:t>
            </a:r>
            <a:r>
              <a:rPr lang="en-US" altLang="en-US" sz="2000" kern="0" dirty="0">
                <a:solidFill>
                  <a:srgbClr val="00B050"/>
                </a:solidFill>
                <a:sym typeface="Wingdings" panose="05000000000000000000" pitchFamily="2" charset="2"/>
              </a:rPr>
              <a:t>Nov 2019</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D1.0 Letter Ballot						</a:t>
            </a:r>
            <a:r>
              <a:rPr lang="en-US" altLang="en-US" sz="2000" kern="0" dirty="0" smtClean="0">
                <a:solidFill>
                  <a:srgbClr val="00B050"/>
                </a:solidFill>
                <a:cs typeface="+mn-ea"/>
                <a:sym typeface="Wingdings" panose="05000000000000000000" pitchFamily="2" charset="2"/>
              </a:rPr>
              <a:t>Oct </a:t>
            </a:r>
            <a:r>
              <a:rPr lang="en-US" altLang="en-US" sz="2000" kern="0" dirty="0">
                <a:solidFill>
                  <a:srgbClr val="00B050"/>
                </a:solidFill>
                <a:cs typeface="+mn-ea"/>
                <a:sym typeface="Wingdings" panose="05000000000000000000" pitchFamily="2" charset="2"/>
              </a:rPr>
              <a:t>2020 </a:t>
            </a:r>
            <a:endParaRPr lang="en-US" altLang="en-US" sz="2000" kern="0" dirty="0">
              <a:solidFill>
                <a:srgbClr val="00B050"/>
              </a:solidFill>
              <a:cs typeface="+mn-ea"/>
            </a:endParaRPr>
          </a:p>
          <a:p>
            <a:pPr lvl="1" defTabSz="337185">
              <a:buFont typeface="Arial" panose="020B0604020202020204" pitchFamily="34" charset="0"/>
              <a:buChar char="•"/>
              <a:defRPr/>
            </a:pPr>
            <a:r>
              <a:rPr lang="en-US" altLang="en-US" sz="2000" kern="0" dirty="0">
                <a:solidFill>
                  <a:srgbClr val="00B050"/>
                </a:solidFill>
                <a:sym typeface="+mn-ea"/>
              </a:rPr>
              <a:t>D2.0 LB recirculation					</a:t>
            </a:r>
            <a:r>
              <a:rPr lang="en-US" altLang="en-US" sz="2000" kern="0" dirty="0" smtClean="0">
                <a:solidFill>
                  <a:srgbClr val="00B050"/>
                </a:solidFill>
                <a:cs typeface="+mn-ea"/>
                <a:sym typeface="Wingdings" panose="05000000000000000000" pitchFamily="2" charset="2"/>
              </a:rPr>
              <a:t>Jul </a:t>
            </a:r>
            <a:r>
              <a:rPr lang="en-US" altLang="en-US" sz="2000" kern="0" dirty="0">
                <a:solidFill>
                  <a:srgbClr val="00B050"/>
                </a:solidFill>
                <a:cs typeface="+mn-ea"/>
                <a:sym typeface="Wingdings" panose="05000000000000000000" pitchFamily="2" charset="2"/>
              </a:rPr>
              <a:t>2021</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Form </a:t>
            </a:r>
            <a:r>
              <a:rPr lang="en-US" altLang="en-US" sz="2000" kern="0" dirty="0" smtClean="0">
                <a:solidFill>
                  <a:srgbClr val="00B050"/>
                </a:solidFill>
                <a:sym typeface="+mn-ea"/>
              </a:rPr>
              <a:t>SA </a:t>
            </a:r>
            <a:r>
              <a:rPr lang="en-US" altLang="en-US" sz="2000" kern="0" dirty="0">
                <a:solidFill>
                  <a:srgbClr val="00B050"/>
                </a:solidFill>
                <a:sym typeface="+mn-ea"/>
              </a:rPr>
              <a:t>Ballot Pool				</a:t>
            </a:r>
            <a:r>
              <a:rPr lang="en-US" altLang="en-US" sz="2000" kern="0" dirty="0" smtClean="0">
                <a:solidFill>
                  <a:srgbClr val="00B050"/>
                </a:solidFill>
                <a:sym typeface="+mn-ea"/>
              </a:rPr>
              <a:t>	</a:t>
            </a:r>
            <a:r>
              <a:rPr lang="en-US" altLang="en-US" sz="2000" kern="0" dirty="0" smtClean="0">
                <a:solidFill>
                  <a:srgbClr val="00B050"/>
                </a:solidFill>
                <a:cs typeface="+mn-ea"/>
                <a:sym typeface="Wingdings" panose="05000000000000000000" pitchFamily="2" charset="2"/>
              </a:rPr>
              <a:t>Nov 1 to Nov 30, 2021</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D3.0 LB recirculation					</a:t>
            </a:r>
            <a:r>
              <a:rPr lang="en-US" altLang="en-US" sz="2000" kern="0" dirty="0" smtClean="0">
                <a:solidFill>
                  <a:srgbClr val="00B050"/>
                </a:solidFill>
                <a:sym typeface="+mn-ea"/>
              </a:rPr>
              <a:t>Dec</a:t>
            </a:r>
            <a:r>
              <a:rPr lang="en-US" altLang="en-US" sz="2000" kern="0" dirty="0" smtClean="0">
                <a:solidFill>
                  <a:srgbClr val="00B050"/>
                </a:solidFill>
                <a:cs typeface="+mn-ea"/>
                <a:sym typeface="Wingdings" panose="05000000000000000000" pitchFamily="2" charset="2"/>
              </a:rPr>
              <a:t> 2021</a:t>
            </a:r>
            <a:endParaRPr lang="en-US" altLang="en-US" sz="2000" kern="0" dirty="0">
              <a:solidFill>
                <a:srgbClr val="00B050"/>
              </a:solidFill>
            </a:endParaRPr>
          </a:p>
          <a:p>
            <a:pPr lvl="1" defTabSz="337185">
              <a:buFont typeface="Arial" panose="020B0604020202020204" pitchFamily="34" charset="0"/>
              <a:buChar char="•"/>
              <a:defRPr/>
            </a:pPr>
            <a:r>
              <a:rPr lang="en-US" altLang="en-US" sz="2000" u="sng" kern="0" dirty="0" smtClean="0">
                <a:solidFill>
                  <a:srgbClr val="0070C0"/>
                </a:solidFill>
                <a:sym typeface="+mn-ea"/>
              </a:rPr>
              <a:t>D4.0 LB recirculation					Mar 2022</a:t>
            </a:r>
          </a:p>
          <a:p>
            <a:pPr lvl="1" defTabSz="337185">
              <a:buFont typeface="Arial" panose="020B0604020202020204" pitchFamily="34" charset="0"/>
              <a:buChar char="•"/>
              <a:defRPr/>
            </a:pPr>
            <a:r>
              <a:rPr lang="en-US" altLang="en-US" sz="2000" u="sng" kern="0" dirty="0" smtClean="0">
                <a:solidFill>
                  <a:srgbClr val="0070C0"/>
                </a:solidFill>
                <a:sym typeface="+mn-ea"/>
              </a:rPr>
              <a:t>D4.0 LB unchanged </a:t>
            </a:r>
            <a:r>
              <a:rPr lang="en-US" altLang="en-US" sz="2000" u="sng" kern="0" dirty="0">
                <a:solidFill>
                  <a:srgbClr val="0070C0"/>
                </a:solidFill>
                <a:sym typeface="+mn-ea"/>
              </a:rPr>
              <a:t>recirculation 		</a:t>
            </a:r>
            <a:r>
              <a:rPr lang="en-US" altLang="en-US" sz="2000" u="sng" kern="0" dirty="0" smtClean="0">
                <a:solidFill>
                  <a:srgbClr val="0070C0"/>
                </a:solidFill>
                <a:sym typeface="+mn-ea"/>
              </a:rPr>
              <a:t>Mar 2022</a:t>
            </a:r>
            <a:endParaRPr lang="en-US" altLang="en-US" sz="2000" u="sng" kern="0" dirty="0">
              <a:solidFill>
                <a:srgbClr val="0070C0"/>
              </a:solidFill>
            </a:endParaRPr>
          </a:p>
          <a:p>
            <a:pPr lvl="1" defTabSz="337185">
              <a:buFont typeface="Arial" panose="020B0604020202020204" pitchFamily="34" charset="0"/>
              <a:buChar char="•"/>
              <a:defRPr/>
            </a:pPr>
            <a:r>
              <a:rPr lang="en-US" altLang="en-US" sz="2000" kern="0" dirty="0">
                <a:solidFill>
                  <a:schemeClr val="tx1"/>
                </a:solidFill>
                <a:sym typeface="+mn-ea"/>
              </a:rPr>
              <a:t>Initial </a:t>
            </a:r>
            <a:r>
              <a:rPr lang="en-US" altLang="en-US" sz="2000" kern="0" dirty="0" smtClean="0">
                <a:solidFill>
                  <a:schemeClr val="tx1"/>
                </a:solidFill>
                <a:sym typeface="+mn-ea"/>
              </a:rPr>
              <a:t>SA Ballot </a:t>
            </a:r>
            <a:r>
              <a:rPr lang="en-US" altLang="en-US" sz="2000" kern="0" dirty="0">
                <a:solidFill>
                  <a:schemeClr val="tx1"/>
                </a:solidFill>
                <a:sym typeface="+mn-ea"/>
              </a:rPr>
              <a:t>(D4.0)			</a:t>
            </a:r>
            <a:r>
              <a:rPr lang="en-US" altLang="en-US" sz="2000" kern="0" dirty="0" smtClean="0">
                <a:solidFill>
                  <a:schemeClr val="tx1"/>
                </a:solidFill>
                <a:sym typeface="+mn-ea"/>
              </a:rPr>
              <a:t>		</a:t>
            </a:r>
            <a:r>
              <a:rPr lang="en-US" altLang="en-US" sz="2000" kern="0" dirty="0" smtClean="0">
                <a:solidFill>
                  <a:schemeClr val="tx1"/>
                </a:solidFill>
                <a:cs typeface="+mn-ea"/>
                <a:sym typeface="Wingdings" panose="05000000000000000000" pitchFamily="2" charset="2"/>
              </a:rPr>
              <a:t>Mar </a:t>
            </a:r>
            <a:r>
              <a:rPr lang="en-US" altLang="en-US" sz="2000" kern="0" dirty="0">
                <a:solidFill>
                  <a:schemeClr val="tx1"/>
                </a:solidFill>
                <a:cs typeface="+mn-ea"/>
                <a:sym typeface="Wingdings" panose="05000000000000000000" pitchFamily="2" charset="2"/>
              </a:rPr>
              <a:t>2022</a:t>
            </a:r>
            <a:endParaRPr lang="en-US" altLang="en-US" sz="2000" kern="0" dirty="0">
              <a:solidFill>
                <a:schemeClr val="tx1"/>
              </a:solidFill>
            </a:endParaRPr>
          </a:p>
          <a:p>
            <a:pPr lvl="1" defTabSz="337185">
              <a:buFont typeface="Arial" panose="020B0604020202020204" pitchFamily="34" charset="0"/>
              <a:buChar char="•"/>
              <a:defRPr/>
            </a:pPr>
            <a:r>
              <a:rPr lang="en-US" altLang="en-US" sz="2000" kern="0" dirty="0">
                <a:solidFill>
                  <a:schemeClr val="tx1"/>
                </a:solidFill>
                <a:sym typeface="+mn-ea"/>
              </a:rPr>
              <a:t>Final 802.11 WG approval				</a:t>
            </a:r>
            <a:r>
              <a:rPr lang="en-US" altLang="en-US" sz="2000" kern="0" dirty="0" smtClean="0">
                <a:solidFill>
                  <a:schemeClr val="tx1"/>
                </a:solidFill>
                <a:cs typeface="+mn-ea"/>
                <a:sym typeface="Wingdings" panose="05000000000000000000" pitchFamily="2" charset="2"/>
              </a:rPr>
              <a:t>Sep </a:t>
            </a:r>
            <a:r>
              <a:rPr lang="en-US" altLang="en-US" sz="2000" kern="0" dirty="0">
                <a:solidFill>
                  <a:schemeClr val="tx1"/>
                </a:solidFill>
                <a:cs typeface="+mn-ea"/>
                <a:sym typeface="Wingdings" panose="05000000000000000000" pitchFamily="2" charset="2"/>
              </a:rPr>
              <a:t>2022</a:t>
            </a:r>
            <a:endParaRPr lang="en-US" altLang="en-US" sz="2000" kern="0" dirty="0">
              <a:solidFill>
                <a:schemeClr val="tx1"/>
              </a:solidFill>
            </a:endParaRPr>
          </a:p>
          <a:p>
            <a:pPr lvl="1" defTabSz="337185">
              <a:buFont typeface="Arial" panose="020B0604020202020204" pitchFamily="34" charset="0"/>
              <a:buChar char="•"/>
              <a:defRPr/>
            </a:pPr>
            <a:r>
              <a:rPr lang="en-US" altLang="en-US" sz="2000" kern="0" dirty="0">
                <a:solidFill>
                  <a:schemeClr val="tx1"/>
                </a:solidFill>
                <a:sym typeface="+mn-ea"/>
              </a:rPr>
              <a:t>802 EC approval							</a:t>
            </a:r>
            <a:r>
              <a:rPr lang="en-US" altLang="en-US" sz="2000" kern="0" dirty="0" smtClean="0">
                <a:solidFill>
                  <a:schemeClr val="tx1"/>
                </a:solidFill>
                <a:cs typeface="+mn-ea"/>
                <a:sym typeface="Wingdings" panose="05000000000000000000" pitchFamily="2" charset="2"/>
              </a:rPr>
              <a:t>Oct </a:t>
            </a:r>
            <a:r>
              <a:rPr lang="en-US" altLang="en-US" sz="2000" kern="0" dirty="0">
                <a:solidFill>
                  <a:schemeClr val="tx1"/>
                </a:solidFill>
                <a:cs typeface="+mn-ea"/>
                <a:sym typeface="Wingdings" panose="05000000000000000000" pitchFamily="2" charset="2"/>
              </a:rPr>
              <a:t>2022</a:t>
            </a:r>
            <a:endParaRPr lang="en-US" altLang="en-US" sz="2000" kern="0" dirty="0">
              <a:solidFill>
                <a:schemeClr val="tx1"/>
              </a:solidFill>
            </a:endParaRPr>
          </a:p>
          <a:p>
            <a:pPr lvl="1" defTabSz="337185">
              <a:buFont typeface="Arial" panose="020B0604020202020204" pitchFamily="34" charset="0"/>
              <a:buChar char="•"/>
              <a:defRPr/>
            </a:pPr>
            <a:r>
              <a:rPr lang="en-US" altLang="en-US" sz="2000" kern="0" dirty="0" err="1">
                <a:solidFill>
                  <a:schemeClr val="tx1"/>
                </a:solidFill>
                <a:sym typeface="+mn-ea"/>
              </a:rPr>
              <a:t>RevCom</a:t>
            </a:r>
            <a:r>
              <a:rPr lang="en-US" altLang="en-US" sz="2000" kern="0" dirty="0">
                <a:solidFill>
                  <a:schemeClr val="tx1"/>
                </a:solidFill>
                <a:sym typeface="+mn-ea"/>
              </a:rPr>
              <a:t> and SASB approval			</a:t>
            </a:r>
            <a:r>
              <a:rPr lang="en-US" altLang="en-US" sz="2000" kern="0" dirty="0" smtClean="0">
                <a:solidFill>
                  <a:schemeClr val="tx1"/>
                </a:solidFill>
                <a:cs typeface="+mn-ea"/>
                <a:sym typeface="Wingdings" panose="05000000000000000000" pitchFamily="2" charset="2"/>
              </a:rPr>
              <a:t>Dec </a:t>
            </a:r>
            <a:r>
              <a:rPr lang="en-US" altLang="en-US" sz="2000" kern="0" dirty="0">
                <a:solidFill>
                  <a:schemeClr val="tx1"/>
                </a:solidFill>
                <a:cs typeface="+mn-ea"/>
                <a:sym typeface="Wingdings" panose="05000000000000000000" pitchFamily="2" charset="2"/>
              </a:rPr>
              <a:t>2022</a:t>
            </a:r>
          </a:p>
        </p:txBody>
      </p:sp>
      <p:sp>
        <p:nvSpPr>
          <p:cNvPr id="7"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 2021</a:t>
            </a:r>
            <a:endParaRPr lang="en-US" altLang="zh-CN" sz="1800" b="1" dirty="0">
              <a:solidFill>
                <a:srgbClr val="000000"/>
              </a:solidFill>
              <a:ea typeface="Arial Unicode MS" pitchFamily="34" charset="-122"/>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Submission List (Call for submissions)</a:t>
            </a:r>
            <a:endParaRPr lang="en-US" altLang="zh-CN" dirty="0"/>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7" name="文本占位符 2"/>
          <p:cNvSpPr>
            <a:spLocks noGrp="1"/>
          </p:cNvSpPr>
          <p:nvPr>
            <p:ph type="body" idx="1"/>
          </p:nvPr>
        </p:nvSpPr>
        <p:spPr>
          <a:xfrm>
            <a:off x="943946" y="1830388"/>
            <a:ext cx="10210532" cy="4570334"/>
          </a:xfrm>
        </p:spPr>
        <p:txBody>
          <a:bodyPr>
            <a:normAutofit/>
          </a:bodyPr>
          <a:lstStyle/>
          <a:p>
            <a:pPr marL="800100" lvl="1" indent="-342900" algn="just">
              <a:buFontTx/>
              <a:buChar char="•"/>
              <a:defRPr/>
            </a:pPr>
            <a:r>
              <a:rPr lang="en-US" altLang="zh-CN" sz="1600" dirty="0" smtClean="0">
                <a:solidFill>
                  <a:schemeClr val="tx1"/>
                </a:solidFill>
                <a:latin typeface="Calibri" panose="020F0502020204030204" pitchFamily="34" charset="0"/>
                <a:cs typeface="Calibri" panose="020F0502020204030204" pitchFamily="34" charset="0"/>
              </a:rPr>
              <a:t>Call for CRs.</a:t>
            </a:r>
            <a:endParaRPr lang="zh-CN" altLang="zh-CN" sz="1600" dirty="0">
              <a:solidFill>
                <a:schemeClr val="tx1"/>
              </a:solidFill>
              <a:latin typeface="Calibri" panose="020F0502020204030204" pitchFamily="34" charset="0"/>
              <a:cs typeface="Calibri" panose="020F0502020204030204" pitchFamily="34" charset="0"/>
            </a:endParaRPr>
          </a:p>
          <a:p>
            <a:pPr marL="800100" lvl="1" indent="-342900" algn="just">
              <a:buFontTx/>
              <a:buChar char="•"/>
              <a:defRPr/>
            </a:pPr>
            <a:endParaRPr lang="en-US" sz="1600" dirty="0" smtClean="0">
              <a:solidFill>
                <a:schemeClr val="tx1"/>
              </a:solidFill>
              <a:latin typeface="Calibri" panose="020F0502020204030204" pitchFamily="34" charset="0"/>
              <a:cs typeface="Calibri" panose="020F0502020204030204" pitchFamily="34"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96714897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a:t>
            </a:r>
            <a:r>
              <a:rPr lang="en-US" altLang="en-US" sz="3200" dirty="0" err="1">
                <a:solidFill>
                  <a:srgbClr val="0000FF"/>
                </a:solidFill>
                <a:latin typeface="Arial Black" panose="020B0A04020102020204" pitchFamily="34" charset="0"/>
              </a:rPr>
              <a:t>TGbd</a:t>
            </a:r>
            <a:r>
              <a:rPr lang="en-US" altLang="en-US" sz="3200" dirty="0">
                <a:solidFill>
                  <a:srgbClr val="0000FF"/>
                </a:solidFill>
                <a:latin typeface="Arial Black" panose="020B0A04020102020204" pitchFamily="34" charset="0"/>
              </a:rPr>
              <a:t> </a:t>
            </a:r>
            <a:r>
              <a:rPr lang="en-US" sz="3200" dirty="0" smtClean="0">
                <a:solidFill>
                  <a:srgbClr val="0000FF"/>
                </a:solidFill>
                <a:latin typeface="Arial Black" panose="020B0A04020102020204" pitchFamily="34" charset="0"/>
              </a:rPr>
              <a:t>Teleconference</a:t>
            </a:r>
            <a:endParaRPr lang="en-US" sz="3200" dirty="0">
              <a:solidFill>
                <a:srgbClr val="0000FF"/>
              </a:solidFill>
              <a:latin typeface="Arial Black" panose="020B0A04020102020204" pitchFamily="34" charset="0"/>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19</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Dec 17</a:t>
            </a:r>
            <a:r>
              <a:rPr kumimoji="0" lang="en-US" altLang="en-US"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th</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2021</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lang="en-US" altLang="en-US" sz="2000" kern="0" dirty="0">
                <a:latin typeface="Arial" panose="020B0604020202020204" pitchFamily="34" charset="0"/>
              </a:rPr>
              <a:t>		          Tech Editor:	</a:t>
            </a:r>
            <a:r>
              <a:rPr lang="en-US" altLang="en-US" sz="2000" kern="0" dirty="0" err="1" smtClean="0">
                <a:latin typeface="Arial" panose="020B0604020202020204" pitchFamily="34" charset="0"/>
              </a:rPr>
              <a:t>Yujin</a:t>
            </a:r>
            <a:r>
              <a:rPr lang="en-US" altLang="en-US" sz="2000" kern="0" dirty="0" smtClean="0">
                <a:latin typeface="Arial" panose="020B0604020202020204" pitchFamily="34" charset="0"/>
              </a:rPr>
              <a:t> Noh (</a:t>
            </a:r>
            <a:r>
              <a:rPr lang="en-US" altLang="en-US" sz="2000" kern="0" dirty="0" err="1" smtClean="0">
                <a:latin typeface="Arial" panose="020B0604020202020204" pitchFamily="34" charset="0"/>
              </a:rPr>
              <a:t>Senscomm</a:t>
            </a:r>
            <a:r>
              <a:rPr lang="en-US" altLang="en-US" sz="2000" kern="0" dirty="0" smtClean="0">
                <a:latin typeface="Arial" panose="020B0604020202020204" pitchFamily="34" charset="0"/>
              </a:rPr>
              <a:t>)</a:t>
            </a:r>
            <a:endParaRPr lang="en-US" altLang="en-US" sz="2000" kern="0" dirty="0">
              <a:latin typeface="Arial" panose="020B0604020202020204" pitchFamily="34"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6631684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标题 1"/>
          <p:cNvSpPr>
            <a:spLocks noGrp="1"/>
          </p:cNvSpPr>
          <p:nvPr>
            <p:ph type="title"/>
          </p:nvPr>
        </p:nvSpPr>
        <p:spPr>
          <a:xfrm>
            <a:off x="914400" y="610235"/>
            <a:ext cx="10361613" cy="1065213"/>
          </a:xfrm>
        </p:spPr>
        <p:txBody>
          <a:bodyPr vert="horz" wrap="square" lIns="92160" tIns="46080" rIns="92160" bIns="46080" anchor="ctr" anchorCtr="0"/>
          <a:lstStyle/>
          <a:p>
            <a:pPr eaLnBrk="1" hangingPunct="1"/>
            <a:r>
              <a:rPr lang="en-US" altLang="en-US" sz="3200" dirty="0"/>
              <a:t>Meeting Protocol, Attendance, Voting &amp; Document Status</a:t>
            </a:r>
            <a:endParaRPr lang="zh-CN" altLang="en-US" sz="3200" dirty="0"/>
          </a:p>
        </p:txBody>
      </p:sp>
      <p:sp>
        <p:nvSpPr>
          <p:cNvPr id="16387" name="页脚占位符 3"/>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6388" name="灯片编号占位符 4"/>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a:t>
            </a:fld>
            <a:endParaRPr lang="en-US" altLang="en-US" dirty="0">
              <a:latin typeface="Times New Roman" panose="02020603050405020304" pitchFamily="18" charset="0"/>
              <a:ea typeface="Arial Unicode MS" pitchFamily="34" charset="-122"/>
            </a:endParaRPr>
          </a:p>
        </p:txBody>
      </p:sp>
      <p:sp>
        <p:nvSpPr>
          <p:cNvPr id="7" name="内容占位符 2"/>
          <p:cNvSpPr txBox="1"/>
          <p:nvPr/>
        </p:nvSpPr>
        <p:spPr>
          <a:xfrm>
            <a:off x="1219200" y="1676400"/>
            <a:ext cx="9829800" cy="3431540"/>
          </a:xfrm>
          <a:prstGeom prst="rect">
            <a:avLst/>
          </a:prstGeom>
        </p:spPr>
        <p:txBody>
          <a:bodyPr>
            <a:normAutofit fontScale="9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In a teleconference, please make sure you join the TC online with your name (affiliation) correctly shown. </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accent2"/>
                </a:solidFill>
                <a:effectLst/>
                <a:uLnTx/>
                <a:uFillTx/>
                <a:latin typeface="+mn-lt"/>
                <a:ea typeface="MS PGothic" panose="020B0600070205080204" pitchFamily="34" charset="-128"/>
                <a:cs typeface="MS PGothic" panose="020B0600070205080204" pitchFamily="34" charset="-128"/>
              </a:rPr>
              <a:t>Please remember to register your attendance on https://imat.ieee.org/ with your IEEE account. </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Please announce your affiliation when you first address the group during a meeting slot</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Your submission should not contain company logos or advertising</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Questions on Voting status, Ballot pool, Access to Reflector, Documentation,  Member</a:t>
            </a:r>
            <a:r>
              <a:rPr kumimoji="0" lang="en-US" altLang="ja-JP"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 Area</a:t>
            </a:r>
          </a:p>
          <a:p>
            <a:pPr marL="742950" marR="0" lvl="1" indent="-285750" algn="l" defTabSz="914400" rtl="0" eaLnBrk="0" fontAlgn="base" latinLnBrk="0" hangingPunct="0">
              <a:lnSpc>
                <a:spcPct val="100000"/>
              </a:lnSpc>
              <a:spcBef>
                <a:spcPct val="20000"/>
              </a:spcBef>
              <a:spcAft>
                <a:spcPct val="0"/>
              </a:spcAft>
              <a:buClrTx/>
              <a:buSzTx/>
              <a:buFontTx/>
              <a:buChar char="–"/>
              <a:defRPr/>
            </a:pP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Contact Jon </a:t>
            </a:r>
            <a:r>
              <a:rPr kumimoji="0" lang="en-US" altLang="en-US" sz="2400" b="0" i="0" u="none" strike="noStrike" kern="0" cap="none" spc="0" normalizeH="0" baseline="0" noProof="0" dirty="0" err="1">
                <a:ln>
                  <a:noFill/>
                </a:ln>
                <a:solidFill>
                  <a:schemeClr val="tx1"/>
                </a:solidFill>
                <a:effectLst/>
                <a:uLnTx/>
                <a:uFillTx/>
                <a:latin typeface="+mn-lt"/>
                <a:ea typeface="MS PGothic" panose="020B0600070205080204" pitchFamily="34" charset="-128"/>
                <a:cs typeface="MS PGothic" panose="020B0600070205080204" pitchFamily="34" charset="-128"/>
              </a:rPr>
              <a:t>Rosdahl</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  </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2"/>
              </a:rPr>
              <a:t>jrosdahl@ieee.org</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2" name="文本框 1"/>
          <p:cNvSpPr txBox="1"/>
          <p:nvPr/>
        </p:nvSpPr>
        <p:spPr>
          <a:xfrm>
            <a:off x="1003300" y="5107305"/>
            <a:ext cx="10284460" cy="1168400"/>
          </a:xfrm>
          <a:prstGeom prst="rect">
            <a:avLst/>
          </a:prstGeom>
          <a:noFill/>
        </p:spPr>
        <p:txBody>
          <a:bodyPr wrap="square" rtlCol="0" anchor="t">
            <a:spAutoFit/>
          </a:bodyPr>
          <a:lstStyle/>
          <a:p>
            <a:r>
              <a:rPr lang="zh-CN" altLang="en-US" sz="1400"/>
              <a:t>Note 1 - 802.11 WG Operation Manual requests “Teleconferences are a means to prepare input for sessions provided that the teleconference date, time, agenda, and arrangements are announced on the TG email reflector at least 10 calendar days prior to the teleconference date"</a:t>
            </a:r>
          </a:p>
          <a:p>
            <a:endParaRPr lang="zh-CN" altLang="en-US" sz="1400"/>
          </a:p>
          <a:p>
            <a:r>
              <a:rPr lang="zh-CN" altLang="en-US" sz="1400"/>
              <a:t>Note 2 - Teleconferences are bound by the conditions stipulated by the documentation below.  Please review them and bring up any questions/concerns you may have before proceeding with the teleconference:</a:t>
            </a: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 2021</a:t>
            </a:r>
            <a:endParaRPr lang="en-US" altLang="zh-CN" sz="1800" b="1" dirty="0">
              <a:solidFill>
                <a:srgbClr val="000000"/>
              </a:solidFill>
              <a:ea typeface="Arial Unicode MS" pitchFamily="34" charset="-122"/>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20</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rules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Approval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of </a:t>
            </a: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agenda</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dirty="0" smtClean="0"/>
              <a:t>Revisit timeline</a:t>
            </a:r>
            <a:endPar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11bd</a:t>
            </a:r>
            <a:r>
              <a:rPr kumimoji="0" lang="en-GB" altLang="en-US" b="1" i="0" u="none" strike="noStrike" kern="1200" cap="none" spc="0" normalizeH="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D3.0 LB 259 </a:t>
            </a:r>
            <a:r>
              <a:rPr kumimoji="0" lang="en-US" altLang="zh-CN" b="1" i="0" u="none" strike="noStrike" kern="1200" cap="none" spc="0" normalizeH="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summary</a:t>
            </a:r>
            <a:endParaRPr kumimoji="0" lang="en-GB" altLang="en-US" b="1" i="0" u="none" strike="noStrike" kern="1200" cap="none" spc="0" normalizeH="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baseline="0" dirty="0" smtClean="0"/>
              <a:t>Assignment</a:t>
            </a:r>
            <a:r>
              <a:rPr lang="en-GB" altLang="en-US" dirty="0" smtClean="0"/>
              <a:t> of comments collected from </a:t>
            </a:r>
            <a:r>
              <a:rPr lang="en-GB" altLang="en-US" dirty="0" smtClean="0"/>
              <a:t>LB259</a:t>
            </a:r>
          </a:p>
          <a:p>
            <a:pPr lvl="1" indent="-342900" algn="just" eaLnBrk="0" hangingPunct="0">
              <a:buFontTx/>
              <a:buChar char="•"/>
              <a:defRPr/>
            </a:pPr>
            <a:r>
              <a:rPr lang="en-GB" altLang="en-US" b="1" dirty="0"/>
              <a:t>https://mentor.ieee.org/802.11/dcn/21/11-21-2018-00-00bd-tgbd-lb259-comments.xlsx</a:t>
            </a:r>
            <a:endPar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algn="just" eaLnBrk="0" hangingPunct="0">
              <a:defRPr/>
            </a:pPr>
            <a:r>
              <a:rPr lang="en-US" altLang="en-GB" dirty="0" smtClean="0"/>
              <a:t>Any </a:t>
            </a:r>
            <a:r>
              <a:rPr lang="en-US" altLang="en-GB" dirty="0" smtClean="0"/>
              <a:t>other business?</a:t>
            </a:r>
          </a:p>
          <a:p>
            <a:pPr algn="just" eaLnBrk="0" hangingPunct="0">
              <a:defRPr/>
            </a:pPr>
            <a:r>
              <a:rPr lang="en-US" altLang="en-GB" dirty="0" smtClean="0"/>
              <a:t>Next </a:t>
            </a:r>
            <a:r>
              <a:rPr lang="en-US" altLang="en-GB" dirty="0"/>
              <a:t>teleconference on </a:t>
            </a:r>
            <a:r>
              <a:rPr lang="en-US" altLang="en-GB" dirty="0" smtClean="0"/>
              <a:t>Dec 21</a:t>
            </a:r>
            <a:r>
              <a:rPr lang="en-US" altLang="en-GB" baseline="30000" dirty="0" smtClean="0"/>
              <a:t>st</a:t>
            </a:r>
            <a:r>
              <a:rPr lang="en-US" altLang="en-GB" dirty="0" smtClean="0"/>
              <a:t>         </a:t>
            </a:r>
            <a:endParaRPr lang="en-US" altLang="en-GB" dirty="0"/>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dirty="0" smtClean="0">
                <a:sym typeface="+mn-ea"/>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7"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5024203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smtClean="0"/>
              <a:t>Dec 2021</a:t>
            </a:r>
            <a:endParaRPr lang="en-US" dirty="0"/>
          </a:p>
        </p:txBody>
      </p:sp>
      <p:sp>
        <p:nvSpPr>
          <p:cNvPr id="7" name="标题 1"/>
          <p:cNvSpPr txBox="1">
            <a:spLocks/>
          </p:cNvSpPr>
          <p:nvPr/>
        </p:nvSpPr>
        <p:spPr>
          <a:xfrm>
            <a:off x="1067848" y="685799"/>
            <a:ext cx="10361613" cy="1065213"/>
          </a:xfrm>
          <a:prstGeom prst="rect">
            <a:avLst/>
          </a:prstGeom>
          <a:noFill/>
          <a:ln w="9525">
            <a:noFill/>
          </a:ln>
        </p:spPr>
        <p:txBody>
          <a:bodyPr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kern="0" dirty="0" smtClean="0"/>
              <a:t>Proposed </a:t>
            </a:r>
            <a:r>
              <a:rPr lang="en-US" altLang="zh-CN" kern="0" dirty="0" err="1" smtClean="0"/>
              <a:t>TGbd</a:t>
            </a:r>
            <a:r>
              <a:rPr lang="en-US" altLang="zh-CN" kern="0" dirty="0" smtClean="0"/>
              <a:t> Timeline Update in Nov </a:t>
            </a:r>
            <a:br>
              <a:rPr lang="en-US" altLang="zh-CN" kern="0" dirty="0" smtClean="0"/>
            </a:br>
            <a:r>
              <a:rPr lang="en-US" altLang="zh-CN" kern="0" dirty="0" smtClean="0"/>
              <a:t>(Note, the timeline may be accelerated based on 11az’s actual progress)</a:t>
            </a:r>
            <a:endParaRPr lang="en-US" altLang="zh-CN" kern="0" dirty="0"/>
          </a:p>
        </p:txBody>
      </p:sp>
      <p:sp>
        <p:nvSpPr>
          <p:cNvPr id="8" name="文本占位符 2"/>
          <p:cNvSpPr txBox="1"/>
          <p:nvPr/>
        </p:nvSpPr>
        <p:spPr>
          <a:xfrm>
            <a:off x="2215430" y="1751012"/>
            <a:ext cx="8604846" cy="4573511"/>
          </a:xfrm>
          <a:prstGeom prst="rect">
            <a:avLst/>
          </a:prstGeom>
          <a:noFill/>
          <a:ln w="9525">
            <a:noFill/>
          </a:ln>
        </p:spPr>
        <p:txBody>
          <a:bodyPr lIns="92160" tIns="46080" rIns="92160" bIns="46080" anchor="t" anchorCtr="0">
            <a:normAutofit fontScale="92500" lnSpcReduction="10000"/>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lvl="1" defTabSz="337185">
              <a:buFont typeface="Arial" panose="020B0604020202020204" pitchFamily="34" charset="0"/>
              <a:buChar char="•"/>
              <a:defRPr/>
            </a:pPr>
            <a:r>
              <a:rPr lang="en-US" altLang="en-US" sz="2000" kern="0" dirty="0">
                <a:solidFill>
                  <a:srgbClr val="00B050"/>
                </a:solidFill>
                <a:sym typeface="+mn-ea"/>
              </a:rPr>
              <a:t>PAR approved							</a:t>
            </a:r>
            <a:r>
              <a:rPr lang="en-US" altLang="en-US" sz="2000" kern="0" dirty="0" smtClean="0">
                <a:solidFill>
                  <a:srgbClr val="00B050"/>
                </a:solidFill>
                <a:sym typeface="+mn-ea"/>
              </a:rPr>
              <a:t>Dec </a:t>
            </a:r>
            <a:r>
              <a:rPr lang="en-US" altLang="en-US" sz="2000" kern="0" dirty="0">
                <a:solidFill>
                  <a:srgbClr val="00B050"/>
                </a:solidFill>
                <a:sym typeface="+mn-ea"/>
              </a:rPr>
              <a:t>2018</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First TG meeting						</a:t>
            </a:r>
            <a:r>
              <a:rPr lang="en-US" altLang="en-US" sz="2000" kern="0" dirty="0" smtClean="0">
                <a:solidFill>
                  <a:srgbClr val="00B050"/>
                </a:solidFill>
                <a:sym typeface="+mn-ea"/>
              </a:rPr>
              <a:t>Jan </a:t>
            </a:r>
            <a:r>
              <a:rPr lang="en-US" altLang="en-US" sz="2000" kern="0" dirty="0">
                <a:solidFill>
                  <a:srgbClr val="00B050"/>
                </a:solidFill>
                <a:sym typeface="+mn-ea"/>
              </a:rPr>
              <a:t>2019</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D0.1 									</a:t>
            </a:r>
            <a:r>
              <a:rPr lang="en-US" altLang="en-US" sz="2000" kern="0" dirty="0" smtClean="0">
                <a:solidFill>
                  <a:srgbClr val="00B050"/>
                </a:solidFill>
                <a:sym typeface="Wingdings" panose="05000000000000000000" pitchFamily="2" charset="2"/>
              </a:rPr>
              <a:t>Nov </a:t>
            </a:r>
            <a:r>
              <a:rPr lang="en-US" altLang="en-US" sz="2000" kern="0" dirty="0">
                <a:solidFill>
                  <a:srgbClr val="00B050"/>
                </a:solidFill>
                <a:sym typeface="Wingdings" panose="05000000000000000000" pitchFamily="2" charset="2"/>
              </a:rPr>
              <a:t>2019</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D1.0 Letter Ballot						</a:t>
            </a:r>
            <a:r>
              <a:rPr lang="en-US" altLang="en-US" sz="2000" kern="0" dirty="0" smtClean="0">
                <a:solidFill>
                  <a:srgbClr val="00B050"/>
                </a:solidFill>
                <a:cs typeface="+mn-ea"/>
                <a:sym typeface="Wingdings" panose="05000000000000000000" pitchFamily="2" charset="2"/>
              </a:rPr>
              <a:t>Oct </a:t>
            </a:r>
            <a:r>
              <a:rPr lang="en-US" altLang="en-US" sz="2000" kern="0" dirty="0">
                <a:solidFill>
                  <a:srgbClr val="00B050"/>
                </a:solidFill>
                <a:cs typeface="+mn-ea"/>
                <a:sym typeface="Wingdings" panose="05000000000000000000" pitchFamily="2" charset="2"/>
              </a:rPr>
              <a:t>2020 </a:t>
            </a:r>
            <a:endParaRPr lang="en-US" altLang="en-US" sz="2000" kern="0" dirty="0">
              <a:solidFill>
                <a:srgbClr val="00B050"/>
              </a:solidFill>
              <a:cs typeface="+mn-ea"/>
            </a:endParaRPr>
          </a:p>
          <a:p>
            <a:pPr lvl="1" defTabSz="337185">
              <a:buFont typeface="Arial" panose="020B0604020202020204" pitchFamily="34" charset="0"/>
              <a:buChar char="•"/>
              <a:defRPr/>
            </a:pPr>
            <a:r>
              <a:rPr lang="en-US" altLang="en-US" sz="2000" kern="0" dirty="0">
                <a:solidFill>
                  <a:srgbClr val="00B050"/>
                </a:solidFill>
                <a:sym typeface="+mn-ea"/>
              </a:rPr>
              <a:t>D2.0 LB recirculation					</a:t>
            </a:r>
            <a:r>
              <a:rPr lang="en-US" altLang="en-US" sz="2000" kern="0" dirty="0" smtClean="0">
                <a:solidFill>
                  <a:srgbClr val="00B050"/>
                </a:solidFill>
                <a:cs typeface="+mn-ea"/>
                <a:sym typeface="Wingdings" panose="05000000000000000000" pitchFamily="2" charset="2"/>
              </a:rPr>
              <a:t>Jul </a:t>
            </a:r>
            <a:r>
              <a:rPr lang="en-US" altLang="en-US" sz="2000" kern="0" dirty="0">
                <a:solidFill>
                  <a:srgbClr val="00B050"/>
                </a:solidFill>
                <a:cs typeface="+mn-ea"/>
                <a:sym typeface="Wingdings" panose="05000000000000000000" pitchFamily="2" charset="2"/>
              </a:rPr>
              <a:t>2021</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Form </a:t>
            </a:r>
            <a:r>
              <a:rPr lang="en-US" altLang="en-US" sz="2000" kern="0" dirty="0" smtClean="0">
                <a:solidFill>
                  <a:srgbClr val="00B050"/>
                </a:solidFill>
                <a:sym typeface="+mn-ea"/>
              </a:rPr>
              <a:t>SA </a:t>
            </a:r>
            <a:r>
              <a:rPr lang="en-US" altLang="en-US" sz="2000" kern="0" dirty="0">
                <a:solidFill>
                  <a:srgbClr val="00B050"/>
                </a:solidFill>
                <a:sym typeface="+mn-ea"/>
              </a:rPr>
              <a:t>Ballot Pool				</a:t>
            </a:r>
            <a:r>
              <a:rPr lang="en-US" altLang="en-US" sz="2000" kern="0" dirty="0" smtClean="0">
                <a:solidFill>
                  <a:srgbClr val="00B050"/>
                </a:solidFill>
                <a:sym typeface="+mn-ea"/>
              </a:rPr>
              <a:t>	</a:t>
            </a:r>
            <a:r>
              <a:rPr lang="en-US" altLang="en-US" sz="2000" u="sng" kern="0" dirty="0" smtClean="0">
                <a:solidFill>
                  <a:srgbClr val="00B050"/>
                </a:solidFill>
                <a:cs typeface="+mn-ea"/>
                <a:sym typeface="Wingdings" panose="05000000000000000000" pitchFamily="2" charset="2"/>
              </a:rPr>
              <a:t>Nov 1 to Nov 30, 2021</a:t>
            </a:r>
            <a:endParaRPr lang="en-US" altLang="en-US" sz="2000" u="sng" kern="0" dirty="0">
              <a:solidFill>
                <a:srgbClr val="00B050"/>
              </a:solidFill>
            </a:endParaRPr>
          </a:p>
          <a:p>
            <a:pPr lvl="1" defTabSz="337185">
              <a:buFont typeface="Arial" panose="020B0604020202020204" pitchFamily="34" charset="0"/>
              <a:buChar char="•"/>
              <a:defRPr/>
            </a:pPr>
            <a:r>
              <a:rPr lang="en-US" altLang="en-US" sz="2000" kern="0" dirty="0">
                <a:solidFill>
                  <a:schemeClr val="tx1"/>
                </a:solidFill>
                <a:sym typeface="+mn-ea"/>
              </a:rPr>
              <a:t>D3.0 LB recirculation					</a:t>
            </a:r>
            <a:r>
              <a:rPr lang="en-US" altLang="en-US" sz="2000" kern="0" dirty="0" smtClean="0">
                <a:solidFill>
                  <a:schemeClr val="tx1"/>
                </a:solidFill>
                <a:cs typeface="+mn-ea"/>
                <a:sym typeface="Wingdings" panose="05000000000000000000" pitchFamily="2" charset="2"/>
              </a:rPr>
              <a:t>Jan 2022 (Try Nov 2021)  Dec 2021</a:t>
            </a:r>
            <a:endParaRPr lang="en-US" altLang="en-US" sz="2000" kern="0" dirty="0">
              <a:solidFill>
                <a:schemeClr val="tx1"/>
              </a:solidFill>
            </a:endParaRPr>
          </a:p>
          <a:p>
            <a:pPr lvl="1" defTabSz="337185">
              <a:buFont typeface="Arial" panose="020B0604020202020204" pitchFamily="34" charset="0"/>
              <a:buChar char="•"/>
              <a:defRPr/>
            </a:pPr>
            <a:r>
              <a:rPr lang="en-US" altLang="en-US" sz="2000" strike="sngStrike" kern="0" dirty="0" smtClean="0">
                <a:solidFill>
                  <a:schemeClr val="tx1"/>
                </a:solidFill>
                <a:sym typeface="+mn-ea"/>
              </a:rPr>
              <a:t>D3.0 </a:t>
            </a:r>
            <a:r>
              <a:rPr lang="en-US" altLang="en-US" sz="2000" strike="sngStrike" kern="0" dirty="0">
                <a:solidFill>
                  <a:schemeClr val="tx1"/>
                </a:solidFill>
                <a:sym typeface="+mn-ea"/>
              </a:rPr>
              <a:t>unchanged recirculation 		</a:t>
            </a:r>
            <a:r>
              <a:rPr lang="en-US" altLang="en-US" sz="2000" strike="sngStrike" kern="0" dirty="0" smtClean="0">
                <a:solidFill>
                  <a:schemeClr val="tx1"/>
                </a:solidFill>
                <a:cs typeface="+mn-ea"/>
                <a:sym typeface="Wingdings" panose="05000000000000000000" pitchFamily="2" charset="2"/>
              </a:rPr>
              <a:t>Jan 2022</a:t>
            </a:r>
          </a:p>
          <a:p>
            <a:pPr lvl="1" defTabSz="337185">
              <a:buFont typeface="Arial" panose="020B0604020202020204" pitchFamily="34" charset="0"/>
              <a:buChar char="•"/>
              <a:defRPr/>
            </a:pPr>
            <a:r>
              <a:rPr lang="en-US" altLang="en-US" sz="2000" u="sng" kern="0" dirty="0" smtClean="0">
                <a:solidFill>
                  <a:srgbClr val="0070C0"/>
                </a:solidFill>
                <a:cs typeface="+mn-ea"/>
                <a:sym typeface="Wingdings" panose="05000000000000000000" pitchFamily="2" charset="2"/>
              </a:rPr>
              <a:t>D4.0 LB recirculation					Jul 2022</a:t>
            </a:r>
          </a:p>
          <a:p>
            <a:pPr lvl="1" defTabSz="337185">
              <a:buFont typeface="Arial" panose="020B0604020202020204" pitchFamily="34" charset="0"/>
              <a:buChar char="•"/>
              <a:defRPr/>
            </a:pPr>
            <a:r>
              <a:rPr lang="en-US" altLang="en-US" sz="2000" u="sng" kern="0" dirty="0" smtClean="0">
                <a:solidFill>
                  <a:srgbClr val="0070C0"/>
                </a:solidFill>
              </a:rPr>
              <a:t>D4.0 LB unchanged recirculation	Jul 2022</a:t>
            </a:r>
            <a:endParaRPr lang="en-US" altLang="en-US" sz="2000" u="sng" kern="0" dirty="0">
              <a:solidFill>
                <a:srgbClr val="0070C0"/>
              </a:solidFill>
            </a:endParaRPr>
          </a:p>
          <a:p>
            <a:pPr lvl="1" defTabSz="337185">
              <a:buFont typeface="Arial" panose="020B0604020202020204" pitchFamily="34" charset="0"/>
              <a:buChar char="•"/>
              <a:defRPr/>
            </a:pPr>
            <a:r>
              <a:rPr lang="en-US" altLang="en-US" sz="2000" kern="0" dirty="0">
                <a:solidFill>
                  <a:schemeClr val="tx1"/>
                </a:solidFill>
                <a:sym typeface="+mn-ea"/>
              </a:rPr>
              <a:t>Initial </a:t>
            </a:r>
            <a:r>
              <a:rPr lang="en-US" altLang="en-US" sz="2000" kern="0" dirty="0" smtClean="0">
                <a:solidFill>
                  <a:schemeClr val="tx1"/>
                </a:solidFill>
                <a:sym typeface="+mn-ea"/>
              </a:rPr>
              <a:t>SA Ballot </a:t>
            </a:r>
            <a:r>
              <a:rPr lang="en-US" altLang="en-US" sz="2000" kern="0" dirty="0">
                <a:solidFill>
                  <a:schemeClr val="tx1"/>
                </a:solidFill>
                <a:sym typeface="+mn-ea"/>
              </a:rPr>
              <a:t>(</a:t>
            </a:r>
            <a:r>
              <a:rPr lang="en-US" altLang="en-US" sz="2000" kern="0" dirty="0" smtClean="0">
                <a:solidFill>
                  <a:schemeClr val="tx1"/>
                </a:solidFill>
                <a:sym typeface="+mn-ea"/>
              </a:rPr>
              <a:t>D</a:t>
            </a:r>
            <a:r>
              <a:rPr lang="en-US" altLang="en-US" sz="2000" strike="sngStrike" kern="0" dirty="0" smtClean="0">
                <a:solidFill>
                  <a:schemeClr val="tx1"/>
                </a:solidFill>
                <a:sym typeface="+mn-ea"/>
              </a:rPr>
              <a:t>3</a:t>
            </a:r>
            <a:r>
              <a:rPr lang="en-US" altLang="en-US" sz="2000" u="sng" kern="0" dirty="0" smtClean="0">
                <a:solidFill>
                  <a:srgbClr val="0070C0"/>
                </a:solidFill>
                <a:sym typeface="+mn-ea"/>
              </a:rPr>
              <a:t>4</a:t>
            </a:r>
            <a:r>
              <a:rPr lang="en-US" altLang="en-US" sz="2000" kern="0" dirty="0" smtClean="0">
                <a:solidFill>
                  <a:schemeClr val="tx1"/>
                </a:solidFill>
                <a:sym typeface="+mn-ea"/>
              </a:rPr>
              <a:t>.0</a:t>
            </a:r>
            <a:r>
              <a:rPr lang="en-US" altLang="en-US" sz="2000" kern="0" dirty="0">
                <a:solidFill>
                  <a:schemeClr val="tx1"/>
                </a:solidFill>
                <a:sym typeface="+mn-ea"/>
              </a:rPr>
              <a:t>)			</a:t>
            </a:r>
            <a:r>
              <a:rPr lang="en-US" altLang="en-US" sz="2000" kern="0" dirty="0" smtClean="0">
                <a:solidFill>
                  <a:schemeClr val="tx1"/>
                </a:solidFill>
                <a:sym typeface="+mn-ea"/>
              </a:rPr>
              <a:t>	</a:t>
            </a:r>
            <a:r>
              <a:rPr lang="en-US" altLang="en-US" sz="2000" kern="0" dirty="0" smtClean="0">
                <a:solidFill>
                  <a:schemeClr val="tx1"/>
                </a:solidFill>
                <a:cs typeface="+mn-ea"/>
                <a:sym typeface="Wingdings" panose="05000000000000000000" pitchFamily="2" charset="2"/>
              </a:rPr>
              <a:t>Mar 2022  Jul 2022</a:t>
            </a:r>
            <a:endParaRPr lang="en-US" altLang="en-US" sz="2000" kern="0" dirty="0">
              <a:solidFill>
                <a:schemeClr val="tx1"/>
              </a:solidFill>
            </a:endParaRPr>
          </a:p>
          <a:p>
            <a:pPr lvl="1" defTabSz="337185">
              <a:buFont typeface="Arial" panose="020B0604020202020204" pitchFamily="34" charset="0"/>
              <a:buChar char="•"/>
              <a:defRPr/>
            </a:pPr>
            <a:r>
              <a:rPr lang="en-US" altLang="en-US" sz="2000" kern="0" dirty="0">
                <a:solidFill>
                  <a:schemeClr val="tx1"/>
                </a:solidFill>
                <a:sym typeface="+mn-ea"/>
              </a:rPr>
              <a:t>Final 802.11 WG approval			</a:t>
            </a:r>
            <a:r>
              <a:rPr lang="en-US" altLang="en-US" sz="2000" kern="0" dirty="0" smtClean="0">
                <a:solidFill>
                  <a:schemeClr val="tx1"/>
                </a:solidFill>
                <a:cs typeface="+mn-ea"/>
                <a:sym typeface="Wingdings" panose="05000000000000000000" pitchFamily="2" charset="2"/>
              </a:rPr>
              <a:t>Sep 2022  Jan 2023</a:t>
            </a:r>
            <a:endParaRPr lang="en-US" altLang="en-US" sz="2000" kern="0" dirty="0">
              <a:solidFill>
                <a:schemeClr val="tx1"/>
              </a:solidFill>
            </a:endParaRPr>
          </a:p>
          <a:p>
            <a:pPr lvl="1" defTabSz="337185">
              <a:buFont typeface="Arial" panose="020B0604020202020204" pitchFamily="34" charset="0"/>
              <a:buChar char="•"/>
              <a:defRPr/>
            </a:pPr>
            <a:r>
              <a:rPr lang="en-US" altLang="en-US" sz="2000" kern="0" dirty="0">
                <a:solidFill>
                  <a:schemeClr val="tx1"/>
                </a:solidFill>
                <a:sym typeface="+mn-ea"/>
              </a:rPr>
              <a:t>802 EC approval						</a:t>
            </a:r>
            <a:r>
              <a:rPr lang="en-US" altLang="en-US" sz="2000" kern="0" dirty="0" smtClean="0">
                <a:solidFill>
                  <a:schemeClr val="tx1"/>
                </a:solidFill>
                <a:cs typeface="+mn-ea"/>
                <a:sym typeface="Wingdings" panose="05000000000000000000" pitchFamily="2" charset="2"/>
              </a:rPr>
              <a:t>Oct 2022   Feb 2023</a:t>
            </a:r>
            <a:endParaRPr lang="en-US" altLang="en-US" sz="2000" kern="0" dirty="0">
              <a:solidFill>
                <a:schemeClr val="tx1"/>
              </a:solidFill>
            </a:endParaRPr>
          </a:p>
          <a:p>
            <a:pPr lvl="1" defTabSz="337185">
              <a:buFont typeface="Arial" panose="020B0604020202020204" pitchFamily="34" charset="0"/>
              <a:buChar char="•"/>
              <a:defRPr/>
            </a:pPr>
            <a:r>
              <a:rPr lang="en-US" altLang="en-US" sz="2000" kern="0" dirty="0" err="1">
                <a:solidFill>
                  <a:schemeClr val="tx1"/>
                </a:solidFill>
                <a:sym typeface="+mn-ea"/>
              </a:rPr>
              <a:t>RevCom</a:t>
            </a:r>
            <a:r>
              <a:rPr lang="en-US" altLang="en-US" sz="2000" kern="0" dirty="0">
                <a:solidFill>
                  <a:schemeClr val="tx1"/>
                </a:solidFill>
                <a:sym typeface="+mn-ea"/>
              </a:rPr>
              <a:t> and SASB approval		</a:t>
            </a:r>
            <a:r>
              <a:rPr lang="en-US" altLang="en-US" sz="2000" kern="0" dirty="0" smtClean="0">
                <a:solidFill>
                  <a:schemeClr val="tx1"/>
                </a:solidFill>
                <a:cs typeface="+mn-ea"/>
                <a:sym typeface="Wingdings" panose="05000000000000000000" pitchFamily="2" charset="2"/>
              </a:rPr>
              <a:t>Dec 2022  May 2023</a:t>
            </a:r>
            <a:endParaRPr lang="en-US" altLang="en-US" sz="2000" kern="0" dirty="0">
              <a:solidFill>
                <a:schemeClr val="tx1"/>
              </a:solidFill>
              <a:cs typeface="+mn-ea"/>
              <a:sym typeface="Wingdings" panose="05000000000000000000" pitchFamily="2" charset="2"/>
            </a:endParaRPr>
          </a:p>
        </p:txBody>
      </p:sp>
    </p:spTree>
    <p:extLst>
      <p:ext uri="{BB962C8B-B14F-4D97-AF65-F5344CB8AC3E}">
        <p14:creationId xmlns:p14="http://schemas.microsoft.com/office/powerpoint/2010/main" val="359009357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Current </a:t>
            </a:r>
            <a:r>
              <a:rPr lang="en-US" altLang="zh-CN" dirty="0" err="1"/>
              <a:t>TGbd</a:t>
            </a:r>
            <a:r>
              <a:rPr lang="en-US" altLang="zh-CN" dirty="0"/>
              <a:t> </a:t>
            </a:r>
            <a:r>
              <a:rPr lang="en-US" altLang="zh-CN" dirty="0" smtClean="0"/>
              <a:t>Timeline</a:t>
            </a:r>
            <a:endParaRPr lang="en-US" altLang="zh-CN" dirty="0"/>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6" name="文本占位符 2"/>
          <p:cNvSpPr txBox="1"/>
          <p:nvPr/>
        </p:nvSpPr>
        <p:spPr>
          <a:xfrm>
            <a:off x="2215430" y="1751012"/>
            <a:ext cx="8144392" cy="4573511"/>
          </a:xfrm>
          <a:prstGeom prst="rect">
            <a:avLst/>
          </a:prstGeom>
          <a:noFill/>
          <a:ln w="9525">
            <a:noFill/>
          </a:ln>
        </p:spPr>
        <p:txBody>
          <a:bodyPr lIns="92160" tIns="46080" rIns="92160" bIns="46080" anchor="t" anchorCtr="0">
            <a:normAutofit lnSpcReduction="10000"/>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lvl="1" defTabSz="337185">
              <a:buFont typeface="Arial" panose="020B0604020202020204" pitchFamily="34" charset="0"/>
              <a:buChar char="•"/>
              <a:defRPr/>
            </a:pPr>
            <a:r>
              <a:rPr lang="en-US" altLang="en-US" sz="2000" kern="0" dirty="0">
                <a:solidFill>
                  <a:srgbClr val="00B050"/>
                </a:solidFill>
                <a:sym typeface="+mn-ea"/>
              </a:rPr>
              <a:t>PAR approved							Dec 2018</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First TG meeting							Jan 2019</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D0.1 										</a:t>
            </a:r>
            <a:r>
              <a:rPr lang="en-US" altLang="en-US" sz="2000" kern="0" dirty="0">
                <a:solidFill>
                  <a:srgbClr val="00B050"/>
                </a:solidFill>
                <a:sym typeface="Wingdings" panose="05000000000000000000" pitchFamily="2" charset="2"/>
              </a:rPr>
              <a:t>Nov 2019</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D1.0 Letter Ballot						</a:t>
            </a:r>
            <a:r>
              <a:rPr lang="en-US" altLang="en-US" sz="2000" kern="0" dirty="0" smtClean="0">
                <a:solidFill>
                  <a:srgbClr val="00B050"/>
                </a:solidFill>
                <a:cs typeface="+mn-ea"/>
                <a:sym typeface="Wingdings" panose="05000000000000000000" pitchFamily="2" charset="2"/>
              </a:rPr>
              <a:t>Oct </a:t>
            </a:r>
            <a:r>
              <a:rPr lang="en-US" altLang="en-US" sz="2000" kern="0" dirty="0">
                <a:solidFill>
                  <a:srgbClr val="00B050"/>
                </a:solidFill>
                <a:cs typeface="+mn-ea"/>
                <a:sym typeface="Wingdings" panose="05000000000000000000" pitchFamily="2" charset="2"/>
              </a:rPr>
              <a:t>2020 </a:t>
            </a:r>
            <a:endParaRPr lang="en-US" altLang="en-US" sz="2000" kern="0" dirty="0">
              <a:solidFill>
                <a:srgbClr val="00B050"/>
              </a:solidFill>
              <a:cs typeface="+mn-ea"/>
            </a:endParaRPr>
          </a:p>
          <a:p>
            <a:pPr lvl="1" defTabSz="337185">
              <a:buFont typeface="Arial" panose="020B0604020202020204" pitchFamily="34" charset="0"/>
              <a:buChar char="•"/>
              <a:defRPr/>
            </a:pPr>
            <a:r>
              <a:rPr lang="en-US" altLang="en-US" sz="2000" kern="0" dirty="0">
                <a:solidFill>
                  <a:srgbClr val="00B050"/>
                </a:solidFill>
                <a:sym typeface="+mn-ea"/>
              </a:rPr>
              <a:t>D2.0 LB recirculation					</a:t>
            </a:r>
            <a:r>
              <a:rPr lang="en-US" altLang="en-US" sz="2000" kern="0" dirty="0" smtClean="0">
                <a:solidFill>
                  <a:srgbClr val="00B050"/>
                </a:solidFill>
                <a:cs typeface="+mn-ea"/>
                <a:sym typeface="Wingdings" panose="05000000000000000000" pitchFamily="2" charset="2"/>
              </a:rPr>
              <a:t>Jul </a:t>
            </a:r>
            <a:r>
              <a:rPr lang="en-US" altLang="en-US" sz="2000" kern="0" dirty="0">
                <a:solidFill>
                  <a:srgbClr val="00B050"/>
                </a:solidFill>
                <a:cs typeface="+mn-ea"/>
                <a:sym typeface="Wingdings" panose="05000000000000000000" pitchFamily="2" charset="2"/>
              </a:rPr>
              <a:t>2021</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Form </a:t>
            </a:r>
            <a:r>
              <a:rPr lang="en-US" altLang="en-US" sz="2000" kern="0" dirty="0" smtClean="0">
                <a:solidFill>
                  <a:srgbClr val="00B050"/>
                </a:solidFill>
                <a:sym typeface="+mn-ea"/>
              </a:rPr>
              <a:t>SA </a:t>
            </a:r>
            <a:r>
              <a:rPr lang="en-US" altLang="en-US" sz="2000" kern="0" dirty="0">
                <a:solidFill>
                  <a:srgbClr val="00B050"/>
                </a:solidFill>
                <a:sym typeface="+mn-ea"/>
              </a:rPr>
              <a:t>Ballot Pool				</a:t>
            </a:r>
            <a:r>
              <a:rPr lang="en-US" altLang="en-US" sz="2000" kern="0" dirty="0" smtClean="0">
                <a:solidFill>
                  <a:srgbClr val="00B050"/>
                </a:solidFill>
                <a:sym typeface="+mn-ea"/>
              </a:rPr>
              <a:t>	</a:t>
            </a:r>
            <a:r>
              <a:rPr lang="en-US" altLang="en-US" sz="2000" kern="0" dirty="0" smtClean="0">
                <a:solidFill>
                  <a:srgbClr val="00B050"/>
                </a:solidFill>
                <a:cs typeface="+mn-ea"/>
                <a:sym typeface="Wingdings" panose="05000000000000000000" pitchFamily="2" charset="2"/>
              </a:rPr>
              <a:t>Nov 1 to Nov 30, 2021</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D3.0 LB recirculation					</a:t>
            </a:r>
            <a:r>
              <a:rPr lang="en-US" altLang="en-US" sz="2000" kern="0" dirty="0" smtClean="0">
                <a:solidFill>
                  <a:srgbClr val="00B050"/>
                </a:solidFill>
                <a:sym typeface="+mn-ea"/>
              </a:rPr>
              <a:t>Dec</a:t>
            </a:r>
            <a:r>
              <a:rPr lang="en-US" altLang="en-US" sz="2000" kern="0" dirty="0" smtClean="0">
                <a:solidFill>
                  <a:srgbClr val="00B050"/>
                </a:solidFill>
                <a:cs typeface="+mn-ea"/>
                <a:sym typeface="Wingdings" panose="05000000000000000000" pitchFamily="2" charset="2"/>
              </a:rPr>
              <a:t> 2021</a:t>
            </a:r>
            <a:endParaRPr lang="en-US" altLang="en-US" sz="2000" kern="0" dirty="0">
              <a:solidFill>
                <a:srgbClr val="00B050"/>
              </a:solidFill>
            </a:endParaRPr>
          </a:p>
          <a:p>
            <a:pPr lvl="1" defTabSz="337185">
              <a:buFont typeface="Arial" panose="020B0604020202020204" pitchFamily="34" charset="0"/>
              <a:buChar char="•"/>
              <a:defRPr/>
            </a:pPr>
            <a:r>
              <a:rPr lang="en-US" altLang="en-US" sz="2000" u="sng" kern="0" dirty="0" smtClean="0">
                <a:solidFill>
                  <a:srgbClr val="0070C0"/>
                </a:solidFill>
                <a:sym typeface="+mn-ea"/>
              </a:rPr>
              <a:t>D4.0 LB recirculation					Mar 2022</a:t>
            </a:r>
          </a:p>
          <a:p>
            <a:pPr lvl="1" defTabSz="337185">
              <a:buFont typeface="Arial" panose="020B0604020202020204" pitchFamily="34" charset="0"/>
              <a:buChar char="•"/>
              <a:defRPr/>
            </a:pPr>
            <a:r>
              <a:rPr lang="en-US" altLang="en-US" sz="2000" u="sng" kern="0" dirty="0" smtClean="0">
                <a:solidFill>
                  <a:srgbClr val="0070C0"/>
                </a:solidFill>
                <a:sym typeface="+mn-ea"/>
              </a:rPr>
              <a:t>D4.0 LB unchanged </a:t>
            </a:r>
            <a:r>
              <a:rPr lang="en-US" altLang="en-US" sz="2000" u="sng" kern="0" dirty="0">
                <a:solidFill>
                  <a:srgbClr val="0070C0"/>
                </a:solidFill>
                <a:sym typeface="+mn-ea"/>
              </a:rPr>
              <a:t>recirculation 		</a:t>
            </a:r>
            <a:r>
              <a:rPr lang="en-US" altLang="en-US" sz="2000" u="sng" kern="0" dirty="0" smtClean="0">
                <a:solidFill>
                  <a:srgbClr val="0070C0"/>
                </a:solidFill>
                <a:sym typeface="+mn-ea"/>
              </a:rPr>
              <a:t>Mar 2022</a:t>
            </a:r>
            <a:endParaRPr lang="en-US" altLang="en-US" sz="2000" u="sng" kern="0" dirty="0">
              <a:solidFill>
                <a:srgbClr val="0070C0"/>
              </a:solidFill>
            </a:endParaRPr>
          </a:p>
          <a:p>
            <a:pPr lvl="1" defTabSz="337185">
              <a:buFont typeface="Arial" panose="020B0604020202020204" pitchFamily="34" charset="0"/>
              <a:buChar char="•"/>
              <a:defRPr/>
            </a:pPr>
            <a:r>
              <a:rPr lang="en-US" altLang="en-US" sz="2000" kern="0" dirty="0">
                <a:solidFill>
                  <a:schemeClr val="tx1"/>
                </a:solidFill>
                <a:sym typeface="+mn-ea"/>
              </a:rPr>
              <a:t>Initial </a:t>
            </a:r>
            <a:r>
              <a:rPr lang="en-US" altLang="en-US" sz="2000" kern="0" dirty="0" smtClean="0">
                <a:solidFill>
                  <a:schemeClr val="tx1"/>
                </a:solidFill>
                <a:sym typeface="+mn-ea"/>
              </a:rPr>
              <a:t>SA Ballot </a:t>
            </a:r>
            <a:r>
              <a:rPr lang="en-US" altLang="en-US" sz="2000" kern="0" dirty="0">
                <a:solidFill>
                  <a:schemeClr val="tx1"/>
                </a:solidFill>
                <a:sym typeface="+mn-ea"/>
              </a:rPr>
              <a:t>(D4.0)			</a:t>
            </a:r>
            <a:r>
              <a:rPr lang="en-US" altLang="en-US" sz="2000" kern="0" dirty="0" smtClean="0">
                <a:solidFill>
                  <a:schemeClr val="tx1"/>
                </a:solidFill>
                <a:sym typeface="+mn-ea"/>
              </a:rPr>
              <a:t>		</a:t>
            </a:r>
            <a:r>
              <a:rPr lang="en-US" altLang="en-US" sz="2000" kern="0" dirty="0" smtClean="0">
                <a:solidFill>
                  <a:schemeClr val="tx1"/>
                </a:solidFill>
                <a:cs typeface="+mn-ea"/>
                <a:sym typeface="Wingdings" panose="05000000000000000000" pitchFamily="2" charset="2"/>
              </a:rPr>
              <a:t>Mar </a:t>
            </a:r>
            <a:r>
              <a:rPr lang="en-US" altLang="en-US" sz="2000" kern="0" dirty="0">
                <a:solidFill>
                  <a:schemeClr val="tx1"/>
                </a:solidFill>
                <a:cs typeface="+mn-ea"/>
                <a:sym typeface="Wingdings" panose="05000000000000000000" pitchFamily="2" charset="2"/>
              </a:rPr>
              <a:t>2022</a:t>
            </a:r>
            <a:endParaRPr lang="en-US" altLang="en-US" sz="2000" kern="0" dirty="0">
              <a:solidFill>
                <a:schemeClr val="tx1"/>
              </a:solidFill>
            </a:endParaRPr>
          </a:p>
          <a:p>
            <a:pPr lvl="1" defTabSz="337185">
              <a:buFont typeface="Arial" panose="020B0604020202020204" pitchFamily="34" charset="0"/>
              <a:buChar char="•"/>
              <a:defRPr/>
            </a:pPr>
            <a:r>
              <a:rPr lang="en-US" altLang="en-US" sz="2000" kern="0" dirty="0">
                <a:solidFill>
                  <a:schemeClr val="tx1"/>
                </a:solidFill>
                <a:sym typeface="+mn-ea"/>
              </a:rPr>
              <a:t>Final 802.11 WG approval				</a:t>
            </a:r>
            <a:r>
              <a:rPr lang="en-US" altLang="en-US" sz="2000" kern="0" dirty="0" smtClean="0">
                <a:solidFill>
                  <a:schemeClr val="tx1"/>
                </a:solidFill>
                <a:cs typeface="+mn-ea"/>
                <a:sym typeface="Wingdings" panose="05000000000000000000" pitchFamily="2" charset="2"/>
              </a:rPr>
              <a:t>Sep </a:t>
            </a:r>
            <a:r>
              <a:rPr lang="en-US" altLang="en-US" sz="2000" kern="0" dirty="0">
                <a:solidFill>
                  <a:schemeClr val="tx1"/>
                </a:solidFill>
                <a:cs typeface="+mn-ea"/>
                <a:sym typeface="Wingdings" panose="05000000000000000000" pitchFamily="2" charset="2"/>
              </a:rPr>
              <a:t>2022</a:t>
            </a:r>
            <a:endParaRPr lang="en-US" altLang="en-US" sz="2000" kern="0" dirty="0">
              <a:solidFill>
                <a:schemeClr val="tx1"/>
              </a:solidFill>
            </a:endParaRPr>
          </a:p>
          <a:p>
            <a:pPr lvl="1" defTabSz="337185">
              <a:buFont typeface="Arial" panose="020B0604020202020204" pitchFamily="34" charset="0"/>
              <a:buChar char="•"/>
              <a:defRPr/>
            </a:pPr>
            <a:r>
              <a:rPr lang="en-US" altLang="en-US" sz="2000" kern="0" dirty="0">
                <a:solidFill>
                  <a:schemeClr val="tx1"/>
                </a:solidFill>
                <a:sym typeface="+mn-ea"/>
              </a:rPr>
              <a:t>802 EC approval							</a:t>
            </a:r>
            <a:r>
              <a:rPr lang="en-US" altLang="en-US" sz="2000" kern="0" dirty="0" smtClean="0">
                <a:solidFill>
                  <a:schemeClr val="tx1"/>
                </a:solidFill>
                <a:cs typeface="+mn-ea"/>
                <a:sym typeface="Wingdings" panose="05000000000000000000" pitchFamily="2" charset="2"/>
              </a:rPr>
              <a:t>Oct </a:t>
            </a:r>
            <a:r>
              <a:rPr lang="en-US" altLang="en-US" sz="2000" kern="0" dirty="0">
                <a:solidFill>
                  <a:schemeClr val="tx1"/>
                </a:solidFill>
                <a:cs typeface="+mn-ea"/>
                <a:sym typeface="Wingdings" panose="05000000000000000000" pitchFamily="2" charset="2"/>
              </a:rPr>
              <a:t>2022</a:t>
            </a:r>
            <a:endParaRPr lang="en-US" altLang="en-US" sz="2000" kern="0" dirty="0">
              <a:solidFill>
                <a:schemeClr val="tx1"/>
              </a:solidFill>
            </a:endParaRPr>
          </a:p>
          <a:p>
            <a:pPr lvl="1" defTabSz="337185">
              <a:buFont typeface="Arial" panose="020B0604020202020204" pitchFamily="34" charset="0"/>
              <a:buChar char="•"/>
              <a:defRPr/>
            </a:pPr>
            <a:r>
              <a:rPr lang="en-US" altLang="en-US" sz="2000" kern="0" dirty="0" err="1">
                <a:solidFill>
                  <a:schemeClr val="tx1"/>
                </a:solidFill>
                <a:sym typeface="+mn-ea"/>
              </a:rPr>
              <a:t>RevCom</a:t>
            </a:r>
            <a:r>
              <a:rPr lang="en-US" altLang="en-US" sz="2000" kern="0" dirty="0">
                <a:solidFill>
                  <a:schemeClr val="tx1"/>
                </a:solidFill>
                <a:sym typeface="+mn-ea"/>
              </a:rPr>
              <a:t> and SASB approval			</a:t>
            </a:r>
            <a:r>
              <a:rPr lang="en-US" altLang="en-US" sz="2000" kern="0" dirty="0" smtClean="0">
                <a:solidFill>
                  <a:schemeClr val="tx1"/>
                </a:solidFill>
                <a:cs typeface="+mn-ea"/>
                <a:sym typeface="Wingdings" panose="05000000000000000000" pitchFamily="2" charset="2"/>
              </a:rPr>
              <a:t>Dec </a:t>
            </a:r>
            <a:r>
              <a:rPr lang="en-US" altLang="en-US" sz="2000" kern="0" dirty="0">
                <a:solidFill>
                  <a:schemeClr val="tx1"/>
                </a:solidFill>
                <a:cs typeface="+mn-ea"/>
                <a:sym typeface="Wingdings" panose="05000000000000000000" pitchFamily="2" charset="2"/>
              </a:rPr>
              <a:t>2022</a:t>
            </a:r>
          </a:p>
        </p:txBody>
      </p:sp>
      <p:sp>
        <p:nvSpPr>
          <p:cNvPr id="7"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75724572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LB </a:t>
            </a:r>
            <a:r>
              <a:rPr lang="en-US" altLang="zh-CN" smtClean="0"/>
              <a:t>259 Summary</a:t>
            </a:r>
            <a:endParaRPr lang="zh-CN" altLang="en-US" dirty="0"/>
          </a:p>
        </p:txBody>
      </p:sp>
      <p:sp>
        <p:nvSpPr>
          <p:cNvPr id="3" name="内容占位符 2"/>
          <p:cNvSpPr>
            <a:spLocks noGrp="1"/>
          </p:cNvSpPr>
          <p:nvPr>
            <p:ph idx="1"/>
          </p:nvPr>
        </p:nvSpPr>
        <p:spPr/>
        <p:txBody>
          <a:bodyPr/>
          <a:lstStyle/>
          <a:p>
            <a:r>
              <a:rPr lang="en-US" altLang="zh-CN" dirty="0" smtClean="0"/>
              <a:t>LB 259 Comments:</a:t>
            </a:r>
          </a:p>
          <a:p>
            <a:r>
              <a:rPr lang="en-US" altLang="zh-CN" dirty="0" smtClean="0"/>
              <a:t>Total 		107</a:t>
            </a:r>
          </a:p>
          <a:p>
            <a:r>
              <a:rPr lang="en-US" altLang="zh-CN" dirty="0" smtClean="0"/>
              <a:t>Editorial	34</a:t>
            </a:r>
          </a:p>
          <a:p>
            <a:r>
              <a:rPr lang="en-US" altLang="zh-CN" dirty="0" smtClean="0"/>
              <a:t>Technical	68</a:t>
            </a:r>
          </a:p>
          <a:p>
            <a:r>
              <a:rPr lang="en-US" altLang="zh-CN" dirty="0" smtClean="0"/>
              <a:t>General	5</a:t>
            </a:r>
          </a:p>
          <a:p>
            <a:endParaRPr lang="en-US" altLang="zh-CN" dirty="0"/>
          </a:p>
          <a:p>
            <a:r>
              <a:rPr lang="en-US" altLang="zh-CN" dirty="0" smtClean="0"/>
              <a:t>Comment spreadsheet for LB 259</a:t>
            </a:r>
          </a:p>
          <a:p>
            <a:r>
              <a:rPr lang="en-US" altLang="zh-CN" b="0" u="sng" dirty="0">
                <a:hlinkClick r:id="rId2"/>
              </a:rPr>
              <a:t>https://</a:t>
            </a:r>
            <a:r>
              <a:rPr lang="en-US" altLang="zh-CN" b="0" u="sng" dirty="0" smtClean="0">
                <a:hlinkClick r:id="rId2"/>
              </a:rPr>
              <a:t>mentor.ieee.org/802.11/dcn/21/11-21-2018-00-00bd-tgbd-lb259-comments.xlsx</a:t>
            </a:r>
            <a:endParaRPr lang="en-US" altLang="zh-CN" b="0" u="sng" dirty="0" smtClean="0"/>
          </a:p>
          <a:p>
            <a:endParaRPr lang="en-US" altLang="zh-CN" dirty="0" smtClean="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7"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15519204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a:t>
            </a:r>
            <a:r>
              <a:rPr lang="en-US" altLang="en-US" sz="3200" dirty="0" err="1">
                <a:solidFill>
                  <a:srgbClr val="0000FF"/>
                </a:solidFill>
                <a:latin typeface="Arial Black" panose="020B0A04020102020204" pitchFamily="34" charset="0"/>
              </a:rPr>
              <a:t>TGbd</a:t>
            </a:r>
            <a:r>
              <a:rPr lang="en-US" altLang="en-US" sz="3200" dirty="0">
                <a:solidFill>
                  <a:srgbClr val="0000FF"/>
                </a:solidFill>
                <a:latin typeface="Arial Black" panose="020B0A04020102020204" pitchFamily="34" charset="0"/>
              </a:rPr>
              <a:t> </a:t>
            </a:r>
            <a:r>
              <a:rPr lang="en-US" sz="3200" dirty="0" smtClean="0">
                <a:solidFill>
                  <a:srgbClr val="0000FF"/>
                </a:solidFill>
                <a:latin typeface="Arial Black" panose="020B0A04020102020204" pitchFamily="34" charset="0"/>
              </a:rPr>
              <a:t>Teleconference</a:t>
            </a:r>
            <a:endParaRPr lang="en-US" sz="3200" dirty="0">
              <a:solidFill>
                <a:srgbClr val="0000FF"/>
              </a:solidFill>
              <a:latin typeface="Arial Black" panose="020B0A04020102020204" pitchFamily="34" charset="0"/>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24</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Dec 21</a:t>
            </a:r>
            <a:r>
              <a:rPr kumimoji="0" lang="en-US" altLang="en-US"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st</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2021</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lang="en-US" altLang="en-US" sz="2000" kern="0" dirty="0">
                <a:latin typeface="Arial" panose="020B0604020202020204" pitchFamily="34" charset="0"/>
              </a:rPr>
              <a:t>		          Tech Editor:	</a:t>
            </a:r>
            <a:r>
              <a:rPr lang="en-US" altLang="en-US" sz="2000" kern="0" dirty="0" err="1" smtClean="0">
                <a:latin typeface="Arial" panose="020B0604020202020204" pitchFamily="34" charset="0"/>
              </a:rPr>
              <a:t>Yujin</a:t>
            </a:r>
            <a:r>
              <a:rPr lang="en-US" altLang="en-US" sz="2000" kern="0" dirty="0" smtClean="0">
                <a:latin typeface="Arial" panose="020B0604020202020204" pitchFamily="34" charset="0"/>
              </a:rPr>
              <a:t> Noh (</a:t>
            </a:r>
            <a:r>
              <a:rPr lang="en-US" altLang="en-US" sz="2000" kern="0" dirty="0" err="1" smtClean="0">
                <a:latin typeface="Arial" panose="020B0604020202020204" pitchFamily="34" charset="0"/>
              </a:rPr>
              <a:t>Senscomm</a:t>
            </a:r>
            <a:r>
              <a:rPr lang="en-US" altLang="en-US" sz="2000" kern="0" dirty="0" smtClean="0">
                <a:latin typeface="Arial" panose="020B0604020202020204" pitchFamily="34" charset="0"/>
              </a:rPr>
              <a:t>)</a:t>
            </a:r>
            <a:endParaRPr lang="en-US" altLang="en-US" sz="2000" kern="0" dirty="0">
              <a:latin typeface="Arial" panose="020B0604020202020204" pitchFamily="34"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44953381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25</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lnSpcReduction="1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rules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Approval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of </a:t>
            </a: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agenda</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baseline="0" dirty="0" smtClean="0"/>
              <a:t>Assignment</a:t>
            </a:r>
            <a:r>
              <a:rPr lang="en-GB" altLang="en-US" dirty="0" smtClean="0"/>
              <a:t> of comments collected from LB259 (if needed)</a:t>
            </a:r>
            <a:endPar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ations and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discussion</a:t>
            </a:r>
          </a:p>
          <a:p>
            <a:pPr lvl="1" algn="just" eaLnBrk="0" hangingPunct="0">
              <a:defRPr/>
            </a:pPr>
            <a:r>
              <a:rPr lang="en-US" altLang="en-GB" sz="2100" dirty="0"/>
              <a:t>Call for submission</a:t>
            </a:r>
          </a:p>
          <a:p>
            <a:pPr algn="just" eaLnBrk="0" hangingPunct="0">
              <a:defRPr/>
            </a:pPr>
            <a:r>
              <a:rPr lang="en-US" altLang="en-GB" dirty="0" smtClean="0"/>
              <a:t>Any other business?</a:t>
            </a:r>
          </a:p>
          <a:p>
            <a:pPr algn="just" eaLnBrk="0" hangingPunct="0">
              <a:defRPr/>
            </a:pPr>
            <a:r>
              <a:rPr lang="en-US" altLang="en-GB" dirty="0" smtClean="0"/>
              <a:t>Next </a:t>
            </a:r>
            <a:r>
              <a:rPr lang="en-US" altLang="en-GB" dirty="0"/>
              <a:t>teleconference on </a:t>
            </a:r>
            <a:r>
              <a:rPr lang="en-US" altLang="en-GB" dirty="0" smtClean="0"/>
              <a:t>Jan 4</a:t>
            </a:r>
            <a:r>
              <a:rPr lang="en-US" altLang="en-GB" baseline="30000" dirty="0" smtClean="0"/>
              <a:t>th</a:t>
            </a:r>
            <a:r>
              <a:rPr lang="en-US" altLang="en-GB" dirty="0" smtClean="0"/>
              <a:t>, 2022 </a:t>
            </a:r>
          </a:p>
          <a:p>
            <a:pPr lvl="1" algn="just" eaLnBrk="0" hangingPunct="0">
              <a:defRPr/>
            </a:pPr>
            <a:r>
              <a:rPr lang="en-US" altLang="en-GB" dirty="0" smtClean="0"/>
              <a:t>Merry Christmas and Happy New Year! See you next year!  </a:t>
            </a:r>
            <a:endParaRPr lang="en-US" altLang="en-GB" dirty="0"/>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dirty="0" smtClean="0">
                <a:sym typeface="+mn-ea"/>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7"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24089032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741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Patent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Policy, Copyright Policy </a:t>
            </a: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and Other Guidelines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981200"/>
            <a:ext cx="9753600" cy="41148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Following </a:t>
            </a:r>
            <a:r>
              <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11 </a:t>
            </a: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slides</a:t>
            </a: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 2021</a:t>
            </a:r>
            <a:endParaRPr lang="en-US" altLang="zh-CN" sz="1800" b="1" dirty="0">
              <a:solidFill>
                <a:srgbClr val="000000"/>
              </a:solidFill>
              <a:ea typeface="Arial Unicode MS" pitchFamily="34" charset="-122"/>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zh-CN" altLang="en-US" dirty="0"/>
          </a:p>
        </p:txBody>
      </p:sp>
      <p:sp>
        <p:nvSpPr>
          <p:cNvPr id="3" name="内容占位符 2"/>
          <p:cNvSpPr>
            <a:spLocks noGrp="1"/>
          </p:cNvSpPr>
          <p:nvPr>
            <p:ph idx="1"/>
          </p:nvPr>
        </p:nvSpPr>
        <p:spPr>
          <a:xfrm>
            <a:off x="914400" y="1524050"/>
            <a:ext cx="10361613" cy="4113213"/>
          </a:xfrm>
        </p:spPr>
        <p:txBody>
          <a:bodyPr/>
          <a:lstStyle/>
          <a:p>
            <a:pPr>
              <a:lnSpc>
                <a:spcPct val="80000"/>
              </a:lnSpc>
              <a:spcAft>
                <a:spcPct val="30000"/>
              </a:spcAft>
              <a:buFont typeface="Monotype Sorts"/>
              <a:buNone/>
            </a:pPr>
            <a:r>
              <a:rPr lang="en-US" altLang="en-US" sz="2000" dirty="0">
                <a:solidFill>
                  <a:schemeClr val="tx1"/>
                </a:solidFill>
                <a:latin typeface="Calibri" panose="020F0502020204030204" pitchFamily="34" charset="0"/>
                <a:cs typeface="Calibri" panose="020F0502020204030204" pitchFamily="34" charset="0"/>
              </a:rPr>
              <a:t>The IEEE-SA strongly recommends that at each WG meeting the chair or a designee:</a:t>
            </a:r>
          </a:p>
          <a:p>
            <a:pPr lvl="1">
              <a:lnSpc>
                <a:spcPct val="8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cs typeface="Calibri" panose="020F0502020204030204" pitchFamily="34" charset="0"/>
              </a:rPr>
              <a:t>Advise the WG attendees that:</a:t>
            </a:r>
            <a:r>
              <a:rPr lang="en-US" altLang="en-US" sz="1600" dirty="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IEEE’s patent policy is described in Clause 6 of the </a:t>
            </a:r>
            <a:r>
              <a:rPr lang="en-US" altLang="en-US" sz="1400" i="1" dirty="0">
                <a:solidFill>
                  <a:schemeClr val="tx1"/>
                </a:solidFill>
                <a:latin typeface="Calibri" panose="020F0502020204030204" pitchFamily="34" charset="0"/>
                <a:cs typeface="Calibri" panose="020F0502020204030204" pitchFamily="34" charset="0"/>
              </a:rPr>
              <a:t>IEEE SA Standards Board Bylaws</a:t>
            </a:r>
            <a:r>
              <a:rPr lang="en-US" altLang="en-US" sz="1400" dirty="0">
                <a:solidFill>
                  <a:schemeClr val="tx1"/>
                </a:solidFill>
                <a:latin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solidFill>
                  <a:schemeClr val="tx1"/>
                </a:solidFill>
                <a:latin typeface="Calibri" panose="020F0502020204030204" pitchFamily="34" charset="0"/>
                <a:cs typeface="Calibri" panose="020F0502020204030204" pitchFamily="34" charset="0"/>
              </a:rPr>
            </a:br>
            <a:endParaRPr lang="en-US" altLang="en-US" sz="1600" dirty="0">
              <a:solidFill>
                <a:schemeClr val="tx1"/>
              </a:solidFill>
              <a:latin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cs typeface="Calibri" panose="020F0502020204030204" pitchFamily="34" charset="0"/>
              </a:rPr>
              <a:t>Instruct the WG Secretary to record in the minutes of the relevant WG meeting:</a:t>
            </a:r>
            <a:r>
              <a:rPr lang="en-US" altLang="en-US" sz="1600" dirty="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dirty="0">
              <a:solidFill>
                <a:schemeClr val="tx1"/>
              </a:solidFill>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It is recommended that the WG Chair review the guidance in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400" dirty="0">
              <a:solidFill>
                <a:schemeClr val="tx1"/>
              </a:solidFill>
              <a:latin typeface="Calibri" panose="020F0502020204030204" pitchFamily="34" charset="0"/>
              <a:cs typeface="Calibri" panose="020F0502020204030204" pitchFamily="34" charset="0"/>
            </a:endParaRPr>
          </a:p>
          <a:p>
            <a:pPr lvl="1">
              <a:lnSpc>
                <a:spcPct val="80000"/>
              </a:lnSpc>
              <a:spcBef>
                <a:spcPct val="5000"/>
              </a:spcBef>
              <a:buFont typeface="Monotype Sorts"/>
              <a:buNone/>
            </a:pPr>
            <a:r>
              <a:rPr lang="en-US" altLang="en-US" sz="1400" dirty="0">
                <a:solidFill>
                  <a:schemeClr val="tx1"/>
                </a:solidFill>
                <a:latin typeface="Calibri" panose="020F0502020204030204" pitchFamily="34" charset="0"/>
                <a:cs typeface="Calibri" panose="020F0502020204030204" pitchFamily="34" charset="0"/>
              </a:rPr>
              <a:t>	Note: </a:t>
            </a:r>
            <a:r>
              <a:rPr lang="en-US" altLang="en-US" sz="1400" b="1" dirty="0">
                <a:solidFill>
                  <a:schemeClr val="tx1"/>
                </a:solidFill>
                <a:latin typeface="Calibri" panose="020F0502020204030204" pitchFamily="34" charset="0"/>
                <a:cs typeface="Calibri" panose="020F0502020204030204" pitchFamily="34" charset="0"/>
              </a:rPr>
              <a:t>WG</a:t>
            </a:r>
            <a:r>
              <a:rPr lang="en-US" altLang="en-US" sz="1400" dirty="0">
                <a:solidFill>
                  <a:schemeClr val="tx1"/>
                </a:solidFill>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7" name="Text Box 1030"/>
          <p:cNvSpPr txBox="1">
            <a:spLocks noChangeArrowheads="1"/>
          </p:cNvSpPr>
          <p:nvPr/>
        </p:nvSpPr>
        <p:spPr bwMode="auto">
          <a:xfrm>
            <a:off x="1828912" y="6413500"/>
            <a:ext cx="2534668"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smtClean="0">
                <a:solidFill>
                  <a:schemeClr val="tx1"/>
                </a:solidFill>
                <a:latin typeface="Times New Roman" panose="02020603050405020304" pitchFamily="18" charset="0"/>
              </a:rPr>
              <a:t>(Slide 0, Optional </a:t>
            </a:r>
            <a:r>
              <a:rPr lang="en-US" altLang="en-US" sz="1400" b="1" dirty="0">
                <a:solidFill>
                  <a:schemeClr val="tx1"/>
                </a:solidFill>
                <a:latin typeface="Times New Roman" panose="02020603050405020304" pitchFamily="18" charset="0"/>
              </a:rPr>
              <a:t>to be shown)</a:t>
            </a: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8582034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843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5</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lvl="0">
              <a:defRPr/>
            </a:pPr>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71650"/>
            <a:ext cx="9753600" cy="4114800"/>
          </a:xfrm>
          <a:prstGeom prst="rect">
            <a:avLst/>
          </a:prstGeom>
        </p:spPr>
        <p:txBody>
          <a:bodyPr>
            <a:normAutofit fontScale="925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shall</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should </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inform the IEEE (or cause the IEEE to be informed) of the identity of any other holders of potential Essential Patent Claims</a:t>
            </a:r>
          </a:p>
          <a:p>
            <a:pPr marL="742950" marR="0" lvl="1" indent="-28575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0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457200" marR="0" lvl="1" indent="0" algn="ctr" defTabSz="914400" rtl="0" eaLnBrk="0" fontAlgn="base" latinLnBrk="0" hangingPunct="0">
              <a:lnSpc>
                <a:spcPct val="100000"/>
              </a:lnSpc>
              <a:spcBef>
                <a:spcPct val="20000"/>
              </a:spcBef>
              <a:spcAft>
                <a:spcPct val="0"/>
              </a:spcAft>
              <a:buClrTx/>
              <a:buSzTx/>
              <a:buFontTx/>
              <a:buNone/>
              <a:defRPr/>
            </a:pPr>
            <a:r>
              <a:rPr kumimoji="0" lang="en-US" altLang="en-US" sz="32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Early identification of holders of potential Essential Patent Claims is encouraged</a:t>
            </a: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18438" name="Text Box 5"/>
          <p:cNvSpPr txBox="1"/>
          <p:nvPr/>
        </p:nvSpPr>
        <p:spPr>
          <a:xfrm>
            <a:off x="838200" y="6096000"/>
            <a:ext cx="952500" cy="366713"/>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#1</a:t>
            </a:r>
            <a:endParaRPr lang="en-US" altLang="en-US" sz="2400"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 2021</a:t>
            </a:r>
            <a:endParaRPr lang="en-US" altLang="zh-CN" sz="1800" b="1" dirty="0">
              <a:solidFill>
                <a:srgbClr val="000000"/>
              </a:solidFill>
              <a:ea typeface="Arial Unicode MS" pitchFamily="34" charset="-122"/>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9459"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6</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GB" altLang="en-US" b="1" i="0" u="sng" strike="noStrike" kern="0" cap="none" spc="0" normalizeH="0" baseline="0" noProof="0">
                <a:ln>
                  <a:noFill/>
                </a:ln>
                <a:solidFill>
                  <a:schemeClr val="accent2"/>
                </a:solidFill>
                <a:effectLst/>
                <a:uLnTx/>
                <a:uFillTx/>
                <a:latin typeface="+mj-lt"/>
                <a:ea typeface="MS PGothic" panose="020B0600070205080204" pitchFamily="34" charset="-128"/>
                <a:cs typeface="MS PGothic" panose="020B0600070205080204" pitchFamily="34" charset="-128"/>
              </a:rPr>
              <a:t>Ways to Inform IEEE</a:t>
            </a:r>
            <a:endParaRPr kumimoji="0" lang="en-GB" altLang="en-US" b="1" i="0" u="sng" strike="noStrike" kern="0" cap="none" spc="0" normalizeH="0" baseline="0" noProof="0" dirty="0">
              <a:ln>
                <a:noFill/>
              </a:ln>
              <a:solidFill>
                <a:schemeClr val="accent2"/>
              </a:solidFill>
              <a:effectLst/>
              <a:uLnTx/>
              <a:uFillTx/>
              <a:latin typeface="+mj-lt"/>
              <a:ea typeface="MS PGothic" panose="020B0600070205080204" pitchFamily="34" charset="-128"/>
              <a:cs typeface="MS PGothic" panose="020B0600070205080204" pitchFamily="34" charset="-128"/>
            </a:endParaRPr>
          </a:p>
        </p:txBody>
      </p:sp>
      <p:sp>
        <p:nvSpPr>
          <p:cNvPr id="19461" name="内容占位符 2"/>
          <p:cNvSpPr txBox="1"/>
          <p:nvPr/>
        </p:nvSpPr>
        <p:spPr>
          <a:xfrm>
            <a:off x="1219200" y="1676400"/>
            <a:ext cx="9753600" cy="4267200"/>
          </a:xfrm>
          <a:prstGeom prst="rect">
            <a:avLst/>
          </a:prstGeom>
          <a:noFill/>
          <a:ln w="9525">
            <a:noFill/>
          </a:ln>
        </p:spPr>
        <p:txBody>
          <a:bodyPr anchor="t" anchorCtr="0"/>
          <a:lstStyle/>
          <a:p>
            <a:pPr marL="342900" indent="-342900" eaLnBrk="0" hangingPunct="0">
              <a:spcBef>
                <a:spcPct val="20000"/>
              </a:spcBef>
              <a:buSzPct val="150000"/>
              <a:buChar char="•"/>
            </a:pPr>
            <a:r>
              <a:rPr lang="en-US" altLang="en-US" sz="2400" b="1" dirty="0">
                <a:latin typeface="Calibri" panose="020F0502020204030204" pitchFamily="34" charset="0"/>
              </a:rPr>
              <a:t>Cause an LOA to be submitted to the IEEE-SA (patcom@ieee.org); or</a:t>
            </a:r>
          </a:p>
          <a:p>
            <a:pPr marL="342900" indent="-342900" eaLnBrk="0" hangingPunct="0">
              <a:spcBef>
                <a:spcPct val="20000"/>
              </a:spcBef>
              <a:buSzPct val="150000"/>
              <a:buChar char="•"/>
            </a:pPr>
            <a:r>
              <a:rPr lang="en-US" altLang="en-US" sz="2400" b="1" dirty="0">
                <a:latin typeface="Calibri" panose="020F0502020204030204" pitchFamily="34" charset="0"/>
              </a:rPr>
              <a:t>Provide the chair of this group with the identity of the holder(s) of any and all such claims as soon as possible; or</a:t>
            </a:r>
          </a:p>
          <a:p>
            <a:pPr marL="342900" indent="-342900" eaLnBrk="0" hangingPunct="0">
              <a:spcBef>
                <a:spcPct val="20000"/>
              </a:spcBef>
              <a:buSzPct val="150000"/>
              <a:buChar char="•"/>
            </a:pPr>
            <a:r>
              <a:rPr lang="en-US" altLang="en-US" sz="2400" b="1" dirty="0">
                <a:latin typeface="Calibri" panose="020F0502020204030204" pitchFamily="34" charset="0"/>
              </a:rPr>
              <a:t>Speak up now and respond to this Call for Potentially Essential Patents</a:t>
            </a:r>
          </a:p>
          <a:p>
            <a:pPr marL="342900" indent="-342900" eaLnBrk="0" hangingPunct="0">
              <a:spcBef>
                <a:spcPct val="20000"/>
              </a:spcBef>
              <a:buFont typeface="Monotype Sorts" charset="2"/>
            </a:pPr>
            <a:endParaRPr lang="en-US" altLang="en-US" sz="2400" dirty="0">
              <a:latin typeface="Calibri" panose="020F0502020204030204" pitchFamily="34" charset="0"/>
            </a:endParaRPr>
          </a:p>
          <a:p>
            <a:pPr marL="342900" indent="-342900" eaLnBrk="0" hangingPunct="0">
              <a:spcBef>
                <a:spcPct val="20000"/>
              </a:spcBef>
              <a:buFont typeface="Monotype Sorts" charset="2"/>
            </a:pPr>
            <a:r>
              <a:rPr lang="en-US" altLang="en-US" sz="2400" dirty="0">
                <a:latin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p:txBody>
      </p:sp>
      <p:sp>
        <p:nvSpPr>
          <p:cNvPr id="19462" name="Text Box 5"/>
          <p:cNvSpPr txBox="1"/>
          <p:nvPr/>
        </p:nvSpPr>
        <p:spPr>
          <a:xfrm>
            <a:off x="838200" y="6105525"/>
            <a:ext cx="960438" cy="369888"/>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#2</a:t>
            </a:r>
            <a:endParaRPr lang="en-US" altLang="en-US" sz="2400"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 2021</a:t>
            </a:r>
            <a:endParaRPr lang="en-US" altLang="zh-CN" sz="1800" b="1" dirty="0">
              <a:solidFill>
                <a:srgbClr val="000000"/>
              </a:solidFill>
              <a:ea typeface="Arial Unicode MS" pitchFamily="34" charset="-122"/>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1507"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7</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sng"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Other Guidelines for IEEE </a:t>
            </a:r>
            <a:r>
              <a:rPr kumimoji="0" lang="en-US" altLang="zh-CN" sz="3200" b="1" i="0" u="sng"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Working Group </a:t>
            </a:r>
            <a:r>
              <a:rPr kumimoji="0" lang="en-US" altLang="zh-CN" sz="3200" b="1" i="0" u="sng"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831975"/>
            <a:ext cx="9753600" cy="4568747"/>
          </a:xfrm>
          <a:prstGeom prst="rect">
            <a:avLst/>
          </a:prstGeom>
        </p:spPr>
        <p:txBody>
          <a:bodyPr>
            <a:normAutofit lnSpcReduction="1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230505" marR="0" lvl="0" indent="-230505" algn="l" defTabSz="914400" rtl="0" eaLnBrk="0" fontAlgn="base" latinLnBrk="0" hangingPunct="0">
              <a:lnSpc>
                <a:spcPct val="80000"/>
              </a:lnSpc>
              <a:spcBef>
                <a:spcPct val="20000"/>
              </a:spcBef>
              <a:spcAft>
                <a:spcPct val="0"/>
              </a:spcAft>
              <a:buClr>
                <a:srgbClr val="CC3300"/>
              </a:buClr>
              <a:buSzPct val="50000"/>
              <a:buFont typeface="Monotype Sorts"/>
              <a:buChar char="l"/>
              <a:defRPr/>
            </a:pPr>
            <a:endParaRPr kumimoji="0" lang="en-US" altLang="en-US" sz="700" b="1" i="0" u="sng" strike="noStrike" kern="0" cap="none" spc="0" normalizeH="0" baseline="0" noProof="0" dirty="0">
              <a:ln>
                <a:noFill/>
              </a:ln>
              <a:solidFill>
                <a:srgbClr val="FF0000"/>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a:lnSpc>
                <a:spcPct val="80000"/>
              </a:lnSpc>
              <a:spcAft>
                <a:spcPct val="40000"/>
              </a:spcAft>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http://standards.ieee.org/develop/policies/antitrust.pdf</a:t>
            </a:r>
          </a:p>
        </p:txBody>
      </p:sp>
      <p:sp>
        <p:nvSpPr>
          <p:cNvPr id="21510" name="Text Box 5"/>
          <p:cNvSpPr txBox="1"/>
          <p:nvPr/>
        </p:nvSpPr>
        <p:spPr>
          <a:xfrm>
            <a:off x="838200" y="610235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#3</a:t>
            </a:r>
            <a:endParaRPr lang="en-US" altLang="en-US" sz="2400"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 2021</a:t>
            </a:r>
            <a:endParaRPr lang="en-US" altLang="zh-CN" sz="1800" b="1" dirty="0">
              <a:solidFill>
                <a:srgbClr val="000000"/>
              </a:solidFill>
              <a:ea typeface="Arial Unicode MS" pitchFamily="34" charset="-122"/>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8</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Patent Related Information</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200" y="1752600"/>
            <a:ext cx="9753600" cy="4267200"/>
          </a:xfrm>
          <a:prstGeom prst="rect">
            <a:avLst/>
          </a:prstGeom>
          <a:noFill/>
          <a:ln w="9525">
            <a:noFill/>
          </a:ln>
        </p:spPr>
        <p:txBody>
          <a:bodyPr anchor="t" anchorCtr="0"/>
          <a:lstStyle/>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The patent policy and the procedures used to execute that policy are documented in the:</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 of the IEEE-SA </a:t>
            </a:r>
            <a:r>
              <a:rPr lang="en-US" altLang="en-US" sz="2000" b="1" i="1" strike="noStrike" noProof="1">
                <a:latin typeface="Calibri" panose="020F0502020204030204" pitchFamily="34" charset="0"/>
                <a:ea typeface="MS PGothic" panose="020B0600070205080204" pitchFamily="34" charset="-128"/>
                <a:cs typeface="+mn-cs"/>
              </a:rPr>
              <a:t>Standards Board Bylaws</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2"/>
              </a:rPr>
              <a:t>http://standards.ieee.org/develop/policies/bylaws/sect6-7.html#6</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6.3 of the IEEE-SA </a:t>
            </a:r>
            <a:r>
              <a:rPr lang="en-US" altLang="en-US" sz="2000" b="1" i="1" strike="noStrike" noProof="1">
                <a:latin typeface="Calibri" panose="020F0502020204030204" pitchFamily="34" charset="0"/>
                <a:ea typeface="MS PGothic" panose="020B0600070205080204" pitchFamily="34" charset="-128"/>
                <a:cs typeface="+mn-cs"/>
              </a:rPr>
              <a:t>Standards Board Operations Manual</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3"/>
              </a:rPr>
              <a:t>http://standards.ieee.org/develop/policies/opman/sect6.html#6.3</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342900" indent="-342900" eaLnBrk="0" hangingPunct="0">
              <a:lnSpc>
                <a:spcPct val="90000"/>
              </a:lnSpc>
              <a:spcBef>
                <a:spcPct val="20000"/>
              </a:spcBef>
              <a:buFont typeface="Monotype Sorts" charset="2"/>
            </a:pPr>
            <a:endParaRPr lang="en-US" altLang="en-US" sz="2400" b="1" noProof="1">
              <a:latin typeface="Times New Roman" panose="02020603050405020304" pitchFamily="18" charset="0"/>
            </a:endParaRPr>
          </a:p>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Material about the patent policy is available at</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a:latin typeface="Calibri" panose="020F0502020204030204" pitchFamily="34" charset="0"/>
                <a:ea typeface="MS PGothic" panose="020B0600070205080204" pitchFamily="34" charset="-128"/>
                <a:cs typeface="+mn-cs"/>
                <a:hlinkClick r:id="rId4"/>
              </a:rPr>
              <a:t>http://standards.ieee.org/about/sasb/patcom/materials.html</a:t>
            </a:r>
            <a:endParaRPr lang="en-US" altLang="en-US" sz="2000" b="1" i="1" strike="noStrike" noProof="1">
              <a:latin typeface="Calibri" panose="020F0502020204030204" pitchFamily="34" charset="0"/>
            </a:endParaRPr>
          </a:p>
          <a:p>
            <a:pPr marL="742950" lvl="1" indent="-285750" eaLnBrk="0" fontAlgn="base" hangingPunct="0">
              <a:lnSpc>
                <a:spcPct val="90000"/>
              </a:lnSpc>
              <a:buFont typeface="Monotype Sorts" charset="2"/>
            </a:pPr>
            <a:endParaRPr lang="en-US" altLang="en-US" sz="3200" b="1" strike="noStrike" noProof="1">
              <a:latin typeface="Calibri" panose="020F0502020204030204" pitchFamily="34" charset="0"/>
            </a:endParaRPr>
          </a:p>
          <a:p>
            <a:pPr marL="285750" indent="-285750" algn="ctr" eaLnBrk="0" hangingPunct="0">
              <a:lnSpc>
                <a:spcPct val="90000"/>
              </a:lnSpc>
              <a:buFont typeface="Monotype Sorts" charset="2"/>
            </a:pPr>
            <a:r>
              <a:rPr lang="en-US" altLang="en-US" sz="2800" b="1" noProof="1">
                <a:latin typeface="Calibri" panose="020F0502020204030204" pitchFamily="34" charset="0"/>
                <a:ea typeface="MS PGothic" panose="020B0600070205080204" pitchFamily="34" charset="-128"/>
                <a:cs typeface="+mn-cs"/>
              </a:rPr>
              <a:t>If you have questions, contact the IEEE-SA Standards Board Patent Committee Administrator at patcom@ieee.org</a:t>
            </a:r>
            <a:endParaRPr lang="en-US" altLang="en-US" sz="2800" b="1" noProof="1">
              <a:latin typeface="Calibri" panose="020F0502020204030204" pitchFamily="34" charset="0"/>
            </a:endParaRPr>
          </a:p>
        </p:txBody>
      </p:sp>
      <p:sp>
        <p:nvSpPr>
          <p:cNvPr id="20486"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#4</a:t>
            </a:r>
            <a:endParaRPr lang="en-US" altLang="en-US" sz="1800" b="1" u="sng"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 2021</a:t>
            </a:r>
            <a:endParaRPr lang="en-US" altLang="zh-CN" sz="1800" b="1" dirty="0">
              <a:solidFill>
                <a:srgbClr val="000000"/>
              </a:solidFill>
              <a:ea typeface="Arial Unicode MS" pitchFamily="34" charset="-122"/>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9</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1143130" y="610235"/>
            <a:ext cx="990574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lvl="0">
              <a:defRPr/>
            </a:pPr>
            <a:r>
              <a:rPr lang="en-US" altLang="en-US" dirty="0"/>
              <a:t>Instructions for Chairs of </a:t>
            </a:r>
            <a:r>
              <a:rPr lang="en-US" altLang="en-US" dirty="0" smtClean="0"/>
              <a:t>standards </a:t>
            </a:r>
            <a:r>
              <a:rPr lang="en-US" altLang="en-US" dirty="0"/>
              <a:t>development activities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328" y="2133634"/>
            <a:ext cx="9753600" cy="3428954"/>
          </a:xfrm>
          <a:prstGeom prst="rect">
            <a:avLst/>
          </a:prstGeom>
          <a:noFill/>
          <a:ln w="9525">
            <a:noFill/>
          </a:ln>
        </p:spPr>
        <p:txBody>
          <a:bodyPr anchor="t" anchorCtr="0"/>
          <a:lstStyle/>
          <a:p>
            <a:pPr>
              <a:spcBef>
                <a:spcPts val="0"/>
              </a:spcBef>
              <a:spcAft>
                <a:spcPts val="600"/>
              </a:spcAft>
              <a:buClr>
                <a:srgbClr val="CC3300"/>
              </a:buClr>
              <a:buSzPct val="50000"/>
            </a:pPr>
            <a:r>
              <a:rPr lang="en-US" altLang="en-US" sz="2133" b="1" dirty="0">
                <a:latin typeface="Arial" panose="020B0604020202020204" pitchFamily="34" charset="0"/>
                <a:ea typeface="Cambria" panose="02040503050406030204" pitchFamily="18" charset="0"/>
                <a:cs typeface="Arial" panose="020B0604020202020204" pitchFamily="34" charset="0"/>
              </a:rPr>
              <a:t>At the beginning of each standards development meeting the chair or a designee is to</a:t>
            </a:r>
            <a:r>
              <a:rPr lang="en-US" altLang="en-US" sz="2133" b="1" dirty="0" smtClean="0">
                <a:latin typeface="Arial" panose="020B0604020202020204" pitchFamily="34" charset="0"/>
                <a:ea typeface="Cambria" panose="02040503050406030204" pitchFamily="18" charset="0"/>
                <a:cs typeface="Arial" panose="020B0604020202020204" pitchFamily="34" charset="0"/>
              </a:rPr>
              <a:t>:</a:t>
            </a:r>
            <a:endParaRPr lang="en-US" altLang="en-US" sz="2933" dirty="0">
              <a:latin typeface="Arial" panose="020B0604020202020204" pitchFamily="34" charset="0"/>
              <a:cs typeface="Arial" panose="020B0604020202020204" pitchFamily="34" charset="0"/>
            </a:endParaRP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Show the following slides (or provide them beforehand)</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Advise the standards development group participants that: </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IEEE SA’s copyright policy is described in Clause 7 of the IEEE SA Standards Board Bylaws and Clause 6.1 of the IEEE SA Standards Board Operations Manual;</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Any material submitted during standards development, whether verbal, recorded, or in written form, is a Contribution and shall comply with the IEEE SA Copyright Policy; </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Instruct the Secretary to record in the minutes of the relevant meeting: </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That the foregoing information was provided and that the copyright slides were shown (or provided beforehand). </a:t>
            </a:r>
          </a:p>
        </p:txBody>
      </p:sp>
      <p:sp>
        <p:nvSpPr>
          <p:cNvPr id="20486" name="Text Box 4"/>
          <p:cNvSpPr txBox="1"/>
          <p:nvPr/>
        </p:nvSpPr>
        <p:spPr>
          <a:xfrm>
            <a:off x="838200" y="6108700"/>
            <a:ext cx="3166251"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#5 optional to be shown</a:t>
            </a:r>
            <a:endParaRPr lang="en-US" altLang="en-US" sz="1800" b="1" u="sng"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213387332"/>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KSO_WM_UNIT_TABLE_BEAUTIFY" val="smartTable{7c6689a7-e099-4b05-bbab-bcc547e00d32}"/>
</p:tagLst>
</file>

<file path=ppt/theme/theme1.xml><?xml version="1.0" encoding="utf-8"?>
<a:theme xmlns:a="http://schemas.openxmlformats.org/drawingml/2006/main" name="802-11-Submission-16-9">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主题">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802-11-Submission-16-9</Template>
  <TotalTime>110832</TotalTime>
  <Words>1933</Words>
  <Application>Microsoft Office PowerPoint</Application>
  <PresentationFormat>宽屏</PresentationFormat>
  <Paragraphs>342</Paragraphs>
  <Slides>25</Slides>
  <Notes>0</Notes>
  <HiddenSlides>0</HiddenSlides>
  <MMClips>0</MMClips>
  <ScaleCrop>false</ScaleCrop>
  <HeadingPairs>
    <vt:vector size="8" baseType="variant">
      <vt:variant>
        <vt:lpstr>已用的字体</vt:lpstr>
      </vt:variant>
      <vt:variant>
        <vt:i4>10</vt:i4>
      </vt:variant>
      <vt:variant>
        <vt:lpstr>主题</vt:lpstr>
      </vt:variant>
      <vt:variant>
        <vt:i4>1</vt:i4>
      </vt:variant>
      <vt:variant>
        <vt:lpstr>嵌入 OLE 服务器</vt:lpstr>
      </vt:variant>
      <vt:variant>
        <vt:i4>1</vt:i4>
      </vt:variant>
      <vt:variant>
        <vt:lpstr>幻灯片标题</vt:lpstr>
      </vt:variant>
      <vt:variant>
        <vt:i4>25</vt:i4>
      </vt:variant>
    </vt:vector>
  </HeadingPairs>
  <TitlesOfParts>
    <vt:vector size="37" baseType="lpstr">
      <vt:lpstr>Arial Unicode MS</vt:lpstr>
      <vt:lpstr>Monotype Sorts</vt:lpstr>
      <vt:lpstr>MS Gothic</vt:lpstr>
      <vt:lpstr>MS PGothic</vt:lpstr>
      <vt:lpstr>Arial</vt:lpstr>
      <vt:lpstr>Arial Black</vt:lpstr>
      <vt:lpstr>Calibri</vt:lpstr>
      <vt:lpstr>Cambria</vt:lpstr>
      <vt:lpstr>Times New Roman</vt:lpstr>
      <vt:lpstr>Wingdings</vt:lpstr>
      <vt:lpstr>802-11-Submission-16-9</vt:lpstr>
      <vt:lpstr>Microsoft Word 97 - 2003 文档</vt:lpstr>
      <vt:lpstr>PowerPoint 演示文稿</vt:lpstr>
      <vt:lpstr>Meeting Protocol, Attendance, Voting &amp; Document Status</vt:lpstr>
      <vt:lpstr>PowerPoint 演示文稿</vt:lpstr>
      <vt:lpstr>Instructions for the WG Chair</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Guideline for Straw Polls during TG Teleconference</vt:lpstr>
      <vt:lpstr>New Motion Rules for WG/TG Teleconferences</vt:lpstr>
      <vt:lpstr>Teleconference Plan for Dec 2021 and future</vt:lpstr>
      <vt:lpstr>TGbd Documents Update</vt:lpstr>
      <vt:lpstr>Current TGbd Timeline</vt:lpstr>
      <vt:lpstr>Submission List (Call for submissions)</vt:lpstr>
      <vt:lpstr>IEEE 802.11 TGbd Teleconference</vt:lpstr>
      <vt:lpstr>PowerPoint 演示文稿</vt:lpstr>
      <vt:lpstr>PowerPoint 演示文稿</vt:lpstr>
      <vt:lpstr>Current TGbd Timeline</vt:lpstr>
      <vt:lpstr>LB 259 Summary</vt:lpstr>
      <vt:lpstr>IEEE 802.11 TGbd Teleconference</vt:lpstr>
      <vt:lpstr>PowerPoint 演示文稿</vt:lpstr>
    </vt:vector>
  </TitlesOfParts>
  <Company>Marvell Semiconductor Inc.</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11-16/1584r0</dc:title>
  <dc:subject>Task Group AY November 2015 Meeting Agenda</dc:subject>
  <dc:creator>Nikola Serafimovski</dc:creator>
  <cp:keywords>March 2018</cp:keywords>
  <cp:lastModifiedBy>孙波10013985</cp:lastModifiedBy>
  <cp:revision>5265</cp:revision>
  <cp:lastPrinted>2014-11-04T15:04:00Z</cp:lastPrinted>
  <dcterms:created xsi:type="dcterms:W3CDTF">2007-04-17T18:10:00Z</dcterms:created>
  <dcterms:modified xsi:type="dcterms:W3CDTF">2021-12-17T17:14:57Z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KSOProductBuildVer">
    <vt:lpwstr>2052-11.8.2.8411</vt:lpwstr>
  </property>
</Properties>
</file>