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03"/>
  </p:notesMasterIdLst>
  <p:handoutMasterIdLst>
    <p:handoutMasterId r:id="rId104"/>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88" r:id="rId26"/>
    <p:sldId id="2543" r:id="rId27"/>
    <p:sldId id="2041" r:id="rId28"/>
    <p:sldId id="2042" r:id="rId29"/>
    <p:sldId id="2049" r:id="rId30"/>
    <p:sldId id="2051" r:id="rId31"/>
    <p:sldId id="2555" r:id="rId32"/>
    <p:sldId id="2492" r:id="rId33"/>
    <p:sldId id="2556" r:id="rId34"/>
    <p:sldId id="2566" r:id="rId35"/>
    <p:sldId id="2053" r:id="rId36"/>
    <p:sldId id="2045" r:id="rId37"/>
    <p:sldId id="1936" r:id="rId38"/>
    <p:sldId id="2032" r:id="rId39"/>
    <p:sldId id="2093" r:id="rId40"/>
    <p:sldId id="2094" r:id="rId41"/>
    <p:sldId id="2078" r:id="rId42"/>
    <p:sldId id="2379" r:id="rId43"/>
    <p:sldId id="2493" r:id="rId44"/>
    <p:sldId id="2558" r:id="rId45"/>
    <p:sldId id="2557" r:id="rId46"/>
    <p:sldId id="2374" r:id="rId47"/>
    <p:sldId id="1964" r:id="rId48"/>
    <p:sldId id="1965" r:id="rId49"/>
    <p:sldId id="2066" r:id="rId50"/>
    <p:sldId id="1999" r:id="rId51"/>
    <p:sldId id="2559" r:id="rId52"/>
    <p:sldId id="2567" r:id="rId53"/>
    <p:sldId id="2079" r:id="rId54"/>
    <p:sldId id="2031" r:id="rId55"/>
    <p:sldId id="2383" r:id="rId56"/>
    <p:sldId id="2495" r:id="rId57"/>
    <p:sldId id="2498" r:id="rId58"/>
    <p:sldId id="2499" r:id="rId59"/>
    <p:sldId id="2500" r:id="rId60"/>
    <p:sldId id="2503" r:id="rId61"/>
    <p:sldId id="2542" r:id="rId62"/>
    <p:sldId id="2544" r:id="rId63"/>
    <p:sldId id="2545" r:id="rId64"/>
    <p:sldId id="2546" r:id="rId65"/>
    <p:sldId id="2547" r:id="rId66"/>
    <p:sldId id="2550" r:id="rId67"/>
    <p:sldId id="2568" r:id="rId68"/>
    <p:sldId id="2569" r:id="rId69"/>
    <p:sldId id="2570" r:id="rId70"/>
    <p:sldId id="2571" r:id="rId71"/>
    <p:sldId id="2572" r:id="rId72"/>
    <p:sldId id="2551" r:id="rId73"/>
    <p:sldId id="2580" r:id="rId74"/>
    <p:sldId id="2508" r:id="rId75"/>
    <p:sldId id="2509" r:id="rId76"/>
    <p:sldId id="2582" r:id="rId77"/>
    <p:sldId id="2561" r:id="rId78"/>
    <p:sldId id="2562" r:id="rId79"/>
    <p:sldId id="2576" r:id="rId80"/>
    <p:sldId id="2577" r:id="rId81"/>
    <p:sldId id="2581" r:id="rId82"/>
    <p:sldId id="2064" r:id="rId83"/>
    <p:sldId id="2075" r:id="rId84"/>
    <p:sldId id="2579" r:id="rId85"/>
    <p:sldId id="2564" r:id="rId86"/>
    <p:sldId id="2565" r:id="rId87"/>
    <p:sldId id="1946" r:id="rId88"/>
    <p:sldId id="2378" r:id="rId89"/>
    <p:sldId id="2095" r:id="rId90"/>
    <p:sldId id="2502" r:id="rId91"/>
    <p:sldId id="2548" r:id="rId92"/>
    <p:sldId id="2578" r:id="rId93"/>
    <p:sldId id="2573" r:id="rId94"/>
    <p:sldId id="2574" r:id="rId95"/>
    <p:sldId id="2575" r:id="rId96"/>
    <p:sldId id="2076" r:id="rId97"/>
    <p:sldId id="2072" r:id="rId98"/>
    <p:sldId id="2504" r:id="rId99"/>
    <p:sldId id="2070" r:id="rId100"/>
    <p:sldId id="874" r:id="rId101"/>
    <p:sldId id="305" r:id="rId10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Sheet1!$A$2:$A$15</c:f>
              <c:numCache>
                <c:formatCode>mmm\-yy</c:formatCode>
                <c:ptCount val="14"/>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numCache>
            </c:numRef>
          </c:cat>
          <c:val>
            <c:numRef>
              <c:f>Sheet1!$B$2:$B$15</c:f>
              <c:numCache>
                <c:formatCode>General</c:formatCode>
                <c:ptCount val="14"/>
                <c:pt idx="0">
                  <c:v>4</c:v>
                </c:pt>
                <c:pt idx="1">
                  <c:v>6</c:v>
                </c:pt>
                <c:pt idx="2">
                  <c:v>6</c:v>
                </c:pt>
                <c:pt idx="3">
                  <c:v>8</c:v>
                </c:pt>
                <c:pt idx="4">
                  <c:v>8</c:v>
                </c:pt>
                <c:pt idx="5">
                  <c:v>8</c:v>
                </c:pt>
                <c:pt idx="6">
                  <c:v>9</c:v>
                </c:pt>
                <c:pt idx="7">
                  <c:v>9</c:v>
                </c:pt>
                <c:pt idx="8">
                  <c:v>9</c:v>
                </c:pt>
                <c:pt idx="9">
                  <c:v>9</c:v>
                </c:pt>
                <c:pt idx="10">
                  <c:v>9</c:v>
                </c:pt>
                <c:pt idx="11">
                  <c:v>9</c:v>
                </c:pt>
                <c:pt idx="12">
                  <c:v>9</c:v>
                </c:pt>
                <c:pt idx="13">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Sheet1!$A$2:$A$15</c:f>
              <c:numCache>
                <c:formatCode>mmm\-yy</c:formatCode>
                <c:ptCount val="14"/>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numCache>
            </c:numRef>
          </c:cat>
          <c:val>
            <c:numRef>
              <c:f>Sheet1!$C$2:$C$15</c:f>
              <c:numCache>
                <c:formatCode>General</c:formatCode>
                <c:ptCount val="14"/>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802.11-21/1997r1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6604bcf2f3c0fed4df9c377f103df8e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1891-00-coex-november-2021-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eur-lex.europa.eu/legal-content/EN/TXT/PDF/?uri=CELEX:32021D1067&amp;from=E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ur-lex.europa.eu/legal-content/EN/TXT/PDF/?uri=CELEX:32021D1067&amp;from=EN"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1/11-21-1191-00-coex-nb-coexistence-in-6-ghz-edaa.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552-00-coex-etsi-6ghz-narrow-band-status.pptx" TargetMode="External"/><Relationship Id="rId2" Type="http://schemas.openxmlformats.org/officeDocument/2006/relationships/hyperlink" Target="https://mentor.ieee.org/802.11/dcn/21/11-21-1550-00-coex-narrowband-coexistence-issues-with-enhanced-daa-in-6-ghz.doc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ur-lex.europa.eu/legal-content/EN/TXT/PDF/?uri=CELEX:32021D1067&amp;from=EN" TargetMode="External"/><Relationship Id="rId2" Type="http://schemas.openxmlformats.org/officeDocument/2006/relationships/hyperlink" Target="https://eur-lex.europa.eu/legal-content/EN/TXT/PDF/?uri=CELEX:52016DC0587&amp;from=d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89.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sma.com/spectrum/wp-content/uploads/2021/05/6-GHz-Capacity-to-Power-Innovation.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cept.org/Documents/ecc/67297/ecc-21-080-annex-22_new-work-item-on-was_rlan-in-6425-7125-mhz"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6ghzopportunity.com/eu/" TargetMode="External"/><Relationship Id="rId2" Type="http://schemas.openxmlformats.org/officeDocument/2006/relationships/hyperlink" Target="https://6ghzopportunity.com/" TargetMode="External"/><Relationship Id="rId1" Type="http://schemas.openxmlformats.org/officeDocument/2006/relationships/slideLayout" Target="../slideLayouts/slideLayout2.xml"/><Relationship Id="rId5" Type="http://schemas.openxmlformats.org/officeDocument/2006/relationships/hyperlink" Target="https://www.youtube.com/watch?v=TQY43J9RBqc&amp;t=7s" TargetMode="External"/><Relationship Id="rId4" Type="http://schemas.openxmlformats.org/officeDocument/2006/relationships/hyperlink" Target="https://drive.google.com/file/d/1vybAUwgTMbxtZRWHobQJsbBnl5f6-h00/view"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apps.fcc.gov/els/GetAtt.html?id=287600&amp;x=." TargetMode="External"/><Relationship Id="rId2" Type="http://schemas.openxmlformats.org/officeDocument/2006/relationships/hyperlink" Target="https://apps.fcc.gov/oetcf/els/reports/442_Print.cfm?mode=current&amp;application_seq=112048&amp;license_seq=113823"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24 January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2022</a:t>
            </a:r>
          </a:p>
        </p:txBody>
      </p:sp>
      <p:sp>
        <p:nvSpPr>
          <p:cNvPr id="3" name="Content Placeholder 2"/>
          <p:cNvSpPr>
            <a:spLocks noGrp="1"/>
          </p:cNvSpPr>
          <p:nvPr>
            <p:ph idx="1"/>
          </p:nvPr>
        </p:nvSpPr>
        <p:spPr/>
        <p:txBody>
          <a:bodyPr/>
          <a:lstStyle/>
          <a:p>
            <a:r>
              <a:rPr lang="en-AU" dirty="0"/>
              <a:t>Possible agenda items</a:t>
            </a:r>
          </a:p>
          <a:p>
            <a:pPr lvl="1"/>
            <a:r>
              <a:rPr lang="en-AU" dirty="0"/>
              <a:t>Discuss coexistence measurement studies</a:t>
            </a:r>
          </a:p>
          <a:p>
            <a:pPr lvl="1"/>
            <a:r>
              <a:rPr lang="en-AU" dirty="0"/>
              <a:t>Review ETSI BRAN </a:t>
            </a:r>
            <a:r>
              <a:rPr lang="en-AU" dirty="0" err="1"/>
              <a:t>coex</a:t>
            </a:r>
            <a:r>
              <a:rPr lang="en-AU" dirty="0"/>
              <a:t> activities from Jan 2022</a:t>
            </a:r>
          </a:p>
          <a:p>
            <a:pPr lvl="2"/>
            <a:r>
              <a:rPr lang="en-AU" dirty="0"/>
              <a:t>EN 301 893 (5 GHz)</a:t>
            </a:r>
          </a:p>
          <a:p>
            <a:pPr lvl="3"/>
            <a:r>
              <a:rPr lang="en-AU" dirty="0"/>
              <a:t>Impact on 802.11be </a:t>
            </a:r>
            <a:r>
              <a:rPr lang="en-AU" dirty="0" err="1"/>
              <a:t>coex</a:t>
            </a:r>
            <a:r>
              <a:rPr lang="en-AU" dirty="0"/>
              <a:t> with 802.11ax in 5 GHz</a:t>
            </a:r>
          </a:p>
          <a:p>
            <a:pPr lvl="2"/>
            <a:r>
              <a:rPr lang="en-AU" dirty="0"/>
              <a:t>EN 303 687 (6 GHz)</a:t>
            </a:r>
          </a:p>
          <a:p>
            <a:pPr lvl="3"/>
            <a:r>
              <a:rPr lang="en-AU" dirty="0"/>
              <a:t>NB FH update</a:t>
            </a:r>
          </a:p>
          <a:p>
            <a:pPr lvl="3"/>
            <a:r>
              <a:rPr lang="en-AU" dirty="0"/>
              <a:t>Enabling 802.11be features in 6 GHz (&amp;  5 GHz)</a:t>
            </a:r>
          </a:p>
          <a:p>
            <a:pPr lvl="1"/>
            <a:r>
              <a:rPr lang="en-AU" dirty="0"/>
              <a:t>3GPP update</a:t>
            </a:r>
          </a:p>
          <a:p>
            <a:pPr lvl="1"/>
            <a:r>
              <a:rPr lang="en-AU" dirty="0"/>
              <a:t>60 GHz update</a:t>
            </a:r>
          </a:p>
          <a:p>
            <a:pPr lvl="1"/>
            <a:r>
              <a:rPr lang="en-AU" dirty="0"/>
              <a:t>…</a:t>
            </a:r>
          </a:p>
          <a:p>
            <a:r>
              <a:rPr lang="en-AU" b="1" dirty="0">
                <a:solidFill>
                  <a:srgbClr val="FF0000"/>
                </a:solidFill>
              </a:rPr>
              <a:t>Submissions are requested …</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100</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101</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virtual IEEE 802.11 WG interim meeting in January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Monday, 24 Jan 2022 @ 4-6pm ET</a:t>
            </a:r>
          </a:p>
          <a:p>
            <a:r>
              <a:rPr lang="en-AU" dirty="0" err="1"/>
              <a:t>Webex</a:t>
            </a:r>
            <a:r>
              <a:rPr lang="en-AU" dirty="0"/>
              <a:t> details</a:t>
            </a:r>
          </a:p>
          <a:p>
            <a:pPr lvl="1"/>
            <a:r>
              <a:rPr lang="en-AU" dirty="0">
                <a:hlinkClick r:id="rId2"/>
              </a:rPr>
              <a:t>https://ieeesa.webex.com/ieeesa/j.php?MTID=m6604bcf2f3c0fed4df9c377f103df8e8</a:t>
            </a:r>
            <a:endParaRPr lang="en-AU" dirty="0"/>
          </a:p>
          <a:p>
            <a:pPr lvl="1"/>
            <a:r>
              <a:rPr lang="en-AU" dirty="0"/>
              <a:t>Meeting number: 234 970 45245</a:t>
            </a:r>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Jan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Coexistence Standing Committee (a reminder)</a:t>
            </a:r>
          </a:p>
          <a:p>
            <a:pPr lvl="2"/>
            <a:r>
              <a:rPr lang="en-AU" dirty="0"/>
              <a:t>Approve minutes from Nov 2021</a:t>
            </a:r>
          </a:p>
          <a:p>
            <a:pPr lvl="1"/>
            <a:r>
              <a:rPr lang="en-AU" dirty="0"/>
              <a:t>What is happening this week? (in no particular order)</a:t>
            </a:r>
          </a:p>
          <a:p>
            <a:pPr lvl="2"/>
            <a:r>
              <a:rPr lang="en-AU" dirty="0"/>
              <a:t>Key messages</a:t>
            </a:r>
          </a:p>
          <a:p>
            <a:pPr lvl="2"/>
            <a:r>
              <a:rPr lang="en-AU" dirty="0"/>
              <a:t>Drivers of Coex SC work</a:t>
            </a:r>
          </a:p>
          <a:p>
            <a:pPr lvl="2"/>
            <a:r>
              <a:rPr lang="en-AU" dirty="0"/>
              <a:t>Coex measurement efforts</a:t>
            </a:r>
          </a:p>
          <a:p>
            <a:pPr lvl="2"/>
            <a:r>
              <a:rPr lang="en-AU" dirty="0"/>
              <a:t>ETSI BRAN activities</a:t>
            </a:r>
          </a:p>
          <a:p>
            <a:pPr lvl="3"/>
            <a:r>
              <a:rPr lang="en-AU" dirty="0"/>
              <a:t>EN 301 893 issues (5 GHz), incl.</a:t>
            </a:r>
          </a:p>
          <a:p>
            <a:pPr lvl="4"/>
            <a:r>
              <a:rPr lang="en-AU" dirty="0"/>
              <a:t>Coexistence challenges for 802.11be in 5 GHz</a:t>
            </a:r>
          </a:p>
          <a:p>
            <a:pPr lvl="4"/>
            <a:r>
              <a:rPr lang="en-AU" dirty="0"/>
              <a:t>Possible LS to </a:t>
            </a:r>
            <a:r>
              <a:rPr lang="en-AU" dirty="0" err="1"/>
              <a:t>TGbe</a:t>
            </a:r>
            <a:r>
              <a:rPr lang="en-AU" dirty="0"/>
              <a:t>/WG/WFA</a:t>
            </a:r>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3"/>
            <a:r>
              <a:rPr lang="en-AU" dirty="0"/>
              <a:t>EN 303 687 issues (6 GHz), incl.</a:t>
            </a:r>
          </a:p>
          <a:p>
            <a:pPr lvl="4"/>
            <a:r>
              <a:rPr lang="en-AU" dirty="0"/>
              <a:t>NB FH in 6 GHz</a:t>
            </a:r>
          </a:p>
          <a:p>
            <a:pPr lvl="4"/>
            <a:r>
              <a:rPr lang="en-AU" dirty="0"/>
              <a:t>Specification challenges for 802.11ax/be in 6 GHz</a:t>
            </a:r>
          </a:p>
          <a:p>
            <a:pPr lvl="4"/>
            <a:r>
              <a:rPr lang="en-AU" dirty="0"/>
              <a:t>802.11be compatibility with EN 303 687</a:t>
            </a:r>
          </a:p>
          <a:p>
            <a:pPr lvl="4"/>
            <a:r>
              <a:rPr lang="en-AU" dirty="0"/>
              <a:t>C2C issues</a:t>
            </a:r>
          </a:p>
          <a:p>
            <a:pPr lvl="3"/>
            <a:r>
              <a:rPr lang="en-AU" dirty="0"/>
              <a:t>Future BRAN meetings</a:t>
            </a:r>
          </a:p>
          <a:p>
            <a:pPr lvl="2"/>
            <a:r>
              <a:rPr lang="en-AU" dirty="0"/>
              <a:t>Coex Tech Talk</a:t>
            </a:r>
          </a:p>
          <a:p>
            <a:pPr lvl="2"/>
            <a:r>
              <a:rPr lang="en-AU" dirty="0"/>
              <a:t>6 GHz spectrum availability</a:t>
            </a:r>
          </a:p>
          <a:p>
            <a:pPr lvl="2"/>
            <a:r>
              <a:rPr lang="en-AU" dirty="0"/>
              <a:t>3GPP update</a:t>
            </a:r>
          </a:p>
          <a:p>
            <a:pPr lvl="2"/>
            <a:r>
              <a:rPr lang="en-AU" strike="sngStrike"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2021</a:t>
            </a:r>
          </a:p>
        </p:txBody>
      </p:sp>
      <p:sp>
        <p:nvSpPr>
          <p:cNvPr id="3" name="Content Placeholder 2"/>
          <p:cNvSpPr>
            <a:spLocks noGrp="1"/>
          </p:cNvSpPr>
          <p:nvPr>
            <p:ph idx="1"/>
          </p:nvPr>
        </p:nvSpPr>
        <p:spPr/>
        <p:txBody>
          <a:bodyPr/>
          <a:lstStyle/>
          <a:p>
            <a:pPr lvl="1"/>
            <a:r>
              <a:rPr lang="en-AU" dirty="0"/>
              <a:t>The draft minutes for the Coex SC at the virtual meeting in Nov 2021 are available on Mentor:</a:t>
            </a:r>
          </a:p>
          <a:p>
            <a:pPr lvl="2"/>
            <a:r>
              <a:rPr lang="en-AU" dirty="0"/>
              <a:t>See </a:t>
            </a:r>
            <a:r>
              <a:rPr lang="en-AU" dirty="0">
                <a:hlinkClick r:id="rId2"/>
              </a:rPr>
              <a:t>11-21-1891-00</a:t>
            </a:r>
            <a:endParaRPr lang="en-AU" dirty="0"/>
          </a:p>
          <a:p>
            <a:pPr lvl="1"/>
            <a:r>
              <a:rPr lang="en-AU" dirty="0"/>
              <a:t>Proposed motion:</a:t>
            </a:r>
          </a:p>
          <a:p>
            <a:pPr lvl="2"/>
            <a:r>
              <a:rPr lang="en-AU" i="1" dirty="0"/>
              <a:t>The IEEE 802 Coex SC approves </a:t>
            </a:r>
            <a:r>
              <a:rPr lang="en-AU" i="1" dirty="0">
                <a:hlinkClick r:id="rId2"/>
              </a:rPr>
              <a:t>11-21-1891-00</a:t>
            </a:r>
            <a:r>
              <a:rPr lang="en-AU" i="1" dirty="0"/>
              <a:t> as the minutes of its virtual meeting in November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Jan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600200"/>
            <a:ext cx="7772400" cy="4114800"/>
          </a:xfrm>
        </p:spPr>
        <p:txBody>
          <a:bodyPr/>
          <a:lstStyle/>
          <a:p>
            <a:r>
              <a:rPr lang="en-AU" dirty="0"/>
              <a:t>Key messages from today’s session …</a:t>
            </a:r>
          </a:p>
          <a:p>
            <a:pPr lvl="1"/>
            <a:r>
              <a:rPr lang="en-AU" dirty="0"/>
              <a:t>Coex with LAA is real today and not a solved problem</a:t>
            </a:r>
          </a:p>
          <a:p>
            <a:pPr lvl="2"/>
            <a:r>
              <a:rPr lang="en-AU" dirty="0"/>
              <a:t>Coex with NR-U is likely to have similar issues, but worse</a:t>
            </a:r>
          </a:p>
          <a:p>
            <a:pPr lvl="2"/>
            <a:r>
              <a:rPr lang="en-AU" dirty="0"/>
              <a:t>More actual measurements are required to understand scope of the issues</a:t>
            </a:r>
          </a:p>
          <a:p>
            <a:pPr lvl="1"/>
            <a:r>
              <a:rPr lang="en-AU" dirty="0"/>
              <a:t>EN 301 893 (5 GHz) is progressing well, with a  compromise in place</a:t>
            </a:r>
          </a:p>
          <a:p>
            <a:pPr lvl="2"/>
            <a:r>
              <a:rPr lang="en-AU" dirty="0"/>
              <a:t>But is likely to cause potential 11be/</a:t>
            </a:r>
            <a:r>
              <a:rPr lang="en-AU" dirty="0" err="1"/>
              <a:t>ax</a:t>
            </a:r>
            <a:r>
              <a:rPr lang="en-AU" dirty="0"/>
              <a:t> </a:t>
            </a:r>
            <a:r>
              <a:rPr lang="en-AU" dirty="0" err="1"/>
              <a:t>coex</a:t>
            </a:r>
            <a:r>
              <a:rPr lang="en-AU" dirty="0"/>
              <a:t> issues in Europe</a:t>
            </a:r>
          </a:p>
          <a:p>
            <a:pPr lvl="2"/>
            <a:r>
              <a:rPr lang="en-AU" dirty="0"/>
              <a:t>And more work in </a:t>
            </a:r>
            <a:r>
              <a:rPr lang="en-AU" dirty="0" err="1"/>
              <a:t>TGbe</a:t>
            </a:r>
            <a:r>
              <a:rPr lang="en-AU" dirty="0"/>
              <a:t>/ETSI BRAN/WFA is required to resolve</a:t>
            </a:r>
          </a:p>
          <a:p>
            <a:pPr lvl="1"/>
            <a:r>
              <a:rPr lang="en-AU" dirty="0"/>
              <a:t>EN 303 687 (6 GHz) is progressing well, with a  compromise in place</a:t>
            </a:r>
          </a:p>
          <a:p>
            <a:pPr lvl="2"/>
            <a:r>
              <a:rPr lang="en-AU" dirty="0"/>
              <a:t>With the ultimate NB FH resolution likely to be delayed until next revision</a:t>
            </a:r>
          </a:p>
          <a:p>
            <a:pPr lvl="2"/>
            <a:r>
              <a:rPr lang="en-AU" dirty="0"/>
              <a:t>And C2C becoming more contentious</a:t>
            </a:r>
          </a:p>
          <a:p>
            <a:pPr lvl="2"/>
            <a:r>
              <a:rPr lang="en-AU" dirty="0"/>
              <a:t>And more spec work in </a:t>
            </a:r>
            <a:r>
              <a:rPr lang="en-AU" dirty="0" err="1"/>
              <a:t>TGbe</a:t>
            </a:r>
            <a:r>
              <a:rPr lang="en-AU" dirty="0"/>
              <a:t>/</a:t>
            </a:r>
            <a:r>
              <a:rPr lang="en-AU" dirty="0" err="1"/>
              <a:t>Tgme</a:t>
            </a:r>
            <a:r>
              <a:rPr lang="en-AU" dirty="0"/>
              <a:t> may be required to ensure good </a:t>
            </a:r>
            <a:r>
              <a:rPr lang="en-AU" dirty="0" err="1"/>
              <a:t>coex</a:t>
            </a:r>
            <a:endParaRPr lang="en-AU" dirty="0"/>
          </a:p>
          <a:p>
            <a:pPr lvl="2"/>
            <a:r>
              <a:rPr lang="en-AU" dirty="0"/>
              <a:t>There is ongoing competition for access to 6 GHz</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10</a:t>
            </a:r>
            <a:r>
              <a:rPr lang="en-AU" baseline="30000" dirty="0"/>
              <a:t>th</a:t>
            </a:r>
            <a:r>
              <a:rPr lang="en-AU" dirty="0"/>
              <a:t> virtual meeting of the </a:t>
            </a:r>
            <a:r>
              <a:rPr lang="en-AU" i="1" dirty="0"/>
              <a:t>Coex SC </a:t>
            </a:r>
            <a:r>
              <a:rPr lang="en-AU" dirty="0"/>
              <a:t>in January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4254943052"/>
              </p:ext>
            </p:extLst>
          </p:nvPr>
        </p:nvGraphicFramePr>
        <p:xfrm>
          <a:off x="6172200" y="1600200"/>
          <a:ext cx="2667000" cy="1524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3615721"/>
              </p:ext>
            </p:extLst>
          </p:nvPr>
        </p:nvGraphicFramePr>
        <p:xfrm>
          <a:off x="76200" y="1981200"/>
          <a:ext cx="7315201" cy="2938473"/>
        </p:xfrm>
        <a:graphic>
          <a:graphicData uri="http://schemas.openxmlformats.org/drawingml/2006/table">
            <a:tbl>
              <a:tblPr firstRow="1" bandRow="1">
                <a:tableStyleId>{21E4AEA4-8DFA-4A89-87EB-49C32662AFE0}</a:tableStyleId>
              </a:tblPr>
              <a:tblGrid>
                <a:gridCol w="604542">
                  <a:extLst>
                    <a:ext uri="{9D8B030D-6E8A-4147-A177-3AD203B41FA5}">
                      <a16:colId xmlns:a16="http://schemas.microsoft.com/office/drawing/2014/main" val="3409454223"/>
                    </a:ext>
                  </a:extLst>
                </a:gridCol>
                <a:gridCol w="1071858">
                  <a:extLst>
                    <a:ext uri="{9D8B030D-6E8A-4147-A177-3AD203B41FA5}">
                      <a16:colId xmlns:a16="http://schemas.microsoft.com/office/drawing/2014/main" val="1001302695"/>
                    </a:ext>
                  </a:extLst>
                </a:gridCol>
                <a:gridCol w="805543">
                  <a:extLst>
                    <a:ext uri="{9D8B030D-6E8A-4147-A177-3AD203B41FA5}">
                      <a16:colId xmlns:a16="http://schemas.microsoft.com/office/drawing/2014/main" val="175375953"/>
                    </a:ext>
                  </a:extLst>
                </a:gridCol>
                <a:gridCol w="805543">
                  <a:extLst>
                    <a:ext uri="{9D8B030D-6E8A-4147-A177-3AD203B41FA5}">
                      <a16:colId xmlns:a16="http://schemas.microsoft.com/office/drawing/2014/main" val="3937962473"/>
                    </a:ext>
                  </a:extLst>
                </a:gridCol>
                <a:gridCol w="805543">
                  <a:extLst>
                    <a:ext uri="{9D8B030D-6E8A-4147-A177-3AD203B41FA5}">
                      <a16:colId xmlns:a16="http://schemas.microsoft.com/office/drawing/2014/main" val="4245245893"/>
                    </a:ext>
                  </a:extLst>
                </a:gridCol>
                <a:gridCol w="805543">
                  <a:extLst>
                    <a:ext uri="{9D8B030D-6E8A-4147-A177-3AD203B41FA5}">
                      <a16:colId xmlns:a16="http://schemas.microsoft.com/office/drawing/2014/main" val="1539556242"/>
                    </a:ext>
                  </a:extLst>
                </a:gridCol>
                <a:gridCol w="805543">
                  <a:extLst>
                    <a:ext uri="{9D8B030D-6E8A-4147-A177-3AD203B41FA5}">
                      <a16:colId xmlns:a16="http://schemas.microsoft.com/office/drawing/2014/main" val="3409390921"/>
                    </a:ext>
                  </a:extLst>
                </a:gridCol>
                <a:gridCol w="805543">
                  <a:extLst>
                    <a:ext uri="{9D8B030D-6E8A-4147-A177-3AD203B41FA5}">
                      <a16:colId xmlns:a16="http://schemas.microsoft.com/office/drawing/2014/main" val="134763259"/>
                    </a:ext>
                  </a:extLst>
                </a:gridCol>
                <a:gridCol w="805543">
                  <a:extLst>
                    <a:ext uri="{9D8B030D-6E8A-4147-A177-3AD203B41FA5}">
                      <a16:colId xmlns:a16="http://schemas.microsoft.com/office/drawing/2014/main" val="927738004"/>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3"/>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3"/>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3"/>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3"/>
              <a:tabLst>
                <a:tab pos="182563" algn="l"/>
              </a:tabLst>
            </a:pPr>
            <a:r>
              <a:rPr lang="en-AU" sz="900" dirty="0">
                <a:latin typeface="+mj-lt"/>
              </a:rPr>
              <a:t>GSA: NTS database snapshot: LTE and 5G Market Statistics (Dec 2021)</a:t>
            </a:r>
            <a:endParaRPr lang="en-AU" sz="900" i="0" dirty="0">
              <a:effectLst/>
              <a:latin typeface="+mj-lt"/>
            </a:endParaRPr>
          </a:p>
          <a:p>
            <a:pPr marL="228600" indent="-228600" eaLnBrk="0" hangingPunct="0">
              <a:spcBef>
                <a:spcPts val="700"/>
              </a:spcBef>
              <a:buFont typeface="+mj-lt"/>
              <a:buAutoNum type="arabicPeriod" startAt="13"/>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7391400" y="31504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7391400" y="39886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7391400" y="48268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6962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has been steady for 2+ years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838533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was up by almost 200 between March &amp; June 2021</a:t>
            </a:r>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CFB945C-177A-4CBF-9E02-AE1D55E33444}"/>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24986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FC2-5FA8-423B-B432-2B567D719435}"/>
              </a:ext>
            </a:extLst>
          </p:cNvPr>
          <p:cNvSpPr>
            <a:spLocks noGrp="1"/>
          </p:cNvSpPr>
          <p:nvPr>
            <p:ph type="title"/>
          </p:nvPr>
        </p:nvSpPr>
        <p:spPr/>
        <p:txBody>
          <a:bodyPr/>
          <a:lstStyle/>
          <a:p>
            <a:r>
              <a:rPr lang="en-AU" dirty="0"/>
              <a:t>Does anyone have any insight on the use of</a:t>
            </a:r>
            <a:br>
              <a:rPr lang="en-AU" dirty="0"/>
            </a:br>
            <a:r>
              <a:rPr lang="en-AU" dirty="0"/>
              <a:t>NR-U (&amp; MulteFire) in 5 GHz or 6 GHz?</a:t>
            </a:r>
          </a:p>
        </p:txBody>
      </p:sp>
      <p:sp>
        <p:nvSpPr>
          <p:cNvPr id="3" name="Content Placeholder 2">
            <a:extLst>
              <a:ext uri="{FF2B5EF4-FFF2-40B4-BE49-F238E27FC236}">
                <a16:creationId xmlns:a16="http://schemas.microsoft.com/office/drawing/2014/main" id="{26CFF2FD-798C-4A82-8F73-F4769D5366BD}"/>
              </a:ext>
            </a:extLst>
          </p:cNvPr>
          <p:cNvSpPr>
            <a:spLocks noGrp="1"/>
          </p:cNvSpPr>
          <p:nvPr>
            <p:ph idx="1"/>
          </p:nvPr>
        </p:nvSpPr>
        <p:spPr/>
        <p:txBody>
          <a:bodyPr/>
          <a:lstStyle/>
          <a:p>
            <a:pPr lvl="1"/>
            <a:r>
              <a:rPr lang="en-AU" dirty="0"/>
              <a:t>LAA is starting to appear in the same channels as Wi-Fi …</a:t>
            </a:r>
          </a:p>
          <a:p>
            <a:pPr lvl="2"/>
            <a:r>
              <a:rPr lang="en-AU" dirty="0"/>
              <a:t>…at least in the 5 GHz band</a:t>
            </a:r>
          </a:p>
          <a:p>
            <a:pPr lvl="1"/>
            <a:r>
              <a:rPr lang="en-AU" dirty="0"/>
              <a:t>… but what about NR-U?</a:t>
            </a:r>
          </a:p>
          <a:p>
            <a:pPr lvl="2"/>
            <a:r>
              <a:rPr lang="en-AU" dirty="0"/>
              <a:t>LAA operates in conjunction with cellular systems</a:t>
            </a:r>
          </a:p>
          <a:p>
            <a:pPr lvl="2"/>
            <a:r>
              <a:rPr lang="en-AU" dirty="0"/>
              <a:t>… which will often/mostly be outdoors </a:t>
            </a:r>
          </a:p>
          <a:p>
            <a:pPr lvl="2"/>
            <a:r>
              <a:rPr lang="en-AU" dirty="0"/>
              <a:t>… whereas Wi-Fi often/mostly operates indoors </a:t>
            </a:r>
          </a:p>
          <a:p>
            <a:pPr lvl="2"/>
            <a:r>
              <a:rPr lang="en-AU" dirty="0"/>
              <a:t>In contrast, NR-U (&amp; MulteFire) operates independently of cellular</a:t>
            </a:r>
          </a:p>
          <a:p>
            <a:pPr lvl="2"/>
            <a:r>
              <a:rPr lang="en-AU" dirty="0"/>
              <a:t>… and so will often/mostly be indoors </a:t>
            </a:r>
          </a:p>
          <a:p>
            <a:pPr lvl="2"/>
            <a:r>
              <a:rPr lang="en-AU" dirty="0"/>
              <a:t>… just like Wi-Fi</a:t>
            </a:r>
          </a:p>
          <a:p>
            <a:pPr lvl="2"/>
            <a:r>
              <a:rPr lang="en-AU" dirty="0"/>
              <a:t>This means there is a greater potential for </a:t>
            </a:r>
            <a:r>
              <a:rPr lang="en-AU" dirty="0" err="1"/>
              <a:t>coex</a:t>
            </a:r>
            <a:r>
              <a:rPr lang="en-AU" dirty="0"/>
              <a:t> issues with NR-U/MulteFire</a:t>
            </a:r>
          </a:p>
          <a:p>
            <a:pPr lvl="1"/>
            <a:r>
              <a:rPr lang="en-AU" dirty="0"/>
              <a:t>Does anyone have any insight on the use of NR-U in 5/6 GHz or 6 GHz?</a:t>
            </a:r>
          </a:p>
          <a:p>
            <a:pPr lvl="2"/>
            <a:r>
              <a:rPr lang="en-AU" dirty="0"/>
              <a:t>Do we expect significant NR-U deployment in the near future?</a:t>
            </a:r>
          </a:p>
          <a:p>
            <a:pPr lvl="2"/>
            <a:r>
              <a:rPr lang="en-AU" dirty="0"/>
              <a:t>What is the nature of any Wi-Fi/NR-U coexistence issues?</a:t>
            </a:r>
          </a:p>
          <a:p>
            <a:pPr lvl="2"/>
            <a:r>
              <a:rPr lang="en-AU" dirty="0"/>
              <a:t>Are the answers different under US &amp; European rules?</a:t>
            </a:r>
          </a:p>
          <a:p>
            <a:pPr lvl="1"/>
            <a:endParaRPr lang="en-AU" dirty="0"/>
          </a:p>
        </p:txBody>
      </p:sp>
      <p:sp>
        <p:nvSpPr>
          <p:cNvPr id="4" name="Footer Placeholder 3">
            <a:extLst>
              <a:ext uri="{FF2B5EF4-FFF2-40B4-BE49-F238E27FC236}">
                <a16:creationId xmlns:a16="http://schemas.microsoft.com/office/drawing/2014/main" id="{A0F1CB70-07C6-42FE-B15F-0DCE845EE18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B8F925-FFE8-4034-8BE9-E21F00F5D3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EA812C47-A57F-431B-A03D-635D0A04D3C1}"/>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Nov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2622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in 2020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interim session in January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AU" dirty="0"/>
              <a:t>This IEEE 802.11 Coex SC meeting is part of the IEEE 802.11 WG interim session in Jan 2022</a:t>
            </a:r>
          </a:p>
          <a:p>
            <a:pPr lvl="1"/>
            <a:r>
              <a:rPr lang="en-AU" dirty="0"/>
              <a:t>You must pay the registration fee in order to attend!</a:t>
            </a:r>
          </a:p>
          <a:p>
            <a:pPr lvl="1"/>
            <a:r>
              <a:rPr lang="en-US" dirty="0"/>
              <a:t>If you have not already done so, you can register </a:t>
            </a:r>
            <a:r>
              <a:rPr lang="en-US" dirty="0">
                <a:solidFill>
                  <a:srgbClr val="FF0000"/>
                </a:solidFill>
                <a:hlinkClick r:id="rId2"/>
              </a:rPr>
              <a:t>here</a:t>
            </a:r>
            <a:endParaRPr lang="en-AU" dirty="0">
              <a:solidFill>
                <a:srgbClr val="FF0000"/>
              </a:solidFill>
            </a:endParaRPr>
          </a:p>
          <a:p>
            <a:pPr lvl="1"/>
            <a:r>
              <a:rPr lang="en-AU" dirty="0"/>
              <a:t>If you do not intend to register for this session you must leave this meeting …</a:t>
            </a:r>
          </a:p>
          <a:p>
            <a:pPr lvl="1"/>
            <a:r>
              <a:rPr lang="en-AU" dirty="0"/>
              <a:t>…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in 2020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2133600"/>
            <a:ext cx="3657600" cy="4114800"/>
          </a:xfrm>
        </p:spPr>
        <p:txBody>
          <a:bodyPr/>
          <a:lstStyle/>
          <a:p>
            <a:pPr marL="0" indent="0"/>
            <a:r>
              <a:rPr lang="en-AU" dirty="0"/>
              <a:t>Conclusions based on latest</a:t>
            </a:r>
            <a:br>
              <a:rPr lang="en-AU" dirty="0"/>
            </a:br>
            <a:r>
              <a:rPr lang="en-AU" dirty="0"/>
              <a:t>Uni of Chicago measurements</a:t>
            </a:r>
          </a:p>
          <a:p>
            <a:pPr marL="0" lvl="1" indent="-160337"/>
            <a:r>
              <a:rPr lang="en-AU" dirty="0"/>
              <a:t>See </a:t>
            </a:r>
            <a:r>
              <a:rPr lang="en-AU" dirty="0">
                <a:hlinkClick r:id="rId2"/>
              </a:rPr>
              <a:t>11-21-1858-01</a:t>
            </a:r>
            <a:endParaRPr lang="en-AU" dirty="0"/>
          </a:p>
          <a:p>
            <a:pPr lvl="1"/>
            <a:r>
              <a:rPr lang="en-AU" dirty="0"/>
              <a:t>LAA seems to block most Wi-Fi traffic on a channel used by LAA</a:t>
            </a:r>
          </a:p>
          <a:p>
            <a:pPr lvl="2"/>
            <a:r>
              <a:rPr lang="en-AU" dirty="0"/>
              <a:t>The problem appears to be that </a:t>
            </a:r>
            <a:r>
              <a:rPr lang="en-US" b="0" i="0" u="none" strike="noStrike" cap="none" dirty="0">
                <a:solidFill>
                  <a:srgbClr val="000000"/>
                </a:solidFill>
                <a:latin typeface="Arial"/>
                <a:ea typeface="Arial"/>
                <a:cs typeface="Arial"/>
                <a:sym typeface="Arial"/>
              </a:rPr>
              <a:t>LAA doesn’t back off because it is hidden from the indoor Wi-Fi APs</a:t>
            </a:r>
            <a:endParaRPr lang="en-AU" dirty="0"/>
          </a:p>
          <a:p>
            <a:pPr lvl="1"/>
            <a:r>
              <a:rPr lang="en-AU" dirty="0"/>
              <a:t>It does not help that deployed LAA &amp; Wi-Fi systems are typically quite static in their choice of channels</a:t>
            </a:r>
          </a:p>
          <a:p>
            <a:pPr lvl="2"/>
            <a:r>
              <a:rPr lang="en-AU" dirty="0"/>
              <a:t>Neither system are sharing by avoiding using the same channels </a:t>
            </a:r>
          </a:p>
          <a:p>
            <a:pPr lvl="1"/>
            <a:endParaRPr lang="en-AU"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83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C1B6-F512-4B80-BA9E-AED20F988D82}"/>
              </a:ext>
            </a:extLst>
          </p:cNvPr>
          <p:cNvSpPr>
            <a:spLocks noGrp="1"/>
          </p:cNvSpPr>
          <p:nvPr>
            <p:ph type="title"/>
          </p:nvPr>
        </p:nvSpPr>
        <p:spPr/>
        <p:txBody>
          <a:bodyPr/>
          <a:lstStyle/>
          <a:p>
            <a:r>
              <a:rPr lang="en-AU" dirty="0"/>
              <a:t>There seems to be a growing understanding that LAA/NR-U will not share well with Wi-Fi </a:t>
            </a:r>
            <a:r>
              <a:rPr lang="en-AU" dirty="0">
                <a:sym typeface="Wingdings" panose="05000000000000000000" pitchFamily="2" charset="2"/>
              </a:rPr>
              <a:t></a:t>
            </a:r>
            <a:r>
              <a:rPr lang="en-AU" dirty="0"/>
              <a:t> </a:t>
            </a:r>
          </a:p>
        </p:txBody>
      </p:sp>
      <p:sp>
        <p:nvSpPr>
          <p:cNvPr id="3" name="Content Placeholder 2">
            <a:extLst>
              <a:ext uri="{FF2B5EF4-FFF2-40B4-BE49-F238E27FC236}">
                <a16:creationId xmlns:a16="http://schemas.microsoft.com/office/drawing/2014/main" id="{38924702-C070-4BF3-9CE8-007C4AEDF896}"/>
              </a:ext>
            </a:extLst>
          </p:cNvPr>
          <p:cNvSpPr>
            <a:spLocks noGrp="1"/>
          </p:cNvSpPr>
          <p:nvPr>
            <p:ph idx="1"/>
          </p:nvPr>
        </p:nvSpPr>
        <p:spPr/>
        <p:txBody>
          <a:bodyPr/>
          <a:lstStyle/>
          <a:p>
            <a:pPr lvl="1"/>
            <a:r>
              <a:rPr lang="en-AU" dirty="0"/>
              <a:t>During the ETSI BRAN discussions in October 2021 related to wideband/NB FH coexistence, the following argument was put forward:</a:t>
            </a:r>
          </a:p>
          <a:p>
            <a:pPr lvl="2"/>
            <a:r>
              <a:rPr lang="en-AU" dirty="0"/>
              <a:t>Wi-Fi &amp; LAA/NR-U do not coexist very well in some scenarios .. particularly in </a:t>
            </a:r>
            <a:r>
              <a:rPr lang="en-AU" i="1" dirty="0"/>
              <a:t>hidden station scenarios</a:t>
            </a:r>
          </a:p>
          <a:p>
            <a:pPr lvl="2"/>
            <a:r>
              <a:rPr lang="en-AU" dirty="0"/>
              <a:t>If it is acceptable for LAA/NR-U to reduce Wi-Fi performance in these scenarios then it is acceptable for NB FH to reduce Wi-Fi performance too</a:t>
            </a:r>
          </a:p>
          <a:p>
            <a:pPr lvl="1"/>
            <a:r>
              <a:rPr lang="en-AU" dirty="0"/>
              <a:t>The basis of the argument is an apparent understanding (&amp; acceptance!) that LAA &amp; NR-U do not share well with Wi-Fi</a:t>
            </a:r>
          </a:p>
          <a:p>
            <a:pPr lvl="2"/>
            <a:r>
              <a:rPr lang="en-AU" dirty="0"/>
              <a:t>This is caused by the use of </a:t>
            </a:r>
            <a:r>
              <a:rPr lang="en-AU" i="1" dirty="0"/>
              <a:t>ED</a:t>
            </a:r>
            <a:r>
              <a:rPr lang="en-AU" dirty="0"/>
              <a:t> as the only inter-technology coexistence mechanism …</a:t>
            </a:r>
          </a:p>
          <a:p>
            <a:pPr lvl="2"/>
            <a:r>
              <a:rPr lang="en-AU" dirty="0"/>
              <a:t>… without the benefit of </a:t>
            </a:r>
            <a:r>
              <a:rPr lang="en-AU" i="1" dirty="0"/>
              <a:t>PD </a:t>
            </a:r>
            <a:r>
              <a:rPr lang="en-AU" dirty="0"/>
              <a:t>and MAC-level NAV protection (inc. hidden station coexistence mitigation mechanisms like RTS/CTS)</a:t>
            </a:r>
          </a:p>
        </p:txBody>
      </p:sp>
      <p:sp>
        <p:nvSpPr>
          <p:cNvPr id="4" name="Footer Placeholder 3">
            <a:extLst>
              <a:ext uri="{FF2B5EF4-FFF2-40B4-BE49-F238E27FC236}">
                <a16:creationId xmlns:a16="http://schemas.microsoft.com/office/drawing/2014/main" id="{EA32C0C5-E66D-479E-8166-903451780F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D8C4524-1F7A-41B4-9FC8-20AFAFE8A2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sp>
        <p:nvSpPr>
          <p:cNvPr id="6" name="Rectangle 5">
            <a:extLst>
              <a:ext uri="{FF2B5EF4-FFF2-40B4-BE49-F238E27FC236}">
                <a16:creationId xmlns:a16="http://schemas.microsoft.com/office/drawing/2014/main" id="{607958FB-95FD-45B7-B3B7-86A7CEE89295}"/>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867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Further submissions are requested in relation to LAA/Wi-Fi coexistence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coexistence questions posed on IEEE 802.11 WG reflector in Dec 2021</a:t>
            </a:r>
          </a:p>
          <a:p>
            <a:pPr lvl="1"/>
            <a:r>
              <a:rPr lang="en-AU" dirty="0"/>
              <a:t>Does anyone have new measurement data related to LAA/Wi-Fi coexistence?</a:t>
            </a:r>
          </a:p>
          <a:p>
            <a:pPr lvl="2"/>
            <a:r>
              <a:rPr lang="en-AU" dirty="0"/>
              <a:t>The University of Notre Dame is planning to continue the Uni of Chicago work with results possibly available by March or May 2022</a:t>
            </a:r>
          </a:p>
          <a:p>
            <a:pPr lvl="1"/>
            <a:r>
              <a:rPr lang="en-AU" dirty="0"/>
              <a:t>Are there any proposed mitigations to avoid LAA/Wi-Fi coexistence issues?</a:t>
            </a:r>
          </a:p>
          <a:p>
            <a:pPr lvl="2"/>
            <a:r>
              <a:rPr lang="en-AU" dirty="0"/>
              <a:t>Particularly the </a:t>
            </a:r>
            <a:r>
              <a:rPr lang="en-AU" i="1" dirty="0"/>
              <a:t>hidden station </a:t>
            </a:r>
            <a:r>
              <a:rPr lang="en-AU" dirty="0"/>
              <a:t>issues highlighted by the Uni of Chicago measurements</a:t>
            </a:r>
          </a:p>
          <a:p>
            <a:pPr lvl="0"/>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dirty="0"/>
          </a:p>
        </p:txBody>
      </p:sp>
    </p:spTree>
    <p:extLst>
      <p:ext uri="{BB962C8B-B14F-4D97-AF65-F5344CB8AC3E}">
        <p14:creationId xmlns:p14="http://schemas.microsoft.com/office/powerpoint/2010/main" val="35127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Further submissions are requested in relation to NR-U/Wi-Fi coexistence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coexistence questions posed on IEEE 802.11 WG reflector in Dec 2021</a:t>
            </a:r>
          </a:p>
          <a:p>
            <a:pPr lvl="1"/>
            <a:r>
              <a:rPr lang="en-AU" dirty="0"/>
              <a:t>Does the likely market deployment of NR-U suggest a potential</a:t>
            </a:r>
            <a:br>
              <a:rPr lang="en-AU" dirty="0"/>
            </a:br>
            <a:r>
              <a:rPr lang="en-AU" dirty="0"/>
              <a:t>Wi-Fi/NR-U coexistence problem in the near future?</a:t>
            </a:r>
          </a:p>
          <a:p>
            <a:pPr lvl="2"/>
            <a:r>
              <a:rPr lang="en-AU" dirty="0"/>
              <a:t>Does anyone have a NR-U deployment forecast?</a:t>
            </a:r>
          </a:p>
          <a:p>
            <a:pPr lvl="1"/>
            <a:r>
              <a:rPr lang="en-AU" dirty="0"/>
              <a:t>Have coexistence issues between Wi-Fi/NR-U been observed in actual deployments? </a:t>
            </a:r>
          </a:p>
          <a:p>
            <a:pPr lvl="2"/>
            <a:r>
              <a:rPr lang="en-AU" dirty="0"/>
              <a:t>Are there any deployments?</a:t>
            </a:r>
          </a:p>
          <a:p>
            <a:pPr lvl="2"/>
            <a:r>
              <a:rPr lang="en-AU" dirty="0"/>
              <a:t>Is anyone undertaking or planning to undertake any measurement based studies?</a:t>
            </a:r>
          </a:p>
          <a:p>
            <a:pPr lvl="1"/>
            <a:r>
              <a:rPr lang="en-AU" dirty="0"/>
              <a:t>Are there any proposed mitigations to avoid NR-U/Wi-Fi coexistence issues?</a:t>
            </a:r>
          </a:p>
          <a:p>
            <a:pPr lvl="2"/>
            <a:r>
              <a:rPr lang="en-AU" dirty="0"/>
              <a:t>Particularly potential </a:t>
            </a:r>
            <a:r>
              <a:rPr lang="en-AU" i="1" dirty="0"/>
              <a:t>hidden station </a:t>
            </a:r>
            <a:r>
              <a:rPr lang="en-AU" dirty="0"/>
              <a:t>issues similar to those for Wi-Fi/LAA coexistence?</a:t>
            </a: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dirty="0"/>
          </a:p>
        </p:txBody>
      </p:sp>
    </p:spTree>
    <p:extLst>
      <p:ext uri="{BB962C8B-B14F-4D97-AF65-F5344CB8AC3E}">
        <p14:creationId xmlns:p14="http://schemas.microsoft.com/office/powerpoint/2010/main" val="4139251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35</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BRAN#112 (Dec 2021)</a:t>
            </a:r>
          </a:p>
          <a:p>
            <a:pPr lvl="1"/>
            <a:r>
              <a:rPr lang="en-US" dirty="0"/>
              <a:t>Draft EN 301 893 </a:t>
            </a:r>
            <a:r>
              <a:rPr lang="en-AU" dirty="0"/>
              <a:t>v.2.1.46 (stable draft)</a:t>
            </a:r>
            <a:endParaRPr lang="en-GB" dirty="0"/>
          </a:p>
          <a:p>
            <a:r>
              <a:rPr lang="en-GB" dirty="0"/>
              <a:t>Discussion before &amp; during </a:t>
            </a:r>
            <a:r>
              <a:rPr lang="en-AU" dirty="0"/>
              <a:t>BRAN#112</a:t>
            </a:r>
          </a:p>
          <a:p>
            <a:pPr lvl="1"/>
            <a:r>
              <a:rPr lang="en-AU" dirty="0"/>
              <a:t>EN 301 893 v2.1.46 was published after BRAN#112 with mostly editorial changes based on:</a:t>
            </a:r>
          </a:p>
          <a:p>
            <a:pPr lvl="2"/>
            <a:r>
              <a:rPr lang="de-DE" dirty="0">
                <a:effectLst/>
                <a:latin typeface="Arial" panose="020B0604020202020204" pitchFamily="34" charset="0"/>
                <a:ea typeface="Times New Roman" panose="02020603050405020304" pitchFamily="18" charset="0"/>
              </a:rPr>
              <a:t>BRAN(21)111029r2 – related to CAC applicability</a:t>
            </a:r>
            <a:endParaRPr lang="en-AU" dirty="0">
              <a:effectLst/>
              <a:latin typeface="Times New Roman" panose="02020603050405020304" pitchFamily="18" charset="0"/>
              <a:ea typeface="Times New Roman" panose="02020603050405020304" pitchFamily="18" charset="0"/>
            </a:endParaRPr>
          </a:p>
          <a:p>
            <a:pPr lvl="2"/>
            <a:r>
              <a:rPr lang="de-DE" dirty="0">
                <a:effectLst/>
                <a:latin typeface="Arial" panose="020B0604020202020204" pitchFamily="34" charset="0"/>
                <a:ea typeface="Times New Roman" panose="02020603050405020304" pitchFamily="18" charset="0"/>
              </a:rPr>
              <a:t>BRAN(21)111h003 – related to EIRP/ERP abbreviations</a:t>
            </a:r>
            <a:endParaRPr lang="en-AU" dirty="0">
              <a:effectLst/>
              <a:latin typeface="Times New Roman" panose="02020603050405020304" pitchFamily="18" charset="0"/>
              <a:ea typeface="Times New Roman" panose="02020603050405020304" pitchFamily="18" charset="0"/>
            </a:endParaRPr>
          </a:p>
          <a:p>
            <a:pPr lvl="2"/>
            <a:r>
              <a:rPr lang="de-DE" dirty="0">
                <a:effectLst/>
                <a:latin typeface="Arial" panose="020B0604020202020204" pitchFamily="34" charset="0"/>
                <a:ea typeface="Times New Roman" panose="02020603050405020304" pitchFamily="18" charset="0"/>
              </a:rPr>
              <a:t>BRAN(21)111h004r1 - related to use of subband terminology</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BRAN(21)111h005 - </a:t>
            </a:r>
            <a:r>
              <a:rPr lang="de-DE" dirty="0">
                <a:effectLst/>
                <a:latin typeface="Arial" panose="020B0604020202020204" pitchFamily="34" charset="0"/>
                <a:ea typeface="Times New Roman" panose="02020603050405020304" pitchFamily="18" charset="0"/>
              </a:rPr>
              <a:t>related to use of subband terminology</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BRAN(21)112022 – to reflect approved version of EC Report 330</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BRAN(21)112024r1 -  related to DFS</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BRAN(21)112029 – replace </a:t>
            </a:r>
            <a:r>
              <a:rPr lang="en-US" i="1" dirty="0">
                <a:latin typeface="Arial" panose="020B0604020202020204" pitchFamily="34" charset="0"/>
                <a:ea typeface="Times New Roman" panose="02020603050405020304" pitchFamily="18" charset="0"/>
              </a:rPr>
              <a:t>compliance </a:t>
            </a:r>
            <a:r>
              <a:rPr lang="en-US" dirty="0">
                <a:effectLst/>
                <a:latin typeface="Arial" panose="020B0604020202020204" pitchFamily="34" charset="0"/>
                <a:ea typeface="Times New Roman" panose="02020603050405020304" pitchFamily="18" charset="0"/>
              </a:rPr>
              <a:t>with </a:t>
            </a:r>
            <a:r>
              <a:rPr lang="en-US" i="1" dirty="0">
                <a:latin typeface="Arial" panose="020B0604020202020204" pitchFamily="34" charset="0"/>
                <a:ea typeface="Times New Roman" panose="02020603050405020304" pitchFamily="18" charset="0"/>
              </a:rPr>
              <a:t>conformance</a:t>
            </a:r>
            <a:endParaRPr lang="en-AU" dirty="0">
              <a:effectLst/>
              <a:latin typeface="Times New Roman" panose="02020603050405020304" pitchFamily="18" charset="0"/>
              <a:ea typeface="Times New Roman" panose="02020603050405020304" pitchFamily="18" charset="0"/>
            </a:endParaRPr>
          </a:p>
          <a:p>
            <a:pPr lvl="1"/>
            <a:r>
              <a:rPr lang="en-AU" dirty="0"/>
              <a:t>Compromise for adaptivity (and associated testing) remains, as originally agreed back in BRAN#109</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38</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39</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V2.1.46</a:t>
            </a:r>
          </a:p>
          <a:p>
            <a:pPr algn="ctr">
              <a:spcBef>
                <a:spcPts val="400"/>
              </a:spcBef>
            </a:pPr>
            <a:r>
              <a:rPr lang="en-AU" sz="1400" dirty="0">
                <a:latin typeface="+mj-lt"/>
              </a:rPr>
              <a:t>Stable draft</a:t>
            </a:r>
          </a:p>
          <a:p>
            <a:pPr algn="ctr">
              <a:spcBef>
                <a:spcPts val="400"/>
              </a:spcBef>
            </a:pPr>
            <a:r>
              <a:rPr lang="en-AU" sz="1400" dirty="0">
                <a:latin typeface="+mj-lt"/>
              </a:rPr>
              <a:t>Dec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(&amp; PD @ -82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9900"/>
                </a:solidFill>
                <a:latin typeface="+mj-lt"/>
              </a:rPr>
              <a:t>… but not clear there is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9900"/>
                </a:solidFill>
                <a:effectLst/>
                <a:latin typeface="+mj-lt"/>
              </a:rPr>
              <a:t>… but a compromis</a:t>
            </a:r>
            <a:r>
              <a:rPr lang="en-AU" sz="1400" dirty="0">
                <a:solidFill>
                  <a:srgbClr val="FF9900"/>
                </a:solidFill>
                <a:latin typeface="+mj-lt"/>
              </a:rPr>
              <a:t>e, with different thresholds for Wi-Fi &amp; LAA/NR-U</a:t>
            </a:r>
            <a:endParaRPr kumimoji="0" lang="en-AU" sz="1400" b="0" i="0" u="none" strike="noStrike" cap="none" normalizeH="0" baseline="0" dirty="0">
              <a:ln>
                <a:noFill/>
              </a:ln>
              <a:solidFill>
                <a:srgbClr val="FF99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Assisted placement of 802.11ax on market today</a:t>
            </a:r>
            <a:endParaRPr kumimoji="0" lang="en-AU" sz="1400" b="0" i="0" u="none" strike="noStrike" cap="none" normalizeH="0" baseline="0" dirty="0">
              <a:ln>
                <a:noFill/>
              </a:ln>
              <a:solidFill>
                <a:srgbClr val="00B05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 but forces 802.11be to use </a:t>
            </a:r>
            <a:r>
              <a:rPr lang="en-AU" sz="1400" i="1" dirty="0">
                <a:solidFill>
                  <a:srgbClr val="FF9900"/>
                </a:solidFill>
                <a:latin typeface="+mj-lt"/>
              </a:rPr>
              <a:t>ED-only</a:t>
            </a:r>
            <a:br>
              <a:rPr lang="en-AU" sz="1400" i="1" dirty="0">
                <a:solidFill>
                  <a:srgbClr val="FF9900"/>
                </a:solidFill>
                <a:latin typeface="+mj-lt"/>
              </a:rPr>
            </a:br>
            <a:r>
              <a:rPr lang="en-AU" sz="1400" dirty="0">
                <a:solidFill>
                  <a:srgbClr val="FF9900"/>
                </a:solidFill>
                <a:latin typeface="+mj-lt"/>
              </a:rPr>
              <a:t>@ -72 dBm, with potential </a:t>
            </a:r>
            <a:r>
              <a:rPr lang="en-AU" sz="1400" dirty="0" err="1">
                <a:solidFill>
                  <a:srgbClr val="FF9900"/>
                </a:solidFill>
                <a:latin typeface="+mj-lt"/>
              </a:rPr>
              <a:t>coex</a:t>
            </a:r>
            <a:r>
              <a:rPr lang="en-AU" sz="1400" dirty="0">
                <a:solidFill>
                  <a:srgbClr val="FF9900"/>
                </a:solidFill>
                <a:latin typeface="+mj-lt"/>
              </a:rPr>
              <a:t> issues</a:t>
            </a:r>
            <a:endParaRPr kumimoji="0" lang="en-AU" sz="1400" b="0" i="0" u="none" strike="noStrike" cap="none" normalizeH="0" baseline="0" dirty="0">
              <a:ln>
                <a:noFill/>
              </a:ln>
              <a:solidFill>
                <a:srgbClr val="FF9900"/>
              </a:solidFill>
              <a:effectLst/>
              <a:latin typeface="+mj-lt"/>
            </a:endParaRPr>
          </a:p>
        </p:txBody>
      </p:sp>
      <p:sp>
        <p:nvSpPr>
          <p:cNvPr id="24" name="Rectangle 23">
            <a:extLst>
              <a:ext uri="{FF2B5EF4-FFF2-40B4-BE49-F238E27FC236}">
                <a16:creationId xmlns:a16="http://schemas.microsoft.com/office/drawing/2014/main" id="{63F4599A-6D0B-44AE-A1E8-0B9B93CED842}"/>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Close to l</a:t>
            </a:r>
            <a:r>
              <a:rPr kumimoji="0" lang="en-AU" sz="1600" b="1" i="0" u="none" strike="noStrike" cap="none" normalizeH="0" baseline="0" dirty="0">
                <a:ln>
                  <a:noFill/>
                </a:ln>
                <a:solidFill>
                  <a:srgbClr val="FF0000"/>
                </a:solidFill>
                <a:effectLst/>
                <a:latin typeface="+mj-lt"/>
              </a:rPr>
              <a:t>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40</a:t>
            </a:fld>
            <a:endParaRPr lang="en-US" dirty="0"/>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v.2.1.46</a:t>
            </a:r>
            <a:endParaRPr kumimoji="0" lang="en-AU" sz="1400" b="1"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a:t>
            </a: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6"/>
            <a:ext cx="1905000" cy="297097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coex between 802.11a/n/ac/ax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coex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9709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802.11ax/be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9709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802.1ax/be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a:t>
            </a:r>
            <a:br>
              <a:rPr kumimoji="0" lang="en-AU" u="none" strike="noStrike" cap="none" normalizeH="0" baseline="0" dirty="0">
                <a:ln>
                  <a:noFill/>
                </a:ln>
                <a:solidFill>
                  <a:srgbClr val="FF9900"/>
                </a:solidFill>
                <a:effectLst/>
                <a:latin typeface="+mj-lt"/>
              </a:rPr>
            </a:br>
            <a:r>
              <a:rPr kumimoji="0" lang="en-AU" u="none" strike="noStrike" cap="none" normalizeH="0" baseline="0" dirty="0">
                <a:ln>
                  <a:noFill/>
                </a:ln>
                <a:solidFill>
                  <a:srgbClr val="FF9900"/>
                </a:solidFill>
                <a:effectLst/>
                <a:latin typeface="+mj-lt"/>
              </a:rPr>
              <a:t>-62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97836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Focus 802.11be on 6 GHz operation</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Operate 802.11be in 802.11ax mode if coexisting with 802.11ax</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Change rules  in ETSI BRAN to allow 802.11be to use the same rules as 802.11a/n/ac/</a:t>
            </a:r>
            <a:r>
              <a:rPr lang="en-AU" dirty="0" err="1">
                <a:solidFill>
                  <a:srgbClr val="FF9900"/>
                </a:solidFill>
                <a:latin typeface="+mj-lt"/>
              </a:rPr>
              <a:t>ax</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3" name="Rectangle: Rounded Corners 2">
            <a:extLst>
              <a:ext uri="{FF2B5EF4-FFF2-40B4-BE49-F238E27FC236}">
                <a16:creationId xmlns:a16="http://schemas.microsoft.com/office/drawing/2014/main" id="{FD6F2EEF-9A01-4BBD-94B8-2691BCF25018}"/>
              </a:ext>
            </a:extLst>
          </p:cNvPr>
          <p:cNvSpPr/>
          <p:nvPr/>
        </p:nvSpPr>
        <p:spPr bwMode="auto">
          <a:xfrm>
            <a:off x="533400" y="4648199"/>
            <a:ext cx="1676398" cy="1235373"/>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9AB4ECC4-225E-4A14-A3C3-C64F36FD7375}"/>
              </a:ext>
            </a:extLst>
          </p:cNvPr>
          <p:cNvSpPr/>
          <p:nvPr/>
        </p:nvSpPr>
        <p:spPr bwMode="auto">
          <a:xfrm>
            <a:off x="1648006" y="6090144"/>
            <a:ext cx="7114993" cy="33119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How significant is this problem? Do we need to solve it? How?</a:t>
            </a:r>
          </a:p>
        </p:txBody>
      </p:sp>
      <p:cxnSp>
        <p:nvCxnSpPr>
          <p:cNvPr id="23" name="Connector: Curved 22">
            <a:extLst>
              <a:ext uri="{FF2B5EF4-FFF2-40B4-BE49-F238E27FC236}">
                <a16:creationId xmlns:a16="http://schemas.microsoft.com/office/drawing/2014/main" id="{0EFF12DF-DD02-4D4D-AFE9-24958F000DEF}"/>
              </a:ext>
            </a:extLst>
          </p:cNvPr>
          <p:cNvCxnSpPr>
            <a:cxnSpLocks/>
            <a:stCxn id="15" idx="1"/>
            <a:endCxn id="3" idx="2"/>
          </p:cNvCxnSpPr>
          <p:nvPr/>
        </p:nvCxnSpPr>
        <p:spPr bwMode="auto">
          <a:xfrm rot="10800000">
            <a:off x="1371600" y="5883572"/>
            <a:ext cx="276407" cy="372168"/>
          </a:xfrm>
          <a:prstGeom prst="curvedConnector2">
            <a:avLst/>
          </a:prstGeom>
          <a:solidFill>
            <a:schemeClr val="accent1"/>
          </a:solidFill>
          <a:ln w="38100" cap="flat" cmpd="sng" algn="ctr">
            <a:solidFill>
              <a:srgbClr val="FF0000"/>
            </a:solidFill>
            <a:prstDash val="solid"/>
            <a:round/>
            <a:headEnd type="none" w="sm" len="sm"/>
            <a:tailEnd type="none" w="sm" len="sm"/>
          </a:ln>
          <a:effectLst/>
        </p:spPr>
      </p:cxnSp>
      <p:sp>
        <p:nvSpPr>
          <p:cNvPr id="22" name="Rectangle 21">
            <a:extLst>
              <a:ext uri="{FF2B5EF4-FFF2-40B4-BE49-F238E27FC236}">
                <a16:creationId xmlns:a16="http://schemas.microsoft.com/office/drawing/2014/main" id="{667BA08E-762A-49D5-A8B6-5B05958CC7AA}"/>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451630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41</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b="1" dirty="0">
              <a:solidFill>
                <a:srgbClr val="FF6600"/>
              </a:solidFill>
            </a:endParaRP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42</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A289-CE6B-44CB-A816-574F6F12F42D}"/>
              </a:ext>
            </a:extLst>
          </p:cNvPr>
          <p:cNvSpPr>
            <a:spLocks noGrp="1"/>
          </p:cNvSpPr>
          <p:nvPr>
            <p:ph type="title"/>
          </p:nvPr>
        </p:nvSpPr>
        <p:spPr/>
        <p:txBody>
          <a:bodyPr/>
          <a:lstStyle/>
          <a:p>
            <a:r>
              <a:rPr lang="en-AU" dirty="0"/>
              <a:t>The Coex SC will hopefully hear the results of additional work on 802.11ax/be coexistence </a:t>
            </a:r>
          </a:p>
        </p:txBody>
      </p:sp>
      <p:sp>
        <p:nvSpPr>
          <p:cNvPr id="3" name="Content Placeholder 2">
            <a:extLst>
              <a:ext uri="{FF2B5EF4-FFF2-40B4-BE49-F238E27FC236}">
                <a16:creationId xmlns:a16="http://schemas.microsoft.com/office/drawing/2014/main" id="{E75EE410-29D3-415A-929D-8385AFA68AD4}"/>
              </a:ext>
            </a:extLst>
          </p:cNvPr>
          <p:cNvSpPr>
            <a:spLocks noGrp="1"/>
          </p:cNvSpPr>
          <p:nvPr>
            <p:ph idx="1"/>
          </p:nvPr>
        </p:nvSpPr>
        <p:spPr/>
        <p:txBody>
          <a:bodyPr/>
          <a:lstStyle/>
          <a:p>
            <a:pPr lvl="1"/>
            <a:r>
              <a:rPr lang="en-AU" dirty="0"/>
              <a:t>It has been reported that work has been undertake to better understand the impact of additional restrictions on 802.11be in 5 GHz</a:t>
            </a:r>
          </a:p>
          <a:p>
            <a:pPr lvl="2"/>
            <a:r>
              <a:rPr lang="en-AU" dirty="0" err="1"/>
              <a:t>ie</a:t>
            </a:r>
            <a:r>
              <a:rPr lang="en-AU" dirty="0"/>
              <a:t>, under ETSI BRAN rules that restrict 802.11be to an </a:t>
            </a:r>
            <a:r>
              <a:rPr lang="en-AU" i="1" dirty="0"/>
              <a:t>EDT</a:t>
            </a:r>
            <a:r>
              <a:rPr lang="en-AU" dirty="0"/>
              <a:t> of -72 dBm</a:t>
            </a:r>
          </a:p>
          <a:p>
            <a:pPr lvl="1"/>
            <a:r>
              <a:rPr lang="en-AU" dirty="0"/>
              <a:t>It was hoped that at least some work would be reported in Jan 2022</a:t>
            </a:r>
          </a:p>
          <a:p>
            <a:pPr lvl="2"/>
            <a:r>
              <a:rPr lang="en-AU" dirty="0">
                <a:solidFill>
                  <a:srgbClr val="FF0000"/>
                </a:solidFill>
              </a:rPr>
              <a:t>The author of the mooted submission has recently (Jan 2022) reported that he will not be ready until at least March 2022</a:t>
            </a:r>
          </a:p>
          <a:p>
            <a:pPr lvl="2"/>
            <a:r>
              <a:rPr lang="en-AU" dirty="0">
                <a:solidFill>
                  <a:srgbClr val="FF0000"/>
                </a:solidFill>
              </a:rPr>
              <a:t>Is anyone else planning additional 802.11ax/be in 5 GHz coexistence work?</a:t>
            </a:r>
          </a:p>
          <a:p>
            <a:endParaRPr lang="en-AU" dirty="0"/>
          </a:p>
        </p:txBody>
      </p:sp>
      <p:sp>
        <p:nvSpPr>
          <p:cNvPr id="4" name="Footer Placeholder 3">
            <a:extLst>
              <a:ext uri="{FF2B5EF4-FFF2-40B4-BE49-F238E27FC236}">
                <a16:creationId xmlns:a16="http://schemas.microsoft.com/office/drawing/2014/main" id="{68A07CD5-AC9B-4A2E-90D5-A302975FA1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7AA17A-37E0-4161-90D0-6FB6067B6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3882444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FEF1-6D04-4D5F-B456-B466A54A1471}"/>
              </a:ext>
            </a:extLst>
          </p:cNvPr>
          <p:cNvSpPr>
            <a:spLocks noGrp="1"/>
          </p:cNvSpPr>
          <p:nvPr>
            <p:ph type="title"/>
          </p:nvPr>
        </p:nvSpPr>
        <p:spPr>
          <a:xfrm>
            <a:off x="685800" y="685800"/>
            <a:ext cx="7924800" cy="1066800"/>
          </a:xfrm>
        </p:spPr>
        <p:txBody>
          <a:bodyPr/>
          <a:lstStyle/>
          <a:p>
            <a:r>
              <a:rPr lang="en-AU" dirty="0"/>
              <a:t>The Coex SC might consider informing </a:t>
            </a:r>
            <a:r>
              <a:rPr lang="en-AU" dirty="0" err="1"/>
              <a:t>TGbe</a:t>
            </a:r>
            <a:r>
              <a:rPr lang="en-AU" dirty="0"/>
              <a:t>/WG about 802.11ax/be </a:t>
            </a:r>
            <a:r>
              <a:rPr lang="en-AU" dirty="0" err="1"/>
              <a:t>coex</a:t>
            </a:r>
            <a:r>
              <a:rPr lang="en-AU" dirty="0"/>
              <a:t> issues in 5 GHz</a:t>
            </a:r>
          </a:p>
        </p:txBody>
      </p:sp>
      <p:sp>
        <p:nvSpPr>
          <p:cNvPr id="3" name="Content Placeholder 2">
            <a:extLst>
              <a:ext uri="{FF2B5EF4-FFF2-40B4-BE49-F238E27FC236}">
                <a16:creationId xmlns:a16="http://schemas.microsoft.com/office/drawing/2014/main" id="{C37E0A09-12F3-4065-A2B6-69B853AD2E1A}"/>
              </a:ext>
            </a:extLst>
          </p:cNvPr>
          <p:cNvSpPr>
            <a:spLocks noGrp="1"/>
          </p:cNvSpPr>
          <p:nvPr>
            <p:ph idx="1"/>
          </p:nvPr>
        </p:nvSpPr>
        <p:spPr>
          <a:xfrm>
            <a:off x="685800" y="1752600"/>
            <a:ext cx="7772400" cy="4114800"/>
          </a:xfrm>
        </p:spPr>
        <p:txBody>
          <a:bodyPr/>
          <a:lstStyle/>
          <a:p>
            <a:r>
              <a:rPr lang="en-AU" dirty="0"/>
              <a:t>IEEE 802.11 </a:t>
            </a:r>
            <a:r>
              <a:rPr lang="en-AU" dirty="0" err="1"/>
              <a:t>TGbe</a:t>
            </a:r>
            <a:r>
              <a:rPr lang="en-AU" dirty="0"/>
              <a:t>/IEEE 802.11 WG</a:t>
            </a:r>
          </a:p>
          <a:p>
            <a:pPr lvl="1"/>
            <a:r>
              <a:rPr lang="en-AU" dirty="0"/>
              <a:t>802.11be is currently written in a way that forces it to use</a:t>
            </a:r>
            <a:br>
              <a:rPr lang="en-AU" dirty="0"/>
            </a:br>
            <a:r>
              <a:rPr lang="en-AU" dirty="0"/>
              <a:t>PD/ED @ -82/-72 dBm in Europe</a:t>
            </a:r>
          </a:p>
          <a:p>
            <a:pPr lvl="1"/>
            <a:r>
              <a:rPr lang="en-AU" dirty="0"/>
              <a:t>This might cause 802.11be to have less access than 802.11ax</a:t>
            </a:r>
          </a:p>
          <a:p>
            <a:pPr lvl="2"/>
            <a:r>
              <a:rPr lang="en-AU" dirty="0"/>
              <a:t>… and NR-U/LAA</a:t>
            </a:r>
          </a:p>
          <a:p>
            <a:pPr lvl="1"/>
            <a:r>
              <a:rPr lang="en-AU" dirty="0"/>
              <a:t>Some questions for Coex SC/</a:t>
            </a:r>
            <a:r>
              <a:rPr lang="en-AU" dirty="0" err="1"/>
              <a:t>TGbe</a:t>
            </a:r>
            <a:r>
              <a:rPr lang="en-AU" dirty="0"/>
              <a:t>/WG are:</a:t>
            </a:r>
          </a:p>
          <a:p>
            <a:pPr lvl="2"/>
            <a:r>
              <a:rPr lang="en-AU" dirty="0"/>
              <a:t>Should we adapt 802.11be to the European rules in 5 GHz?</a:t>
            </a:r>
          </a:p>
          <a:p>
            <a:pPr lvl="3"/>
            <a:r>
              <a:rPr lang="en-AU" dirty="0" err="1"/>
              <a:t>eg</a:t>
            </a:r>
            <a:r>
              <a:rPr lang="en-AU" dirty="0"/>
              <a:t> ED-only @ -72 dBm</a:t>
            </a:r>
          </a:p>
          <a:p>
            <a:pPr lvl="2"/>
            <a:r>
              <a:rPr lang="en-AU" dirty="0"/>
              <a:t>Should we advocate changing the European rules in 5 GHz?</a:t>
            </a:r>
          </a:p>
          <a:p>
            <a:pPr lvl="3"/>
            <a:r>
              <a:rPr lang="en-AU" dirty="0" err="1"/>
              <a:t>eg</a:t>
            </a:r>
            <a:r>
              <a:rPr lang="en-AU" dirty="0"/>
              <a:t> to allow 802.11be to use same rules as 802.11ax</a:t>
            </a:r>
          </a:p>
          <a:p>
            <a:pPr lvl="3"/>
            <a:r>
              <a:rPr lang="en-AU" dirty="0" err="1"/>
              <a:t>eg</a:t>
            </a:r>
            <a:r>
              <a:rPr lang="en-AU" dirty="0"/>
              <a:t> to allow a free for all with EDT @ -62 dBm</a:t>
            </a:r>
          </a:p>
          <a:p>
            <a:pPr lvl="2"/>
            <a:r>
              <a:rPr lang="en-AU" dirty="0"/>
              <a:t>Should we just avoid the issue?</a:t>
            </a:r>
          </a:p>
          <a:p>
            <a:pPr lvl="3"/>
            <a:r>
              <a:rPr lang="en-AU" dirty="0" err="1"/>
              <a:t>eg</a:t>
            </a:r>
            <a:r>
              <a:rPr lang="en-AU" dirty="0"/>
              <a:t> Don’t use 802.11be in Europe in 5 GHz</a:t>
            </a:r>
          </a:p>
          <a:p>
            <a:pPr lvl="1"/>
            <a:r>
              <a:rPr lang="en-AU" dirty="0"/>
              <a:t>These choices could be presented to </a:t>
            </a:r>
            <a:r>
              <a:rPr lang="en-AU" dirty="0" err="1"/>
              <a:t>TGbe</a:t>
            </a:r>
            <a:r>
              <a:rPr lang="en-AU" dirty="0"/>
              <a:t> or WG in Mar 2022</a:t>
            </a:r>
          </a:p>
          <a:p>
            <a:pPr lvl="2"/>
            <a:r>
              <a:rPr lang="en-AU" dirty="0"/>
              <a:t>See draft in </a:t>
            </a:r>
            <a:r>
              <a:rPr lang="en-AU" dirty="0">
                <a:hlinkClick r:id="rId2"/>
              </a:rPr>
              <a:t>11-22-0180-00</a:t>
            </a:r>
            <a:r>
              <a:rPr lang="en-AU" dirty="0"/>
              <a:t>; comments requested before March 2022</a:t>
            </a:r>
          </a:p>
          <a:p>
            <a:pPr lvl="2"/>
            <a:endParaRPr lang="en-AU" dirty="0">
              <a:solidFill>
                <a:srgbClr val="FF0000"/>
              </a:solidFill>
            </a:endParaRPr>
          </a:p>
        </p:txBody>
      </p:sp>
      <p:sp>
        <p:nvSpPr>
          <p:cNvPr id="4" name="Footer Placeholder 3">
            <a:extLst>
              <a:ext uri="{FF2B5EF4-FFF2-40B4-BE49-F238E27FC236}">
                <a16:creationId xmlns:a16="http://schemas.microsoft.com/office/drawing/2014/main" id="{A5EEEBB0-EC8A-4E56-A0E4-55018B12CCE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0A2404-123D-4DAE-8987-0834630973C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
        <p:nvSpPr>
          <p:cNvPr id="6" name="Rectangle 5">
            <a:extLst>
              <a:ext uri="{FF2B5EF4-FFF2-40B4-BE49-F238E27FC236}">
                <a16:creationId xmlns:a16="http://schemas.microsoft.com/office/drawing/2014/main" id="{D0D1D736-D7A5-4406-9807-26046B9CB6E3}"/>
              </a:ext>
            </a:extLst>
          </p:cNvPr>
          <p:cNvSpPr/>
          <p:nvPr/>
        </p:nvSpPr>
        <p:spPr bwMode="auto">
          <a:xfrm rot="1433100">
            <a:off x="7880495" y="754566"/>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674600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FEF1-6D04-4D5F-B456-B466A54A1471}"/>
              </a:ext>
            </a:extLst>
          </p:cNvPr>
          <p:cNvSpPr>
            <a:spLocks noGrp="1"/>
          </p:cNvSpPr>
          <p:nvPr>
            <p:ph type="title"/>
          </p:nvPr>
        </p:nvSpPr>
        <p:spPr/>
        <p:txBody>
          <a:bodyPr/>
          <a:lstStyle/>
          <a:p>
            <a:r>
              <a:rPr lang="en-AU" dirty="0"/>
              <a:t>The Coex SC might consider informing the Wi-Fi Alliance about 802.11ax/be </a:t>
            </a:r>
            <a:r>
              <a:rPr lang="en-AU" dirty="0" err="1"/>
              <a:t>coex</a:t>
            </a:r>
            <a:r>
              <a:rPr lang="en-AU" dirty="0"/>
              <a:t> issues in 5 GHz</a:t>
            </a:r>
          </a:p>
        </p:txBody>
      </p:sp>
      <p:sp>
        <p:nvSpPr>
          <p:cNvPr id="3" name="Content Placeholder 2">
            <a:extLst>
              <a:ext uri="{FF2B5EF4-FFF2-40B4-BE49-F238E27FC236}">
                <a16:creationId xmlns:a16="http://schemas.microsoft.com/office/drawing/2014/main" id="{C37E0A09-12F3-4065-A2B6-69B853AD2E1A}"/>
              </a:ext>
            </a:extLst>
          </p:cNvPr>
          <p:cNvSpPr>
            <a:spLocks noGrp="1"/>
          </p:cNvSpPr>
          <p:nvPr>
            <p:ph idx="1"/>
          </p:nvPr>
        </p:nvSpPr>
        <p:spPr/>
        <p:txBody>
          <a:bodyPr/>
          <a:lstStyle/>
          <a:p>
            <a:r>
              <a:rPr lang="en-AU" dirty="0"/>
              <a:t>Wi-Fi Alliance</a:t>
            </a:r>
          </a:p>
          <a:p>
            <a:pPr lvl="1"/>
            <a:r>
              <a:rPr lang="en-AU" dirty="0"/>
              <a:t>Assume that 802.11ax/be </a:t>
            </a:r>
            <a:r>
              <a:rPr lang="en-AU" dirty="0" err="1"/>
              <a:t>coex</a:t>
            </a:r>
            <a:r>
              <a:rPr lang="en-AU" dirty="0"/>
              <a:t> issues are real under the European rules in 5 GHz</a:t>
            </a:r>
          </a:p>
          <a:p>
            <a:pPr lvl="1"/>
            <a:r>
              <a:rPr lang="en-AU" dirty="0"/>
              <a:t>The question to ask is whether it matters in practice in the market?</a:t>
            </a:r>
          </a:p>
          <a:p>
            <a:pPr lvl="2"/>
            <a:r>
              <a:rPr lang="en-AU" dirty="0"/>
              <a:t>Maybe Wi-Fi 7 can avoid using 5 GHz, at least in the short term …</a:t>
            </a:r>
          </a:p>
          <a:p>
            <a:pPr lvl="2"/>
            <a:r>
              <a:rPr lang="en-AU" dirty="0"/>
              <a:t>… with a possibility that in the long term</a:t>
            </a:r>
          </a:p>
          <a:p>
            <a:pPr lvl="3"/>
            <a:r>
              <a:rPr lang="en-AU" dirty="0"/>
              <a:t>The rules in Europe applying to 802.11ax are applied to 802.11be too</a:t>
            </a:r>
          </a:p>
          <a:p>
            <a:pPr lvl="3"/>
            <a:r>
              <a:rPr lang="en-AU" dirty="0"/>
              <a:t>The rules in Europe are loosened so that </a:t>
            </a:r>
            <a:r>
              <a:rPr lang="en-AU" i="1" dirty="0"/>
              <a:t>EDT</a:t>
            </a:r>
            <a:r>
              <a:rPr lang="en-AU" dirty="0"/>
              <a:t> @ -62 dBm applies to all</a:t>
            </a:r>
          </a:p>
          <a:p>
            <a:pPr lvl="4"/>
            <a:r>
              <a:rPr lang="en-AU" sz="1200" dirty="0"/>
              <a:t>Which could make Wi-Fi/NR-U </a:t>
            </a:r>
            <a:r>
              <a:rPr lang="en-AU" sz="1200" dirty="0" err="1"/>
              <a:t>coex</a:t>
            </a:r>
            <a:r>
              <a:rPr lang="en-AU" sz="1200" dirty="0"/>
              <a:t> worse if NR-U uses ED-only at -62 dBm</a:t>
            </a:r>
          </a:p>
          <a:p>
            <a:pPr lvl="3"/>
            <a:r>
              <a:rPr lang="en-AU" dirty="0"/>
              <a:t>Wi-Fi 7 operates in 2.4 GHz and 6 GHz only</a:t>
            </a:r>
          </a:p>
          <a:p>
            <a:pPr lvl="3"/>
            <a:r>
              <a:rPr lang="en-AU" dirty="0"/>
              <a:t>802.11be uses </a:t>
            </a:r>
            <a:r>
              <a:rPr lang="en-AU" i="1" dirty="0"/>
              <a:t>ED-only</a:t>
            </a:r>
            <a:r>
              <a:rPr lang="en-AU" dirty="0"/>
              <a:t> @ -72 dBm</a:t>
            </a:r>
          </a:p>
          <a:p>
            <a:pPr lvl="3"/>
            <a:r>
              <a:rPr lang="en-AU" dirty="0"/>
              <a:t>…</a:t>
            </a:r>
          </a:p>
          <a:p>
            <a:pPr lvl="1"/>
            <a:r>
              <a:rPr lang="en-AU" dirty="0"/>
              <a:t>Market orientated questions like this could be directed to the Wi-Fi Alliance in Mar 2022 for their consideration</a:t>
            </a:r>
          </a:p>
          <a:p>
            <a:pPr lvl="2"/>
            <a:r>
              <a:rPr lang="en-AU" dirty="0"/>
              <a:t>A draft is not yet available but questions are part of the </a:t>
            </a:r>
            <a:r>
              <a:rPr lang="en-AU" dirty="0">
                <a:hlinkClick r:id="rId2"/>
              </a:rPr>
              <a:t>11-22-0180-00</a:t>
            </a:r>
            <a:r>
              <a:rPr lang="en-AU" dirty="0"/>
              <a:t> update</a:t>
            </a:r>
            <a:endParaRPr lang="en-AU" dirty="0">
              <a:solidFill>
                <a:srgbClr val="FF0000"/>
              </a:solidFill>
            </a:endParaRPr>
          </a:p>
        </p:txBody>
      </p:sp>
      <p:sp>
        <p:nvSpPr>
          <p:cNvPr id="4" name="Footer Placeholder 3">
            <a:extLst>
              <a:ext uri="{FF2B5EF4-FFF2-40B4-BE49-F238E27FC236}">
                <a16:creationId xmlns:a16="http://schemas.microsoft.com/office/drawing/2014/main" id="{A5EEEBB0-EC8A-4E56-A0E4-55018B12CCE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0A2404-123D-4DAE-8987-0834630973C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
        <p:nvSpPr>
          <p:cNvPr id="6" name="Rectangle 5">
            <a:extLst>
              <a:ext uri="{FF2B5EF4-FFF2-40B4-BE49-F238E27FC236}">
                <a16:creationId xmlns:a16="http://schemas.microsoft.com/office/drawing/2014/main" id="{47ECD158-D0CB-472D-A98D-E2E7669BB449}"/>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719924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&amp; some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BRAN#112</a:t>
            </a:r>
          </a:p>
          <a:p>
            <a:pPr lvl="1"/>
            <a:r>
              <a:rPr lang="en-US" dirty="0"/>
              <a:t>Draft EN 303 687 </a:t>
            </a:r>
            <a:r>
              <a:rPr lang="en-AU" dirty="0"/>
              <a:t>v0.0.15 (stable draft)</a:t>
            </a:r>
          </a:p>
          <a:p>
            <a:r>
              <a:rPr lang="en-GB" dirty="0"/>
              <a:t>Discussion before and during </a:t>
            </a:r>
            <a:r>
              <a:rPr lang="en-AU" dirty="0"/>
              <a:t>BRAN#112</a:t>
            </a:r>
          </a:p>
          <a:p>
            <a:pPr lvl="1"/>
            <a:r>
              <a:rPr lang="en-AU" dirty="0"/>
              <a:t> </a:t>
            </a:r>
            <a:r>
              <a:rPr lang="en-AU" dirty="0">
                <a:solidFill>
                  <a:srgbClr val="00B050"/>
                </a:solidFill>
              </a:rPr>
              <a:t>All agreements are included in EN 303 687 v0.0.15, including:</a:t>
            </a:r>
          </a:p>
          <a:p>
            <a:pPr lvl="2"/>
            <a:r>
              <a:rPr lang="en-AU" i="1" dirty="0">
                <a:solidFill>
                  <a:srgbClr val="00B050"/>
                </a:solidFill>
              </a:rPr>
              <a:t>ED-only</a:t>
            </a:r>
            <a:r>
              <a:rPr lang="en-AU" dirty="0">
                <a:solidFill>
                  <a:srgbClr val="00B050"/>
                </a:solidFill>
              </a:rPr>
              <a:t> at -72 dBm (reflecting previously discussed compromise)</a:t>
            </a:r>
          </a:p>
          <a:p>
            <a:pPr lvl="2"/>
            <a:r>
              <a:rPr lang="en-AU" dirty="0">
                <a:solidFill>
                  <a:srgbClr val="00B050"/>
                </a:solidFill>
                <a:latin typeface="Arial" panose="020B0604020202020204" pitchFamily="34" charset="0"/>
              </a:rPr>
              <a:t>Various e</a:t>
            </a:r>
            <a:r>
              <a:rPr lang="en-AU" b="0" dirty="0">
                <a:solidFill>
                  <a:srgbClr val="00B050"/>
                </a:solidFill>
                <a:effectLst/>
                <a:latin typeface="Arial" panose="020B0604020202020204" pitchFamily="34" charset="0"/>
              </a:rPr>
              <a:t>ditorial changes agreed during BRAN#112</a:t>
            </a:r>
          </a:p>
          <a:p>
            <a:pPr lvl="2"/>
            <a:r>
              <a:rPr lang="en-AU" dirty="0">
                <a:solidFill>
                  <a:srgbClr val="FF9900"/>
                </a:solidFill>
              </a:rPr>
              <a:t>Some aspects of NB FH in 4.3.3.2 (specification) &amp; clause 5 (testing)</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47</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Wi-Fi/NR-U/LAA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r>
              <a:rPr lang="en-AU" dirty="0">
                <a:sym typeface="Wingdings" panose="05000000000000000000" pitchFamily="2" charset="2"/>
              </a:rPr>
              <a:t>The concern was exacerbated by the proponents of NB FH pushing the proposal through the regulator process in Europe without the knowledge or involvement of Wideband/Broadband stakeholders</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0497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An ECC decision that allows NB FH requires an adequate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50</a:t>
            </a:fld>
            <a:endParaRPr lang="en-US" dirty="0"/>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1820488323"/>
              </p:ext>
            </p:extLst>
          </p:nvPr>
        </p:nvGraphicFramePr>
        <p:xfrm>
          <a:off x="152400" y="2486273"/>
          <a:ext cx="6200611" cy="3733800"/>
        </p:xfrm>
        <a:graphic>
          <a:graphicData uri="http://schemas.openxmlformats.org/drawingml/2006/table">
            <a:tbl>
              <a:tblPr firstRow="1" bandRow="1">
                <a:tableStyleId>{5C22544A-7EE6-4342-B048-85BDC9FD1C3A}</a:tableStyleId>
              </a:tblPr>
              <a:tblGrid>
                <a:gridCol w="3497780">
                  <a:extLst>
                    <a:ext uri="{9D8B030D-6E8A-4147-A177-3AD203B41FA5}">
                      <a16:colId xmlns:a16="http://schemas.microsoft.com/office/drawing/2014/main" val="2783008684"/>
                    </a:ext>
                  </a:extLst>
                </a:gridCol>
                <a:gridCol w="270283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e.i.r.p.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spcBef>
                          <a:spcPts val="600"/>
                        </a:spcBef>
                      </a:pPr>
                      <a:r>
                        <a:rPr lang="en-AU" sz="1200" dirty="0"/>
                        <a:t>Note 1: The "mean </a:t>
                      </a:r>
                      <a:r>
                        <a:rPr lang="en-AU" sz="1200" dirty="0" err="1"/>
                        <a:t>e.i.r.p</a:t>
                      </a:r>
                      <a:r>
                        <a:rPr lang="en-AU" sz="1200" dirty="0"/>
                        <a:t>." refers to the </a:t>
                      </a:r>
                      <a:r>
                        <a:rPr lang="en-AU" sz="1200" dirty="0" err="1"/>
                        <a:t>e.i.r.p</a:t>
                      </a:r>
                      <a:r>
                        <a:rPr lang="en-AU" sz="1200" dirty="0"/>
                        <a:t>. during the transmission burst, which corresponds to the highest power, if power control is implemented.</a:t>
                      </a:r>
                    </a:p>
                    <a:p>
                      <a:pPr marL="355600" indent="-355600">
                        <a:spcBef>
                          <a:spcPts val="600"/>
                        </a:spcBef>
                      </a:pPr>
                      <a:r>
                        <a:rPr lang="en-AU" sz="1200" dirty="0"/>
                        <a:t>Note 2: Narrowband (NB) devices are devices that operate in channels bandwidths below 20 MHz. Narrowband devices also require a frequency hopping mechanism based on at least 15 hop channels to operate at a PSD value above 1 dBm/MHz.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4876799"/>
            <a:ext cx="17526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operation at 10 dBm/MHz  but with FH</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p:cNvCxnSpPr>
          <p:nvPr/>
        </p:nvCxnSpPr>
        <p:spPr bwMode="auto">
          <a:xfrm rot="10800000">
            <a:off x="6172196" y="4894820"/>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p:cNvCxnSpPr>
          <p:nvPr/>
        </p:nvCxnSpPr>
        <p:spPr bwMode="auto">
          <a:xfrm rot="10800000" flipV="1">
            <a:off x="6172196" y="5219700"/>
            <a:ext cx="914405" cy="647700"/>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20040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b="1" i="1" dirty="0">
                <a:latin typeface="+mj-lt"/>
              </a:rPr>
              <a:t>adequate spectrum sharing </a:t>
            </a:r>
            <a:endParaRPr kumimoji="0" lang="en-AU" sz="1600" b="1"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p:cNvCxnSpPr>
          <p:nvPr/>
        </p:nvCxnSpPr>
        <p:spPr bwMode="auto">
          <a:xfrm rot="10800000" flipV="1">
            <a:off x="6172196" y="354330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4E24EF34-D0EE-4CF0-8427-4F4630ED5878}"/>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931192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88CC1-0C2B-4EC7-B5A2-29BEE2F87115}"/>
              </a:ext>
            </a:extLst>
          </p:cNvPr>
          <p:cNvSpPr>
            <a:spLocks noGrp="1"/>
          </p:cNvSpPr>
          <p:nvPr>
            <p:ph type="title"/>
          </p:nvPr>
        </p:nvSpPr>
        <p:spPr/>
        <p:txBody>
          <a:bodyPr/>
          <a:lstStyle/>
          <a:p>
            <a:r>
              <a:rPr lang="en-AU" dirty="0"/>
              <a:t>An EC decision is actually more important than the ECC decision in driving EN 303 687</a:t>
            </a:r>
          </a:p>
        </p:txBody>
      </p:sp>
      <p:sp>
        <p:nvSpPr>
          <p:cNvPr id="3" name="Content Placeholder 2">
            <a:extLst>
              <a:ext uri="{FF2B5EF4-FFF2-40B4-BE49-F238E27FC236}">
                <a16:creationId xmlns:a16="http://schemas.microsoft.com/office/drawing/2014/main" id="{4738C8BE-B50A-4167-9155-5E8A9DAC59C1}"/>
              </a:ext>
            </a:extLst>
          </p:cNvPr>
          <p:cNvSpPr>
            <a:spLocks noGrp="1"/>
          </p:cNvSpPr>
          <p:nvPr>
            <p:ph idx="1"/>
          </p:nvPr>
        </p:nvSpPr>
        <p:spPr>
          <a:xfrm>
            <a:off x="685800" y="1981200"/>
            <a:ext cx="7772400" cy="4114800"/>
          </a:xfrm>
        </p:spPr>
        <p:txBody>
          <a:bodyPr/>
          <a:lstStyle/>
          <a:p>
            <a:pPr lvl="1"/>
            <a:r>
              <a:rPr lang="en-US" dirty="0"/>
              <a:t>In Nov 2021, the Coex SC Chair commented that ECC/CEPT DEC(20)01 was driving work in ETSI BRAN related to 6 GHz (EN 303 687)</a:t>
            </a:r>
          </a:p>
          <a:p>
            <a:pPr lvl="1"/>
            <a:r>
              <a:rPr lang="en-US" dirty="0"/>
              <a:t>Another participant noted it is better to refer to </a:t>
            </a:r>
            <a:r>
              <a:rPr lang="en-US" dirty="0">
                <a:hlinkClick r:id="rId2"/>
              </a:rPr>
              <a:t>EC 2021/1067</a:t>
            </a:r>
            <a:r>
              <a:rPr lang="en-US" dirty="0"/>
              <a:t> as driving the EN 303 687 work in ETSI BRAN </a:t>
            </a:r>
          </a:p>
          <a:p>
            <a:pPr lvl="2"/>
            <a:r>
              <a:rPr lang="en-US" dirty="0"/>
              <a:t>There is a cooperation agreement between CEPT &amp; ETSI …</a:t>
            </a:r>
          </a:p>
          <a:p>
            <a:pPr lvl="2"/>
            <a:r>
              <a:rPr lang="en-US" dirty="0"/>
              <a:t>… but CEPT cannot task or instruct ETSI to develop a HS</a:t>
            </a:r>
          </a:p>
          <a:p>
            <a:pPr lvl="2"/>
            <a:r>
              <a:rPr lang="en-US" dirty="0"/>
              <a:t>Only the European Commission (EC) can task ETSI to develop HSs …</a:t>
            </a:r>
          </a:p>
          <a:p>
            <a:pPr lvl="2"/>
            <a:r>
              <a:rPr lang="en-US" dirty="0"/>
              <a:t>… and it has tasked ETSI to develop a HS for the 6 GHz band based on EC 2021/1067 (and not ECC/CEPT DEC(20)01)</a:t>
            </a:r>
          </a:p>
          <a:p>
            <a:pPr lvl="2"/>
            <a:r>
              <a:rPr lang="en-US" dirty="0"/>
              <a:t>EC 2021/1067 and ECC/CEPT DEC(20)01 are very similar but have subtle differences</a:t>
            </a:r>
          </a:p>
        </p:txBody>
      </p:sp>
      <p:sp>
        <p:nvSpPr>
          <p:cNvPr id="4" name="Footer Placeholder 3">
            <a:extLst>
              <a:ext uri="{FF2B5EF4-FFF2-40B4-BE49-F238E27FC236}">
                <a16:creationId xmlns:a16="http://schemas.microsoft.com/office/drawing/2014/main" id="{60E5EF4E-A0BC-487F-94A0-5A4961E8CAF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5CB5D8E-F891-434A-AE92-E9F1B636608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534753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7A093-4BF1-4BB7-BC07-B48B88DD2AB8}"/>
              </a:ext>
            </a:extLst>
          </p:cNvPr>
          <p:cNvSpPr>
            <a:spLocks noGrp="1"/>
          </p:cNvSpPr>
          <p:nvPr>
            <p:ph type="title"/>
          </p:nvPr>
        </p:nvSpPr>
        <p:spPr/>
        <p:txBody>
          <a:bodyPr/>
          <a:lstStyle/>
          <a:p>
            <a:r>
              <a:rPr lang="en-US" dirty="0"/>
              <a:t>EC 2021/1067 and ECC/CEPT DEC(20)01 are very similar but have subtle differences</a:t>
            </a:r>
            <a:endParaRPr lang="en-AU" dirty="0"/>
          </a:p>
        </p:txBody>
      </p:sp>
      <p:sp>
        <p:nvSpPr>
          <p:cNvPr id="7" name="Content Placeholder 6">
            <a:extLst>
              <a:ext uri="{FF2B5EF4-FFF2-40B4-BE49-F238E27FC236}">
                <a16:creationId xmlns:a16="http://schemas.microsoft.com/office/drawing/2014/main" id="{F82234C9-2AD2-4A5C-9305-F1A719E62A99}"/>
              </a:ext>
            </a:extLst>
          </p:cNvPr>
          <p:cNvSpPr>
            <a:spLocks noGrp="1"/>
          </p:cNvSpPr>
          <p:nvPr>
            <p:ph sz="half" idx="1"/>
          </p:nvPr>
        </p:nvSpPr>
        <p:spPr/>
        <p:txBody>
          <a:bodyPr/>
          <a:lstStyle/>
          <a:p>
            <a:r>
              <a:rPr lang="en-AU" sz="1800" dirty="0">
                <a:latin typeface="+mj-lt"/>
                <a:hlinkClick r:id="rId2"/>
              </a:rPr>
              <a:t>ECC (20)01</a:t>
            </a:r>
            <a:endParaRPr lang="en-AU" dirty="0">
              <a:latin typeface="+mj-lt"/>
            </a:endParaRPr>
          </a:p>
          <a:p>
            <a:pPr lvl="1"/>
            <a:r>
              <a:rPr lang="en-AU" dirty="0">
                <a:latin typeface="+mj-lt"/>
              </a:rPr>
              <a:t>ECC 20(10) requires:</a:t>
            </a:r>
          </a:p>
          <a:p>
            <a:pPr lvl="2"/>
            <a:r>
              <a:rPr lang="en-AU" i="1" dirty="0"/>
              <a:t>an adequate spectrum sharing mechanism shall be implemented </a:t>
            </a:r>
            <a:r>
              <a:rPr lang="en-AU" dirty="0"/>
              <a:t>for LPI devices and VLP devices (including NB FH devices)</a:t>
            </a:r>
          </a:p>
          <a:p>
            <a:endParaRPr lang="en-AU" dirty="0"/>
          </a:p>
        </p:txBody>
      </p:sp>
      <p:sp>
        <p:nvSpPr>
          <p:cNvPr id="8" name="Content Placeholder 7">
            <a:extLst>
              <a:ext uri="{FF2B5EF4-FFF2-40B4-BE49-F238E27FC236}">
                <a16:creationId xmlns:a16="http://schemas.microsoft.com/office/drawing/2014/main" id="{1CD0BA49-E6A8-45B1-BC53-5960C6988FB2}"/>
              </a:ext>
            </a:extLst>
          </p:cNvPr>
          <p:cNvSpPr>
            <a:spLocks noGrp="1"/>
          </p:cNvSpPr>
          <p:nvPr>
            <p:ph sz="half" idx="2"/>
          </p:nvPr>
        </p:nvSpPr>
        <p:spPr/>
        <p:txBody>
          <a:bodyPr/>
          <a:lstStyle/>
          <a:p>
            <a:r>
              <a:rPr lang="en-US" dirty="0">
                <a:hlinkClick r:id="rId3"/>
              </a:rPr>
              <a:t>EC 2021/1067</a:t>
            </a:r>
            <a:endParaRPr lang="en-US" dirty="0"/>
          </a:p>
          <a:p>
            <a:pPr lvl="1"/>
            <a:r>
              <a:rPr lang="en-US" dirty="0"/>
              <a:t>ECC 2021/1067 requires:</a:t>
            </a:r>
          </a:p>
          <a:p>
            <a:pPr lvl="2"/>
            <a:r>
              <a:rPr lang="en-AU" i="1" dirty="0"/>
              <a:t>Techniques to access spectrum and mitigate interference that provide an appropriate level of performance to comply with the essential requirements of Directive 2014/53/EU shall be used. Where relevant techniques are described </a:t>
            </a:r>
            <a:r>
              <a:rPr lang="en-AU" dirty="0"/>
              <a:t>in HSs </a:t>
            </a:r>
            <a:r>
              <a:rPr lang="en-AU" i="1" dirty="0"/>
              <a:t>or parts thereof the references of which have been published in the </a:t>
            </a:r>
            <a:r>
              <a:rPr lang="en-AU" dirty="0"/>
              <a:t>OJEU</a:t>
            </a:r>
            <a:r>
              <a:rPr lang="en-AU" i="1" dirty="0"/>
              <a:t> in accordance with Directive 2014/53/EU, performance at least equivalent to the performance level associated with those techniques shall be ensured.</a:t>
            </a:r>
          </a:p>
        </p:txBody>
      </p:sp>
      <p:sp>
        <p:nvSpPr>
          <p:cNvPr id="4" name="Footer Placeholder 3">
            <a:extLst>
              <a:ext uri="{FF2B5EF4-FFF2-40B4-BE49-F238E27FC236}">
                <a16:creationId xmlns:a16="http://schemas.microsoft.com/office/drawing/2014/main" id="{EA3493B2-F747-42A9-9B9E-7FAC550ECA7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2BB09D0-D7D6-45B3-837B-A4593793BDB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
        <p:nvSpPr>
          <p:cNvPr id="9" name="Rectangle 8">
            <a:extLst>
              <a:ext uri="{FF2B5EF4-FFF2-40B4-BE49-F238E27FC236}">
                <a16:creationId xmlns:a16="http://schemas.microsoft.com/office/drawing/2014/main" id="{A82AA202-506A-46B5-8886-C39B9703BE6F}"/>
              </a:ext>
            </a:extLst>
          </p:cNvPr>
          <p:cNvSpPr/>
          <p:nvPr/>
        </p:nvSpPr>
        <p:spPr bwMode="auto">
          <a:xfrm>
            <a:off x="457200" y="4572000"/>
            <a:ext cx="1981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Different words but similar</a:t>
            </a:r>
          </a:p>
        </p:txBody>
      </p:sp>
      <p:cxnSp>
        <p:nvCxnSpPr>
          <p:cNvPr id="11" name="Connector: Curved 10">
            <a:extLst>
              <a:ext uri="{FF2B5EF4-FFF2-40B4-BE49-F238E27FC236}">
                <a16:creationId xmlns:a16="http://schemas.microsoft.com/office/drawing/2014/main" id="{5F814DF3-AF28-4966-8269-FC1C7769E7F9}"/>
              </a:ext>
            </a:extLst>
          </p:cNvPr>
          <p:cNvCxnSpPr>
            <a:cxnSpLocks/>
            <a:stCxn id="9" idx="3"/>
          </p:cNvCxnSpPr>
          <p:nvPr/>
        </p:nvCxnSpPr>
        <p:spPr bwMode="auto">
          <a:xfrm flipV="1">
            <a:off x="2438400" y="3810000"/>
            <a:ext cx="609600" cy="12192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cxnSp>
        <p:nvCxnSpPr>
          <p:cNvPr id="13" name="Connector: Curved 12">
            <a:extLst>
              <a:ext uri="{FF2B5EF4-FFF2-40B4-BE49-F238E27FC236}">
                <a16:creationId xmlns:a16="http://schemas.microsoft.com/office/drawing/2014/main" id="{A2163177-535B-4E97-8204-8149B89D3D6C}"/>
              </a:ext>
            </a:extLst>
          </p:cNvPr>
          <p:cNvCxnSpPr>
            <a:cxnSpLocks/>
            <a:stCxn id="9" idx="3"/>
          </p:cNvCxnSpPr>
          <p:nvPr/>
        </p:nvCxnSpPr>
        <p:spPr bwMode="auto">
          <a:xfrm flipV="1">
            <a:off x="2438400" y="4419600"/>
            <a:ext cx="2590800" cy="609600"/>
          </a:xfrm>
          <a:prstGeom prst="curvedConnector3">
            <a:avLst>
              <a:gd name="adj1" fmla="val 50000"/>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320360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about the NB FH in 6 GHz issue … with no conclusions</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has an interest in how NB FH is specified by</a:t>
            </a:r>
            <a:br>
              <a:rPr lang="en-AU" dirty="0"/>
            </a:br>
            <a:r>
              <a:rPr lang="en-AU" dirty="0"/>
              <a:t>EN 303 687 for 6 GHz because it may have a significant impact on Wi-Fi operation in at least some circumstances</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from the Coex SC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53</a:t>
            </a:fld>
            <a:endParaRPr lang="en-US" dirty="0"/>
          </a:p>
        </p:txBody>
      </p:sp>
      <p:sp>
        <p:nvSpPr>
          <p:cNvPr id="7" name="Rectangle 6">
            <a:extLst>
              <a:ext uri="{FF2B5EF4-FFF2-40B4-BE49-F238E27FC236}">
                <a16:creationId xmlns:a16="http://schemas.microsoft.com/office/drawing/2014/main" id="{3507E2BC-C8A8-4691-9C45-AD6240F7AEE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81559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June 2021, at BRAN#110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2021)</a:t>
            </a:r>
          </a:p>
          <a:p>
            <a:pPr lvl="1"/>
            <a:r>
              <a:rPr lang="en-GB" dirty="0"/>
              <a:t>BRAN(21)110019 (Apple) - </a:t>
            </a:r>
            <a:r>
              <a:rPr lang="en-GB" i="1" dirty="0"/>
              <a:t>EN 303 687 NB Inputs</a:t>
            </a:r>
          </a:p>
          <a:p>
            <a:pPr lvl="1"/>
            <a:r>
              <a:rPr lang="en-GB" dirty="0"/>
              <a:t>BRAN(21)110045 (Qualcomm) - </a:t>
            </a:r>
            <a:r>
              <a:rPr lang="en-GB" i="1" dirty="0"/>
              <a:t>NB coexistence in 6 GHz – eDAA</a:t>
            </a:r>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(eDAA) </a:t>
            </a:r>
          </a:p>
          <a:p>
            <a:pPr lvl="1"/>
            <a:r>
              <a:rPr lang="en-US" dirty="0">
                <a:latin typeface="+mj-lt"/>
              </a:rPr>
              <a:t>Qualcomm</a:t>
            </a:r>
            <a:r>
              <a:rPr lang="en-US" i="1" dirty="0">
                <a:latin typeface="+mj-lt"/>
              </a:rPr>
              <a:t> </a:t>
            </a:r>
            <a:r>
              <a:rPr lang="en-US" dirty="0">
                <a:latin typeface="+mj-lt"/>
              </a:rPr>
              <a:t>asserted that </a:t>
            </a:r>
            <a:r>
              <a:rPr lang="en-US" dirty="0"/>
              <a:t>eDAA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54</a:t>
            </a:fld>
            <a:endParaRPr lang="en-US" dirty="0"/>
          </a:p>
        </p:txBody>
      </p:sp>
      <p:sp>
        <p:nvSpPr>
          <p:cNvPr id="6" name="Rectangle 5">
            <a:extLst>
              <a:ext uri="{FF2B5EF4-FFF2-40B4-BE49-F238E27FC236}">
                <a16:creationId xmlns:a16="http://schemas.microsoft.com/office/drawing/2014/main" id="{62F2BAAE-1FE5-492A-9FD1-1B71207874D2}"/>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58121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a:xfrm>
            <a:off x="685800" y="685800"/>
            <a:ext cx="7772400" cy="1066800"/>
          </a:xfrm>
        </p:spPr>
        <p:txBody>
          <a:bodyPr/>
          <a:lstStyle/>
          <a:p>
            <a:r>
              <a:rPr lang="en-AU" dirty="0"/>
              <a:t>In July 2021, the Coex SC heard about issues with  </a:t>
            </a:r>
            <a:r>
              <a:rPr lang="en-AU" dirty="0" err="1"/>
              <a:t>eDAA</a:t>
            </a:r>
            <a:r>
              <a:rPr lang="en-AU" dirty="0"/>
              <a:t> … but came to no conclusions</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a:xfrm>
            <a:off x="685800" y="1981200"/>
            <a:ext cx="7772400" cy="4114800"/>
          </a:xfrm>
        </p:spPr>
        <p:txBody>
          <a:bodyPr/>
          <a:lstStyle/>
          <a:p>
            <a:pPr lvl="1"/>
            <a:r>
              <a:rPr lang="en-AU" dirty="0"/>
              <a:t>In July 2021, Menzo Wentink (Qualcomm) provided a summary of his latest </a:t>
            </a:r>
            <a:r>
              <a:rPr lang="en-AU" dirty="0" err="1"/>
              <a:t>eDAA</a:t>
            </a:r>
            <a:r>
              <a:rPr lang="en-AU" dirty="0"/>
              <a:t>  simulations &amp; findings</a:t>
            </a:r>
          </a:p>
          <a:p>
            <a:pPr lvl="2"/>
            <a:r>
              <a:rPr lang="en-AU" dirty="0"/>
              <a:t>See </a:t>
            </a:r>
            <a:r>
              <a:rPr lang="en-AU" dirty="0">
                <a:hlinkClick r:id="rId2"/>
              </a:rPr>
              <a:t>11-21-1191-00</a:t>
            </a:r>
            <a:r>
              <a:rPr lang="en-AU" dirty="0"/>
              <a:t> - </a:t>
            </a:r>
            <a:r>
              <a:rPr lang="en-US" i="1" dirty="0"/>
              <a:t>NB Coexistence in 6 GHz – eDAA</a:t>
            </a:r>
            <a:endParaRPr lang="en-AU" dirty="0"/>
          </a:p>
          <a:p>
            <a:pPr lvl="2"/>
            <a:r>
              <a:rPr lang="en-AU" dirty="0" err="1"/>
              <a:t>eDAA</a:t>
            </a:r>
            <a:r>
              <a:rPr lang="en-AU" dirty="0"/>
              <a:t> has been proposed by Apple in ETSI BRAN as a mechanism to enable </a:t>
            </a:r>
            <a:r>
              <a:rPr lang="en-AU" sz="1600" i="1" dirty="0"/>
              <a:t>adequate spectrum sharing </a:t>
            </a:r>
            <a:endParaRPr lang="en-AU" i="1" dirty="0"/>
          </a:p>
          <a:p>
            <a:pPr lvl="2"/>
            <a:r>
              <a:rPr lang="en-AU" dirty="0" err="1"/>
              <a:t>Menzo’s</a:t>
            </a:r>
            <a:r>
              <a:rPr lang="en-AU" dirty="0"/>
              <a:t> conclusions in relation to </a:t>
            </a:r>
            <a:r>
              <a:rPr lang="en-AU" dirty="0" err="1"/>
              <a:t>eDAA</a:t>
            </a:r>
            <a:r>
              <a:rPr lang="en-AU" dirty="0"/>
              <a:t> were:</a:t>
            </a:r>
          </a:p>
          <a:p>
            <a:pPr lvl="3"/>
            <a:r>
              <a:rPr lang="en-US" i="1" dirty="0"/>
              <a:t>NB with eDAA may cause latency issues at Wi-Fi</a:t>
            </a:r>
          </a:p>
          <a:p>
            <a:pPr lvl="3"/>
            <a:r>
              <a:rPr lang="en-US" i="1" dirty="0"/>
              <a:t>eDAA also appears inadequate for NB/NB sharing</a:t>
            </a:r>
          </a:p>
          <a:p>
            <a:pPr lvl="3"/>
            <a:r>
              <a:rPr lang="en-US" i="1" dirty="0"/>
              <a:t>LBT shows no issues for either Wi-Fi/NB or NB/NB coexistence</a:t>
            </a:r>
          </a:p>
          <a:p>
            <a:pPr lvl="3"/>
            <a:r>
              <a:rPr lang="en-US" i="1" dirty="0"/>
              <a:t>The eDAA coexistence issues pointed out in this analysis should make it unlikely that a notified body can certify 'no-LBT' NB equipment</a:t>
            </a:r>
          </a:p>
          <a:p>
            <a:pPr lvl="1"/>
            <a:r>
              <a:rPr lang="en-AU" dirty="0"/>
              <a:t>There were no conclusions or decisions from the Coex SC at the time …</a:t>
            </a:r>
          </a:p>
          <a:p>
            <a:pPr lvl="3"/>
            <a:endParaRPr lang="en-US" i="1" dirty="0"/>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55</a:t>
            </a:fld>
            <a:endParaRPr lang="en-US" dirty="0"/>
          </a:p>
        </p:txBody>
      </p:sp>
      <p:sp>
        <p:nvSpPr>
          <p:cNvPr id="6" name="Rectangle 5">
            <a:extLst>
              <a:ext uri="{FF2B5EF4-FFF2-40B4-BE49-F238E27FC236}">
                <a16:creationId xmlns:a16="http://schemas.microsoft.com/office/drawing/2014/main" id="{CB457D8E-9638-4D14-8795-6EB1932F4036}"/>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837836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799" y="685800"/>
            <a:ext cx="7858125" cy="1066800"/>
          </a:xfrm>
        </p:spPr>
        <p:txBody>
          <a:bodyPr/>
          <a:lstStyle/>
          <a:p>
            <a:r>
              <a:rPr lang="en-AU" dirty="0"/>
              <a:t>In Sept 2021, BRAN#110d underlined fundamental disagreements about </a:t>
            </a:r>
            <a:r>
              <a:rPr lang="en-AU" dirty="0" err="1"/>
              <a:t>eDAA</a:t>
            </a:r>
            <a:r>
              <a:rPr lang="en-AU" dirty="0"/>
              <a:t> spectrum </a:t>
            </a:r>
            <a:r>
              <a:rPr lang="en-GB" dirty="0">
                <a:ea typeface="Times New Roman" panose="02020603050405020304" pitchFamily="18" charset="0"/>
              </a:rPr>
              <a:t>sharing</a:t>
            </a:r>
            <a:endParaRPr lang="en-AU" dirty="0"/>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BRAN(21)110a003 (Apple) - </a:t>
            </a:r>
            <a:r>
              <a:rPr lang="en-US" i="1" dirty="0"/>
              <a:t>Spectrum sharing comparisons</a:t>
            </a:r>
            <a:endParaRPr lang="en-AU" i="1" dirty="0"/>
          </a:p>
          <a:p>
            <a:pPr lvl="1"/>
            <a:r>
              <a:rPr lang="en-US" dirty="0"/>
              <a:t>BRAN(21)110d003r1 (Qualcomm) - </a:t>
            </a:r>
            <a:r>
              <a:rPr lang="en-US" i="1" dirty="0"/>
              <a:t>Response to BRAN(21)110a003</a:t>
            </a:r>
          </a:p>
          <a:p>
            <a:pPr lvl="1"/>
            <a:r>
              <a:rPr lang="en-US" dirty="0"/>
              <a:t>BRAN(21)110d009 (Apple) - </a:t>
            </a:r>
            <a:r>
              <a:rPr lang="en-US" i="1" dirty="0"/>
              <a:t>Inaccuracies in BRAN(21)110d003r1</a:t>
            </a:r>
          </a:p>
          <a:p>
            <a:pPr lvl="1"/>
            <a:r>
              <a:rPr lang="en-US" dirty="0"/>
              <a:t>BRAN(21)110d006 (Ericsson) - </a:t>
            </a:r>
            <a:r>
              <a:rPr lang="en-US" i="1" dirty="0"/>
              <a:t>Co-existence considerations for 6GHz channel access</a:t>
            </a:r>
          </a:p>
          <a:p>
            <a:r>
              <a:rPr lang="en-US" dirty="0"/>
              <a:t>Summary</a:t>
            </a:r>
          </a:p>
          <a:p>
            <a:pPr lvl="1"/>
            <a:r>
              <a:rPr lang="en-US" dirty="0">
                <a:latin typeface="+mj-lt"/>
              </a:rPr>
              <a:t>Lots of claims &amp; counter claims, but still little agreement</a:t>
            </a:r>
          </a:p>
          <a:p>
            <a:pPr lvl="2"/>
            <a:r>
              <a:rPr lang="en-US" dirty="0">
                <a:latin typeface="+mj-lt"/>
              </a:rPr>
              <a:t>One side claims </a:t>
            </a:r>
            <a:r>
              <a:rPr lang="en-US" dirty="0" err="1">
                <a:latin typeface="+mj-lt"/>
              </a:rPr>
              <a:t>eDAA</a:t>
            </a:r>
            <a:r>
              <a:rPr lang="en-US" dirty="0">
                <a:latin typeface="+mj-lt"/>
              </a:rPr>
              <a:t> provides </a:t>
            </a:r>
            <a:r>
              <a:rPr lang="en-GB" i="1" dirty="0">
                <a:effectLst/>
                <a:latin typeface="+mj-lt"/>
                <a:ea typeface="Times New Roman" panose="02020603050405020304" pitchFamily="18" charset="0"/>
              </a:rPr>
              <a:t>adequate spectrum sharing</a:t>
            </a:r>
            <a:r>
              <a:rPr lang="en-GB" dirty="0">
                <a:effectLst/>
                <a:latin typeface="+mj-lt"/>
                <a:ea typeface="Times New Roman" panose="02020603050405020304" pitchFamily="18" charset="0"/>
              </a:rPr>
              <a:t>, is the only way to enable &lt;10 </a:t>
            </a:r>
            <a:r>
              <a:rPr lang="en-GB" dirty="0" err="1">
                <a:effectLst/>
                <a:latin typeface="+mj-lt"/>
                <a:ea typeface="Times New Roman" panose="02020603050405020304" pitchFamily="18" charset="0"/>
              </a:rPr>
              <a:t>ms</a:t>
            </a:r>
            <a:r>
              <a:rPr lang="en-GB" dirty="0">
                <a:effectLst/>
                <a:latin typeface="+mj-lt"/>
                <a:ea typeface="Times New Roman" panose="02020603050405020304" pitchFamily="18" charset="0"/>
              </a:rPr>
              <a:t> latency, &amp; causes </a:t>
            </a:r>
            <a:r>
              <a:rPr lang="en-GB" dirty="0">
                <a:effectLst/>
                <a:latin typeface="Arial" panose="020B0604020202020204" pitchFamily="34" charset="0"/>
                <a:ea typeface="Times New Roman" panose="02020603050405020304" pitchFamily="18" charset="0"/>
              </a:rPr>
              <a:t>no more problem to Wi-Fi than Wi-Fi or NR-U</a:t>
            </a:r>
          </a:p>
          <a:p>
            <a:pPr lvl="2"/>
            <a:r>
              <a:rPr lang="en-GB" dirty="0">
                <a:latin typeface="Arial" panose="020B0604020202020204" pitchFamily="34" charset="0"/>
              </a:rPr>
              <a:t>Other side claims </a:t>
            </a:r>
            <a:r>
              <a:rPr lang="en-GB" dirty="0" err="1">
                <a:latin typeface="Arial" panose="020B0604020202020204" pitchFamily="34" charset="0"/>
              </a:rPr>
              <a:t>eDAA</a:t>
            </a:r>
            <a:r>
              <a:rPr lang="en-GB" dirty="0">
                <a:latin typeface="Arial" panose="020B0604020202020204" pitchFamily="34" charset="0"/>
              </a:rPr>
              <a:t> cannot share with Wi-Fi, particularly in terms of latency, and </a:t>
            </a:r>
            <a:r>
              <a:rPr lang="en-GB" dirty="0" err="1">
                <a:latin typeface="Arial" panose="020B0604020202020204" pitchFamily="34" charset="0"/>
              </a:rPr>
              <a:t>eDAA</a:t>
            </a:r>
            <a:r>
              <a:rPr lang="en-GB" dirty="0">
                <a:latin typeface="Arial" panose="020B0604020202020204" pitchFamily="34" charset="0"/>
              </a:rPr>
              <a:t> can’t even share with </a:t>
            </a:r>
            <a:r>
              <a:rPr lang="en-GB" dirty="0" err="1">
                <a:latin typeface="Arial" panose="020B0604020202020204" pitchFamily="34" charset="0"/>
              </a:rPr>
              <a:t>eDAA</a:t>
            </a:r>
            <a:endParaRPr lang="en-GB" dirty="0">
              <a:latin typeface="Arial" panose="020B0604020202020204" pitchFamily="34" charset="0"/>
            </a:endParaRPr>
          </a:p>
          <a:p>
            <a:pPr lvl="2"/>
            <a:r>
              <a:rPr lang="en-GB" dirty="0">
                <a:latin typeface="Arial" panose="020B0604020202020204" pitchFamily="34" charset="0"/>
              </a:rPr>
              <a:t>Both sides questioned the other side’s sims &amp; analysis</a:t>
            </a:r>
            <a:endParaRPr lang="en-AU" dirty="0"/>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56</a:t>
            </a:fld>
            <a:endParaRPr lang="en-US" dirty="0"/>
          </a:p>
        </p:txBody>
      </p:sp>
      <p:sp>
        <p:nvSpPr>
          <p:cNvPr id="6" name="Rectangle 5">
            <a:extLst>
              <a:ext uri="{FF2B5EF4-FFF2-40B4-BE49-F238E27FC236}">
                <a16:creationId xmlns:a16="http://schemas.microsoft.com/office/drawing/2014/main" id="{F08FAE04-EF27-4E5B-97FB-4643EECCA6A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41486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800" y="685800"/>
            <a:ext cx="8458200" cy="1066800"/>
          </a:xfrm>
        </p:spPr>
        <p:txBody>
          <a:bodyPr/>
          <a:lstStyle/>
          <a:p>
            <a:r>
              <a:rPr lang="en-AU" dirty="0"/>
              <a:t>In Sept 2021, BRAN#110e focused on both process &amp; technical NB FH aspects … again without consensus</a:t>
            </a:r>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BRAN(21)110d004 (Rapporteur/Broadcom) - </a:t>
            </a:r>
            <a:r>
              <a:rPr lang="en-US" i="1" dirty="0"/>
              <a:t>Proposal for way forward for NB in EN 303 687</a:t>
            </a:r>
          </a:p>
          <a:p>
            <a:pPr lvl="1"/>
            <a:r>
              <a:rPr lang="en-US" dirty="0"/>
              <a:t>BRAN(21)110d007 (Ericsson) - </a:t>
            </a:r>
            <a:r>
              <a:rPr lang="en-US" i="1" dirty="0"/>
              <a:t>Next Step for Narrowband in 6 GHz</a:t>
            </a:r>
          </a:p>
          <a:p>
            <a:pPr lvl="1"/>
            <a:r>
              <a:rPr lang="en-US" dirty="0"/>
              <a:t>BRAN(21)110d005 (Apple) - </a:t>
            </a:r>
            <a:r>
              <a:rPr lang="en-US" i="1" dirty="0"/>
              <a:t>Equal Treatment of Narrow Band</a:t>
            </a:r>
          </a:p>
          <a:p>
            <a:pPr lvl="1"/>
            <a:r>
              <a:rPr lang="en-US" dirty="0"/>
              <a:t>BRAN(21)110e004 (Ericsson) </a:t>
            </a:r>
            <a:r>
              <a:rPr lang="en-US" i="1" dirty="0"/>
              <a:t>- LBT and MU for Narrowband Frequency Hopping</a:t>
            </a:r>
          </a:p>
          <a:p>
            <a:pPr lvl="1"/>
            <a:r>
              <a:rPr lang="en-US" dirty="0"/>
              <a:t>BRAN(21)110d008 (Apple) - </a:t>
            </a:r>
            <a:r>
              <a:rPr lang="en-US" i="1" dirty="0"/>
              <a:t>Way forward for Narrow-band in 6GHz</a:t>
            </a:r>
            <a:r>
              <a:rPr lang="en-US" dirty="0"/>
              <a:t> </a:t>
            </a:r>
            <a:endParaRPr lang="en-AU" dirty="0"/>
          </a:p>
          <a:p>
            <a:pPr lvl="1"/>
            <a:r>
              <a:rPr lang="en-US" dirty="0"/>
              <a:t>BRAN(21)110e003 (Ericsson) - </a:t>
            </a:r>
            <a:r>
              <a:rPr lang="en-US" i="1" dirty="0"/>
              <a:t>Relevance of EN 300 328</a:t>
            </a:r>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57</a:t>
            </a:fld>
            <a:endParaRPr lang="en-US" dirty="0"/>
          </a:p>
        </p:txBody>
      </p:sp>
      <p:sp>
        <p:nvSpPr>
          <p:cNvPr id="6" name="Rectangle 5">
            <a:extLst>
              <a:ext uri="{FF2B5EF4-FFF2-40B4-BE49-F238E27FC236}">
                <a16:creationId xmlns:a16="http://schemas.microsoft.com/office/drawing/2014/main" id="{2208A560-4861-489A-ABB6-05F9C110EEFF}"/>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2062501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A711-5FA8-4C2E-9EA4-63E097E75021}"/>
              </a:ext>
            </a:extLst>
          </p:cNvPr>
          <p:cNvSpPr>
            <a:spLocks noGrp="1"/>
          </p:cNvSpPr>
          <p:nvPr>
            <p:ph type="title"/>
          </p:nvPr>
        </p:nvSpPr>
        <p:spPr/>
        <p:txBody>
          <a:bodyPr/>
          <a:lstStyle/>
          <a:p>
            <a:r>
              <a:rPr lang="en-AU" dirty="0"/>
              <a:t>BRAN#110e did not come to any agreement about NB FH on various process related issues</a:t>
            </a:r>
          </a:p>
        </p:txBody>
      </p:sp>
      <p:sp>
        <p:nvSpPr>
          <p:cNvPr id="3" name="Content Placeholder 2">
            <a:extLst>
              <a:ext uri="{FF2B5EF4-FFF2-40B4-BE49-F238E27FC236}">
                <a16:creationId xmlns:a16="http://schemas.microsoft.com/office/drawing/2014/main" id="{88E6F152-40DA-42EF-A0F0-6B881EC5EC95}"/>
              </a:ext>
            </a:extLst>
          </p:cNvPr>
          <p:cNvSpPr>
            <a:spLocks noGrp="1"/>
          </p:cNvSpPr>
          <p:nvPr>
            <p:ph idx="1"/>
          </p:nvPr>
        </p:nvSpPr>
        <p:spPr>
          <a:xfrm>
            <a:off x="685800" y="1600200"/>
            <a:ext cx="7772400" cy="4114800"/>
          </a:xfrm>
        </p:spPr>
        <p:txBody>
          <a:bodyPr/>
          <a:lstStyle/>
          <a:p>
            <a:r>
              <a:rPr lang="en-AU" dirty="0"/>
              <a:t>Summary of process issues</a:t>
            </a:r>
          </a:p>
          <a:p>
            <a:pPr lvl="1"/>
            <a:r>
              <a:rPr lang="en-AU" dirty="0"/>
              <a:t>BRAN#110e discussed various procedural options, including:</a:t>
            </a:r>
          </a:p>
          <a:p>
            <a:pPr lvl="2"/>
            <a:r>
              <a:rPr lang="en-AU" dirty="0"/>
              <a:t>Include NB FH in EN 303 687 now, even if that means delay for 6 GHz</a:t>
            </a:r>
          </a:p>
          <a:p>
            <a:pPr lvl="2"/>
            <a:r>
              <a:rPr lang="en-AU" dirty="0"/>
              <a:t>Include NB FH in EN 303 687 as proposed, and refine in next version</a:t>
            </a:r>
          </a:p>
          <a:p>
            <a:pPr lvl="2"/>
            <a:r>
              <a:rPr lang="en-AU" dirty="0"/>
              <a:t>Include NB  FH in next version of EN 303 687, which will mean delay for NB FH</a:t>
            </a:r>
          </a:p>
          <a:p>
            <a:pPr lvl="2"/>
            <a:r>
              <a:rPr lang="en-AU" dirty="0"/>
              <a:t>Develop NB FH in a parallel WI</a:t>
            </a:r>
          </a:p>
          <a:p>
            <a:pPr lvl="1"/>
            <a:r>
              <a:rPr lang="en-AU" dirty="0"/>
              <a:t>There was no agreement after intense discussion about:</a:t>
            </a:r>
          </a:p>
          <a:p>
            <a:pPr lvl="2"/>
            <a:r>
              <a:rPr lang="en-AU" dirty="0"/>
              <a:t>What is (not) allowed by rules?</a:t>
            </a:r>
          </a:p>
          <a:p>
            <a:pPr lvl="3"/>
            <a:r>
              <a:rPr lang="en-AU" dirty="0" err="1"/>
              <a:t>eg</a:t>
            </a:r>
            <a:r>
              <a:rPr lang="en-AU" dirty="0"/>
              <a:t> parallel WI’s, noting 60 GHz precedent</a:t>
            </a:r>
          </a:p>
          <a:p>
            <a:pPr lvl="3"/>
            <a:r>
              <a:rPr lang="en-AU" dirty="0" err="1"/>
              <a:t>eg</a:t>
            </a:r>
            <a:r>
              <a:rPr lang="en-AU" dirty="0"/>
              <a:t> could EN 303 687 even be a stable draft before regulations were published?</a:t>
            </a:r>
          </a:p>
          <a:p>
            <a:pPr lvl="2"/>
            <a:r>
              <a:rPr lang="en-AU" dirty="0"/>
              <a:t>What was (not) intended by regulators?</a:t>
            </a:r>
          </a:p>
          <a:p>
            <a:pPr lvl="3"/>
            <a:r>
              <a:rPr lang="en-AU" dirty="0" err="1"/>
              <a:t>eg</a:t>
            </a:r>
            <a:r>
              <a:rPr lang="en-AU" dirty="0"/>
              <a:t> Should Wi-Fi/NR-U have priority over NB FH, or equal treatment?</a:t>
            </a:r>
          </a:p>
          <a:p>
            <a:pPr lvl="2"/>
            <a:r>
              <a:rPr lang="en-AU" dirty="0"/>
              <a:t>Can </a:t>
            </a:r>
            <a:r>
              <a:rPr lang="en-AU" i="1" dirty="0"/>
              <a:t>Notified Bodies </a:t>
            </a:r>
            <a:r>
              <a:rPr lang="en-AU" dirty="0"/>
              <a:t>be informed about disagreements related to </a:t>
            </a:r>
            <a:r>
              <a:rPr lang="en-AU" i="1" dirty="0"/>
              <a:t>adequate sharing </a:t>
            </a:r>
            <a:r>
              <a:rPr lang="en-AU" dirty="0"/>
              <a:t>for NB FH?</a:t>
            </a:r>
          </a:p>
          <a:p>
            <a:pPr lvl="3"/>
            <a:r>
              <a:rPr lang="en-AU" dirty="0"/>
              <a:t>This is important if NB FH is not included in a </a:t>
            </a:r>
            <a:r>
              <a:rPr lang="en-AU" i="1" dirty="0"/>
              <a:t>Harmonised Standard </a:t>
            </a:r>
            <a:r>
              <a:rPr lang="en-AU" dirty="0"/>
              <a:t>soon</a:t>
            </a:r>
          </a:p>
          <a:p>
            <a:pPr lvl="2"/>
            <a:r>
              <a:rPr lang="en-AU" dirty="0"/>
              <a:t>…</a:t>
            </a:r>
          </a:p>
          <a:p>
            <a:pPr lvl="1"/>
            <a:endParaRPr lang="en-AU" dirty="0"/>
          </a:p>
          <a:p>
            <a:pPr lvl="2"/>
            <a:endParaRPr lang="en-AU" dirty="0"/>
          </a:p>
        </p:txBody>
      </p:sp>
      <p:sp>
        <p:nvSpPr>
          <p:cNvPr id="4" name="Footer Placeholder 3">
            <a:extLst>
              <a:ext uri="{FF2B5EF4-FFF2-40B4-BE49-F238E27FC236}">
                <a16:creationId xmlns:a16="http://schemas.microsoft.com/office/drawing/2014/main" id="{D6170D1D-8E1C-4B5D-8651-6B9866E26D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A29EEA6-C0F3-4F9D-B47F-3DA8A5080B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
        <p:nvSpPr>
          <p:cNvPr id="6" name="Rectangle 5">
            <a:extLst>
              <a:ext uri="{FF2B5EF4-FFF2-40B4-BE49-F238E27FC236}">
                <a16:creationId xmlns:a16="http://schemas.microsoft.com/office/drawing/2014/main" id="{C75217E3-746E-45C6-910A-FC194587082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1130183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7D90-0B54-44C8-9A13-6E049A54B89D}"/>
              </a:ext>
            </a:extLst>
          </p:cNvPr>
          <p:cNvSpPr>
            <a:spLocks noGrp="1"/>
          </p:cNvSpPr>
          <p:nvPr>
            <p:ph type="title"/>
          </p:nvPr>
        </p:nvSpPr>
        <p:spPr/>
        <p:txBody>
          <a:bodyPr/>
          <a:lstStyle/>
          <a:p>
            <a:r>
              <a:rPr lang="en-AU" dirty="0"/>
              <a:t>BRAN#110e did not come to any agreement on issues related to adoption of EN 300 328 techniques</a:t>
            </a:r>
          </a:p>
        </p:txBody>
      </p:sp>
      <p:sp>
        <p:nvSpPr>
          <p:cNvPr id="3" name="Content Placeholder 2">
            <a:extLst>
              <a:ext uri="{FF2B5EF4-FFF2-40B4-BE49-F238E27FC236}">
                <a16:creationId xmlns:a16="http://schemas.microsoft.com/office/drawing/2014/main" id="{B258CA39-27DF-4544-A795-C040661EC7A3}"/>
              </a:ext>
            </a:extLst>
          </p:cNvPr>
          <p:cNvSpPr>
            <a:spLocks noGrp="1"/>
          </p:cNvSpPr>
          <p:nvPr>
            <p:ph idx="1"/>
          </p:nvPr>
        </p:nvSpPr>
        <p:spPr/>
        <p:txBody>
          <a:bodyPr/>
          <a:lstStyle/>
          <a:p>
            <a:r>
              <a:rPr lang="en-AU" dirty="0"/>
              <a:t>Summary of EN 300 328 related issues</a:t>
            </a:r>
          </a:p>
          <a:p>
            <a:pPr lvl="1"/>
            <a:r>
              <a:rPr lang="en-AU" dirty="0"/>
              <a:t>In BRAN#110e, some (re)asserted that sharing techniques from</a:t>
            </a:r>
            <a:br>
              <a:rPr lang="en-AU" dirty="0"/>
            </a:br>
            <a:r>
              <a:rPr lang="en-AU" dirty="0"/>
              <a:t>EN 300 328 (2.4 GHz) provide:</a:t>
            </a:r>
          </a:p>
          <a:p>
            <a:pPr lvl="2"/>
            <a:r>
              <a:rPr lang="en-AU" dirty="0"/>
              <a:t>Adequate sharing for 6 GHz </a:t>
            </a:r>
            <a:r>
              <a:rPr lang="en-AU" i="1" dirty="0"/>
              <a:t>as is …</a:t>
            </a:r>
          </a:p>
          <a:p>
            <a:pPr lvl="2"/>
            <a:r>
              <a:rPr lang="en-AU" dirty="0"/>
              <a:t>… but refinements are possible to make sharing even better in 6 GHz</a:t>
            </a:r>
          </a:p>
          <a:p>
            <a:pPr lvl="1"/>
            <a:r>
              <a:rPr lang="en-AU" dirty="0"/>
              <a:t>Others disagreed (again), noting 2.4 GHz is a different band to 6 GHz, and that EN 300 328 does not even provide good sharing in 2.4 GHz</a:t>
            </a:r>
          </a:p>
          <a:p>
            <a:pPr lvl="2"/>
            <a:r>
              <a:rPr lang="en-AU" dirty="0"/>
              <a:t>Different goals</a:t>
            </a:r>
          </a:p>
          <a:p>
            <a:pPr lvl="2"/>
            <a:r>
              <a:rPr lang="en-AU" dirty="0"/>
              <a:t>Different size of band</a:t>
            </a:r>
          </a:p>
          <a:p>
            <a:pPr lvl="2"/>
            <a:r>
              <a:rPr lang="en-AU" dirty="0"/>
              <a:t>Different channel plan</a:t>
            </a:r>
          </a:p>
          <a:p>
            <a:pPr lvl="1"/>
            <a:r>
              <a:rPr lang="en-AU" dirty="0"/>
              <a:t>The bottom line in relation to NB FH sharing is:</a:t>
            </a:r>
          </a:p>
          <a:p>
            <a:pPr lvl="2"/>
            <a:r>
              <a:rPr lang="en-AU" dirty="0"/>
              <a:t>Some want it to be based on (a refinement of) EN 300 328 … ASAP</a:t>
            </a:r>
          </a:p>
          <a:p>
            <a:pPr lvl="2"/>
            <a:r>
              <a:rPr lang="en-AU" dirty="0"/>
              <a:t>Others want it to be based on LBT … after a full technical discussion </a:t>
            </a:r>
          </a:p>
          <a:p>
            <a:endParaRPr lang="en-AU" dirty="0"/>
          </a:p>
        </p:txBody>
      </p:sp>
      <p:sp>
        <p:nvSpPr>
          <p:cNvPr id="4" name="Footer Placeholder 3">
            <a:extLst>
              <a:ext uri="{FF2B5EF4-FFF2-40B4-BE49-F238E27FC236}">
                <a16:creationId xmlns:a16="http://schemas.microsoft.com/office/drawing/2014/main" id="{4336606E-87B6-412B-BBD2-A8B3AEFEE4E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8EB667-E227-4AF4-9854-D07640DFBC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
        <p:nvSpPr>
          <p:cNvPr id="6" name="Rectangle 5">
            <a:extLst>
              <a:ext uri="{FF2B5EF4-FFF2-40B4-BE49-F238E27FC236}">
                <a16:creationId xmlns:a16="http://schemas.microsoft.com/office/drawing/2014/main" id="{DA376A2C-B68B-46FE-B74A-23BAC8249CA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8117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0BF0-3772-47EF-A425-265D04903F93}"/>
              </a:ext>
            </a:extLst>
          </p:cNvPr>
          <p:cNvSpPr>
            <a:spLocks noGrp="1"/>
          </p:cNvSpPr>
          <p:nvPr>
            <p:ph type="title"/>
          </p:nvPr>
        </p:nvSpPr>
        <p:spPr>
          <a:xfrm>
            <a:off x="685800" y="685800"/>
            <a:ext cx="7772400" cy="1066800"/>
          </a:xfrm>
        </p:spPr>
        <p:txBody>
          <a:bodyPr/>
          <a:lstStyle/>
          <a:p>
            <a:r>
              <a:rPr lang="en-AU" dirty="0"/>
              <a:t>In Sept 2021, the Coex SC heard summaries of issues related to NB FH sharing with Wi-Fi</a:t>
            </a:r>
          </a:p>
        </p:txBody>
      </p:sp>
      <p:sp>
        <p:nvSpPr>
          <p:cNvPr id="3" name="Content Placeholder 2">
            <a:extLst>
              <a:ext uri="{FF2B5EF4-FFF2-40B4-BE49-F238E27FC236}">
                <a16:creationId xmlns:a16="http://schemas.microsoft.com/office/drawing/2014/main" id="{5D54AD26-1294-4D5E-95EF-7CCB5FCDAB45}"/>
              </a:ext>
            </a:extLst>
          </p:cNvPr>
          <p:cNvSpPr>
            <a:spLocks noGrp="1"/>
          </p:cNvSpPr>
          <p:nvPr>
            <p:ph idx="1"/>
          </p:nvPr>
        </p:nvSpPr>
        <p:spPr>
          <a:xfrm>
            <a:off x="685800" y="1981200"/>
            <a:ext cx="7772400" cy="4114800"/>
          </a:xfrm>
        </p:spPr>
        <p:txBody>
          <a:bodyPr/>
          <a:lstStyle/>
          <a:p>
            <a:pPr lvl="1"/>
            <a:r>
              <a:rPr lang="en-AU" dirty="0"/>
              <a:t>In July 2021, the Coex SC both sides of the NB FH discussion to summarise the technical issues from their perspective </a:t>
            </a:r>
          </a:p>
          <a:p>
            <a:pPr lvl="2"/>
            <a:r>
              <a:rPr lang="en-AU" dirty="0">
                <a:hlinkClick r:id="rId2"/>
              </a:rPr>
              <a:t>11-21-1550-00</a:t>
            </a:r>
            <a:r>
              <a:rPr lang="en-AU" dirty="0"/>
              <a:t> - </a:t>
            </a:r>
            <a:r>
              <a:rPr lang="en-AU" i="1" dirty="0"/>
              <a:t>Narrowband coexistence issues with enhanced DAA in 6 GHz</a:t>
            </a:r>
          </a:p>
          <a:p>
            <a:pPr lvl="3"/>
            <a:r>
              <a:rPr lang="en-AU" dirty="0"/>
              <a:t>Menzo Wentink (Qualcomm), Stuart Strickland (HPE), Michael Tseytlin (Facebook), Xinrong Wang (Intel), Scott Blue (Microsoft)</a:t>
            </a:r>
          </a:p>
          <a:p>
            <a:pPr lvl="3"/>
            <a:r>
              <a:rPr lang="en-AU" dirty="0"/>
              <a:t>Summary</a:t>
            </a:r>
          </a:p>
          <a:p>
            <a:pPr lvl="4"/>
            <a:r>
              <a:rPr lang="en-AU" sz="1400" dirty="0"/>
              <a:t>Asserted that </a:t>
            </a:r>
            <a:r>
              <a:rPr lang="en-AU" sz="1400" dirty="0" err="1"/>
              <a:t>eDAA</a:t>
            </a:r>
            <a:r>
              <a:rPr lang="en-AU" sz="1400" dirty="0"/>
              <a:t> does not support coexistence with Wi-Fi, or even between </a:t>
            </a:r>
            <a:r>
              <a:rPr lang="en-AU" sz="1400" dirty="0" err="1"/>
              <a:t>eDAA</a:t>
            </a:r>
            <a:r>
              <a:rPr lang="en-AU" sz="1400" dirty="0"/>
              <a:t> systems</a:t>
            </a:r>
          </a:p>
          <a:p>
            <a:pPr lvl="4"/>
            <a:r>
              <a:rPr lang="en-AU" sz="1400" dirty="0"/>
              <a:t>Advoc</a:t>
            </a:r>
            <a:r>
              <a:rPr lang="en-AU" dirty="0"/>
              <a:t>ated the use of LBT with NB FH, rather than </a:t>
            </a:r>
            <a:r>
              <a:rPr lang="en-AU" dirty="0" err="1"/>
              <a:t>eDAA</a:t>
            </a:r>
            <a:r>
              <a:rPr lang="en-AU" dirty="0"/>
              <a:t> as defined</a:t>
            </a:r>
          </a:p>
          <a:p>
            <a:pPr lvl="2"/>
            <a:r>
              <a:rPr lang="en-AU" dirty="0">
                <a:hlinkClick r:id="rId3"/>
              </a:rPr>
              <a:t>11-21-1552-00</a:t>
            </a:r>
            <a:r>
              <a:rPr lang="en-AU" dirty="0"/>
              <a:t> -  </a:t>
            </a:r>
            <a:r>
              <a:rPr lang="en-AU" i="1" dirty="0"/>
              <a:t>ETSI 6GHz Narrow Band Status</a:t>
            </a:r>
            <a:endParaRPr lang="en-AU" i="1" dirty="0">
              <a:solidFill>
                <a:srgbClr val="FF0000"/>
              </a:solidFill>
            </a:endParaRPr>
          </a:p>
          <a:p>
            <a:pPr lvl="3"/>
            <a:r>
              <a:rPr lang="en-AU" dirty="0"/>
              <a:t>Stuart Thomas (Apple)	</a:t>
            </a:r>
          </a:p>
          <a:p>
            <a:pPr lvl="3"/>
            <a:r>
              <a:rPr lang="en-AU" dirty="0"/>
              <a:t>Summary</a:t>
            </a:r>
          </a:p>
          <a:p>
            <a:pPr lvl="4"/>
            <a:r>
              <a:rPr lang="en-AU" sz="1400" dirty="0"/>
              <a:t>Advocated a solution that enables both NB &amp; WB equally, based on assertion that WB does not have any priority over NB</a:t>
            </a:r>
          </a:p>
          <a:p>
            <a:pPr lvl="4"/>
            <a:r>
              <a:rPr lang="en-AU" sz="1400" dirty="0"/>
              <a:t>Also noted this may require a compromise from the WB community</a:t>
            </a:r>
          </a:p>
          <a:p>
            <a:pPr lvl="4"/>
            <a:r>
              <a:rPr lang="en-AU" sz="1400" dirty="0"/>
              <a:t>Wanted to avoid a “free for all” via Notified Bodies in the case that NB is not included in EN 303 </a:t>
            </a:r>
            <a:r>
              <a:rPr lang="en-AU" dirty="0"/>
              <a:t>687</a:t>
            </a:r>
          </a:p>
          <a:p>
            <a:pPr lvl="2"/>
            <a:endParaRPr lang="en-AU" dirty="0"/>
          </a:p>
          <a:p>
            <a:pPr lvl="2"/>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1E5378A9-96EC-4573-A994-0067FEEF64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280BB3-8746-4315-B0D2-E18D89B328B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dirty="0"/>
          </a:p>
        </p:txBody>
      </p:sp>
      <p:sp>
        <p:nvSpPr>
          <p:cNvPr id="6" name="Rectangle 5">
            <a:extLst>
              <a:ext uri="{FF2B5EF4-FFF2-40B4-BE49-F238E27FC236}">
                <a16:creationId xmlns:a16="http://schemas.microsoft.com/office/drawing/2014/main" id="{44DB264C-69B4-4912-BA06-8A801B6CE548}"/>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007764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38FB1C-BBBC-46F9-8AE2-F6E657CD8FEF}"/>
              </a:ext>
            </a:extLst>
          </p:cNvPr>
          <p:cNvSpPr>
            <a:spLocks noGrp="1"/>
          </p:cNvSpPr>
          <p:nvPr>
            <p:ph type="title"/>
          </p:nvPr>
        </p:nvSpPr>
        <p:spPr/>
        <p:txBody>
          <a:bodyPr/>
          <a:lstStyle/>
          <a:p>
            <a:r>
              <a:rPr lang="en-AU" dirty="0"/>
              <a:t>At BRAN#111, there were more submissions on integration of NB into EN 303 687…</a:t>
            </a:r>
          </a:p>
        </p:txBody>
      </p:sp>
      <p:sp>
        <p:nvSpPr>
          <p:cNvPr id="3" name="Content Placeholder 2">
            <a:extLst>
              <a:ext uri="{FF2B5EF4-FFF2-40B4-BE49-F238E27FC236}">
                <a16:creationId xmlns:a16="http://schemas.microsoft.com/office/drawing/2014/main" id="{D7EAA126-A400-45D8-9B18-8C72E77A7265}"/>
              </a:ext>
            </a:extLst>
          </p:cNvPr>
          <p:cNvSpPr>
            <a:spLocks noGrp="1"/>
          </p:cNvSpPr>
          <p:nvPr>
            <p:ph idx="1"/>
          </p:nvPr>
        </p:nvSpPr>
        <p:spPr>
          <a:xfrm>
            <a:off x="685800" y="1981200"/>
            <a:ext cx="7772400" cy="4114800"/>
          </a:xfrm>
        </p:spPr>
        <p:txBody>
          <a:bodyPr/>
          <a:lstStyle/>
          <a:p>
            <a:r>
              <a:rPr lang="en-AU" dirty="0"/>
              <a:t>Submissions</a:t>
            </a:r>
          </a:p>
          <a:p>
            <a:pPr lvl="1"/>
            <a:r>
              <a:rPr lang="en-US" dirty="0"/>
              <a:t>BRAN(21)111019 (Ericsson) </a:t>
            </a:r>
            <a:r>
              <a:rPr lang="en-US" i="1" dirty="0"/>
              <a:t>On equal status of NB FH</a:t>
            </a:r>
          </a:p>
          <a:p>
            <a:pPr lvl="1"/>
            <a:r>
              <a:rPr lang="en-US" dirty="0"/>
              <a:t>BRAN(21)111024 (Ericsson) </a:t>
            </a:r>
            <a:r>
              <a:rPr lang="en-US" i="1" dirty="0"/>
              <a:t>Maximum BW for NB frequency hopping</a:t>
            </a:r>
          </a:p>
          <a:p>
            <a:pPr lvl="1"/>
            <a:r>
              <a:rPr lang="en-US" dirty="0"/>
              <a:t>BRAN(21)111025 (Ericsson) </a:t>
            </a:r>
            <a:r>
              <a:rPr lang="en-US" i="1" dirty="0"/>
              <a:t>NB FH LBT Specification text</a:t>
            </a:r>
          </a:p>
          <a:p>
            <a:pPr lvl="1"/>
            <a:r>
              <a:rPr lang="en-AU" dirty="0"/>
              <a:t>BRAN(21)111027 (Qualcomm/HPE/Microsoft/Intel) </a:t>
            </a:r>
            <a:r>
              <a:rPr lang="en-AU" i="1" dirty="0"/>
              <a:t>NB normative text proposal</a:t>
            </a:r>
          </a:p>
        </p:txBody>
      </p:sp>
      <p:sp>
        <p:nvSpPr>
          <p:cNvPr id="4" name="Footer Placeholder 3">
            <a:extLst>
              <a:ext uri="{FF2B5EF4-FFF2-40B4-BE49-F238E27FC236}">
                <a16:creationId xmlns:a16="http://schemas.microsoft.com/office/drawing/2014/main" id="{AB305D7C-3841-43A1-8865-720F7BCACFD7}"/>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2221F68-A593-4996-9057-061FBA028F4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dirty="0"/>
          </a:p>
        </p:txBody>
      </p:sp>
      <p:sp>
        <p:nvSpPr>
          <p:cNvPr id="6" name="Rectangle 5">
            <a:extLst>
              <a:ext uri="{FF2B5EF4-FFF2-40B4-BE49-F238E27FC236}">
                <a16:creationId xmlns:a16="http://schemas.microsoft.com/office/drawing/2014/main" id="{2927D247-AC95-48A5-A32A-4CE6F957ED01}"/>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479782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D788-FEEC-422A-88B0-76524129084A}"/>
              </a:ext>
            </a:extLst>
          </p:cNvPr>
          <p:cNvSpPr>
            <a:spLocks noGrp="1"/>
          </p:cNvSpPr>
          <p:nvPr>
            <p:ph type="title"/>
          </p:nvPr>
        </p:nvSpPr>
        <p:spPr/>
        <p:txBody>
          <a:bodyPr/>
          <a:lstStyle/>
          <a:p>
            <a:r>
              <a:rPr lang="en-AU" dirty="0"/>
              <a:t>… and there was continuing contention about integration of NB into EN 303 687</a:t>
            </a:r>
          </a:p>
        </p:txBody>
      </p:sp>
      <p:sp>
        <p:nvSpPr>
          <p:cNvPr id="3" name="Content Placeholder 2">
            <a:extLst>
              <a:ext uri="{FF2B5EF4-FFF2-40B4-BE49-F238E27FC236}">
                <a16:creationId xmlns:a16="http://schemas.microsoft.com/office/drawing/2014/main" id="{A55FFF46-F9F9-4252-A675-C69FC80CAAE7}"/>
              </a:ext>
            </a:extLst>
          </p:cNvPr>
          <p:cNvSpPr>
            <a:spLocks noGrp="1"/>
          </p:cNvSpPr>
          <p:nvPr>
            <p:ph idx="1"/>
          </p:nvPr>
        </p:nvSpPr>
        <p:spPr>
          <a:xfrm>
            <a:off x="685800" y="1828800"/>
            <a:ext cx="7772400" cy="4114800"/>
          </a:xfrm>
        </p:spPr>
        <p:txBody>
          <a:bodyPr/>
          <a:lstStyle/>
          <a:p>
            <a:r>
              <a:rPr lang="en-US" dirty="0"/>
              <a:t>Summary</a:t>
            </a:r>
          </a:p>
          <a:p>
            <a:pPr lvl="1"/>
            <a:r>
              <a:rPr lang="en-US" dirty="0"/>
              <a:t>Multiple presentations discussing various aspects of NB FH in 6 GHz, </a:t>
            </a:r>
            <a:r>
              <a:rPr lang="en-US" dirty="0" err="1"/>
              <a:t>inc</a:t>
            </a:r>
            <a:r>
              <a:rPr lang="en-US" dirty="0"/>
              <a:t> </a:t>
            </a:r>
          </a:p>
          <a:p>
            <a:pPr lvl="2"/>
            <a:r>
              <a:rPr lang="en-US" dirty="0"/>
              <a:t>Relative priority of NB &amp; WB</a:t>
            </a:r>
          </a:p>
          <a:p>
            <a:pPr lvl="2"/>
            <a:r>
              <a:rPr lang="en-US" dirty="0"/>
              <a:t>The efficacy of LBT as used by Wi-Fi; as part of an argument that it is OK for NB to interfere with Wi-Fi because Wi-Fi interferes with Wi-Fi in hidden node environments</a:t>
            </a:r>
          </a:p>
          <a:p>
            <a:pPr lvl="2"/>
            <a:r>
              <a:rPr lang="en-US" dirty="0"/>
              <a:t>How to incorporate LBT into NB operation</a:t>
            </a:r>
          </a:p>
          <a:p>
            <a:pPr lvl="1"/>
            <a:r>
              <a:rPr lang="en-US" dirty="0"/>
              <a:t>Overall, there was continuing disagreement by various stakeholders on almost all aspects, including whether:</a:t>
            </a:r>
          </a:p>
          <a:p>
            <a:pPr lvl="2"/>
            <a:r>
              <a:rPr lang="en-US" dirty="0"/>
              <a:t>The ECC decision needs to be followed to the letter</a:t>
            </a:r>
          </a:p>
          <a:p>
            <a:pPr lvl="2"/>
            <a:r>
              <a:rPr lang="en-US" dirty="0"/>
              <a:t>It is appropriate to apply 2.4 GHz rules to 6 GHz band</a:t>
            </a:r>
          </a:p>
          <a:p>
            <a:pPr lvl="2"/>
            <a:r>
              <a:rPr lang="en-US" dirty="0"/>
              <a:t>NB has equal status with WB</a:t>
            </a:r>
          </a:p>
          <a:p>
            <a:pPr lvl="2"/>
            <a:r>
              <a:rPr lang="en-US" i="1" dirty="0"/>
              <a:t>Adequate spectrum sharing </a:t>
            </a:r>
            <a:r>
              <a:rPr lang="en-US" dirty="0"/>
              <a:t>is required</a:t>
            </a:r>
          </a:p>
          <a:p>
            <a:pPr lvl="2"/>
            <a:r>
              <a:rPr lang="en-US" dirty="0"/>
              <a:t>NB can have higher priority than WB, just like </a:t>
            </a:r>
            <a:r>
              <a:rPr lang="en-US" i="1" dirty="0"/>
              <a:t>voice</a:t>
            </a:r>
            <a:r>
              <a:rPr lang="en-US" dirty="0"/>
              <a:t> has priority </a:t>
            </a:r>
            <a:r>
              <a:rPr lang="en-US" i="1" dirty="0"/>
              <a:t>over best effort</a:t>
            </a:r>
          </a:p>
          <a:p>
            <a:pPr lvl="2"/>
            <a:r>
              <a:rPr lang="en-US" i="1" dirty="0"/>
              <a:t>…</a:t>
            </a:r>
          </a:p>
          <a:p>
            <a:endParaRPr lang="en-AU" dirty="0"/>
          </a:p>
        </p:txBody>
      </p:sp>
      <p:sp>
        <p:nvSpPr>
          <p:cNvPr id="4" name="Footer Placeholder 3">
            <a:extLst>
              <a:ext uri="{FF2B5EF4-FFF2-40B4-BE49-F238E27FC236}">
                <a16:creationId xmlns:a16="http://schemas.microsoft.com/office/drawing/2014/main" id="{79BDB843-41B9-45CA-8E11-5C686ED06F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133B83-5E5E-4162-A963-366FDEFED4B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
        <p:nvSpPr>
          <p:cNvPr id="6" name="Rectangle 5">
            <a:extLst>
              <a:ext uri="{FF2B5EF4-FFF2-40B4-BE49-F238E27FC236}">
                <a16:creationId xmlns:a16="http://schemas.microsoft.com/office/drawing/2014/main" id="{C9250ACB-0AB2-40CF-A5FE-9E37DF84DB9B}"/>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710567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9596-978F-4F41-B024-EB3AEB224FE9}"/>
              </a:ext>
            </a:extLst>
          </p:cNvPr>
          <p:cNvSpPr>
            <a:spLocks noGrp="1"/>
          </p:cNvSpPr>
          <p:nvPr>
            <p:ph type="title"/>
          </p:nvPr>
        </p:nvSpPr>
        <p:spPr/>
        <p:txBody>
          <a:bodyPr/>
          <a:lstStyle/>
          <a:p>
            <a:r>
              <a:rPr lang="en-AU" dirty="0"/>
              <a:t>The regulators finally drove a breakthrough on the NB FH issue at BRAN#111 …</a:t>
            </a:r>
          </a:p>
        </p:txBody>
      </p:sp>
      <p:sp>
        <p:nvSpPr>
          <p:cNvPr id="3" name="Content Placeholder 2">
            <a:extLst>
              <a:ext uri="{FF2B5EF4-FFF2-40B4-BE49-F238E27FC236}">
                <a16:creationId xmlns:a16="http://schemas.microsoft.com/office/drawing/2014/main" id="{77A10C66-04AD-4897-8A12-705F3D765138}"/>
              </a:ext>
            </a:extLst>
          </p:cNvPr>
          <p:cNvSpPr>
            <a:spLocks noGrp="1"/>
          </p:cNvSpPr>
          <p:nvPr>
            <p:ph idx="1"/>
          </p:nvPr>
        </p:nvSpPr>
        <p:spPr/>
        <p:txBody>
          <a:bodyPr/>
          <a:lstStyle/>
          <a:p>
            <a:pPr lvl="1"/>
            <a:r>
              <a:rPr lang="en-AU" dirty="0"/>
              <a:t>The regulators at BRAN often tire of listening to the bickering between the industry participants … and the NB issue is no exception </a:t>
            </a:r>
            <a:r>
              <a:rPr lang="en-AU" dirty="0">
                <a:sym typeface="Wingdings" panose="05000000000000000000" pitchFamily="2" charset="2"/>
              </a:rPr>
              <a:t></a:t>
            </a:r>
          </a:p>
          <a:p>
            <a:pPr lvl="1"/>
            <a:r>
              <a:rPr lang="en-AU" dirty="0">
                <a:sym typeface="Wingdings" panose="05000000000000000000" pitchFamily="2" charset="2"/>
              </a:rPr>
              <a:t>A couple of regulators supported the idea that the primary purpose of the 6 GHz band was WB operation to support the </a:t>
            </a:r>
            <a:r>
              <a:rPr lang="en-AU" i="1" dirty="0">
                <a:sym typeface="Wingdings" panose="05000000000000000000" pitchFamily="2" charset="2"/>
              </a:rPr>
              <a:t>Gigabit Society </a:t>
            </a:r>
            <a:r>
              <a:rPr lang="en-AU" dirty="0">
                <a:sym typeface="Wingdings" panose="05000000000000000000" pitchFamily="2" charset="2"/>
              </a:rPr>
              <a:t>in Europe</a:t>
            </a:r>
          </a:p>
          <a:p>
            <a:pPr lvl="2"/>
            <a:r>
              <a:rPr lang="en-AU" dirty="0">
                <a:sym typeface="Wingdings" panose="05000000000000000000" pitchFamily="2" charset="2"/>
              </a:rPr>
              <a:t>It was noted that studies supporting 6 GHz allocation were all based on WB</a:t>
            </a:r>
          </a:p>
          <a:p>
            <a:pPr lvl="2"/>
            <a:r>
              <a:rPr lang="en-AU" dirty="0">
                <a:solidFill>
                  <a:srgbClr val="FF0000"/>
                </a:solidFill>
                <a:sym typeface="Wingdings" panose="05000000000000000000" pitchFamily="2" charset="2"/>
              </a:rPr>
              <a:t>Note: The </a:t>
            </a:r>
            <a:r>
              <a:rPr lang="en-AU" i="1" dirty="0">
                <a:solidFill>
                  <a:srgbClr val="FF0000"/>
                </a:solidFill>
                <a:sym typeface="Wingdings" panose="05000000000000000000" pitchFamily="2" charset="2"/>
              </a:rPr>
              <a:t>Gigabit Society </a:t>
            </a:r>
            <a:r>
              <a:rPr lang="en-AU" dirty="0">
                <a:solidFill>
                  <a:srgbClr val="FF0000"/>
                </a:solidFill>
                <a:sym typeface="Wingdings" panose="05000000000000000000" pitchFamily="2" charset="2"/>
              </a:rPr>
              <a:t>(</a:t>
            </a:r>
            <a:r>
              <a:rPr lang="en-AU" dirty="0">
                <a:sym typeface="Wingdings" panose="05000000000000000000" pitchFamily="2" charset="2"/>
                <a:hlinkClick r:id="rId2"/>
              </a:rPr>
              <a:t>COM(2016) 587 final</a:t>
            </a:r>
            <a:r>
              <a:rPr lang="en-AU" dirty="0">
                <a:solidFill>
                  <a:srgbClr val="FF0000"/>
                </a:solidFill>
                <a:sym typeface="Wingdings" panose="05000000000000000000" pitchFamily="2" charset="2"/>
              </a:rPr>
              <a:t>) is referenced in </a:t>
            </a:r>
            <a:r>
              <a:rPr lang="en-US" dirty="0">
                <a:hlinkClick r:id="rId3"/>
              </a:rPr>
              <a:t>EC 2021/1067</a:t>
            </a:r>
            <a:r>
              <a:rPr lang="en-US" dirty="0">
                <a:solidFill>
                  <a:srgbClr val="FF0000"/>
                </a:solidFill>
              </a:rPr>
              <a:t>, with a focus on high bandwidth applications</a:t>
            </a:r>
            <a:endParaRPr lang="en-AU" dirty="0">
              <a:solidFill>
                <a:srgbClr val="FF0000"/>
              </a:solidFill>
              <a:sym typeface="Wingdings" panose="05000000000000000000" pitchFamily="2" charset="2"/>
            </a:endParaRPr>
          </a:p>
          <a:p>
            <a:pPr lvl="1"/>
            <a:r>
              <a:rPr lang="en-AU" dirty="0">
                <a:sym typeface="Wingdings" panose="05000000000000000000" pitchFamily="2" charset="2"/>
              </a:rPr>
              <a:t>All the regulators in attendance agreed it was vital to complete EN 303 687 (6 GHz) HS with WB support as soon as possible</a:t>
            </a:r>
          </a:p>
          <a:p>
            <a:pPr lvl="2"/>
            <a:r>
              <a:rPr lang="en-AU" dirty="0">
                <a:sym typeface="Wingdings" panose="05000000000000000000" pitchFamily="2" charset="2"/>
              </a:rPr>
              <a:t>Even if that meant delaying NB coverage in EN 303 687</a:t>
            </a:r>
          </a:p>
          <a:p>
            <a:pPr lvl="1"/>
            <a:r>
              <a:rPr lang="en-AU" dirty="0">
                <a:sym typeface="Wingdings" panose="05000000000000000000" pitchFamily="2" charset="2"/>
              </a:rPr>
              <a:t>This led to an agreement with BRAN on how to progress …</a:t>
            </a:r>
            <a:endParaRPr lang="en-AU" dirty="0"/>
          </a:p>
        </p:txBody>
      </p:sp>
      <p:sp>
        <p:nvSpPr>
          <p:cNvPr id="4" name="Footer Placeholder 3">
            <a:extLst>
              <a:ext uri="{FF2B5EF4-FFF2-40B4-BE49-F238E27FC236}">
                <a16:creationId xmlns:a16="http://schemas.microsoft.com/office/drawing/2014/main" id="{91798411-8D1C-4010-ACD2-66714E5EFE2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0F1CD4-4AE3-4E96-87F4-041D6B4A28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
        <p:nvSpPr>
          <p:cNvPr id="6" name="Rectangle 5">
            <a:extLst>
              <a:ext uri="{FF2B5EF4-FFF2-40B4-BE49-F238E27FC236}">
                <a16:creationId xmlns:a16="http://schemas.microsoft.com/office/drawing/2014/main" id="{3ED00DE1-F6E4-49CE-9D78-1CD7F8C3E475}"/>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207265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CC2F-F8D9-43AF-A36A-71BEA2188234}"/>
              </a:ext>
            </a:extLst>
          </p:cNvPr>
          <p:cNvSpPr>
            <a:spLocks noGrp="1"/>
          </p:cNvSpPr>
          <p:nvPr>
            <p:ph type="title"/>
          </p:nvPr>
        </p:nvSpPr>
        <p:spPr/>
        <p:txBody>
          <a:bodyPr/>
          <a:lstStyle/>
          <a:p>
            <a:r>
              <a:rPr lang="en-AU" dirty="0"/>
              <a:t>… with the agreed outcome based on use of current LBE &amp; FBE adaptivity mechanisms by default</a:t>
            </a:r>
          </a:p>
        </p:txBody>
      </p:sp>
      <p:sp>
        <p:nvSpPr>
          <p:cNvPr id="3" name="Content Placeholder 2">
            <a:extLst>
              <a:ext uri="{FF2B5EF4-FFF2-40B4-BE49-F238E27FC236}">
                <a16:creationId xmlns:a16="http://schemas.microsoft.com/office/drawing/2014/main" id="{19D3D082-00D1-4AE2-AF9D-724B633E3E51}"/>
              </a:ext>
            </a:extLst>
          </p:cNvPr>
          <p:cNvSpPr>
            <a:spLocks noGrp="1"/>
          </p:cNvSpPr>
          <p:nvPr>
            <p:ph idx="1"/>
          </p:nvPr>
        </p:nvSpPr>
        <p:spPr/>
        <p:txBody>
          <a:bodyPr/>
          <a:lstStyle/>
          <a:p>
            <a:r>
              <a:rPr lang="en-AU" dirty="0"/>
              <a:t>Summary of “way forward” in BRAN(21)111033r2</a:t>
            </a:r>
          </a:p>
          <a:p>
            <a:pPr lvl="1"/>
            <a:r>
              <a:rPr lang="en-AU" dirty="0"/>
              <a:t>Include basic NB VLP requirements from ECC (20)01 into current EN 303 687 draft</a:t>
            </a:r>
          </a:p>
          <a:p>
            <a:pPr lvl="2"/>
            <a:r>
              <a:rPr lang="en-AU" dirty="0"/>
              <a:t>mean </a:t>
            </a:r>
            <a:r>
              <a:rPr lang="en-AU" dirty="0" err="1"/>
              <a:t>e.i.r.p</a:t>
            </a:r>
            <a:r>
              <a:rPr lang="en-AU" dirty="0"/>
              <a:t> density</a:t>
            </a:r>
          </a:p>
          <a:p>
            <a:pPr lvl="2"/>
            <a:r>
              <a:rPr lang="en-AU" dirty="0"/>
              <a:t>BW restriction ≤20MHz </a:t>
            </a:r>
          </a:p>
          <a:p>
            <a:pPr lvl="2"/>
            <a:r>
              <a:rPr lang="en-AU" dirty="0"/>
              <a:t>frequency hopping mechanism with minimum hop channels of 15</a:t>
            </a:r>
          </a:p>
          <a:p>
            <a:pPr lvl="1"/>
            <a:r>
              <a:rPr lang="en-AU" dirty="0"/>
              <a:t>Use existing adaptivity requirements (from LBE or FBE) in the current EN 303 687 draft by default in next version of EN 303 67 …</a:t>
            </a:r>
          </a:p>
          <a:p>
            <a:pPr lvl="2"/>
            <a:r>
              <a:rPr lang="en-AU" dirty="0" err="1"/>
              <a:t>ie</a:t>
            </a:r>
            <a:r>
              <a:rPr lang="en-AU" dirty="0"/>
              <a:t> LBT as currently defined in EN 303 687</a:t>
            </a:r>
          </a:p>
          <a:p>
            <a:pPr lvl="1"/>
            <a:r>
              <a:rPr lang="en-AU" dirty="0"/>
              <a:t>… unless an alternative NB channel access mechanism can be agreed with a particular timeframe</a:t>
            </a:r>
          </a:p>
          <a:p>
            <a:pPr lvl="2"/>
            <a:r>
              <a:rPr lang="en-AU" dirty="0"/>
              <a:t>The timeframe was not part of the agreement</a:t>
            </a:r>
          </a:p>
        </p:txBody>
      </p:sp>
      <p:sp>
        <p:nvSpPr>
          <p:cNvPr id="4" name="Footer Placeholder 3">
            <a:extLst>
              <a:ext uri="{FF2B5EF4-FFF2-40B4-BE49-F238E27FC236}">
                <a16:creationId xmlns:a16="http://schemas.microsoft.com/office/drawing/2014/main" id="{FC235A78-7B2A-4814-AEC9-5885A96BA0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19BDDF7-3771-4075-9C78-AD40E08C689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
        <p:nvSpPr>
          <p:cNvPr id="6" name="Rectangle 5">
            <a:extLst>
              <a:ext uri="{FF2B5EF4-FFF2-40B4-BE49-F238E27FC236}">
                <a16:creationId xmlns:a16="http://schemas.microsoft.com/office/drawing/2014/main" id="{46EE5A3E-ED91-4A19-8E0F-8E7F249D1957}"/>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96301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9F0F-88DE-4960-9BC5-108DBADF703E}"/>
              </a:ext>
            </a:extLst>
          </p:cNvPr>
          <p:cNvSpPr>
            <a:spLocks noGrp="1"/>
          </p:cNvSpPr>
          <p:nvPr>
            <p:ph type="title"/>
          </p:nvPr>
        </p:nvSpPr>
        <p:spPr/>
        <p:txBody>
          <a:bodyPr/>
          <a:lstStyle/>
          <a:p>
            <a:r>
              <a:rPr lang="en-AU" dirty="0"/>
              <a:t>The risk of NB FB coexisting poorly with Wi-Fi has diminished in at least the short term</a:t>
            </a:r>
          </a:p>
        </p:txBody>
      </p:sp>
      <p:sp>
        <p:nvSpPr>
          <p:cNvPr id="3" name="Content Placeholder 2">
            <a:extLst>
              <a:ext uri="{FF2B5EF4-FFF2-40B4-BE49-F238E27FC236}">
                <a16:creationId xmlns:a16="http://schemas.microsoft.com/office/drawing/2014/main" id="{1F51F47F-4AE4-4E38-A12E-59F62BBA92BB}"/>
              </a:ext>
            </a:extLst>
          </p:cNvPr>
          <p:cNvSpPr>
            <a:spLocks noGrp="1"/>
          </p:cNvSpPr>
          <p:nvPr>
            <p:ph idx="1"/>
          </p:nvPr>
        </p:nvSpPr>
        <p:spPr/>
        <p:txBody>
          <a:bodyPr/>
          <a:lstStyle/>
          <a:p>
            <a:pPr lvl="1"/>
            <a:r>
              <a:rPr lang="en-AU" dirty="0"/>
              <a:t>The likely effect of this agreement is:</a:t>
            </a:r>
          </a:p>
          <a:p>
            <a:pPr lvl="2"/>
            <a:r>
              <a:rPr lang="en-AU" dirty="0"/>
              <a:t>Appropriate NB sharing mechanisms are included in the first version of EN 303 687 </a:t>
            </a:r>
            <a:r>
              <a:rPr lang="en-AU" dirty="0">
                <a:solidFill>
                  <a:schemeClr val="accent1">
                    <a:lumMod val="50000"/>
                  </a:schemeClr>
                </a:solidFill>
              </a:rPr>
              <a:t>=&gt; good coexistence in both short &amp; long term</a:t>
            </a:r>
            <a:r>
              <a:rPr lang="en-AU" dirty="0"/>
              <a:t>; OR</a:t>
            </a:r>
          </a:p>
          <a:p>
            <a:pPr lvl="2"/>
            <a:r>
              <a:rPr lang="en-AU" dirty="0"/>
              <a:t>Appropriate NB specific sharing mechanisms are delayed until a later version of EN 303 687 </a:t>
            </a:r>
            <a:r>
              <a:rPr lang="en-AU" dirty="0">
                <a:solidFill>
                  <a:schemeClr val="accent1">
                    <a:lumMod val="50000"/>
                  </a:schemeClr>
                </a:solidFill>
              </a:rPr>
              <a:t>=&gt; good coexistence in short term</a:t>
            </a:r>
          </a:p>
          <a:p>
            <a:pPr lvl="1"/>
            <a:r>
              <a:rPr lang="en-AU" dirty="0"/>
              <a:t>A risk to this outcome is that NB vendors manage to persuade </a:t>
            </a:r>
            <a:r>
              <a:rPr lang="en-AU" i="1" dirty="0"/>
              <a:t>Notified Bodies</a:t>
            </a:r>
            <a:r>
              <a:rPr lang="en-AU" dirty="0"/>
              <a:t> that their NB FH systems have </a:t>
            </a:r>
            <a:r>
              <a:rPr lang="en-AU" sz="1800" i="1" dirty="0"/>
              <a:t>adequate spectrum sharing </a:t>
            </a:r>
            <a:r>
              <a:rPr lang="en-AU" sz="1800" dirty="0"/>
              <a:t>even though NB adaptivity is not specifically addressed in the HS…</a:t>
            </a:r>
          </a:p>
          <a:p>
            <a:pPr lvl="2"/>
            <a:r>
              <a:rPr lang="en-AU" dirty="0"/>
              <a:t>… but as noted by a regulator during BRAN#111, </a:t>
            </a:r>
            <a:r>
              <a:rPr lang="en-AU" i="1" dirty="0"/>
              <a:t>Notified Bodies don’t know what to do without a stable draft HS</a:t>
            </a:r>
          </a:p>
          <a:p>
            <a:pPr lvl="2"/>
            <a:r>
              <a:rPr lang="en-AU" dirty="0"/>
              <a:t>… and so it is unlikely this will occur in practice</a:t>
            </a:r>
          </a:p>
          <a:p>
            <a:endParaRPr lang="en-AU" dirty="0"/>
          </a:p>
        </p:txBody>
      </p:sp>
      <p:sp>
        <p:nvSpPr>
          <p:cNvPr id="4" name="Footer Placeholder 3">
            <a:extLst>
              <a:ext uri="{FF2B5EF4-FFF2-40B4-BE49-F238E27FC236}">
                <a16:creationId xmlns:a16="http://schemas.microsoft.com/office/drawing/2014/main" id="{858E6960-79B0-40F0-8990-2E52877FA0A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69DB5B6-9E63-4C0F-89DF-B647A03DF4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
        <p:nvSpPr>
          <p:cNvPr id="6" name="Rectangle 5">
            <a:extLst>
              <a:ext uri="{FF2B5EF4-FFF2-40B4-BE49-F238E27FC236}">
                <a16:creationId xmlns:a16="http://schemas.microsoft.com/office/drawing/2014/main" id="{921ABC07-8D61-4436-830D-7FEDB1C592F5}"/>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507968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The NB FH discussions continued in BRAN#111k &amp; BRAN#111l without resolution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BRAN#111k (13 Oct) &amp; BRAN#111l (21 Oct)</a:t>
            </a:r>
          </a:p>
          <a:p>
            <a:pPr lvl="1"/>
            <a:r>
              <a:rPr lang="en-AU" dirty="0"/>
              <a:t>BRAN(21)111k003r2 (Qualcomm, HPE, Facebook, Cisco, Microsoft, Intel, Nokia) - </a:t>
            </a:r>
            <a:r>
              <a:rPr lang="en-US" i="1" dirty="0"/>
              <a:t>NB normative text proposal</a:t>
            </a:r>
          </a:p>
          <a:p>
            <a:pPr lvl="1"/>
            <a:r>
              <a:rPr lang="en-US" dirty="0"/>
              <a:t>BRAN(21)111l003 (Ericsson) - </a:t>
            </a:r>
            <a:r>
              <a:rPr lang="en-US" i="1" dirty="0"/>
              <a:t>NB FH proposal</a:t>
            </a:r>
          </a:p>
          <a:p>
            <a:pPr lvl="1"/>
            <a:r>
              <a:rPr lang="en-US" dirty="0"/>
              <a:t>BRAN(21)111l004 (Broadcom) - </a:t>
            </a:r>
            <a:r>
              <a:rPr lang="en-US" i="1" dirty="0"/>
              <a:t>Proposed draft update for EN 303 687</a:t>
            </a:r>
          </a:p>
          <a:p>
            <a:r>
              <a:rPr lang="en-US" dirty="0"/>
              <a:t>Summary</a:t>
            </a:r>
          </a:p>
          <a:p>
            <a:pPr lvl="1"/>
            <a:r>
              <a:rPr lang="en-AU" dirty="0"/>
              <a:t>The same old arguments continue … although in a context whereby NB FH access could be delayed until a future version of EN 303 687</a:t>
            </a:r>
          </a:p>
          <a:p>
            <a:pPr lvl="2"/>
            <a:r>
              <a:rPr lang="en-AU" dirty="0"/>
              <a:t>Should NB FH access be based on EN 300 328 (2.4 </a:t>
            </a:r>
            <a:r>
              <a:rPr lang="en-AU" dirty="0" err="1"/>
              <a:t>Ghz</a:t>
            </a:r>
            <a:r>
              <a:rPr lang="en-AU" dirty="0"/>
              <a:t>)?</a:t>
            </a:r>
          </a:p>
          <a:p>
            <a:pPr lvl="2"/>
            <a:r>
              <a:rPr lang="en-AU" dirty="0"/>
              <a:t>Can NB FH devices do 20 MHz based CCA?</a:t>
            </a:r>
          </a:p>
          <a:p>
            <a:pPr lvl="2"/>
            <a:r>
              <a:rPr lang="en-AU" dirty="0"/>
              <a:t>What is technology neutrality?</a:t>
            </a:r>
          </a:p>
          <a:p>
            <a:pPr lvl="2"/>
            <a:r>
              <a:rPr lang="en-AU" dirty="0"/>
              <a:t>Is WB more important than NB?</a:t>
            </a:r>
          </a:p>
          <a:p>
            <a:pPr lvl="2"/>
            <a:r>
              <a:rPr lang="en-AU" dirty="0"/>
              <a:t>…</a:t>
            </a:r>
          </a:p>
          <a:p>
            <a:pPr lvl="1"/>
            <a:endParaRPr lang="en-AU" dirty="0"/>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1953039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 and the discussions continued in BRAN#111e without resolution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BRAN#111e (23 Nov)</a:t>
            </a:r>
          </a:p>
          <a:p>
            <a:pPr lvl="1"/>
            <a:r>
              <a:rPr lang="en-AU" dirty="0"/>
              <a:t>BRAN(21)111e004 (Ericsson) - </a:t>
            </a:r>
            <a:r>
              <a:rPr lang="en-AU" b="0" i="1" dirty="0">
                <a:solidFill>
                  <a:srgbClr val="333333"/>
                </a:solidFill>
                <a:effectLst/>
                <a:latin typeface="Arial" panose="020B0604020202020204" pitchFamily="34" charset="0"/>
              </a:rPr>
              <a:t>VLP NB Bandwidth text proposal</a:t>
            </a:r>
          </a:p>
          <a:p>
            <a:pPr lvl="1"/>
            <a:r>
              <a:rPr lang="en-AU" dirty="0"/>
              <a:t>BRAN(21)111e005 (Ericsson) - </a:t>
            </a:r>
            <a:r>
              <a:rPr lang="en-AU" b="0" i="1" dirty="0">
                <a:solidFill>
                  <a:srgbClr val="333333"/>
                </a:solidFill>
                <a:effectLst/>
                <a:latin typeface="Arial" panose="020B0604020202020204" pitchFamily="34" charset="0"/>
              </a:rPr>
              <a:t>VLP NB PSD and FH text proposal</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endParaRPr lang="en-US" i="1" dirty="0"/>
          </a:p>
          <a:p>
            <a:r>
              <a:rPr lang="en-US" dirty="0"/>
              <a:t>Summary</a:t>
            </a:r>
          </a:p>
          <a:p>
            <a:pPr lvl="1"/>
            <a:r>
              <a:rPr lang="en-AU" dirty="0"/>
              <a:t>The same old arguments continue … </a:t>
            </a:r>
          </a:p>
          <a:p>
            <a:pPr lvl="2"/>
            <a:r>
              <a:rPr lang="en-AU" dirty="0"/>
              <a:t>Main issue was whether the duty cycle approach in </a:t>
            </a:r>
            <a:r>
              <a:rPr lang="en-US" dirty="0"/>
              <a:t>BRAN(21)111k003r6, instead of defining use of FH directly, is compatible EC 2021/1067</a:t>
            </a:r>
            <a:endParaRPr lang="en-AU" dirty="0"/>
          </a:p>
          <a:p>
            <a:pPr lvl="1"/>
            <a:r>
              <a:rPr lang="en-AU" dirty="0"/>
              <a:t>… with no resolution</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dirty="0"/>
          </a:p>
        </p:txBody>
      </p:sp>
    </p:spTree>
    <p:extLst>
      <p:ext uri="{BB962C8B-B14F-4D97-AF65-F5344CB8AC3E}">
        <p14:creationId xmlns:p14="http://schemas.microsoft.com/office/powerpoint/2010/main" val="1028625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 and the discussions continued in BRAN#111f without resolution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BRAN#111f (30 Nov)</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p>
          <a:p>
            <a:pPr lvl="1"/>
            <a:r>
              <a:rPr lang="en-AU" b="0" dirty="0">
                <a:solidFill>
                  <a:srgbClr val="333333"/>
                </a:solidFill>
                <a:effectLst/>
                <a:latin typeface="Arial" panose="020B0604020202020204" pitchFamily="34" charset="0"/>
              </a:rPr>
              <a:t>BRAN(21)111f003 (Huawei) - </a:t>
            </a:r>
            <a:r>
              <a:rPr lang="en-AU" b="0" i="1" dirty="0">
                <a:solidFill>
                  <a:srgbClr val="333333"/>
                </a:solidFill>
                <a:effectLst/>
                <a:latin typeface="Arial" panose="020B0604020202020204" pitchFamily="34" charset="0"/>
              </a:rPr>
              <a:t>Reflecting the NB normative text in EN 303 687</a:t>
            </a:r>
            <a:endParaRPr lang="en-US" i="1" dirty="0"/>
          </a:p>
          <a:p>
            <a:r>
              <a:rPr lang="en-US" dirty="0"/>
              <a:t>Summary</a:t>
            </a:r>
          </a:p>
          <a:p>
            <a:pPr lvl="1"/>
            <a:r>
              <a:rPr lang="en-AU" dirty="0"/>
              <a:t>The same old arguments continue … </a:t>
            </a:r>
          </a:p>
          <a:p>
            <a:pPr lvl="2"/>
            <a:r>
              <a:rPr lang="en-AU" dirty="0"/>
              <a:t>Main issue continued to be whether the duty cycle approach in </a:t>
            </a:r>
            <a:r>
              <a:rPr lang="en-US" dirty="0"/>
              <a:t>BRAN(21)111k003r6, instead of defining use of FH directly, is compatible EC 2021/1067</a:t>
            </a:r>
            <a:endParaRPr lang="en-AU" dirty="0"/>
          </a:p>
          <a:p>
            <a:pPr lvl="1"/>
            <a:r>
              <a:rPr lang="en-AU" dirty="0"/>
              <a:t>… with no resolution</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68</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7093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 and the discussions continued in BRAN#111g without resolution</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BRAN#111g (3 Dec)</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p>
          <a:p>
            <a:pPr lvl="1"/>
            <a:r>
              <a:rPr lang="en-AU" b="0" dirty="0">
                <a:solidFill>
                  <a:srgbClr val="333333"/>
                </a:solidFill>
                <a:effectLst/>
                <a:latin typeface="Arial" panose="020B0604020202020204" pitchFamily="34" charset="0"/>
              </a:rPr>
              <a:t>BRAN(21)111g003r1 (Ericsson) - </a:t>
            </a:r>
            <a:r>
              <a:rPr lang="en-AU" b="0" i="1" dirty="0">
                <a:solidFill>
                  <a:srgbClr val="333333"/>
                </a:solidFill>
                <a:effectLst/>
                <a:latin typeface="Arial" panose="020B0604020202020204" pitchFamily="34" charset="0"/>
              </a:rPr>
              <a:t>	VLP NB text for EN 303 687</a:t>
            </a:r>
          </a:p>
          <a:p>
            <a:r>
              <a:rPr lang="en-US" dirty="0"/>
              <a:t>Summary</a:t>
            </a:r>
          </a:p>
          <a:p>
            <a:pPr lvl="1"/>
            <a:r>
              <a:rPr lang="en-AU" dirty="0"/>
              <a:t>The same old arguments continue …</a:t>
            </a:r>
          </a:p>
          <a:p>
            <a:pPr lvl="2"/>
            <a:r>
              <a:rPr lang="en-AU" dirty="0"/>
              <a:t>With two proposals for progress on table from</a:t>
            </a:r>
          </a:p>
          <a:p>
            <a:pPr lvl="3"/>
            <a:r>
              <a:rPr lang="en-US" dirty="0"/>
              <a:t>BRAN(21)111k003r6: Qualcomm, HPE, Facebook, Cisco, Intel, Nokia</a:t>
            </a:r>
          </a:p>
          <a:p>
            <a:pPr lvl="3"/>
            <a:r>
              <a:rPr lang="en-AU" b="0" dirty="0">
                <a:solidFill>
                  <a:srgbClr val="333333"/>
                </a:solidFill>
                <a:effectLst/>
                <a:latin typeface="Arial" panose="020B0604020202020204" pitchFamily="34" charset="0"/>
              </a:rPr>
              <a:t>BRAN(21)111g003r1: Ericsson</a:t>
            </a:r>
            <a:endParaRPr lang="en-AU" dirty="0"/>
          </a:p>
          <a:p>
            <a:pPr lvl="1"/>
            <a:r>
              <a:rPr lang="en-AU" dirty="0"/>
              <a:t>… with no resolution</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32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p:txBody>
          <a:bodyPr/>
          <a:lstStyle/>
          <a:p>
            <a:r>
              <a:rPr lang="en-AU" dirty="0"/>
              <a:t>NB FH continued to be a hot topic at BRAN #112</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p:txBody>
          <a:bodyPr/>
          <a:lstStyle/>
          <a:p>
            <a:r>
              <a:rPr lang="en-AU" dirty="0"/>
              <a:t>Submissions to BRAN#112 (13-17 Dec 2021)</a:t>
            </a:r>
          </a:p>
          <a:p>
            <a:pPr lvl="1"/>
            <a:r>
              <a:rPr lang="en-AU" b="0" dirty="0">
                <a:solidFill>
                  <a:srgbClr val="333333"/>
                </a:solidFill>
                <a:effectLst/>
                <a:latin typeface="Arial" panose="020B0604020202020204" pitchFamily="34" charset="0"/>
              </a:rPr>
              <a:t>BRAN(21)111g003r2 (Ericsson) - </a:t>
            </a:r>
            <a:r>
              <a:rPr lang="en-AU" b="0" i="1" dirty="0">
                <a:solidFill>
                  <a:srgbClr val="333333"/>
                </a:solidFill>
                <a:effectLst/>
                <a:latin typeface="Arial" panose="020B0604020202020204" pitchFamily="34" charset="0"/>
              </a:rPr>
              <a:t>	VLP NB text for EN 303 687</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p>
          <a:p>
            <a:pPr lvl="1"/>
            <a:r>
              <a:rPr lang="en-AU" b="0" dirty="0">
                <a:solidFill>
                  <a:srgbClr val="333333"/>
                </a:solidFill>
                <a:effectLst/>
                <a:latin typeface="Arial" panose="020B0604020202020204" pitchFamily="34" charset="0"/>
              </a:rPr>
              <a:t>BRAN(21)112011</a:t>
            </a:r>
            <a:r>
              <a:rPr lang="en-AU" dirty="0">
                <a:solidFill>
                  <a:srgbClr val="333333"/>
                </a:solidFill>
                <a:latin typeface="Arial" panose="020B0604020202020204" pitchFamily="34" charset="0"/>
              </a:rPr>
              <a:t> (Apple) - </a:t>
            </a:r>
            <a:r>
              <a:rPr lang="en-AU" i="1" dirty="0">
                <a:solidFill>
                  <a:srgbClr val="333333"/>
                </a:solidFill>
                <a:latin typeface="Arial" panose="020B0604020202020204" pitchFamily="34" charset="0"/>
              </a:rPr>
              <a:t>Narrow Band Channel Access in 6GHz</a:t>
            </a:r>
          </a:p>
          <a:p>
            <a:pPr lvl="1"/>
            <a:r>
              <a:rPr lang="en-AU" dirty="0">
                <a:solidFill>
                  <a:srgbClr val="333333"/>
                </a:solidFill>
                <a:latin typeface="Arial" panose="020B0604020202020204" pitchFamily="34" charset="0"/>
              </a:rPr>
              <a:t>BRAN(21)112019 (Germany, France, UK)</a:t>
            </a:r>
            <a:r>
              <a:rPr lang="en-AU" i="1" dirty="0">
                <a:solidFill>
                  <a:srgbClr val="333333"/>
                </a:solidFill>
                <a:latin typeface="Arial" panose="020B0604020202020204" pitchFamily="34" charset="0"/>
              </a:rPr>
              <a:t> - </a:t>
            </a:r>
            <a:r>
              <a:rPr lang="en-AU" b="0" i="1" dirty="0">
                <a:solidFill>
                  <a:srgbClr val="333333"/>
                </a:solidFill>
                <a:effectLst/>
                <a:latin typeface="Arial" panose="020B0604020202020204" pitchFamily="34" charset="0"/>
              </a:rPr>
              <a:t>Outstanding points in EN 303 687</a:t>
            </a:r>
          </a:p>
          <a:p>
            <a:pPr lvl="1"/>
            <a:r>
              <a:rPr lang="en-AU" dirty="0"/>
              <a:t>BRAN(21)112033 (Ericsson) - </a:t>
            </a:r>
            <a:r>
              <a:rPr lang="en-AU" i="1" dirty="0"/>
              <a:t>VLP NB test suite for EN 303 687 </a:t>
            </a:r>
          </a:p>
          <a:p>
            <a:pPr lvl="1"/>
            <a:r>
              <a:rPr lang="en-GB" sz="1800" dirty="0">
                <a:effectLst/>
                <a:latin typeface="+mj-lt"/>
                <a:ea typeface="Times New Roman" panose="02020603050405020304" pitchFamily="18" charset="0"/>
              </a:rPr>
              <a:t>BRAN(21)112016r3 (</a:t>
            </a:r>
            <a:r>
              <a:rPr lang="en-US" sz="1800" dirty="0">
                <a:effectLst/>
                <a:latin typeface="+mj-lt"/>
                <a:ea typeface="Times New Roman" panose="02020603050405020304" pitchFamily="18" charset="0"/>
              </a:rPr>
              <a:t>Rapporteur)</a:t>
            </a:r>
            <a:r>
              <a:rPr lang="en-AU" sz="1800" i="1" dirty="0">
                <a:effectLst/>
                <a:latin typeface="+mj-lt"/>
                <a:ea typeface="Times New Roman" panose="02020603050405020304" pitchFamily="18" charset="0"/>
              </a:rPr>
              <a:t> - </a:t>
            </a:r>
            <a:r>
              <a:rPr lang="en-US" sz="1800" i="1" dirty="0">
                <a:effectLst/>
                <a:latin typeface="+mj-lt"/>
                <a:ea typeface="Times New Roman" panose="02020603050405020304" pitchFamily="18" charset="0"/>
              </a:rPr>
              <a:t>Clause 4.3.3.2 discussion output of Dec 3 </a:t>
            </a:r>
            <a:r>
              <a:rPr lang="en-US" sz="1800" i="1" dirty="0" err="1">
                <a:effectLst/>
                <a:latin typeface="+mj-lt"/>
                <a:ea typeface="Times New Roman" panose="02020603050405020304" pitchFamily="18" charset="0"/>
              </a:rPr>
              <a:t>adhoc</a:t>
            </a:r>
            <a:endParaRPr lang="en-AU" i="1" dirty="0">
              <a:latin typeface="+mj-lt"/>
            </a:endParaRPr>
          </a:p>
          <a:p>
            <a:pPr lvl="1"/>
            <a:endParaRPr lang="en-AU" b="0" i="1" dirty="0">
              <a:solidFill>
                <a:srgbClr val="333333"/>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20045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p:txBody>
          <a:bodyPr/>
          <a:lstStyle/>
          <a:p>
            <a:r>
              <a:rPr lang="en-AU" dirty="0"/>
              <a:t>DE, UK , FR admins set a direction for NB FH at BRAN #112 … that was subsequently followed</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p:txBody>
          <a:bodyPr/>
          <a:lstStyle/>
          <a:p>
            <a:pPr lvl="1"/>
            <a:endParaRPr lang="en-AU" b="0" i="1" dirty="0">
              <a:solidFill>
                <a:srgbClr val="333333"/>
              </a:solidFill>
              <a:effectLst/>
              <a:latin typeface="Arial" panose="020B0604020202020204" pitchFamily="34" charset="0"/>
            </a:endParaRPr>
          </a:p>
          <a:p>
            <a:r>
              <a:rPr lang="en-AU" dirty="0">
                <a:solidFill>
                  <a:srgbClr val="333333"/>
                </a:solidFill>
                <a:latin typeface="Arial" panose="020B0604020202020204" pitchFamily="34" charset="0"/>
              </a:rPr>
              <a:t>Summary</a:t>
            </a:r>
          </a:p>
          <a:p>
            <a:pPr lvl="1"/>
            <a:r>
              <a:rPr lang="en-AU" b="0" dirty="0">
                <a:solidFill>
                  <a:srgbClr val="333333"/>
                </a:solidFill>
                <a:effectLst/>
                <a:latin typeface="Arial" panose="020B0604020202020204" pitchFamily="34" charset="0"/>
              </a:rPr>
              <a:t>The </a:t>
            </a:r>
            <a:r>
              <a:rPr lang="en-AU" dirty="0">
                <a:solidFill>
                  <a:srgbClr val="333333"/>
                </a:solidFill>
                <a:latin typeface="Arial" panose="020B0604020202020204" pitchFamily="34" charset="0"/>
              </a:rPr>
              <a:t>Germany, France, UK administrations set the direction for the NB FH discussion at BRAN#112 in BRAN(21)112019 by noting: </a:t>
            </a:r>
          </a:p>
          <a:p>
            <a:pPr lvl="2"/>
            <a:r>
              <a:rPr lang="en-AU" dirty="0">
                <a:solidFill>
                  <a:srgbClr val="333333"/>
                </a:solidFill>
                <a:latin typeface="Arial" panose="020B0604020202020204" pitchFamily="34" charset="0"/>
              </a:rPr>
              <a:t>NB FH was only introduced late in the process … but it is part of regulation</a:t>
            </a:r>
          </a:p>
          <a:p>
            <a:pPr lvl="2"/>
            <a:r>
              <a:rPr lang="en-AU" dirty="0">
                <a:solidFill>
                  <a:srgbClr val="333333"/>
                </a:solidFill>
                <a:latin typeface="Arial" panose="020B0604020202020204" pitchFamily="34" charset="0"/>
              </a:rPr>
              <a:t>BRAN should work hard on a NB FH resolution while other issues are still open</a:t>
            </a:r>
          </a:p>
          <a:p>
            <a:pPr lvl="2"/>
            <a:r>
              <a:rPr lang="en-AU" b="0" dirty="0">
                <a:solidFill>
                  <a:srgbClr val="333333"/>
                </a:solidFill>
                <a:effectLst/>
                <a:latin typeface="Arial" panose="020B0604020202020204" pitchFamily="34" charset="0"/>
              </a:rPr>
              <a:t>If a resolution is not possible then EN 303 687 should go ahead without a special NB FH access method …</a:t>
            </a:r>
          </a:p>
          <a:p>
            <a:pPr lvl="2"/>
            <a:r>
              <a:rPr lang="en-AU" dirty="0">
                <a:solidFill>
                  <a:srgbClr val="333333"/>
                </a:solidFill>
                <a:latin typeface="Arial" panose="020B0604020202020204" pitchFamily="34" charset="0"/>
              </a:rPr>
              <a:t>… </a:t>
            </a:r>
            <a:r>
              <a:rPr lang="en-AU" b="0" dirty="0">
                <a:solidFill>
                  <a:srgbClr val="333333"/>
                </a:solidFill>
                <a:effectLst/>
                <a:latin typeface="Arial" panose="020B0604020202020204" pitchFamily="34" charset="0"/>
              </a:rPr>
              <a:t>instead using current LBE/FBE access &amp; channelisation</a:t>
            </a:r>
          </a:p>
          <a:p>
            <a:pPr lvl="2"/>
            <a:r>
              <a:rPr lang="en-AU" dirty="0">
                <a:solidFill>
                  <a:srgbClr val="333333"/>
                </a:solidFill>
                <a:latin typeface="Arial" panose="020B0604020202020204" pitchFamily="34" charset="0"/>
              </a:rPr>
              <a:t>In that case, a s</a:t>
            </a:r>
            <a:r>
              <a:rPr lang="en-AU" b="0" dirty="0">
                <a:solidFill>
                  <a:srgbClr val="333333"/>
                </a:solidFill>
                <a:effectLst/>
                <a:latin typeface="Arial" panose="020B0604020202020204" pitchFamily="34" charset="0"/>
              </a:rPr>
              <a:t>pecial/new NB FH specific access method can be included in next version after further discussions</a:t>
            </a:r>
          </a:p>
          <a:p>
            <a:pPr lvl="1"/>
            <a:r>
              <a:rPr lang="en-AU" dirty="0">
                <a:solidFill>
                  <a:srgbClr val="333333"/>
                </a:solidFill>
                <a:latin typeface="Arial" panose="020B0604020202020204" pitchFamily="34" charset="0"/>
              </a:rPr>
              <a:t>By the end of BRAN#112, some limited NB FH requirements &amp; testing material was included in the draft of EN 303 687</a:t>
            </a:r>
            <a:endParaRPr lang="en-AU" b="0" dirty="0">
              <a:solidFill>
                <a:srgbClr val="333333"/>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104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DA4-B547-4A0A-9477-955A61D9929C}"/>
              </a:ext>
            </a:extLst>
          </p:cNvPr>
          <p:cNvSpPr>
            <a:spLocks noGrp="1"/>
          </p:cNvSpPr>
          <p:nvPr>
            <p:ph type="title"/>
          </p:nvPr>
        </p:nvSpPr>
        <p:spPr>
          <a:xfrm>
            <a:off x="685800" y="685800"/>
            <a:ext cx="7772400" cy="1066800"/>
          </a:xfrm>
        </p:spPr>
        <p:txBody>
          <a:bodyPr/>
          <a:lstStyle/>
          <a:p>
            <a:pPr lvl="1"/>
            <a:r>
              <a:rPr lang="en-AU" dirty="0"/>
              <a:t>During BRAN#112, limited NB FH requirements &amp; testing material was included in EN 303 687</a:t>
            </a:r>
          </a:p>
        </p:txBody>
      </p:sp>
      <p:sp>
        <p:nvSpPr>
          <p:cNvPr id="3" name="Content Placeholder 2">
            <a:extLst>
              <a:ext uri="{FF2B5EF4-FFF2-40B4-BE49-F238E27FC236}">
                <a16:creationId xmlns:a16="http://schemas.microsoft.com/office/drawing/2014/main" id="{62FB5C0F-6E1F-4704-A90D-7789FFD93A72}"/>
              </a:ext>
            </a:extLst>
          </p:cNvPr>
          <p:cNvSpPr>
            <a:spLocks noGrp="1"/>
          </p:cNvSpPr>
          <p:nvPr>
            <p:ph idx="1"/>
          </p:nvPr>
        </p:nvSpPr>
        <p:spPr>
          <a:xfrm>
            <a:off x="685800" y="1981200"/>
            <a:ext cx="7772400" cy="304800"/>
          </a:xfrm>
        </p:spPr>
        <p:txBody>
          <a:bodyPr/>
          <a:lstStyle/>
          <a:p>
            <a:pPr lvl="1"/>
            <a:endParaRPr lang="en-AU" sz="1400" dirty="0">
              <a:latin typeface="+mj-lt"/>
            </a:endParaRPr>
          </a:p>
          <a:p>
            <a:pPr lvl="1"/>
            <a:endParaRPr lang="en-AU" sz="1400" dirty="0">
              <a:latin typeface="+mj-lt"/>
            </a:endParaRPr>
          </a:p>
        </p:txBody>
      </p:sp>
      <p:sp>
        <p:nvSpPr>
          <p:cNvPr id="4" name="Footer Placeholder 3">
            <a:extLst>
              <a:ext uri="{FF2B5EF4-FFF2-40B4-BE49-F238E27FC236}">
                <a16:creationId xmlns:a16="http://schemas.microsoft.com/office/drawing/2014/main" id="{0EF0395A-15EF-4B1A-BCE0-C49D5A10F20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C2040E-B842-4ADC-B4AF-C3395C1D3F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dirty="0"/>
          </a:p>
        </p:txBody>
      </p:sp>
      <p:graphicFrame>
        <p:nvGraphicFramePr>
          <p:cNvPr id="10" name="Table 9">
            <a:extLst>
              <a:ext uri="{FF2B5EF4-FFF2-40B4-BE49-F238E27FC236}">
                <a16:creationId xmlns:a16="http://schemas.microsoft.com/office/drawing/2014/main" id="{5445BE53-B901-498F-AB34-B6EE3493E0E7}"/>
              </a:ext>
            </a:extLst>
          </p:cNvPr>
          <p:cNvGraphicFramePr>
            <a:graphicFrameLocks noGrp="1"/>
          </p:cNvGraphicFramePr>
          <p:nvPr>
            <p:extLst>
              <p:ext uri="{D42A27DB-BD31-4B8C-83A1-F6EECF244321}">
                <p14:modId xmlns:p14="http://schemas.microsoft.com/office/powerpoint/2010/main" val="2756275468"/>
              </p:ext>
            </p:extLst>
          </p:nvPr>
        </p:nvGraphicFramePr>
        <p:xfrm>
          <a:off x="815439" y="2318665"/>
          <a:ext cx="7215188" cy="1161499"/>
        </p:xfrm>
        <a:graphic>
          <a:graphicData uri="http://schemas.openxmlformats.org/drawingml/2006/table">
            <a:tbl>
              <a:tblPr>
                <a:tableStyleId>{93296810-A885-4BE3-A3E7-6D5BEEA58F35}</a:tableStyleId>
              </a:tblPr>
              <a:tblGrid>
                <a:gridCol w="1752867">
                  <a:extLst>
                    <a:ext uri="{9D8B030D-6E8A-4147-A177-3AD203B41FA5}">
                      <a16:colId xmlns:a16="http://schemas.microsoft.com/office/drawing/2014/main" val="3815660239"/>
                    </a:ext>
                  </a:extLst>
                </a:gridCol>
                <a:gridCol w="1551265">
                  <a:extLst>
                    <a:ext uri="{9D8B030D-6E8A-4147-A177-3AD203B41FA5}">
                      <a16:colId xmlns:a16="http://schemas.microsoft.com/office/drawing/2014/main" val="1516871703"/>
                    </a:ext>
                  </a:extLst>
                </a:gridCol>
                <a:gridCol w="1955528">
                  <a:extLst>
                    <a:ext uri="{9D8B030D-6E8A-4147-A177-3AD203B41FA5}">
                      <a16:colId xmlns:a16="http://schemas.microsoft.com/office/drawing/2014/main" val="225690910"/>
                    </a:ext>
                  </a:extLst>
                </a:gridCol>
                <a:gridCol w="1955528">
                  <a:extLst>
                    <a:ext uri="{9D8B030D-6E8A-4147-A177-3AD203B41FA5}">
                      <a16:colId xmlns:a16="http://schemas.microsoft.com/office/drawing/2014/main" val="1658722612"/>
                    </a:ext>
                  </a:extLst>
                </a:gridCol>
              </a:tblGrid>
              <a:tr h="194860">
                <a:tc rowSpan="2">
                  <a:txBody>
                    <a:bodyPr/>
                    <a:lstStyle/>
                    <a:p>
                      <a:pPr algn="ctr" hangingPunct="0">
                        <a:spcAft>
                          <a:spcPts val="900"/>
                        </a:spcAft>
                      </a:pPr>
                      <a:r>
                        <a:rPr lang="en-GB" sz="1400" dirty="0">
                          <a:effectLst/>
                        </a:rPr>
                        <a:t>Frequency range</a:t>
                      </a:r>
                      <a:br>
                        <a:rPr lang="en-GB" sz="1400" dirty="0">
                          <a:effectLst/>
                        </a:rPr>
                      </a:br>
                      <a:r>
                        <a:rPr lang="en-GB" sz="1400" dirty="0">
                          <a:effectLst/>
                        </a:rPr>
                        <a:t>(MHz)</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gridSpan="3">
                  <a:txBody>
                    <a:bodyPr/>
                    <a:lstStyle/>
                    <a:p>
                      <a:pPr algn="ctr" hangingPunct="0">
                        <a:spcAft>
                          <a:spcPts val="900"/>
                        </a:spcAft>
                      </a:pPr>
                      <a:r>
                        <a:rPr lang="en-GB" sz="1400" dirty="0">
                          <a:effectLst/>
                        </a:rPr>
                        <a:t>PSD limit (dBm/MHz)</a:t>
                      </a:r>
                      <a:endParaRPr lang="en-AU" sz="16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92736706"/>
                  </a:ext>
                </a:extLst>
              </a:tr>
              <a:tr h="538572">
                <a:tc vMerge="1">
                  <a:txBody>
                    <a:bodyPr/>
                    <a:lstStyle/>
                    <a:p>
                      <a:endParaRPr lang="en-AU"/>
                    </a:p>
                  </a:txBody>
                  <a:tcPr/>
                </a:tc>
                <a:tc>
                  <a:txBody>
                    <a:bodyPr/>
                    <a:lstStyle/>
                    <a:p>
                      <a:pPr algn="ctr" hangingPunct="0">
                        <a:spcAft>
                          <a:spcPts val="900"/>
                        </a:spcAft>
                      </a:pPr>
                      <a:r>
                        <a:rPr lang="en-GB" sz="1400" dirty="0">
                          <a:effectLst/>
                        </a:rPr>
                        <a:t>LPI usage</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dirty="0">
                          <a:effectLst/>
                        </a:rPr>
                        <a:t>VLP usage</a:t>
                      </a:r>
                      <a:endParaRPr lang="en-AU"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VLP NB usage</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562742157"/>
                  </a:ext>
                </a:extLst>
              </a:tr>
              <a:tr h="409567">
                <a:tc>
                  <a:txBody>
                    <a:bodyPr/>
                    <a:lstStyle/>
                    <a:p>
                      <a:pPr algn="ctr" hangingPunct="0">
                        <a:spcAft>
                          <a:spcPts val="900"/>
                        </a:spcAft>
                      </a:pPr>
                      <a:r>
                        <a:rPr lang="en-GB" sz="1400">
                          <a:effectLst/>
                        </a:rPr>
                        <a:t>5 945 to 6 425</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10</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a:t>
                      </a:r>
                      <a:endParaRPr lang="en-AU"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10 (see 4.3.3.2a)</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3642905134"/>
                  </a:ext>
                </a:extLst>
              </a:tr>
            </a:tbl>
          </a:graphicData>
        </a:graphic>
      </p:graphicFrame>
      <p:sp>
        <p:nvSpPr>
          <p:cNvPr id="12" name="TextBox 11">
            <a:extLst>
              <a:ext uri="{FF2B5EF4-FFF2-40B4-BE49-F238E27FC236}">
                <a16:creationId xmlns:a16="http://schemas.microsoft.com/office/drawing/2014/main" id="{191A2584-CE33-4990-AB5F-3369DFA60F73}"/>
              </a:ext>
            </a:extLst>
          </p:cNvPr>
          <p:cNvSpPr txBox="1"/>
          <p:nvPr/>
        </p:nvSpPr>
        <p:spPr>
          <a:xfrm>
            <a:off x="685800" y="1996044"/>
            <a:ext cx="4572000" cy="307777"/>
          </a:xfrm>
          <a:prstGeom prst="rect">
            <a:avLst/>
          </a:prstGeom>
          <a:noFill/>
        </p:spPr>
        <p:txBody>
          <a:bodyPr wrap="square">
            <a:spAutoFit/>
          </a:bodyPr>
          <a:lstStyle/>
          <a:p>
            <a:r>
              <a:rPr lang="en-AU" sz="1400" b="1" dirty="0">
                <a:latin typeface="+mj-lt"/>
              </a:rPr>
              <a:t>Table 3: Mean EIRP density limit</a:t>
            </a:r>
          </a:p>
        </p:txBody>
      </p:sp>
      <p:sp>
        <p:nvSpPr>
          <p:cNvPr id="14" name="TextBox 13">
            <a:extLst>
              <a:ext uri="{FF2B5EF4-FFF2-40B4-BE49-F238E27FC236}">
                <a16:creationId xmlns:a16="http://schemas.microsoft.com/office/drawing/2014/main" id="{4B7F8AC2-67B7-49DE-B132-7B17AB1811BC}"/>
              </a:ext>
            </a:extLst>
          </p:cNvPr>
          <p:cNvSpPr txBox="1"/>
          <p:nvPr/>
        </p:nvSpPr>
        <p:spPr>
          <a:xfrm>
            <a:off x="2581275" y="4038600"/>
            <a:ext cx="6410325" cy="2377574"/>
          </a:xfrm>
          <a:prstGeom prst="rect">
            <a:avLst/>
          </a:prstGeom>
          <a:noFill/>
          <a:ln>
            <a:solidFill>
              <a:schemeClr val="tx1"/>
            </a:solidFill>
          </a:ln>
        </p:spPr>
        <p:txBody>
          <a:bodyPr wrap="square">
            <a:spAutoFit/>
          </a:bodyPr>
          <a:lstStyle/>
          <a:p>
            <a:pPr hangingPunct="0">
              <a:spcAft>
                <a:spcPts val="900"/>
              </a:spcAft>
            </a:pPr>
            <a:r>
              <a:rPr lang="en-US" sz="1400" b="1" dirty="0">
                <a:effectLst/>
                <a:latin typeface="+mj-lt"/>
                <a:ea typeface="Times New Roman" panose="02020603050405020304" pitchFamily="18" charset="0"/>
              </a:rPr>
              <a:t>4.3.3.2a	</a:t>
            </a:r>
            <a:r>
              <a:rPr lang="en-GB" sz="1400" b="1" dirty="0">
                <a:solidFill>
                  <a:srgbClr val="25282D"/>
                </a:solidFill>
                <a:effectLst/>
                <a:latin typeface="+mj-lt"/>
                <a:ea typeface="Times New Roman" panose="02020603050405020304" pitchFamily="18" charset="0"/>
              </a:rPr>
              <a:t>VLP NB usage </a:t>
            </a:r>
            <a:r>
              <a:rPr lang="en-US" sz="1400" b="1" dirty="0">
                <a:effectLst/>
                <a:latin typeface="+mj-lt"/>
                <a:ea typeface="Times New Roman" panose="02020603050405020304" pitchFamily="18" charset="0"/>
              </a:rPr>
              <a:t>with a PSD above 1 dBm/MHz</a:t>
            </a:r>
            <a:endParaRPr lang="en-AU" sz="1400" b="1"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The duty cycle of narrowband (NB) transmissions by a VLP device with a PSD above 1 dBm/MHz shall not exceed 1/15 on any transmission frequency. </a:t>
            </a:r>
            <a:endParaRPr lang="en-AU" sz="1400"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NB devices require a frequency hopping mechanism based on at least 15 hop channels and meet the above duty cycle to operate at a PSD value above 1 dBm/</a:t>
            </a:r>
            <a:r>
              <a:rPr lang="en-US" sz="1400" dirty="0" err="1">
                <a:effectLst/>
                <a:latin typeface="+mj-lt"/>
                <a:ea typeface="Times New Roman" panose="02020603050405020304" pitchFamily="18" charset="0"/>
              </a:rPr>
              <a:t>MHz.</a:t>
            </a:r>
            <a:endParaRPr lang="en-AU" sz="1400" dirty="0">
              <a:effectLst/>
              <a:latin typeface="+mj-lt"/>
              <a:ea typeface="Times New Roman" panose="02020603050405020304" pitchFamily="18" charset="0"/>
            </a:endParaRPr>
          </a:p>
          <a:p>
            <a:pPr hangingPunct="0">
              <a:spcAft>
                <a:spcPts val="900"/>
              </a:spcAft>
            </a:pPr>
            <a:r>
              <a:rPr lang="en-US" sz="1400" dirty="0">
                <a:effectLst/>
                <a:highlight>
                  <a:srgbClr val="FFFF00"/>
                </a:highlight>
                <a:latin typeface="+mj-lt"/>
                <a:ea typeface="Times New Roman" panose="02020603050405020304" pitchFamily="18" charset="0"/>
              </a:rPr>
              <a:t>Note: Frequency hopping in the context of this standard implies the use of the channel access mechanisms and channelization as defined in the present document.</a:t>
            </a:r>
            <a:endParaRPr lang="en-AU" sz="1400" dirty="0">
              <a:effectLst/>
              <a:highlight>
                <a:srgbClr val="FFFF00"/>
              </a:highlight>
              <a:latin typeface="+mj-lt"/>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692951A-3864-4128-B5F4-79D3B65A2081}"/>
              </a:ext>
            </a:extLst>
          </p:cNvPr>
          <p:cNvCxnSpPr>
            <a:cxnSpLocks/>
          </p:cNvCxnSpPr>
          <p:nvPr/>
        </p:nvCxnSpPr>
        <p:spPr bwMode="auto">
          <a:xfrm flipH="1">
            <a:off x="6781800" y="3429000"/>
            <a:ext cx="7620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Rectangle 17">
            <a:extLst>
              <a:ext uri="{FF2B5EF4-FFF2-40B4-BE49-F238E27FC236}">
                <a16:creationId xmlns:a16="http://schemas.microsoft.com/office/drawing/2014/main" id="{3E10876C-82B3-4F48-B958-C9F744C1422F}"/>
              </a:ext>
            </a:extLst>
          </p:cNvPr>
          <p:cNvSpPr/>
          <p:nvPr/>
        </p:nvSpPr>
        <p:spPr bwMode="auto">
          <a:xfrm>
            <a:off x="152400" y="5486400"/>
            <a:ext cx="17526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Must use LBE/FBE with 20 MHz channelisation</a:t>
            </a:r>
          </a:p>
        </p:txBody>
      </p:sp>
      <p:cxnSp>
        <p:nvCxnSpPr>
          <p:cNvPr id="20" name="Straight Arrow Connector 19">
            <a:extLst>
              <a:ext uri="{FF2B5EF4-FFF2-40B4-BE49-F238E27FC236}">
                <a16:creationId xmlns:a16="http://schemas.microsoft.com/office/drawing/2014/main" id="{9AEB466E-4C24-473C-8CEB-B33A174E96B3}"/>
              </a:ext>
            </a:extLst>
          </p:cNvPr>
          <p:cNvCxnSpPr>
            <a:cxnSpLocks/>
            <a:stCxn id="18" idx="3"/>
          </p:cNvCxnSpPr>
          <p:nvPr/>
        </p:nvCxnSpPr>
        <p:spPr bwMode="auto">
          <a:xfrm>
            <a:off x="1905000" y="5867400"/>
            <a:ext cx="676275"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a:extLst>
              <a:ext uri="{FF2B5EF4-FFF2-40B4-BE49-F238E27FC236}">
                <a16:creationId xmlns:a16="http://schemas.microsoft.com/office/drawing/2014/main" id="{0153BFC5-CFAD-44E0-8A8B-3082903F9BEA}"/>
              </a:ext>
            </a:extLst>
          </p:cNvPr>
          <p:cNvSpPr/>
          <p:nvPr/>
        </p:nvSpPr>
        <p:spPr bwMode="auto">
          <a:xfrm>
            <a:off x="6096000" y="1524000"/>
            <a:ext cx="17526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Enable VLP NB at LPI power levels</a:t>
            </a:r>
          </a:p>
        </p:txBody>
      </p:sp>
      <p:cxnSp>
        <p:nvCxnSpPr>
          <p:cNvPr id="24" name="Straight Arrow Connector 23">
            <a:extLst>
              <a:ext uri="{FF2B5EF4-FFF2-40B4-BE49-F238E27FC236}">
                <a16:creationId xmlns:a16="http://schemas.microsoft.com/office/drawing/2014/main" id="{0BF24E77-87E2-4038-9722-52D6E8D490D6}"/>
              </a:ext>
            </a:extLst>
          </p:cNvPr>
          <p:cNvCxnSpPr>
            <a:cxnSpLocks/>
            <a:stCxn id="23" idx="2"/>
          </p:cNvCxnSpPr>
          <p:nvPr/>
        </p:nvCxnSpPr>
        <p:spPr bwMode="auto">
          <a:xfrm>
            <a:off x="6972300" y="2057400"/>
            <a:ext cx="0" cy="558436"/>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TextBox 27">
            <a:extLst>
              <a:ext uri="{FF2B5EF4-FFF2-40B4-BE49-F238E27FC236}">
                <a16:creationId xmlns:a16="http://schemas.microsoft.com/office/drawing/2014/main" id="{9DBD856A-07E2-4FBB-ADD3-188C58101DB6}"/>
              </a:ext>
            </a:extLst>
          </p:cNvPr>
          <p:cNvSpPr txBox="1"/>
          <p:nvPr/>
        </p:nvSpPr>
        <p:spPr>
          <a:xfrm>
            <a:off x="295275" y="4097977"/>
            <a:ext cx="4572000" cy="523220"/>
          </a:xfrm>
          <a:prstGeom prst="rect">
            <a:avLst/>
          </a:prstGeom>
          <a:noFill/>
        </p:spPr>
        <p:txBody>
          <a:bodyPr wrap="square">
            <a:spAutoFit/>
          </a:bodyPr>
          <a:lstStyle/>
          <a:p>
            <a:r>
              <a:rPr lang="en-AU" sz="1400" dirty="0">
                <a:solidFill>
                  <a:srgbClr val="FF0000"/>
                </a:solidFill>
                <a:latin typeface="+mj-lt"/>
              </a:rPr>
              <a:t>From</a:t>
            </a:r>
            <a:br>
              <a:rPr lang="en-AU" sz="1400" dirty="0">
                <a:solidFill>
                  <a:srgbClr val="FF0000"/>
                </a:solidFill>
                <a:latin typeface="+mj-lt"/>
              </a:rPr>
            </a:br>
            <a:r>
              <a:rPr lang="en-AU" sz="1400" dirty="0">
                <a:solidFill>
                  <a:srgbClr val="FF0000"/>
                </a:solidFill>
                <a:latin typeface="+mj-lt"/>
              </a:rPr>
              <a:t>BRAN(21)112016r3 </a:t>
            </a:r>
          </a:p>
        </p:txBody>
      </p:sp>
    </p:spTree>
    <p:extLst>
      <p:ext uri="{BB962C8B-B14F-4D97-AF65-F5344CB8AC3E}">
        <p14:creationId xmlns:p14="http://schemas.microsoft.com/office/powerpoint/2010/main" val="1397112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12F6-4637-4CAC-94F6-9C6BFE3CFC7B}"/>
              </a:ext>
            </a:extLst>
          </p:cNvPr>
          <p:cNvSpPr>
            <a:spLocks noGrp="1"/>
          </p:cNvSpPr>
          <p:nvPr>
            <p:ph type="title"/>
          </p:nvPr>
        </p:nvSpPr>
        <p:spPr>
          <a:xfrm>
            <a:off x="685800" y="685800"/>
            <a:ext cx="7924800" cy="1066800"/>
          </a:xfrm>
        </p:spPr>
        <p:txBody>
          <a:bodyPr/>
          <a:lstStyle/>
          <a:p>
            <a:r>
              <a:rPr lang="en-AU" dirty="0"/>
              <a:t>Discussion has started on a NB FH solution, either for the next version of EN 303 687 or the one beyond</a:t>
            </a:r>
          </a:p>
        </p:txBody>
      </p:sp>
      <p:sp>
        <p:nvSpPr>
          <p:cNvPr id="3" name="Content Placeholder 2">
            <a:extLst>
              <a:ext uri="{FF2B5EF4-FFF2-40B4-BE49-F238E27FC236}">
                <a16:creationId xmlns:a16="http://schemas.microsoft.com/office/drawing/2014/main" id="{EB7DAE45-C98D-4E30-A745-C6E20ED26803}"/>
              </a:ext>
            </a:extLst>
          </p:cNvPr>
          <p:cNvSpPr>
            <a:spLocks noGrp="1"/>
          </p:cNvSpPr>
          <p:nvPr>
            <p:ph idx="1"/>
          </p:nvPr>
        </p:nvSpPr>
        <p:spPr>
          <a:xfrm>
            <a:off x="685800" y="1981200"/>
            <a:ext cx="7772400" cy="4114800"/>
          </a:xfrm>
        </p:spPr>
        <p:txBody>
          <a:bodyPr/>
          <a:lstStyle/>
          <a:p>
            <a:pPr lvl="1"/>
            <a:r>
              <a:rPr lang="en-GB" dirty="0"/>
              <a:t>The default in the next version of EN 303 687 that NB FH uses the LBE/FBE </a:t>
            </a:r>
            <a:r>
              <a:rPr lang="en-US" sz="1800" dirty="0">
                <a:effectLst/>
                <a:latin typeface="+mj-lt"/>
                <a:ea typeface="Times New Roman" panose="02020603050405020304" pitchFamily="18" charset="0"/>
              </a:rPr>
              <a:t>channel access mechanisms and channelization’s </a:t>
            </a:r>
            <a:endParaRPr lang="en-GB" dirty="0"/>
          </a:p>
          <a:p>
            <a:pPr lvl="1"/>
            <a:r>
              <a:rPr lang="en-GB" dirty="0"/>
              <a:t>However, Apple has started discussions on an alternative for </a:t>
            </a:r>
            <a:r>
              <a:rPr lang="en-AU" dirty="0"/>
              <a:t>the next version of EN 303 687 or the one beyond</a:t>
            </a:r>
          </a:p>
          <a:p>
            <a:pPr lvl="2"/>
            <a:r>
              <a:rPr lang="en-AU" dirty="0"/>
              <a:t>See </a:t>
            </a:r>
            <a:r>
              <a:rPr lang="en-GB" dirty="0"/>
              <a:t> BRAN(21)112011 (Apple) - </a:t>
            </a:r>
            <a:r>
              <a:rPr lang="en-GB" i="1" dirty="0"/>
              <a:t>Narrow Band Channel Access in 6 GHz</a:t>
            </a:r>
          </a:p>
          <a:p>
            <a:pPr lvl="1"/>
            <a:r>
              <a:rPr lang="en-GB" dirty="0"/>
              <a:t>This proposal defines a variation on the previous </a:t>
            </a:r>
            <a:r>
              <a:rPr lang="en-GB" dirty="0" err="1"/>
              <a:t>eDAA</a:t>
            </a:r>
            <a:r>
              <a:rPr lang="en-GB" dirty="0"/>
              <a:t> proposal (itself derived from EN 300 328 – 2.4 GHz) with a wideband detection mechanism</a:t>
            </a:r>
          </a:p>
          <a:p>
            <a:pPr lvl="1"/>
            <a:r>
              <a:rPr lang="en-GB" dirty="0"/>
              <a:t>There was limited discussion of the proposal in BRAN#112, with no conclusions</a:t>
            </a:r>
            <a:endParaRPr lang="en-AU" dirty="0"/>
          </a:p>
        </p:txBody>
      </p:sp>
      <p:sp>
        <p:nvSpPr>
          <p:cNvPr id="4" name="Footer Placeholder 3">
            <a:extLst>
              <a:ext uri="{FF2B5EF4-FFF2-40B4-BE49-F238E27FC236}">
                <a16:creationId xmlns:a16="http://schemas.microsoft.com/office/drawing/2014/main" id="{0322D804-0675-4FDC-9291-95C31AD84DB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CAC571D-CD31-483C-A571-9ABF163D0EF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dirty="0"/>
          </a:p>
        </p:txBody>
      </p:sp>
    </p:spTree>
    <p:extLst>
      <p:ext uri="{BB962C8B-B14F-4D97-AF65-F5344CB8AC3E}">
        <p14:creationId xmlns:p14="http://schemas.microsoft.com/office/powerpoint/2010/main" val="4033718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Specification challenges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844958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p:txBody>
          <a:bodyPr/>
          <a:lstStyle/>
          <a:p>
            <a:r>
              <a:rPr lang="en-AU" dirty="0"/>
              <a:t>Coex SC/</a:t>
            </a:r>
            <a:r>
              <a:rPr lang="en-AU" dirty="0" err="1"/>
              <a:t>TGbe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dirty="0"/>
              <a:t>This issue is highlighted in draft update in </a:t>
            </a:r>
            <a:r>
              <a:rPr lang="en-AU" dirty="0">
                <a:hlinkClick r:id="rId2"/>
              </a:rPr>
              <a:t>11-22-0180-00</a:t>
            </a:r>
            <a:r>
              <a:rPr lang="en-AU" dirty="0"/>
              <a:t> (slide 12)</a:t>
            </a:r>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304144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1"/>
            <a:r>
              <a:rPr lang="en-AU" dirty="0"/>
              <a:t>It is proposed we park this issue until such issues are identified</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dirty="0"/>
          </a:p>
        </p:txBody>
      </p:sp>
    </p:spTree>
    <p:extLst>
      <p:ext uri="{BB962C8B-B14F-4D97-AF65-F5344CB8AC3E}">
        <p14:creationId xmlns:p14="http://schemas.microsoft.com/office/powerpoint/2010/main" val="2042336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C2C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77</a:t>
            </a:fld>
            <a:endParaRPr lang="en-US" dirty="0"/>
          </a:p>
        </p:txBody>
      </p:sp>
    </p:spTree>
    <p:extLst>
      <p:ext uri="{BB962C8B-B14F-4D97-AF65-F5344CB8AC3E}">
        <p14:creationId xmlns:p14="http://schemas.microsoft.com/office/powerpoint/2010/main" val="4064063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0D9E-64D1-4C40-92F6-1C538E4042A8}"/>
              </a:ext>
            </a:extLst>
          </p:cNvPr>
          <p:cNvSpPr>
            <a:spLocks noGrp="1"/>
          </p:cNvSpPr>
          <p:nvPr>
            <p:ph type="title"/>
          </p:nvPr>
        </p:nvSpPr>
        <p:spPr/>
        <p:txBody>
          <a:bodyPr/>
          <a:lstStyle/>
          <a:p>
            <a:r>
              <a:rPr lang="en-AU" dirty="0"/>
              <a:t>There are a variety of views on the whether C2C operations should be managed or even allowed</a:t>
            </a:r>
          </a:p>
        </p:txBody>
      </p:sp>
      <p:sp>
        <p:nvSpPr>
          <p:cNvPr id="3" name="Content Placeholder 2">
            <a:extLst>
              <a:ext uri="{FF2B5EF4-FFF2-40B4-BE49-F238E27FC236}">
                <a16:creationId xmlns:a16="http://schemas.microsoft.com/office/drawing/2014/main" id="{A38815B0-E563-4211-9CFC-1782C488BEED}"/>
              </a:ext>
            </a:extLst>
          </p:cNvPr>
          <p:cNvSpPr>
            <a:spLocks noGrp="1"/>
          </p:cNvSpPr>
          <p:nvPr>
            <p:ph idx="1"/>
          </p:nvPr>
        </p:nvSpPr>
        <p:spPr/>
        <p:txBody>
          <a:bodyPr/>
          <a:lstStyle/>
          <a:p>
            <a:pPr lvl="1"/>
            <a:r>
              <a:rPr lang="en-AU" dirty="0"/>
              <a:t>Some vendors are keen on C2C operations in 6 GHz using:</a:t>
            </a:r>
          </a:p>
          <a:p>
            <a:pPr lvl="2"/>
            <a:r>
              <a:rPr lang="en-AU" dirty="0"/>
              <a:t>VLP rules (indoor and outdoor)</a:t>
            </a:r>
          </a:p>
          <a:p>
            <a:pPr lvl="2"/>
            <a:r>
              <a:rPr lang="en-AU" dirty="0"/>
              <a:t>LPI rules (indoor only), by allowing C2C when a client can hear an LPI AP in any channel (hearing the indoor AP suggests the client is also indoors)</a:t>
            </a:r>
          </a:p>
          <a:p>
            <a:pPr lvl="1"/>
            <a:r>
              <a:rPr lang="en-AU" dirty="0"/>
              <a:t>Currently in: </a:t>
            </a:r>
          </a:p>
          <a:p>
            <a:pPr lvl="2"/>
            <a:r>
              <a:rPr lang="en-AU" dirty="0"/>
              <a:t>US: neither VLP/LPI based C2C operation is allowed, and only VLP C2C operation is being considered, although LPI C2C operation has been proposed</a:t>
            </a:r>
          </a:p>
          <a:p>
            <a:pPr lvl="2"/>
            <a:r>
              <a:rPr lang="en-AU" dirty="0"/>
              <a:t>Europe: VLP/LPI C2C operation is allowed, and LPI C2C operation is being discussed in ETSI BRAN</a:t>
            </a:r>
          </a:p>
          <a:p>
            <a:pPr lvl="1"/>
            <a:r>
              <a:rPr lang="en-AU" dirty="0"/>
              <a:t>There are differences of opinion on unmanaged C2C operations</a:t>
            </a:r>
          </a:p>
          <a:p>
            <a:pPr lvl="2"/>
            <a:r>
              <a:rPr lang="en-AU" dirty="0"/>
              <a:t>Some enterprise vendors would like to manage in which channels C2C operations occur to avoid interference with managed </a:t>
            </a:r>
            <a:r>
              <a:rPr lang="en-AU" dirty="0" err="1"/>
              <a:t>networeks</a:t>
            </a:r>
            <a:endParaRPr lang="en-AU" dirty="0"/>
          </a:p>
          <a:p>
            <a:pPr lvl="2"/>
            <a:r>
              <a:rPr lang="en-AU" dirty="0"/>
              <a:t>Some incumbents are concerned by interference from any LPI C2C operations</a:t>
            </a:r>
          </a:p>
          <a:p>
            <a:pPr lvl="2"/>
            <a:r>
              <a:rPr lang="en-AU" dirty="0"/>
              <a:t>Some client vendors don’t want to be subject to any infrastructure management of C2C operation </a:t>
            </a:r>
          </a:p>
          <a:p>
            <a:pPr lvl="2"/>
            <a:endParaRPr lang="en-AU" dirty="0"/>
          </a:p>
        </p:txBody>
      </p:sp>
      <p:sp>
        <p:nvSpPr>
          <p:cNvPr id="4" name="Footer Placeholder 3">
            <a:extLst>
              <a:ext uri="{FF2B5EF4-FFF2-40B4-BE49-F238E27FC236}">
                <a16:creationId xmlns:a16="http://schemas.microsoft.com/office/drawing/2014/main" id="{F14C45E8-92ED-442C-81FA-DC6DCF4526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B5232D4-C184-4744-8A42-50D3B8CF00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3753764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D676-2CF1-497B-966B-5EA2DE94303E}"/>
              </a:ext>
            </a:extLst>
          </p:cNvPr>
          <p:cNvSpPr>
            <a:spLocks noGrp="1"/>
          </p:cNvSpPr>
          <p:nvPr>
            <p:ph type="title"/>
          </p:nvPr>
        </p:nvSpPr>
        <p:spPr/>
        <p:txBody>
          <a:bodyPr/>
          <a:lstStyle/>
          <a:p>
            <a:r>
              <a:rPr lang="en-AU" dirty="0"/>
              <a:t>There is ongoing disagreement on how to define C2C operation at LPI power levels in Europe</a:t>
            </a:r>
          </a:p>
        </p:txBody>
      </p:sp>
      <p:sp>
        <p:nvSpPr>
          <p:cNvPr id="3" name="Content Placeholder 2">
            <a:extLst>
              <a:ext uri="{FF2B5EF4-FFF2-40B4-BE49-F238E27FC236}">
                <a16:creationId xmlns:a16="http://schemas.microsoft.com/office/drawing/2014/main" id="{9D1BBA09-CB58-459F-899B-EC8D2F1BF65C}"/>
              </a:ext>
            </a:extLst>
          </p:cNvPr>
          <p:cNvSpPr>
            <a:spLocks noGrp="1"/>
          </p:cNvSpPr>
          <p:nvPr>
            <p:ph idx="1"/>
          </p:nvPr>
        </p:nvSpPr>
        <p:spPr/>
        <p:txBody>
          <a:bodyPr/>
          <a:lstStyle/>
          <a:p>
            <a:pPr lvl="1"/>
            <a:r>
              <a:rPr lang="en-AU" dirty="0"/>
              <a:t>LPI C2C operations have been proposed (BRAN(21)111023) so that a client may operate in any 6 GHz channel at LPI power levels if:</a:t>
            </a:r>
          </a:p>
          <a:p>
            <a:pPr lvl="2"/>
            <a:r>
              <a:rPr lang="en-AU" dirty="0"/>
              <a:t>… the client can hear an LPI AP Beacon in any 6 GHz channel</a:t>
            </a:r>
          </a:p>
          <a:p>
            <a:pPr lvl="2"/>
            <a:r>
              <a:rPr lang="en-AU" dirty="0"/>
              <a:t>… above a certain </a:t>
            </a:r>
            <a:r>
              <a:rPr lang="en-AU" dirty="0">
                <a:latin typeface="+mj-lt"/>
              </a:rPr>
              <a:t>power level (currently in </a:t>
            </a:r>
            <a:r>
              <a:rPr lang="en-US" dirty="0">
                <a:latin typeface="+mj-lt"/>
              </a:rPr>
              <a:t>Draft EN 303 687 </a:t>
            </a:r>
            <a:r>
              <a:rPr lang="en-AU" dirty="0">
                <a:latin typeface="+mj-lt"/>
              </a:rPr>
              <a:t>v0.0.15 with square brackets at </a:t>
            </a:r>
            <a:r>
              <a:rPr lang="en-GB" dirty="0">
                <a:effectLst/>
                <a:latin typeface="+mj-lt"/>
                <a:ea typeface="Times New Roman" panose="02020603050405020304" pitchFamily="18" charset="0"/>
              </a:rPr>
              <a:t>-99 dBm/MHz)</a:t>
            </a:r>
            <a:endParaRPr lang="en-AU" dirty="0">
              <a:latin typeface="+mj-lt"/>
            </a:endParaRPr>
          </a:p>
          <a:p>
            <a:pPr lvl="2"/>
            <a:r>
              <a:rPr lang="en-AU" dirty="0"/>
              <a:t>…. at least every 4 sec</a:t>
            </a:r>
          </a:p>
          <a:p>
            <a:pPr lvl="1"/>
            <a:r>
              <a:rPr lang="en-AU" dirty="0"/>
              <a:t>The concept is that if a client can hear an LPI AP then it is probably  indoors and can operate using LPI power levels</a:t>
            </a:r>
          </a:p>
          <a:p>
            <a:pPr lvl="1"/>
            <a:r>
              <a:rPr lang="en-AU" dirty="0"/>
              <a:t>Ericsson previously made a counter proposal to set the threshold for C2C clients relatively high (BRAN(21)111016) …</a:t>
            </a:r>
          </a:p>
          <a:p>
            <a:pPr lvl="2"/>
            <a:r>
              <a:rPr lang="en-AU" dirty="0"/>
              <a:t>… thus ensuring the C2C client was very close to the LPI AP</a:t>
            </a:r>
          </a:p>
          <a:p>
            <a:pPr lvl="2"/>
            <a:r>
              <a:rPr lang="en-AU" dirty="0"/>
              <a:t>… and even applying a similar rule for normal clients</a:t>
            </a:r>
          </a:p>
          <a:p>
            <a:pPr lvl="1"/>
            <a:r>
              <a:rPr lang="en-AU" dirty="0"/>
              <a:t>Broadcom </a:t>
            </a:r>
            <a:r>
              <a:rPr lang="en-AU" i="1" dirty="0"/>
              <a:t>et al </a:t>
            </a:r>
            <a:r>
              <a:rPr lang="en-AU" dirty="0"/>
              <a:t>then proposed a solution (BRAN(21)112020) whereby the power threshold was set to -95 dBm/MHz</a:t>
            </a:r>
          </a:p>
          <a:p>
            <a:pPr lvl="2"/>
            <a:endParaRPr lang="en-AU" dirty="0"/>
          </a:p>
        </p:txBody>
      </p:sp>
      <p:sp>
        <p:nvSpPr>
          <p:cNvPr id="4" name="Footer Placeholder 3">
            <a:extLst>
              <a:ext uri="{FF2B5EF4-FFF2-40B4-BE49-F238E27FC236}">
                <a16:creationId xmlns:a16="http://schemas.microsoft.com/office/drawing/2014/main" id="{28381A5E-7DD9-49EF-9FD5-69A2278A5EB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94A4993-A8B3-441B-B03E-D5C8081DE2A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dirty="0"/>
          </a:p>
        </p:txBody>
      </p:sp>
    </p:spTree>
    <p:extLst>
      <p:ext uri="{BB962C8B-B14F-4D97-AF65-F5344CB8AC3E}">
        <p14:creationId xmlns:p14="http://schemas.microsoft.com/office/powerpoint/2010/main" val="420717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D644A-81F7-482E-B95B-47451EA8B85E}"/>
              </a:ext>
            </a:extLst>
          </p:cNvPr>
          <p:cNvSpPr>
            <a:spLocks noGrp="1"/>
          </p:cNvSpPr>
          <p:nvPr>
            <p:ph type="title"/>
          </p:nvPr>
        </p:nvSpPr>
        <p:spPr/>
        <p:txBody>
          <a:bodyPr/>
          <a:lstStyle/>
          <a:p>
            <a:r>
              <a:rPr lang="en-AU" dirty="0"/>
              <a:t>An intervention by the regulators means the next steps for C2C in 6 GHz in Europe are unclear</a:t>
            </a:r>
          </a:p>
        </p:txBody>
      </p:sp>
      <p:sp>
        <p:nvSpPr>
          <p:cNvPr id="3" name="Content Placeholder 2">
            <a:extLst>
              <a:ext uri="{FF2B5EF4-FFF2-40B4-BE49-F238E27FC236}">
                <a16:creationId xmlns:a16="http://schemas.microsoft.com/office/drawing/2014/main" id="{5D9B0A10-BD1D-416D-9F6C-DDDACE0F0B30}"/>
              </a:ext>
            </a:extLst>
          </p:cNvPr>
          <p:cNvSpPr>
            <a:spLocks noGrp="1"/>
          </p:cNvSpPr>
          <p:nvPr>
            <p:ph idx="1"/>
          </p:nvPr>
        </p:nvSpPr>
        <p:spPr>
          <a:xfrm>
            <a:off x="685800" y="1981200"/>
            <a:ext cx="7772400" cy="4114800"/>
          </a:xfrm>
        </p:spPr>
        <p:txBody>
          <a:bodyPr/>
          <a:lstStyle/>
          <a:p>
            <a:pPr lvl="1"/>
            <a:r>
              <a:rPr lang="en-AU" dirty="0">
                <a:solidFill>
                  <a:srgbClr val="333333"/>
                </a:solidFill>
                <a:latin typeface="Arial" panose="020B0604020202020204" pitchFamily="34" charset="0"/>
              </a:rPr>
              <a:t>T</a:t>
            </a:r>
            <a:r>
              <a:rPr lang="en-AU" b="0" dirty="0">
                <a:solidFill>
                  <a:srgbClr val="333333"/>
                </a:solidFill>
                <a:latin typeface="Arial" panose="020B0604020202020204" pitchFamily="34" charset="0"/>
              </a:rPr>
              <a:t>he </a:t>
            </a:r>
            <a:r>
              <a:rPr lang="en-AU" dirty="0">
                <a:solidFill>
                  <a:srgbClr val="333333"/>
                </a:solidFill>
                <a:latin typeface="Arial" panose="020B0604020202020204" pitchFamily="34" charset="0"/>
              </a:rPr>
              <a:t>Germany, France, UK administrations also expressed a strong view in BRAN(21)112019 on the question of </a:t>
            </a:r>
            <a:r>
              <a:rPr lang="en-US" dirty="0"/>
              <a:t>C2C</a:t>
            </a:r>
          </a:p>
          <a:p>
            <a:pPr lvl="2"/>
            <a:r>
              <a:rPr lang="en-US" dirty="0"/>
              <a:t>They supported the concept of measures that would improve the interference-free use of the 6 GHz band and the protection of primary radio services</a:t>
            </a:r>
          </a:p>
          <a:p>
            <a:pPr lvl="2"/>
            <a:r>
              <a:rPr lang="en-US" dirty="0"/>
              <a:t>However, they expressed a concern that the proposed C2C mechanism could cause interference without the knowledge of the client</a:t>
            </a:r>
          </a:p>
          <a:p>
            <a:pPr lvl="2"/>
            <a:r>
              <a:rPr lang="en-US" dirty="0"/>
              <a:t>They would like BRAN to assess alternative mechanisms, possibly including some sort of power control</a:t>
            </a:r>
          </a:p>
          <a:p>
            <a:pPr lvl="1"/>
            <a:r>
              <a:rPr lang="en-US" dirty="0"/>
              <a:t>As a result of this intervention, not much progress was made on how to enable C2C in 6 GHz in Europe</a:t>
            </a:r>
          </a:p>
          <a:p>
            <a:pPr lvl="1"/>
            <a:r>
              <a:rPr lang="en-US" dirty="0"/>
              <a:t>The next steps are unclear …</a:t>
            </a:r>
          </a:p>
        </p:txBody>
      </p:sp>
      <p:sp>
        <p:nvSpPr>
          <p:cNvPr id="4" name="Footer Placeholder 3">
            <a:extLst>
              <a:ext uri="{FF2B5EF4-FFF2-40B4-BE49-F238E27FC236}">
                <a16:creationId xmlns:a16="http://schemas.microsoft.com/office/drawing/2014/main" id="{EEA16FE4-E8E0-4DBE-8CBC-709A8F50A9A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6B75DB2-DB64-480D-955D-590A464A66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dirty="0"/>
          </a:p>
        </p:txBody>
      </p:sp>
    </p:spTree>
    <p:extLst>
      <p:ext uri="{BB962C8B-B14F-4D97-AF65-F5344CB8AC3E}">
        <p14:creationId xmlns:p14="http://schemas.microsoft.com/office/powerpoint/2010/main" val="208694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EADD-CC8F-4336-B8F8-10E4FFD4CF1F}"/>
              </a:ext>
            </a:extLst>
          </p:cNvPr>
          <p:cNvSpPr>
            <a:spLocks noGrp="1"/>
          </p:cNvSpPr>
          <p:nvPr>
            <p:ph type="title"/>
          </p:nvPr>
        </p:nvSpPr>
        <p:spPr/>
        <p:txBody>
          <a:bodyPr/>
          <a:lstStyle/>
          <a:p>
            <a:r>
              <a:rPr lang="en-AU" dirty="0"/>
              <a:t>Update on C2C from BRAN #112f</a:t>
            </a:r>
          </a:p>
        </p:txBody>
      </p:sp>
      <p:sp>
        <p:nvSpPr>
          <p:cNvPr id="3" name="Content Placeholder 2">
            <a:extLst>
              <a:ext uri="{FF2B5EF4-FFF2-40B4-BE49-F238E27FC236}">
                <a16:creationId xmlns:a16="http://schemas.microsoft.com/office/drawing/2014/main" id="{A25C2EC9-9F20-410F-8CCC-F2ED0B1EDDFE}"/>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8A1C9DCF-25A6-44FE-97D3-4E3836CC01B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1E5DD89-9900-4E99-AADF-9278D74476F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dirty="0"/>
          </a:p>
        </p:txBody>
      </p:sp>
    </p:spTree>
    <p:extLst>
      <p:ext uri="{BB962C8B-B14F-4D97-AF65-F5344CB8AC3E}">
        <p14:creationId xmlns:p14="http://schemas.microsoft.com/office/powerpoint/2010/main" val="11457789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82</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&amp; virtual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Virtual only</a:t>
            </a:r>
          </a:p>
          <a:p>
            <a:pPr lvl="1"/>
            <a:r>
              <a:rPr lang="en-AU" dirty="0"/>
              <a:t>BRAN #114</a:t>
            </a:r>
          </a:p>
          <a:p>
            <a:pPr lvl="2"/>
            <a:r>
              <a:rPr lang="en-AU" dirty="0"/>
              <a:t>3 Jun 2022 - 10 Jun 2022</a:t>
            </a:r>
          </a:p>
          <a:p>
            <a:pPr lvl="2"/>
            <a:r>
              <a:rPr lang="en-AU" b="0" i="0" dirty="0">
                <a:effectLst/>
                <a:latin typeface="Arial" panose="020B0604020202020204" pitchFamily="34" charset="0"/>
              </a:rPr>
              <a:t>Virtual only?</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83</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p:txBody>
          <a:bodyPr/>
          <a:lstStyle/>
          <a:p>
            <a:r>
              <a:rPr lang="en-AU" dirty="0"/>
              <a:t>ETSI BRAN scheduled various virtual meetings (old)</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#112a</a:t>
            </a:r>
          </a:p>
          <a:p>
            <a:pPr lvl="2"/>
            <a:r>
              <a:rPr lang="en-AU" dirty="0"/>
              <a:t>10 Jan 2022 @ 9am – 4pm</a:t>
            </a:r>
          </a:p>
          <a:p>
            <a:pPr lvl="2"/>
            <a:r>
              <a:rPr lang="en-AU" dirty="0"/>
              <a:t>Dedicated to EN 301 893 and EN 303 687</a:t>
            </a:r>
          </a:p>
          <a:p>
            <a:pPr lvl="1"/>
            <a:r>
              <a:rPr lang="en-AU" dirty="0"/>
              <a:t> BRAN #112f</a:t>
            </a:r>
          </a:p>
          <a:p>
            <a:pPr lvl="2"/>
            <a:r>
              <a:rPr lang="en-AU" dirty="0"/>
              <a:t>24 Jan 2022 @ 9:30am – 12:45pm</a:t>
            </a:r>
          </a:p>
          <a:p>
            <a:pPr lvl="2"/>
            <a:r>
              <a:rPr lang="en-AU" dirty="0"/>
              <a:t>Dedicated to EN 303 687, VLP NB, C2C, UAR, EC assessment </a:t>
            </a:r>
          </a:p>
          <a:p>
            <a:pPr lvl="1"/>
            <a:r>
              <a:rPr lang="en-AU" dirty="0"/>
              <a:t>BRAN #112b</a:t>
            </a:r>
          </a:p>
          <a:p>
            <a:pPr lvl="2"/>
            <a:r>
              <a:rPr lang="en-AU" dirty="0"/>
              <a:t>27 Jan 2022 @ 9:00am – 12:15pm</a:t>
            </a:r>
          </a:p>
          <a:p>
            <a:pPr lvl="2"/>
            <a:r>
              <a:rPr lang="en-AU" dirty="0"/>
              <a:t>EN 301 893</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85</a:t>
            </a:fld>
            <a:endParaRPr lang="en-US" dirty="0"/>
          </a:p>
        </p:txBody>
      </p:sp>
    </p:spTree>
    <p:extLst>
      <p:ext uri="{BB962C8B-B14F-4D97-AF65-F5344CB8AC3E}">
        <p14:creationId xmlns:p14="http://schemas.microsoft.com/office/powerpoint/2010/main" val="2657290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7359579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87</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spectrum opens globally for unlicenced operation</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88</a:t>
            </a:fld>
            <a:endParaRPr lang="en-US" dirty="0"/>
          </a:p>
        </p:txBody>
      </p:sp>
      <p:grpSp>
        <p:nvGrpSpPr>
          <p:cNvPr id="7" name="Group 6">
            <a:extLst>
              <a:ext uri="{FF2B5EF4-FFF2-40B4-BE49-F238E27FC236}">
                <a16:creationId xmlns:a16="http://schemas.microsoft.com/office/drawing/2014/main" id="{E637E96B-2B8E-4570-8DDD-E92FFBD424F6}"/>
              </a:ext>
            </a:extLst>
          </p:cNvPr>
          <p:cNvGrpSpPr/>
          <p:nvPr/>
        </p:nvGrpSpPr>
        <p:grpSpPr>
          <a:xfrm>
            <a:off x="304800" y="1940787"/>
            <a:ext cx="9081287" cy="4346438"/>
            <a:chOff x="931541" y="1004698"/>
            <a:chExt cx="10041110" cy="4537166"/>
          </a:xfrm>
        </p:grpSpPr>
        <p:grpSp>
          <p:nvGrpSpPr>
            <p:cNvPr id="16" name="Group 15">
              <a:extLst>
                <a:ext uri="{FF2B5EF4-FFF2-40B4-BE49-F238E27FC236}">
                  <a16:creationId xmlns:a16="http://schemas.microsoft.com/office/drawing/2014/main" id="{39628532-F49A-4969-8DF9-0B7BE53B832D}"/>
                </a:ext>
              </a:extLst>
            </p:cNvPr>
            <p:cNvGrpSpPr/>
            <p:nvPr/>
          </p:nvGrpSpPr>
          <p:grpSpPr>
            <a:xfrm>
              <a:off x="1190506" y="1004698"/>
              <a:ext cx="9005461" cy="4537166"/>
              <a:chOff x="914431" y="754087"/>
              <a:chExt cx="8153691" cy="3927607"/>
            </a:xfrm>
          </p:grpSpPr>
          <p:sp>
            <p:nvSpPr>
              <p:cNvPr id="28"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9"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6"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44"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4"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72"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4"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42"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4"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2"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4"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2"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4"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92"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9"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0"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1"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4"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207" name="Group 206">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35" name="Group 234">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40"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6"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7"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8"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9" name="Rectangle 248">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0"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1"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2"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3"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36"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8" name="Group 207">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12"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Rectangle 213">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7"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8"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2"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9"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17" name="Ink 16">
                  <a:extLst>
                    <a:ext uri="{FF2B5EF4-FFF2-40B4-BE49-F238E27FC236}">
                      <a16:creationId xmlns:a16="http://schemas.microsoft.com/office/drawing/2014/main" id="{6BC37AC8-1B16-48DF-A9D5-87835C09C521}"/>
                    </a:ext>
                  </a:extLst>
                </p:cNvPr>
                <p:cNvPicPr/>
                <p:nvPr/>
              </p:nvPicPr>
              <p:blipFill>
                <a:blip r:embed="rId3"/>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18" name="Ink 17">
                  <a:extLst>
                    <a:ext uri="{FF2B5EF4-FFF2-40B4-BE49-F238E27FC236}">
                      <a16:creationId xmlns:a16="http://schemas.microsoft.com/office/drawing/2014/main" id="{59734303-0E29-416B-8DEA-9018EE82846E}"/>
                    </a:ext>
                  </a:extLst>
                </p:cNvPr>
                <p:cNvPicPr/>
                <p:nvPr/>
              </p:nvPicPr>
              <p:blipFill>
                <a:blip r:embed="rId3"/>
                <a:stretch>
                  <a:fillRect/>
                </a:stretch>
              </p:blipFill>
              <p:spPr>
                <a:xfrm>
                  <a:off x="6995325" y="4673107"/>
                  <a:ext cx="24000" cy="24000"/>
                </a:xfrm>
                <a:prstGeom prst="rect">
                  <a:avLst/>
                </a:prstGeom>
              </p:spPr>
            </p:pic>
          </mc:Fallback>
        </mc:AlternateContent>
        <p:cxnSp>
          <p:nvCxnSpPr>
            <p:cNvPr id="19" name="Straight Connector 18">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0"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21" name="Rectangle 20">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2" name="Rectangle 21">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3"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24" name="Straight Connector 23">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5"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26" name="Rectangle 25">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27" name="Straight Arrow Connector 26">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5FAD4C1-0A96-4E36-AFF9-F1CA04F470FB}"/>
              </a:ext>
            </a:extLst>
          </p:cNvPr>
          <p:cNvGrpSpPr/>
          <p:nvPr/>
        </p:nvGrpSpPr>
        <p:grpSpPr>
          <a:xfrm>
            <a:off x="136745" y="4873319"/>
            <a:ext cx="3034902" cy="1569660"/>
            <a:chOff x="566978" y="5017240"/>
            <a:chExt cx="3404763" cy="1577702"/>
          </a:xfrm>
        </p:grpSpPr>
        <p:sp>
          <p:nvSpPr>
            <p:cNvPr id="9" name="Rectangle 8">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0" name="Rectangle 9">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1" name="TextBox 248">
              <a:extLst>
                <a:ext uri="{FF2B5EF4-FFF2-40B4-BE49-F238E27FC236}">
                  <a16:creationId xmlns:a16="http://schemas.microsoft.com/office/drawing/2014/main" id="{BD220677-0163-426F-A546-45158399C5A0}"/>
                </a:ext>
              </a:extLst>
            </p:cNvPr>
            <p:cNvSpPr txBox="1"/>
            <p:nvPr/>
          </p:nvSpPr>
          <p:spPr>
            <a:xfrm>
              <a:off x="805854" y="5017240"/>
              <a:ext cx="3165887" cy="1577702"/>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2000"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12" name="Rectangle 11">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3" name="Rectangle 12">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Rectangle 14">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34495014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r>
              <a:rPr lang="en-AU" dirty="0"/>
              <a:t>Lower 6 GHz available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r>
              <a:rPr lang="en-AU" dirty="0"/>
              <a:t>GSMA advocating licensed 6 GHz</a:t>
            </a:r>
          </a:p>
          <a:p>
            <a:pPr lvl="1"/>
            <a:r>
              <a:rPr lang="en-AU" dirty="0"/>
              <a:t>GSMA are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89</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GSMA leading a campaign to reserve as much as 6 GHz as possible for licensed use</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p:txBody>
          <a:bodyPr/>
          <a:lstStyle/>
          <a:p>
            <a:pPr lvl="1"/>
            <a:r>
              <a:rPr lang="en-AU" dirty="0"/>
              <a:t>From </a:t>
            </a:r>
            <a:r>
              <a:rPr lang="en-AU" dirty="0">
                <a:hlinkClick r:id="rId2"/>
              </a:rPr>
              <a:t>https://www.gsma.com/spectrum/wp-content/uploads/2021/05/6-GHz-Capacity-to-Power-Innovation.pdf</a:t>
            </a:r>
            <a:endParaRPr lang="en-AU" dirty="0"/>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dirty="0"/>
          </a:p>
        </p:txBody>
      </p:sp>
      <p:pic>
        <p:nvPicPr>
          <p:cNvPr id="7" name="Picture 6">
            <a:extLst>
              <a:ext uri="{FF2B5EF4-FFF2-40B4-BE49-F238E27FC236}">
                <a16:creationId xmlns:a16="http://schemas.microsoft.com/office/drawing/2014/main" id="{A3EF1019-930A-4DC4-9849-D75614DB8947}"/>
              </a:ext>
            </a:extLst>
          </p:cNvPr>
          <p:cNvPicPr>
            <a:picLocks noChangeAspect="1"/>
          </p:cNvPicPr>
          <p:nvPr/>
        </p:nvPicPr>
        <p:blipFill rotWithShape="1">
          <a:blip r:embed="rId3"/>
          <a:srcRect l="41667" t="61851" r="35833" b="8518"/>
          <a:stretch/>
        </p:blipFill>
        <p:spPr>
          <a:xfrm>
            <a:off x="701516" y="3505200"/>
            <a:ext cx="7612380" cy="2819400"/>
          </a:xfrm>
          <a:prstGeom prst="rect">
            <a:avLst/>
          </a:prstGeom>
        </p:spPr>
      </p:pic>
      <p:sp>
        <p:nvSpPr>
          <p:cNvPr id="8" name="Rectangle 7">
            <a:extLst>
              <a:ext uri="{FF2B5EF4-FFF2-40B4-BE49-F238E27FC236}">
                <a16:creationId xmlns:a16="http://schemas.microsoft.com/office/drawing/2014/main" id="{4576CDF0-CD28-4457-A414-46B552C82024}"/>
              </a:ext>
            </a:extLst>
          </p:cNvPr>
          <p:cNvSpPr/>
          <p:nvPr/>
        </p:nvSpPr>
        <p:spPr bwMode="auto">
          <a:xfrm>
            <a:off x="4419599" y="2819400"/>
            <a:ext cx="4124325"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GSMA are after as much (“at least”) of the 6GHz band as possible for licensed use</a:t>
            </a:r>
          </a:p>
        </p:txBody>
      </p:sp>
      <p:sp>
        <p:nvSpPr>
          <p:cNvPr id="11" name="Rectangle 10">
            <a:extLst>
              <a:ext uri="{FF2B5EF4-FFF2-40B4-BE49-F238E27FC236}">
                <a16:creationId xmlns:a16="http://schemas.microsoft.com/office/drawing/2014/main" id="{C0E106BA-39DC-46A5-88DE-5190639766E3}"/>
              </a:ext>
            </a:extLst>
          </p:cNvPr>
          <p:cNvSpPr/>
          <p:nvPr/>
        </p:nvSpPr>
        <p:spPr bwMode="auto">
          <a:xfrm>
            <a:off x="1981200" y="3962400"/>
            <a:ext cx="4648200" cy="381000"/>
          </a:xfrm>
          <a:prstGeom prst="rect">
            <a:avLst/>
          </a:prstGeom>
          <a:solidFill>
            <a:srgbClr val="FFFF00">
              <a:alpha val="5411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solidFill>
                <a:schemeClr val="tx1"/>
              </a:solidFill>
              <a:effectLst/>
              <a:latin typeface="Times New Roman" pitchFamily="18" charset="0"/>
            </a:endParaRPr>
          </a:p>
        </p:txBody>
      </p:sp>
      <p:cxnSp>
        <p:nvCxnSpPr>
          <p:cNvPr id="13" name="Connector: Curved 12">
            <a:extLst>
              <a:ext uri="{FF2B5EF4-FFF2-40B4-BE49-F238E27FC236}">
                <a16:creationId xmlns:a16="http://schemas.microsoft.com/office/drawing/2014/main" id="{894A15F4-D250-421A-BBDD-9CFAB45C421B}"/>
              </a:ext>
            </a:extLst>
          </p:cNvPr>
          <p:cNvCxnSpPr>
            <a:cxnSpLocks/>
            <a:stCxn id="8" idx="1"/>
          </p:cNvCxnSpPr>
          <p:nvPr/>
        </p:nvCxnSpPr>
        <p:spPr bwMode="auto">
          <a:xfrm rot="10800000" flipV="1">
            <a:off x="3886203" y="3086100"/>
            <a:ext cx="533397" cy="876300"/>
          </a:xfrm>
          <a:prstGeom prst="curvedConnector2">
            <a:avLst/>
          </a:prstGeom>
          <a:solidFill>
            <a:schemeClr val="accent1"/>
          </a:solidFill>
          <a:ln w="76200" cap="flat" cmpd="sng" algn="ctr">
            <a:solidFill>
              <a:srgbClr val="FFFF00"/>
            </a:solidFill>
            <a:prstDash val="solid"/>
            <a:round/>
            <a:headEnd type="none" w="sm" len="sm"/>
            <a:tailEnd type="triangle"/>
          </a:ln>
          <a:effectLst/>
        </p:spPr>
      </p:cxnSp>
      <p:sp>
        <p:nvSpPr>
          <p:cNvPr id="10" name="Rectangle 9">
            <a:extLst>
              <a:ext uri="{FF2B5EF4-FFF2-40B4-BE49-F238E27FC236}">
                <a16:creationId xmlns:a16="http://schemas.microsoft.com/office/drawing/2014/main" id="{A7214E16-47BA-46F3-B496-7591D8C9D80B}"/>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134802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9AE3-DF3C-46E2-A06F-C506499A30B2}"/>
              </a:ext>
            </a:extLst>
          </p:cNvPr>
          <p:cNvSpPr>
            <a:spLocks noGrp="1"/>
          </p:cNvSpPr>
          <p:nvPr>
            <p:ph type="title"/>
          </p:nvPr>
        </p:nvSpPr>
        <p:spPr>
          <a:xfrm>
            <a:off x="685800" y="685800"/>
            <a:ext cx="7772400" cy="1066800"/>
          </a:xfrm>
        </p:spPr>
        <p:txBody>
          <a:bodyPr/>
          <a:lstStyle/>
          <a:p>
            <a:r>
              <a:rPr lang="en-AU" dirty="0"/>
              <a:t>… but Europe is now starting to study RLAN access to  the upper 6 GHz band</a:t>
            </a:r>
          </a:p>
        </p:txBody>
      </p:sp>
      <p:sp>
        <p:nvSpPr>
          <p:cNvPr id="3" name="Content Placeholder 2">
            <a:extLst>
              <a:ext uri="{FF2B5EF4-FFF2-40B4-BE49-F238E27FC236}">
                <a16:creationId xmlns:a16="http://schemas.microsoft.com/office/drawing/2014/main" id="{CA3208D6-C094-46CD-A77E-E298D66DE2F2}"/>
              </a:ext>
            </a:extLst>
          </p:cNvPr>
          <p:cNvSpPr>
            <a:spLocks noGrp="1"/>
          </p:cNvSpPr>
          <p:nvPr>
            <p:ph idx="1"/>
          </p:nvPr>
        </p:nvSpPr>
        <p:spPr>
          <a:xfrm>
            <a:off x="685800" y="1981200"/>
            <a:ext cx="7772400" cy="4114800"/>
          </a:xfrm>
        </p:spPr>
        <p:txBody>
          <a:bodyPr/>
          <a:lstStyle/>
          <a:p>
            <a:pPr lvl="1"/>
            <a:r>
              <a:rPr lang="en-GB" dirty="0"/>
              <a:t>The European Electronic Communications Committee (ECC) has decided to initiate studies on the </a:t>
            </a:r>
            <a:r>
              <a:rPr lang="en-US" dirty="0"/>
              <a:t>Wireless Access Systems including Radio Local Area Networks (WAS/RLAN) operations in the 6425-7125 MHz band</a:t>
            </a:r>
          </a:p>
          <a:p>
            <a:pPr lvl="2"/>
            <a:r>
              <a:rPr lang="en-US" dirty="0"/>
              <a:t>See </a:t>
            </a:r>
            <a:r>
              <a:rPr lang="en-US" dirty="0">
                <a:hlinkClick r:id="rId2"/>
              </a:rPr>
              <a:t>decision</a:t>
            </a:r>
            <a:endParaRPr lang="en-US" dirty="0"/>
          </a:p>
        </p:txBody>
      </p:sp>
      <p:sp>
        <p:nvSpPr>
          <p:cNvPr id="4" name="Footer Placeholder 3">
            <a:extLst>
              <a:ext uri="{FF2B5EF4-FFF2-40B4-BE49-F238E27FC236}">
                <a16:creationId xmlns:a16="http://schemas.microsoft.com/office/drawing/2014/main" id="{884D249F-4498-4686-9E15-94CD98C4BE1E}"/>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85DDF9-7280-4804-90A9-CA08D571B3B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dirty="0"/>
          </a:p>
        </p:txBody>
      </p:sp>
      <p:pic>
        <p:nvPicPr>
          <p:cNvPr id="10" name="Picture 9">
            <a:extLst>
              <a:ext uri="{FF2B5EF4-FFF2-40B4-BE49-F238E27FC236}">
                <a16:creationId xmlns:a16="http://schemas.microsoft.com/office/drawing/2014/main" id="{7269FDEB-325E-4C93-8EF2-A32026FDA165}"/>
              </a:ext>
            </a:extLst>
          </p:cNvPr>
          <p:cNvPicPr>
            <a:picLocks noChangeAspect="1"/>
          </p:cNvPicPr>
          <p:nvPr/>
        </p:nvPicPr>
        <p:blipFill rotWithShape="1">
          <a:blip r:embed="rId3"/>
          <a:srcRect b="19445"/>
          <a:stretch/>
        </p:blipFill>
        <p:spPr>
          <a:xfrm>
            <a:off x="2384598" y="2895600"/>
            <a:ext cx="6108247" cy="3579813"/>
          </a:xfrm>
          <a:prstGeom prst="rect">
            <a:avLst/>
          </a:prstGeom>
        </p:spPr>
      </p:pic>
    </p:spTree>
    <p:extLst>
      <p:ext uri="{BB962C8B-B14F-4D97-AF65-F5344CB8AC3E}">
        <p14:creationId xmlns:p14="http://schemas.microsoft.com/office/powerpoint/2010/main" val="34820445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4BA4-234C-45F8-8824-A61084EF7143}"/>
              </a:ext>
            </a:extLst>
          </p:cNvPr>
          <p:cNvSpPr>
            <a:spLocks noGrp="1"/>
          </p:cNvSpPr>
          <p:nvPr>
            <p:ph type="title"/>
          </p:nvPr>
        </p:nvSpPr>
        <p:spPr/>
        <p:txBody>
          <a:bodyPr/>
          <a:lstStyle/>
          <a:p>
            <a:r>
              <a:rPr lang="en-AU" dirty="0"/>
              <a:t>A recent seminar advocated for licensing of upper</a:t>
            </a:r>
            <a:br>
              <a:rPr lang="en-AU" dirty="0"/>
            </a:br>
            <a:r>
              <a:rPr lang="en-AU" dirty="0"/>
              <a:t>6 GHz band in Europe</a:t>
            </a:r>
          </a:p>
        </p:txBody>
      </p:sp>
      <p:sp>
        <p:nvSpPr>
          <p:cNvPr id="3" name="Content Placeholder 2">
            <a:extLst>
              <a:ext uri="{FF2B5EF4-FFF2-40B4-BE49-F238E27FC236}">
                <a16:creationId xmlns:a16="http://schemas.microsoft.com/office/drawing/2014/main" id="{21FCEDF2-10F8-4709-B0CB-7A3CBFD174FC}"/>
              </a:ext>
            </a:extLst>
          </p:cNvPr>
          <p:cNvSpPr>
            <a:spLocks noGrp="1"/>
          </p:cNvSpPr>
          <p:nvPr>
            <p:ph idx="1"/>
          </p:nvPr>
        </p:nvSpPr>
        <p:spPr/>
        <p:txBody>
          <a:bodyPr/>
          <a:lstStyle/>
          <a:p>
            <a:pPr lvl="1"/>
            <a:r>
              <a:rPr lang="en-AU" dirty="0"/>
              <a:t>An organisation called </a:t>
            </a:r>
            <a:r>
              <a:rPr lang="en-AU" dirty="0">
                <a:hlinkClick r:id="rId2"/>
              </a:rPr>
              <a:t>https://6ghzopportunity.com/</a:t>
            </a:r>
            <a:r>
              <a:rPr lang="en-AU" dirty="0"/>
              <a:t> is also advocating for use of 6 GHz for licenced use:</a:t>
            </a:r>
          </a:p>
          <a:p>
            <a:pPr lvl="2"/>
            <a:r>
              <a:rPr lang="en-AU" dirty="0"/>
              <a:t>Hosted by Ericsson, GSMA, Huawei, Nokia, ZTE</a:t>
            </a:r>
          </a:p>
          <a:p>
            <a:pPr lvl="1"/>
            <a:r>
              <a:rPr lang="en-AU" dirty="0"/>
              <a:t>At </a:t>
            </a:r>
            <a:r>
              <a:rPr lang="en-AU" dirty="0">
                <a:hlinkClick r:id="rId3"/>
              </a:rPr>
              <a:t>recent seminar</a:t>
            </a:r>
            <a:r>
              <a:rPr lang="en-AU" dirty="0"/>
              <a:t> (2 Dec 2021), focused on Europe, there was a strong focus on justifying the allocation of at least the upper 6 GHz in Europe for licensed use</a:t>
            </a:r>
          </a:p>
          <a:p>
            <a:pPr lvl="2"/>
            <a:r>
              <a:rPr lang="en-AU" dirty="0"/>
              <a:t>See </a:t>
            </a:r>
            <a:r>
              <a:rPr lang="en-AU" dirty="0">
                <a:hlinkClick r:id="rId4"/>
              </a:rPr>
              <a:t>slides</a:t>
            </a:r>
            <a:r>
              <a:rPr lang="en-AU" dirty="0"/>
              <a:t> and </a:t>
            </a:r>
            <a:r>
              <a:rPr lang="en-AU" dirty="0">
                <a:hlinkClick r:id="rId5"/>
              </a:rPr>
              <a:t>recording</a:t>
            </a:r>
            <a:r>
              <a:rPr lang="en-AU" dirty="0"/>
              <a:t> (last hour most interesting)</a:t>
            </a:r>
          </a:p>
          <a:p>
            <a:pPr lvl="1"/>
            <a:r>
              <a:rPr lang="en-AU" dirty="0"/>
              <a:t>Some interesting aspects of the discussions</a:t>
            </a:r>
          </a:p>
          <a:p>
            <a:pPr lvl="2"/>
            <a:r>
              <a:rPr lang="en-AU" dirty="0"/>
              <a:t>Most speakers equated unlicensed with Wi-Fi </a:t>
            </a:r>
            <a:r>
              <a:rPr lang="en-AU" dirty="0">
                <a:sym typeface="Wingdings" panose="05000000000000000000" pitchFamily="2" charset="2"/>
              </a:rPr>
              <a:t></a:t>
            </a:r>
            <a:endParaRPr lang="en-AU" dirty="0"/>
          </a:p>
          <a:p>
            <a:pPr lvl="2"/>
            <a:r>
              <a:rPr lang="en-AU" dirty="0"/>
              <a:t>There was little mention of LAA/NR-U </a:t>
            </a:r>
            <a:r>
              <a:rPr lang="en-AU" dirty="0">
                <a:sym typeface="Wingdings" panose="05000000000000000000" pitchFamily="2" charset="2"/>
              </a:rPr>
              <a:t></a:t>
            </a:r>
            <a:endParaRPr lang="en-AU" dirty="0"/>
          </a:p>
          <a:p>
            <a:pPr lvl="2"/>
            <a:r>
              <a:rPr lang="en-AU" dirty="0"/>
              <a:t>The case for licensed allocation in upper 6 GHz was reliability, security,  fairness/balance &amp; to stop OTT operators from bypassing operators</a:t>
            </a:r>
          </a:p>
          <a:p>
            <a:pPr lvl="2"/>
            <a:r>
              <a:rPr lang="en-AU" dirty="0"/>
              <a:t>Some of the regulators in attendance were not convinced any 6 GHz spectrum should be allocated to licensed operation </a:t>
            </a:r>
            <a:r>
              <a:rPr lang="en-AU" dirty="0">
                <a:sym typeface="Wingdings" panose="05000000000000000000" pitchFamily="2" charset="2"/>
              </a:rPr>
              <a:t></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C775F76-ED77-44F2-9215-C8ECB15236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C9626CE-AFE4-4216-8808-6D07153094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dirty="0"/>
          </a:p>
        </p:txBody>
      </p:sp>
    </p:spTree>
    <p:extLst>
      <p:ext uri="{BB962C8B-B14F-4D97-AF65-F5344CB8AC3E}">
        <p14:creationId xmlns:p14="http://schemas.microsoft.com/office/powerpoint/2010/main" val="16235917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57CB-7C11-4CC7-88B5-C680242B79AE}"/>
              </a:ext>
            </a:extLst>
          </p:cNvPr>
          <p:cNvSpPr>
            <a:spLocks noGrp="1"/>
          </p:cNvSpPr>
          <p:nvPr>
            <p:ph type="title"/>
          </p:nvPr>
        </p:nvSpPr>
        <p:spPr>
          <a:xfrm>
            <a:off x="685800" y="685800"/>
            <a:ext cx="7772400" cy="1066800"/>
          </a:xfrm>
        </p:spPr>
        <p:txBody>
          <a:bodyPr/>
          <a:lstStyle/>
          <a:p>
            <a:r>
              <a:rPr lang="en-AU" dirty="0"/>
              <a:t>In the US, AT&amp;T been granted an experimental license to test Wi-Fi </a:t>
            </a:r>
            <a:r>
              <a:rPr lang="en-AU" dirty="0" err="1"/>
              <a:t>coex</a:t>
            </a:r>
            <a:r>
              <a:rPr lang="en-AU" dirty="0"/>
              <a:t> with incumbents</a:t>
            </a:r>
          </a:p>
        </p:txBody>
      </p:sp>
      <p:sp>
        <p:nvSpPr>
          <p:cNvPr id="3" name="Content Placeholder 2">
            <a:extLst>
              <a:ext uri="{FF2B5EF4-FFF2-40B4-BE49-F238E27FC236}">
                <a16:creationId xmlns:a16="http://schemas.microsoft.com/office/drawing/2014/main" id="{DB4BD06D-9B97-412E-982B-974E61BAC844}"/>
              </a:ext>
            </a:extLst>
          </p:cNvPr>
          <p:cNvSpPr>
            <a:spLocks noGrp="1"/>
          </p:cNvSpPr>
          <p:nvPr>
            <p:ph idx="1"/>
          </p:nvPr>
        </p:nvSpPr>
        <p:spPr>
          <a:xfrm>
            <a:off x="685800" y="1981200"/>
            <a:ext cx="7772400" cy="4114800"/>
          </a:xfrm>
        </p:spPr>
        <p:txBody>
          <a:bodyPr/>
          <a:lstStyle/>
          <a:p>
            <a:r>
              <a:rPr lang="en-AU" dirty="0"/>
              <a:t>Facts</a:t>
            </a:r>
          </a:p>
          <a:p>
            <a:pPr lvl="1"/>
            <a:r>
              <a:rPr lang="en-US" dirty="0"/>
              <a:t>On 13 Dec 2021, FCC OET granted an </a:t>
            </a:r>
            <a:r>
              <a:rPr lang="en-US" dirty="0">
                <a:hlinkClick r:id="rId2"/>
              </a:rPr>
              <a:t>application</a:t>
            </a:r>
            <a:r>
              <a:rPr lang="en-US" dirty="0"/>
              <a:t> (</a:t>
            </a:r>
            <a:r>
              <a:rPr lang="en-US" dirty="0">
                <a:hlinkClick r:id="rId3"/>
              </a:rPr>
              <a:t>exhibit</a:t>
            </a:r>
            <a:r>
              <a:rPr lang="en-US" dirty="0"/>
              <a:t>) from AT&amp;T for an experimental license to test Wi‑Fi 6E and LTE-LAA/5G NR-U in U-NII-5 &amp; U-NII-7</a:t>
            </a:r>
          </a:p>
          <a:p>
            <a:pPr lvl="1"/>
            <a:r>
              <a:rPr lang="en-US" dirty="0"/>
              <a:t>AT&amp;T plans to test both commercially available LPI devices and “pre-AFC certified experimental” standard-power equipment</a:t>
            </a:r>
          </a:p>
          <a:p>
            <a:pPr lvl="1"/>
            <a:r>
              <a:rPr lang="en-US" dirty="0"/>
              <a:t>AT&amp;T says it will explore “</a:t>
            </a:r>
            <a:r>
              <a:rPr lang="en-US" i="1" dirty="0"/>
              <a:t>the potential for interference and co-existence with incumbent licensed fixed services</a:t>
            </a:r>
            <a:r>
              <a:rPr lang="en-US" dirty="0"/>
              <a:t>”</a:t>
            </a:r>
            <a:endParaRPr lang="en-AU" dirty="0"/>
          </a:p>
          <a:p>
            <a:r>
              <a:rPr lang="en-US" dirty="0"/>
              <a:t> Commentary</a:t>
            </a:r>
          </a:p>
          <a:p>
            <a:pPr lvl="1"/>
            <a:r>
              <a:rPr lang="en-US" dirty="0"/>
              <a:t>It seems there is still a concern among some stakeholders in relation to the ability of Wi-Fi to coexist with incumbents</a:t>
            </a:r>
            <a:endParaRPr lang="en-AU" dirty="0"/>
          </a:p>
        </p:txBody>
      </p:sp>
      <p:sp>
        <p:nvSpPr>
          <p:cNvPr id="4" name="Footer Placeholder 3">
            <a:extLst>
              <a:ext uri="{FF2B5EF4-FFF2-40B4-BE49-F238E27FC236}">
                <a16:creationId xmlns:a16="http://schemas.microsoft.com/office/drawing/2014/main" id="{A4C4E10A-CFEF-47B0-8066-1BA83B855D4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C5C3D74-7B55-41DA-90A6-8C9A8BB0661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dirty="0"/>
          </a:p>
        </p:txBody>
      </p:sp>
    </p:spTree>
    <p:extLst>
      <p:ext uri="{BB962C8B-B14F-4D97-AF65-F5344CB8AC3E}">
        <p14:creationId xmlns:p14="http://schemas.microsoft.com/office/powerpoint/2010/main" val="2758576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3GPP update</a:t>
            </a:r>
          </a:p>
          <a:p>
            <a:endParaRPr lang="en-AU" dirty="0"/>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A 3GPP participant may provide an update 3GPP RAN activities relevant to coexistence</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AU" dirty="0"/>
              <a:t>3GPP RAN#94e was held in mid Dec 2021</a:t>
            </a:r>
          </a:p>
          <a:p>
            <a:pPr lvl="1"/>
            <a:r>
              <a:rPr lang="en-AU" dirty="0"/>
              <a:t>A few issues of relevance to coexistence arose</a:t>
            </a:r>
          </a:p>
          <a:p>
            <a:pPr lvl="2"/>
            <a:r>
              <a:rPr lang="en-AU" dirty="0"/>
              <a:t>There was a proposal to define a WI for a side link in unlicensed spectrum</a:t>
            </a:r>
          </a:p>
          <a:p>
            <a:pPr lvl="3"/>
            <a:r>
              <a:rPr lang="en-AU" dirty="0"/>
              <a:t>It was unclear whether the NR-U medium access rules would be followed …</a:t>
            </a:r>
          </a:p>
          <a:p>
            <a:pPr lvl="3"/>
            <a:r>
              <a:rPr lang="en-AU" dirty="0"/>
              <a:t>…but later this was specified as a default</a:t>
            </a:r>
          </a:p>
          <a:p>
            <a:pPr lvl="2"/>
            <a:r>
              <a:rPr lang="en-AU" dirty="0"/>
              <a:t>There was a proposal to define licensed NR in upper 6 GHz band</a:t>
            </a:r>
          </a:p>
          <a:p>
            <a:pPr lvl="3"/>
            <a:r>
              <a:rPr lang="en-AU" dirty="0"/>
              <a:t>This is not something the Wi-Fi community would like to see generally ...</a:t>
            </a:r>
          </a:p>
          <a:p>
            <a:pPr lvl="3"/>
            <a:r>
              <a:rPr lang="en-AU" dirty="0"/>
              <a:t>… but the specific concern of a few participants is that more discussion is required</a:t>
            </a:r>
          </a:p>
          <a:p>
            <a:pPr lvl="1"/>
            <a:r>
              <a:rPr lang="en-US" sz="1800" dirty="0">
                <a:effectLst/>
                <a:latin typeface="+mj-lt"/>
                <a:ea typeface="Calibri" panose="020F0502020204030204" pitchFamily="34" charset="0"/>
              </a:rPr>
              <a:t>Dorin Viorel (CableLabs) </a:t>
            </a:r>
            <a:r>
              <a:rPr lang="en-AU" dirty="0">
                <a:latin typeface="+mj-lt"/>
              </a:rPr>
              <a:t>has agreed provide an update on 3GPP RAN activities relevant </a:t>
            </a:r>
            <a:r>
              <a:rPr lang="en-AU" dirty="0"/>
              <a:t>to coexistence</a:t>
            </a:r>
          </a:p>
          <a:p>
            <a:pPr lvl="2"/>
            <a:r>
              <a:rPr lang="en-AU" dirty="0"/>
              <a:t>See 11-22-0124-00</a:t>
            </a:r>
            <a:endParaRPr lang="en-AU" dirty="0">
              <a:solidFill>
                <a:srgbClr val="FF0000"/>
              </a:solidFill>
            </a:endParaRPr>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96</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97</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about 60 GHz coexistence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The e-mail was sent to Alecsander Eitan (Qualcomm) asking for an update on 60 GHz coexistence activities</a:t>
            </a:r>
          </a:p>
          <a:p>
            <a:pPr lvl="1"/>
            <a:r>
              <a:rPr lang="en-AU" dirty="0">
                <a:sym typeface="Wingdings" panose="05000000000000000000" pitchFamily="2" charset="2"/>
              </a:rPr>
              <a:t>From Alecsander Eitan (Qualcomm)</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1"/>
            <a:r>
              <a:rPr lang="en-AU" dirty="0">
                <a:solidFill>
                  <a:srgbClr val="FF0000"/>
                </a:solidFill>
              </a:rPr>
              <a:t>Asked for summary for Jan 2022 so we can either</a:t>
            </a:r>
          </a:p>
          <a:p>
            <a:pPr lvl="2"/>
            <a:r>
              <a:rPr lang="en-AU" dirty="0">
                <a:solidFill>
                  <a:srgbClr val="FF0000"/>
                </a:solidFill>
              </a:rPr>
              <a:t>Close 60 GHz </a:t>
            </a:r>
            <a:r>
              <a:rPr lang="en-AU" dirty="0" err="1">
                <a:solidFill>
                  <a:srgbClr val="FF0000"/>
                </a:solidFill>
              </a:rPr>
              <a:t>coex</a:t>
            </a:r>
            <a:r>
              <a:rPr lang="en-AU" dirty="0">
                <a:solidFill>
                  <a:srgbClr val="FF0000"/>
                </a:solidFill>
              </a:rPr>
              <a:t> issue</a:t>
            </a:r>
          </a:p>
          <a:p>
            <a:pPr lvl="2"/>
            <a:r>
              <a:rPr lang="en-AU" dirty="0">
                <a:solidFill>
                  <a:srgbClr val="FF0000"/>
                </a:solidFill>
              </a:rPr>
              <a:t>Do something useful</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99</a:t>
            </a:fld>
            <a:endParaRPr lang="en-US" dirty="0"/>
          </a:p>
        </p:txBody>
      </p:sp>
    </p:spTree>
    <p:extLst>
      <p:ext uri="{BB962C8B-B14F-4D97-AF65-F5344CB8AC3E}">
        <p14:creationId xmlns:p14="http://schemas.microsoft.com/office/powerpoint/2010/main" val="94235695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11283</Words>
  <Application>Microsoft Office PowerPoint</Application>
  <PresentationFormat>On-screen Show (4:3)</PresentationFormat>
  <Paragraphs>1379</Paragraphs>
  <Slides>101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Intel Clear</vt:lpstr>
      <vt:lpstr>Times New Roman</vt:lpstr>
      <vt:lpstr>802-11-Submission</vt:lpstr>
      <vt:lpstr>Agenda for IEEE 802.11 Coexistence SC virtual meeting in January 2022</vt:lpstr>
      <vt:lpstr>Welcome to the 10th virtual meeting of the Coex SC in January 2022</vt:lpstr>
      <vt:lpstr>Registration is required for the IEEE 802.11 WG electronic interim session in January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interim meeting in January 2022</vt:lpstr>
      <vt:lpstr>The Coex SC will consider a proposed agenda for its virtual meeting in Jan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November 2021</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has been steady for 2+ years</vt:lpstr>
      <vt:lpstr>The number of devices supporting LAA globally was up by almost 200 between March &amp; June 2021</vt:lpstr>
      <vt:lpstr>Does anyone have any insight on the use of NR-U (&amp; MulteFire) in 5 GHz or 6 GHz?</vt:lpstr>
      <vt:lpstr>PowerPoint Presentation</vt:lpstr>
      <vt:lpstr>The Coex SC heard about an LAA/Wi-Fi coexistence studies in Chicago throughout 2021</vt:lpstr>
      <vt:lpstr>Experiments in 2020 showed LAA has a significant adverse impact on Wi-Fi Beacons</vt:lpstr>
      <vt:lpstr>Experiments in 2020 showed LAA also has a significant adverse impact on Wi-Fi data</vt:lpstr>
      <vt:lpstr>New measurements reported in Nov 2021 seem to confirm the adverse impact of LAA on Wi-Fi</vt:lpstr>
      <vt:lpstr>There seems to be a growing understanding that LAA/NR-U will not share well with Wi-Fi  </vt:lpstr>
      <vt:lpstr>Further submissions are requested in relation to LAA/Wi-Fi coexistence issues</vt:lpstr>
      <vt:lpstr>Further submissions are requested in relation to NR-U/Wi-Fi coexistence issues</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The EN 301 893 journey has been long &amp; interesting, achieving good sharing but with future risks for 802.11be</vt:lpstr>
      <vt:lpstr>The EN 301 893 journey will continue, with multiple options for consideration by the Coex SC</vt:lpstr>
      <vt:lpstr>The Coex SC has started a process of evaluating the optimum path for 5 GHz (&amp; 6 GHz) coexistence</vt:lpstr>
      <vt:lpstr>The Coex SC has started a process of evaluating the optimum path for 5 GHz (&amp; 6 GHz) coexistence</vt:lpstr>
      <vt:lpstr>The Coex SC will hopefully hear the results of additional work on 802.11ax/be coexistence </vt:lpstr>
      <vt:lpstr>The Coex SC might consider informing TGbe/WG about 802.11ax/be coex issues in 5 GHz</vt:lpstr>
      <vt:lpstr>The Coex SC might consider informing the Wi-Fi Alliance about 802.11ax/be coex issues in 5 GHz</vt:lpstr>
      <vt:lpstr>PowerPoint Presentation</vt:lpstr>
      <vt:lpstr>A stable draft of EN 303 687 includes the 6 GHz compromise for ED-only @ -72 dBm, &amp; some NB FH</vt:lpstr>
      <vt:lpstr>PowerPoint Presentation</vt:lpstr>
      <vt:lpstr>Many believe NB FH systems represent a potential threat to coexistence in the 6 GHz band in Europe</vt:lpstr>
      <vt:lpstr>An ECC decision that allows NB FH requires an adequate spectrum sharing mechanism</vt:lpstr>
      <vt:lpstr>An EC decision is actually more important than the ECC decision in driving EN 303 687</vt:lpstr>
      <vt:lpstr>EC 2021/1067 and ECC/CEPT DEC(20)01 are very similar but have subtle differences</vt:lpstr>
      <vt:lpstr>In May 2021, the Coex SC heard about the NB FH in 6 GHz issue … with no conclusions</vt:lpstr>
      <vt:lpstr>In June 2021, at BRAN#110 there was lots of discussion about NB FH … with no consensus</vt:lpstr>
      <vt:lpstr>In July 2021, the Coex SC heard about issues with  eDAA … but came to no conclusions</vt:lpstr>
      <vt:lpstr>In Sept 2021, BRAN#110d underlined fundamental disagreements about eDAA spectrum sharing</vt:lpstr>
      <vt:lpstr>In Sept 2021, BRAN#110e focused on both process &amp; technical NB FH aspects … again without consensus</vt:lpstr>
      <vt:lpstr>BRAN#110e did not come to any agreement about NB FH on various process related issues</vt:lpstr>
      <vt:lpstr>BRAN#110e did not come to any agreement on issues related to adoption of EN 300 328 techniques</vt:lpstr>
      <vt:lpstr>In Sept 2021, the Coex SC heard summaries of issues related to NB FH sharing with Wi-Fi</vt:lpstr>
      <vt:lpstr>At BRAN#111, there were more submissions on integration of NB into EN 303 687…</vt:lpstr>
      <vt:lpstr>… and there was continuing contention about integration of NB into EN 303 687</vt:lpstr>
      <vt:lpstr>The regulators finally drove a breakthrough on the NB FH issue at BRAN#111 …</vt:lpstr>
      <vt:lpstr>… with the agreed outcome based on use of current LBE &amp; FBE adaptivity mechanisms by default</vt:lpstr>
      <vt:lpstr>The risk of NB FB coexisting poorly with Wi-Fi has diminished in at least the short term</vt:lpstr>
      <vt:lpstr>The NB FH discussions continued in BRAN#111k &amp; BRAN#111l without resolution …</vt:lpstr>
      <vt:lpstr>…. and the discussions continued in BRAN#111e without resolution …</vt:lpstr>
      <vt:lpstr>…. and the discussions continued in BRAN#111f without resolution …</vt:lpstr>
      <vt:lpstr>…. and the discussions continued in BRAN#111g without resolution</vt:lpstr>
      <vt:lpstr>NB FH continued to be a hot topic at BRAN #112</vt:lpstr>
      <vt:lpstr>DE, UK , FR admins set a direction for NB FH at BRAN #112 … that was subsequently followed</vt:lpstr>
      <vt:lpstr>During BRAN#112, limited NB FH requirements &amp; testing material was included in EN 303 687</vt:lpstr>
      <vt:lpstr>Discussion has started on a NB FH solution, either for the next version of EN 303 687 or the one beyond</vt:lpstr>
      <vt:lpstr>PowerPoint Presentation</vt:lpstr>
      <vt:lpstr>Coex SC/TGbe needs to decide how to specify 802.11ax/be in context of 6 GHz rules in Europe</vt:lpstr>
      <vt:lpstr>Coex SC will park the issue of 802.11be compatibility with EN 301 893 (5 GHz) &amp; EN 303 687 (6 GHz) </vt:lpstr>
      <vt:lpstr>PowerPoint Presentation</vt:lpstr>
      <vt:lpstr>There are a variety of views on the whether C2C operations should be managed or even allowed</vt:lpstr>
      <vt:lpstr>There is ongoing disagreement on how to define C2C operation at LPI power levels in Europe</vt:lpstr>
      <vt:lpstr>An intervention by the regulators means the next steps for C2C in 6 GHz in Europe are unclear</vt:lpstr>
      <vt:lpstr>Update on C2C from BRAN #112f</vt:lpstr>
      <vt:lpstr>PowerPoint Presentation</vt:lpstr>
      <vt:lpstr>ETSI BRAN has tentatively agreed its 2022 schedule based on F2F &amp; virtual meetings</vt:lpstr>
      <vt:lpstr>ETSI BRAN scheduled various virtual meetings (old)</vt:lpstr>
      <vt:lpstr>PowerPoint Presentation</vt:lpstr>
      <vt:lpstr>Assistance is requested for a IEEE 802 Tech Talk on coexistence in Jun 2022</vt:lpstr>
      <vt:lpstr>PowerPoint Presentation</vt:lpstr>
      <vt:lpstr>Coexistence will become increasingly important as 6 GHz spectrum opens globally for unlicenced operation</vt:lpstr>
      <vt:lpstr>The battle for 6 GHz continues globally …</vt:lpstr>
      <vt:lpstr>… with GSMA leading a campaign to reserve as much as 6 GHz as possible for licensed use</vt:lpstr>
      <vt:lpstr>… but Europe is now starting to study RLAN access to  the upper 6 GHz band</vt:lpstr>
      <vt:lpstr>A recent seminar advocated for licensing of upper 6 GHz band in Europe</vt:lpstr>
      <vt:lpstr>In the US, AT&amp;T been granted an experimental license to test Wi-Fi coex with incumbents</vt:lpstr>
      <vt:lpstr>PowerPoint Presentation</vt:lpstr>
      <vt:lpstr>A 3GPP participant may provide an update 3GPP RAN activities relevant to coexistence</vt:lpstr>
      <vt:lpstr>PowerPoint Presentation</vt:lpstr>
      <vt:lpstr>The Coex SC has previously discussed coexistence in 60 GHz … </vt:lpstr>
      <vt:lpstr>… but there is not much to report to the Coex SC about 60 GHz coexistence today </vt:lpstr>
      <vt:lpstr>PowerPoint Presentation</vt:lpstr>
      <vt:lpstr>The Coex SC will continue its normal business in March 2022</vt:lpstr>
      <vt:lpstr>The IEEE 802.11 Coexistence SC virtual meeting in January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2022-01-24T06:01:58Z</dcterms:modified>
</cp:coreProperties>
</file>