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bookmarkIdSeed="2">
  <p:sldMasterIdLst>
    <p:sldMasterId id="2147483648" r:id="rId1"/>
  </p:sldMasterIdLst>
  <p:notesMasterIdLst>
    <p:notesMasterId r:id="rId102"/>
  </p:notesMasterIdLst>
  <p:handoutMasterIdLst>
    <p:handoutMasterId r:id="rId103"/>
  </p:handoutMasterIdLst>
  <p:sldIdLst>
    <p:sldId id="269" r:id="rId2"/>
    <p:sldId id="302" r:id="rId3"/>
    <p:sldId id="2491" r:id="rId4"/>
    <p:sldId id="300" r:id="rId5"/>
    <p:sldId id="1454" r:id="rId6"/>
    <p:sldId id="1722" r:id="rId7"/>
    <p:sldId id="1723" r:id="rId8"/>
    <p:sldId id="1724" r:id="rId9"/>
    <p:sldId id="1725" r:id="rId10"/>
    <p:sldId id="1726" r:id="rId11"/>
    <p:sldId id="1787" r:id="rId12"/>
    <p:sldId id="738" r:id="rId13"/>
    <p:sldId id="306" r:id="rId14"/>
    <p:sldId id="516" r:id="rId15"/>
    <p:sldId id="2069" r:id="rId16"/>
    <p:sldId id="1095" r:id="rId17"/>
    <p:sldId id="1096" r:id="rId18"/>
    <p:sldId id="1991" r:id="rId19"/>
    <p:sldId id="1992" r:id="rId20"/>
    <p:sldId id="1561" r:id="rId21"/>
    <p:sldId id="1896" r:id="rId22"/>
    <p:sldId id="1562" r:id="rId23"/>
    <p:sldId id="2044" r:id="rId24"/>
    <p:sldId id="1596" r:id="rId25"/>
    <p:sldId id="2088" r:id="rId26"/>
    <p:sldId id="2543" r:id="rId27"/>
    <p:sldId id="2041" r:id="rId28"/>
    <p:sldId id="2042" r:id="rId29"/>
    <p:sldId id="2049" r:id="rId30"/>
    <p:sldId id="2051" r:id="rId31"/>
    <p:sldId id="2555" r:id="rId32"/>
    <p:sldId id="2492" r:id="rId33"/>
    <p:sldId id="2556" r:id="rId34"/>
    <p:sldId id="2566" r:id="rId35"/>
    <p:sldId id="2053" r:id="rId36"/>
    <p:sldId id="2045" r:id="rId37"/>
    <p:sldId id="1936" r:id="rId38"/>
    <p:sldId id="2032" r:id="rId39"/>
    <p:sldId id="2093" r:id="rId40"/>
    <p:sldId id="2094" r:id="rId41"/>
    <p:sldId id="2078" r:id="rId42"/>
    <p:sldId id="2379" r:id="rId43"/>
    <p:sldId id="2493" r:id="rId44"/>
    <p:sldId id="2558" r:id="rId45"/>
    <p:sldId id="2557" r:id="rId46"/>
    <p:sldId id="2374" r:id="rId47"/>
    <p:sldId id="1964" r:id="rId48"/>
    <p:sldId id="1965" r:id="rId49"/>
    <p:sldId id="2066" r:id="rId50"/>
    <p:sldId id="1999" r:id="rId51"/>
    <p:sldId id="2559" r:id="rId52"/>
    <p:sldId id="2567" r:id="rId53"/>
    <p:sldId id="2079" r:id="rId54"/>
    <p:sldId id="2031" r:id="rId55"/>
    <p:sldId id="2383" r:id="rId56"/>
    <p:sldId id="2495" r:id="rId57"/>
    <p:sldId id="2498" r:id="rId58"/>
    <p:sldId id="2499" r:id="rId59"/>
    <p:sldId id="2500" r:id="rId60"/>
    <p:sldId id="2503" r:id="rId61"/>
    <p:sldId id="2542" r:id="rId62"/>
    <p:sldId id="2544" r:id="rId63"/>
    <p:sldId id="2545" r:id="rId64"/>
    <p:sldId id="2546" r:id="rId65"/>
    <p:sldId id="2547" r:id="rId66"/>
    <p:sldId id="2550" r:id="rId67"/>
    <p:sldId id="2568" r:id="rId68"/>
    <p:sldId id="2569" r:id="rId69"/>
    <p:sldId id="2570" r:id="rId70"/>
    <p:sldId id="2571" r:id="rId71"/>
    <p:sldId id="2572" r:id="rId72"/>
    <p:sldId id="2551" r:id="rId73"/>
    <p:sldId id="2580" r:id="rId74"/>
    <p:sldId id="2508" r:id="rId75"/>
    <p:sldId id="2509" r:id="rId76"/>
    <p:sldId id="2552" r:id="rId77"/>
    <p:sldId id="2561" r:id="rId78"/>
    <p:sldId id="2562" r:id="rId79"/>
    <p:sldId id="2576" r:id="rId80"/>
    <p:sldId id="2577" r:id="rId81"/>
    <p:sldId id="2064" r:id="rId82"/>
    <p:sldId id="2075" r:id="rId83"/>
    <p:sldId id="2579" r:id="rId84"/>
    <p:sldId id="2564" r:id="rId85"/>
    <p:sldId id="2565" r:id="rId86"/>
    <p:sldId id="1946" r:id="rId87"/>
    <p:sldId id="2378" r:id="rId88"/>
    <p:sldId id="2095" r:id="rId89"/>
    <p:sldId id="2502" r:id="rId90"/>
    <p:sldId id="2548" r:id="rId91"/>
    <p:sldId id="2578" r:id="rId92"/>
    <p:sldId id="2573" r:id="rId93"/>
    <p:sldId id="2574" r:id="rId94"/>
    <p:sldId id="2575" r:id="rId95"/>
    <p:sldId id="2076" r:id="rId96"/>
    <p:sldId id="2072" r:id="rId97"/>
    <p:sldId id="2504" r:id="rId98"/>
    <p:sldId id="2070" r:id="rId99"/>
    <p:sldId id="874" r:id="rId100"/>
    <p:sldId id="305" r:id="rId101"/>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FF9900"/>
    <a:srgbClr val="FFFF00"/>
    <a:srgbClr val="FF0000"/>
    <a:srgbClr val="2D2DB9"/>
    <a:srgbClr val="FF9999"/>
    <a:srgbClr val="FFCC99"/>
    <a:srgbClr val="99FF99"/>
    <a:srgbClr val="B2B2B2"/>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650" autoAdjust="0"/>
    <p:restoredTop sz="96704" autoAdjust="0"/>
  </p:normalViewPr>
  <p:slideViewPr>
    <p:cSldViewPr>
      <p:cViewPr varScale="1">
        <p:scale>
          <a:sx n="110" d="100"/>
          <a:sy n="110" d="100"/>
        </p:scale>
        <p:origin x="1908" y="108"/>
      </p:cViewPr>
      <p:guideLst>
        <p:guide orient="horz" pos="2160"/>
        <p:guide pos="2880"/>
      </p:guideLst>
    </p:cSldViewPr>
  </p:slideViewPr>
  <p:outlineViewPr>
    <p:cViewPr>
      <p:scale>
        <a:sx n="50" d="100"/>
        <a:sy n="50" d="100"/>
      </p:scale>
      <p:origin x="0" y="-58044"/>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2299" y="-1027"/>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theme" Target="theme/theme1.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notesMaster" Target="notesMasters/notesMaster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handoutMaster" Target="handoutMasters/handoutMaster1.xml"/><Relationship Id="rId108"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commentAuthors" Target="commentAuthor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AU" dirty="0"/>
              <a:t>Globally</a:t>
            </a:r>
            <a:r>
              <a:rPr lang="en-AU" baseline="0" dirty="0"/>
              <a:t> </a:t>
            </a:r>
            <a:r>
              <a:rPr lang="en-AU" dirty="0"/>
              <a:t>planned/testing</a:t>
            </a:r>
            <a:r>
              <a:rPr lang="en-AU" baseline="0" dirty="0"/>
              <a:t> &amp; </a:t>
            </a:r>
            <a:r>
              <a:rPr lang="en-AU" dirty="0"/>
              <a:t>deployed</a:t>
            </a:r>
            <a:r>
              <a:rPr lang="en-AU" baseline="0" dirty="0"/>
              <a:t> LAA networks</a:t>
            </a:r>
            <a:endParaRPr lang="en-AU"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4.9194071329319126E-2"/>
          <c:y val="0.12992296101876155"/>
          <c:w val="0.94122484689413832"/>
          <c:h val="0.7864554777874988"/>
        </c:manualLayout>
      </c:layout>
      <c:barChart>
        <c:barDir val="col"/>
        <c:grouping val="stacked"/>
        <c:varyColors val="0"/>
        <c:ser>
          <c:idx val="0"/>
          <c:order val="0"/>
          <c:tx>
            <c:strRef>
              <c:f>Sheet1!$B$1</c:f>
              <c:strCache>
                <c:ptCount val="1"/>
                <c:pt idx="0">
                  <c:v>Deployed</c:v>
                </c:pt>
              </c:strCache>
            </c:strRef>
          </c:tx>
          <c:spPr>
            <a:solidFill>
              <a:srgbClr val="2D2DB9"/>
            </a:solidFill>
            <a:ln w="28575">
              <a:noFill/>
            </a:ln>
            <a:effectLst/>
          </c:spPr>
          <c:invertIfNegative val="0"/>
          <c:cat>
            <c:numRef>
              <c:f>Sheet1!$A$2:$A$14</c:f>
              <c:numCache>
                <c:formatCode>mmm\-yy</c:formatCode>
                <c:ptCount val="13"/>
                <c:pt idx="0">
                  <c:v>43282</c:v>
                </c:pt>
                <c:pt idx="1">
                  <c:v>43374</c:v>
                </c:pt>
                <c:pt idx="2">
                  <c:v>43466</c:v>
                </c:pt>
                <c:pt idx="3">
                  <c:v>43647</c:v>
                </c:pt>
                <c:pt idx="4">
                  <c:v>43770</c:v>
                </c:pt>
                <c:pt idx="5">
                  <c:v>43800</c:v>
                </c:pt>
                <c:pt idx="6">
                  <c:v>43891</c:v>
                </c:pt>
                <c:pt idx="7">
                  <c:v>44044</c:v>
                </c:pt>
                <c:pt idx="8">
                  <c:v>44105</c:v>
                </c:pt>
                <c:pt idx="9">
                  <c:v>44197</c:v>
                </c:pt>
                <c:pt idx="10">
                  <c:v>44228</c:v>
                </c:pt>
                <c:pt idx="11">
                  <c:v>44256</c:v>
                </c:pt>
                <c:pt idx="12">
                  <c:v>44409</c:v>
                </c:pt>
              </c:numCache>
            </c:numRef>
          </c:cat>
          <c:val>
            <c:numRef>
              <c:f>Sheet1!$B$2:$B$14</c:f>
              <c:numCache>
                <c:formatCode>General</c:formatCode>
                <c:ptCount val="13"/>
                <c:pt idx="0">
                  <c:v>4</c:v>
                </c:pt>
                <c:pt idx="1">
                  <c:v>6</c:v>
                </c:pt>
                <c:pt idx="2">
                  <c:v>6</c:v>
                </c:pt>
                <c:pt idx="3">
                  <c:v>8</c:v>
                </c:pt>
                <c:pt idx="4">
                  <c:v>8</c:v>
                </c:pt>
                <c:pt idx="5">
                  <c:v>8</c:v>
                </c:pt>
                <c:pt idx="6">
                  <c:v>9</c:v>
                </c:pt>
                <c:pt idx="7">
                  <c:v>9</c:v>
                </c:pt>
                <c:pt idx="8">
                  <c:v>9</c:v>
                </c:pt>
                <c:pt idx="9">
                  <c:v>9</c:v>
                </c:pt>
                <c:pt idx="10">
                  <c:v>9</c:v>
                </c:pt>
                <c:pt idx="11">
                  <c:v>9</c:v>
                </c:pt>
                <c:pt idx="12">
                  <c:v>9</c:v>
                </c:pt>
              </c:numCache>
            </c:numRef>
          </c:val>
          <c:extLst>
            <c:ext xmlns:c16="http://schemas.microsoft.com/office/drawing/2014/chart" uri="{C3380CC4-5D6E-409C-BE32-E72D297353CC}">
              <c16:uniqueId val="{00000000-679B-45DF-BFF4-841D27116758}"/>
            </c:ext>
          </c:extLst>
        </c:ser>
        <c:ser>
          <c:idx val="1"/>
          <c:order val="1"/>
          <c:tx>
            <c:strRef>
              <c:f>Sheet1!$C$1</c:f>
              <c:strCache>
                <c:ptCount val="1"/>
                <c:pt idx="0">
                  <c:v>Planned, testing</c:v>
                </c:pt>
              </c:strCache>
            </c:strRef>
          </c:tx>
          <c:spPr>
            <a:solidFill>
              <a:srgbClr val="00B0F0"/>
            </a:solidFill>
            <a:ln w="25400">
              <a:noFill/>
            </a:ln>
            <a:effectLst/>
          </c:spPr>
          <c:invertIfNegative val="0"/>
          <c:cat>
            <c:numRef>
              <c:f>Sheet1!$A$2:$A$14</c:f>
              <c:numCache>
                <c:formatCode>mmm\-yy</c:formatCode>
                <c:ptCount val="13"/>
                <c:pt idx="0">
                  <c:v>43282</c:v>
                </c:pt>
                <c:pt idx="1">
                  <c:v>43374</c:v>
                </c:pt>
                <c:pt idx="2">
                  <c:v>43466</c:v>
                </c:pt>
                <c:pt idx="3">
                  <c:v>43647</c:v>
                </c:pt>
                <c:pt idx="4">
                  <c:v>43770</c:v>
                </c:pt>
                <c:pt idx="5">
                  <c:v>43800</c:v>
                </c:pt>
                <c:pt idx="6">
                  <c:v>43891</c:v>
                </c:pt>
                <c:pt idx="7">
                  <c:v>44044</c:v>
                </c:pt>
                <c:pt idx="8">
                  <c:v>44105</c:v>
                </c:pt>
                <c:pt idx="9">
                  <c:v>44197</c:v>
                </c:pt>
                <c:pt idx="10">
                  <c:v>44228</c:v>
                </c:pt>
                <c:pt idx="11">
                  <c:v>44256</c:v>
                </c:pt>
                <c:pt idx="12">
                  <c:v>44409</c:v>
                </c:pt>
              </c:numCache>
            </c:numRef>
          </c:cat>
          <c:val>
            <c:numRef>
              <c:f>Sheet1!$C$2:$C$14</c:f>
              <c:numCache>
                <c:formatCode>General</c:formatCode>
                <c:ptCount val="13"/>
                <c:pt idx="0">
                  <c:v>23</c:v>
                </c:pt>
                <c:pt idx="1">
                  <c:v>22</c:v>
                </c:pt>
                <c:pt idx="2">
                  <c:v>26</c:v>
                </c:pt>
                <c:pt idx="3">
                  <c:v>29</c:v>
                </c:pt>
                <c:pt idx="4">
                  <c:v>30</c:v>
                </c:pt>
                <c:pt idx="5">
                  <c:v>29</c:v>
                </c:pt>
                <c:pt idx="6">
                  <c:v>29</c:v>
                </c:pt>
                <c:pt idx="7">
                  <c:v>28</c:v>
                </c:pt>
                <c:pt idx="8">
                  <c:v>27</c:v>
                </c:pt>
                <c:pt idx="9">
                  <c:v>27</c:v>
                </c:pt>
                <c:pt idx="10">
                  <c:v>27</c:v>
                </c:pt>
                <c:pt idx="11">
                  <c:v>27</c:v>
                </c:pt>
                <c:pt idx="12">
                  <c:v>27</c:v>
                </c:pt>
              </c:numCache>
            </c:numRef>
          </c:val>
          <c:extLst>
            <c:ext xmlns:c16="http://schemas.microsoft.com/office/drawing/2014/chart" uri="{C3380CC4-5D6E-409C-BE32-E72D297353CC}">
              <c16:uniqueId val="{00000001-679B-45DF-BFF4-841D27116758}"/>
            </c:ext>
          </c:extLst>
        </c:ser>
        <c:dLbls>
          <c:showLegendKey val="0"/>
          <c:showVal val="0"/>
          <c:showCatName val="0"/>
          <c:showSerName val="0"/>
          <c:showPercent val="0"/>
          <c:showBubbleSize val="0"/>
        </c:dLbls>
        <c:gapWidth val="150"/>
        <c:overlap val="100"/>
        <c:axId val="808752840"/>
        <c:axId val="808753824"/>
      </c:barChart>
      <c:dateAx>
        <c:axId val="808752840"/>
        <c:scaling>
          <c:orientation val="minMax"/>
          <c:max val="44440"/>
        </c:scaling>
        <c:delete val="0"/>
        <c:axPos val="b"/>
        <c:majorGridlines>
          <c:spPr>
            <a:ln w="9525" cap="flat" cmpd="sng" algn="ctr">
              <a:solidFill>
                <a:schemeClr val="tx1">
                  <a:lumMod val="15000"/>
                  <a:lumOff val="85000"/>
                </a:schemeClr>
              </a:solidFill>
              <a:round/>
            </a:ln>
            <a:effectLst/>
          </c:spPr>
        </c:majorGridlines>
        <c:numFmt formatCode="mmm\-yy"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08753824"/>
        <c:crosses val="autoZero"/>
        <c:auto val="1"/>
        <c:lblOffset val="100"/>
        <c:baseTimeUnit val="months"/>
        <c:majorUnit val="4"/>
        <c:majorTimeUnit val="months"/>
      </c:dateAx>
      <c:valAx>
        <c:axId val="8087538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08752840"/>
        <c:crosses val="autoZero"/>
        <c:crossBetween val="between"/>
      </c:valAx>
      <c:spPr>
        <a:noFill/>
        <a:ln>
          <a:noFill/>
        </a:ln>
        <a:effectLst/>
      </c:spPr>
    </c:plotArea>
    <c:legend>
      <c:legendPos val="r"/>
      <c:layout>
        <c:manualLayout>
          <c:xMode val="edge"/>
          <c:yMode val="edge"/>
          <c:x val="5.7412382275744946E-2"/>
          <c:y val="0.11101414406532518"/>
          <c:w val="0.19422160465235963"/>
          <c:h val="0.18355788859725869"/>
        </c:manualLayout>
      </c:layout>
      <c:overlay val="0"/>
      <c:spPr>
        <a:solidFill>
          <a:schemeClr val="bg1"/>
        </a:solid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AU" dirty="0"/>
              <a:t>5G</a:t>
            </a:r>
            <a:r>
              <a:rPr lang="en-AU" baseline="0" dirty="0"/>
              <a:t> devices supporting unlicenced bands</a:t>
            </a:r>
            <a:endParaRPr lang="en-AU"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Sheet1!$B$1</c:f>
              <c:strCache>
                <c:ptCount val="1"/>
                <c:pt idx="0">
                  <c:v>LTE-U</c:v>
                </c:pt>
              </c:strCache>
            </c:strRef>
          </c:tx>
          <c:spPr>
            <a:solidFill>
              <a:schemeClr val="accent1"/>
            </a:solidFill>
            <a:ln>
              <a:noFill/>
            </a:ln>
            <a:effectLst/>
          </c:spPr>
          <c:invertIfNegative val="0"/>
          <c:cat>
            <c:numRef>
              <c:f>Sheet1!$A$2:$A$3</c:f>
              <c:numCache>
                <c:formatCode>mmm\-yy</c:formatCode>
                <c:ptCount val="2"/>
                <c:pt idx="0">
                  <c:v>44256</c:v>
                </c:pt>
                <c:pt idx="1">
                  <c:v>44348</c:v>
                </c:pt>
              </c:numCache>
            </c:numRef>
          </c:cat>
          <c:val>
            <c:numRef>
              <c:f>Sheet1!$B$2:$B$3</c:f>
              <c:numCache>
                <c:formatCode>General</c:formatCode>
                <c:ptCount val="2"/>
                <c:pt idx="0">
                  <c:v>46</c:v>
                </c:pt>
                <c:pt idx="1">
                  <c:v>46</c:v>
                </c:pt>
              </c:numCache>
            </c:numRef>
          </c:val>
          <c:extLst>
            <c:ext xmlns:c16="http://schemas.microsoft.com/office/drawing/2014/chart" uri="{C3380CC4-5D6E-409C-BE32-E72D297353CC}">
              <c16:uniqueId val="{00000000-0FF1-4B29-883A-2A785965FAA4}"/>
            </c:ext>
          </c:extLst>
        </c:ser>
        <c:ser>
          <c:idx val="1"/>
          <c:order val="1"/>
          <c:tx>
            <c:strRef>
              <c:f>Sheet1!$C$1</c:f>
              <c:strCache>
                <c:ptCount val="1"/>
                <c:pt idx="0">
                  <c:v>LWA</c:v>
                </c:pt>
              </c:strCache>
            </c:strRef>
          </c:tx>
          <c:spPr>
            <a:solidFill>
              <a:schemeClr val="accent2"/>
            </a:solidFill>
            <a:ln>
              <a:noFill/>
            </a:ln>
            <a:effectLst/>
          </c:spPr>
          <c:invertIfNegative val="0"/>
          <c:cat>
            <c:numRef>
              <c:f>Sheet1!$A$2:$A$3</c:f>
              <c:numCache>
                <c:formatCode>mmm\-yy</c:formatCode>
                <c:ptCount val="2"/>
                <c:pt idx="0">
                  <c:v>44256</c:v>
                </c:pt>
                <c:pt idx="1">
                  <c:v>44348</c:v>
                </c:pt>
              </c:numCache>
            </c:numRef>
          </c:cat>
          <c:val>
            <c:numRef>
              <c:f>Sheet1!$C$2:$C$3</c:f>
              <c:numCache>
                <c:formatCode>General</c:formatCode>
                <c:ptCount val="2"/>
                <c:pt idx="0">
                  <c:v>16</c:v>
                </c:pt>
                <c:pt idx="1">
                  <c:v>16</c:v>
                </c:pt>
              </c:numCache>
            </c:numRef>
          </c:val>
          <c:extLst>
            <c:ext xmlns:c16="http://schemas.microsoft.com/office/drawing/2014/chart" uri="{C3380CC4-5D6E-409C-BE32-E72D297353CC}">
              <c16:uniqueId val="{00000001-0FF1-4B29-883A-2A785965FAA4}"/>
            </c:ext>
          </c:extLst>
        </c:ser>
        <c:ser>
          <c:idx val="2"/>
          <c:order val="2"/>
          <c:tx>
            <c:strRef>
              <c:f>Sheet1!$D$1</c:f>
              <c:strCache>
                <c:ptCount val="1"/>
                <c:pt idx="0">
                  <c:v>LAA</c:v>
                </c:pt>
              </c:strCache>
            </c:strRef>
          </c:tx>
          <c:spPr>
            <a:solidFill>
              <a:srgbClr val="FFC000"/>
            </a:solidFill>
            <a:ln>
              <a:noFill/>
            </a:ln>
            <a:effectLst/>
          </c:spPr>
          <c:invertIfNegative val="0"/>
          <c:cat>
            <c:numRef>
              <c:f>Sheet1!$A$2:$A$3</c:f>
              <c:numCache>
                <c:formatCode>mmm\-yy</c:formatCode>
                <c:ptCount val="2"/>
                <c:pt idx="0">
                  <c:v>44256</c:v>
                </c:pt>
                <c:pt idx="1">
                  <c:v>44348</c:v>
                </c:pt>
              </c:numCache>
            </c:numRef>
          </c:cat>
          <c:val>
            <c:numRef>
              <c:f>Sheet1!$D$2:$D$3</c:f>
              <c:numCache>
                <c:formatCode>General</c:formatCode>
                <c:ptCount val="2"/>
                <c:pt idx="0">
                  <c:v>247</c:v>
                </c:pt>
                <c:pt idx="1">
                  <c:v>329</c:v>
                </c:pt>
              </c:numCache>
            </c:numRef>
          </c:val>
          <c:extLst>
            <c:ext xmlns:c16="http://schemas.microsoft.com/office/drawing/2014/chart" uri="{C3380CC4-5D6E-409C-BE32-E72D297353CC}">
              <c16:uniqueId val="{00000002-0FF1-4B29-883A-2A785965FAA4}"/>
            </c:ext>
          </c:extLst>
        </c:ser>
        <c:dLbls>
          <c:showLegendKey val="0"/>
          <c:showVal val="0"/>
          <c:showCatName val="0"/>
          <c:showSerName val="0"/>
          <c:showPercent val="0"/>
          <c:showBubbleSize val="0"/>
        </c:dLbls>
        <c:gapWidth val="150"/>
        <c:overlap val="100"/>
        <c:axId val="2022479375"/>
        <c:axId val="2022490191"/>
      </c:barChart>
      <c:dateAx>
        <c:axId val="2022479375"/>
        <c:scaling>
          <c:orientation val="minMax"/>
          <c:max val="44409"/>
          <c:min val="43282"/>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22490191"/>
        <c:crosses val="autoZero"/>
        <c:auto val="1"/>
        <c:lblOffset val="100"/>
        <c:baseTimeUnit val="months"/>
        <c:majorUnit val="4"/>
        <c:majorTimeUnit val="months"/>
      </c:dateAx>
      <c:valAx>
        <c:axId val="202249019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2247937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9" y="177284"/>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802.11-17/0291r0</a:t>
            </a:r>
          </a:p>
        </p:txBody>
      </p:sp>
      <p:sp>
        <p:nvSpPr>
          <p:cNvPr id="3075" name="Rectangle 3"/>
          <p:cNvSpPr>
            <a:spLocks noGrp="1" noChangeArrowheads="1"/>
          </p:cNvSpPr>
          <p:nvPr>
            <p:ph type="dt" sz="quarter" idx="1"/>
          </p:nvPr>
        </p:nvSpPr>
        <p:spPr bwMode="auto">
          <a:xfrm>
            <a:off x="695325" y="177284"/>
            <a:ext cx="655629"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Mar 2017</a:t>
            </a:r>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dirty="0"/>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dirty="0"/>
              <a:t>Page </a:t>
            </a:r>
            <a:fld id="{0AC92585-5460-48EC-A28F-298482A080F4}" type="slidenum">
              <a:rPr lang="en-US"/>
              <a:pPr>
                <a:defRPr/>
              </a:pPr>
              <a:t>‹#›</a:t>
            </a:fld>
            <a:endParaRPr lang="en-US" dirty="0"/>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dirty="0"/>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dirty="0"/>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dirty="0"/>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2" y="97909"/>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a:t>doc.: IEEE 802.11-17/0291r0</a:t>
            </a:r>
          </a:p>
        </p:txBody>
      </p:sp>
      <p:sp>
        <p:nvSpPr>
          <p:cNvPr id="2051" name="Rectangle 3"/>
          <p:cNvSpPr>
            <a:spLocks noGrp="1" noChangeArrowheads="1"/>
          </p:cNvSpPr>
          <p:nvPr>
            <p:ph type="dt" idx="1"/>
          </p:nvPr>
        </p:nvSpPr>
        <p:spPr bwMode="auto">
          <a:xfrm>
            <a:off x="654050" y="97909"/>
            <a:ext cx="655629"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Mar 2017</a:t>
            </a:r>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dirty="0"/>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dirty="0"/>
              <a:t>Page </a:t>
            </a:r>
            <a:fld id="{18D10512-F400-46E6-9813-0191A717DA9A}" type="slidenum">
              <a:rPr lang="en-US"/>
              <a:pPr>
                <a:defRPr/>
              </a:pPr>
              <a:t>‹#›</a:t>
            </a:fld>
            <a:endParaRPr lang="en-US" dirty="0"/>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dirty="0"/>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dirty="0"/>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dirty="0"/>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dirty="0"/>
              <a:t>Andrew Myles, Cisco</a:t>
            </a:r>
          </a:p>
        </p:txBody>
      </p:sp>
      <p:sp>
        <p:nvSpPr>
          <p:cNvPr id="51205" name="Rectangle 7"/>
          <p:cNvSpPr>
            <a:spLocks noGrp="1" noChangeArrowheads="1"/>
          </p:cNvSpPr>
          <p:nvPr>
            <p:ph type="sldNum" sz="quarter" idx="5"/>
          </p:nvPr>
        </p:nvSpPr>
        <p:spPr/>
        <p:txBody>
          <a:bodyPr/>
          <a:lstStyle/>
          <a:p>
            <a:pPr>
              <a:defRPr/>
            </a:pPr>
            <a:r>
              <a:rPr lang="en-US" dirty="0"/>
              <a:t>Page </a:t>
            </a:r>
            <a:fld id="{BFD8823A-E707-449B-AE25-47FA80230A05}" type="slidenum">
              <a:rPr lang="en-US" smtClean="0"/>
              <a:pPr>
                <a:defRPr/>
              </a:pPr>
              <a:t>1</a:t>
            </a:fld>
            <a:endParaRPr lang="en-US" dirty="0"/>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981200"/>
            <a:ext cx="7772400" cy="1981200"/>
          </a:xfrm>
        </p:spPr>
        <p:txBody>
          <a:bodyPr anchor="ctr" anchorCtr="0"/>
          <a:lstStyle>
            <a:lvl1pPr algn="ctr">
              <a:defRPr sz="2400" b="1"/>
            </a:lvl1pPr>
          </a:lstStyle>
          <a:p>
            <a:pPr lvl="0"/>
            <a:r>
              <a:rPr lang="en-US" dirty="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dirty="0"/>
              <a:t>Slide </a:t>
            </a:r>
            <a:fld id="{EF4002E7-DB4D-4CC3-8382-1939D19420D8}" type="slidenum">
              <a:rPr lang="en-US"/>
              <a:pPr>
                <a:defRPr/>
              </a:pPr>
              <a:t>‹#›</a:t>
            </a:fld>
            <a:endParaRPr lang="en-US" dirty="0"/>
          </a:p>
        </p:txBody>
      </p:sp>
    </p:spTree>
    <p:extLst>
      <p:ext uri="{BB962C8B-B14F-4D97-AF65-F5344CB8AC3E}">
        <p14:creationId xmlns:p14="http://schemas.microsoft.com/office/powerpoint/2010/main" val="17273165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dirty="0"/>
              <a:t>Slide </a:t>
            </a:r>
            <a:fld id="{EF4002E7-DB4D-4CC3-8382-1939D19420D8}" type="slidenum">
              <a:rPr lang="en-US"/>
              <a:pPr>
                <a:defRPr/>
              </a:pPr>
              <a:t>‹#›</a:t>
            </a:fld>
            <a:endParaRPr lang="en-US" dirty="0"/>
          </a:p>
        </p:txBody>
      </p:sp>
    </p:spTree>
    <p:extLst>
      <p:ext uri="{BB962C8B-B14F-4D97-AF65-F5344CB8AC3E}">
        <p14:creationId xmlns:p14="http://schemas.microsoft.com/office/powerpoint/2010/main" val="38669456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dirty="0"/>
              <a:t>Slide </a:t>
            </a:r>
            <a:fld id="{EF4002E7-DB4D-4CC3-8382-1939D19420D8}" type="slidenum">
              <a:rPr lang="en-US"/>
              <a:pPr>
                <a:defRPr/>
              </a:pPr>
              <a:t>‹#›</a:t>
            </a:fld>
            <a:endParaRPr lang="en-US" dirty="0"/>
          </a:p>
        </p:txBody>
      </p:sp>
    </p:spTree>
    <p:extLst>
      <p:ext uri="{BB962C8B-B14F-4D97-AF65-F5344CB8AC3E}">
        <p14:creationId xmlns:p14="http://schemas.microsoft.com/office/powerpoint/2010/main" val="29059255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dirty="0"/>
              <a:t>Slide </a:t>
            </a:r>
            <a:fld id="{FCE5288C-F87B-4810-A6B2-740CE13BD34D}" type="slidenum">
              <a:rPr lang="en-US"/>
              <a:pPr>
                <a:defRPr/>
              </a:pPr>
              <a:t>‹#›</a:t>
            </a:fld>
            <a:endParaRPr lang="en-US" dirty="0"/>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dirty="0"/>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dirty="0"/>
              <a:t>Slide </a:t>
            </a:r>
            <a:fld id="{A469A3A6-7083-48BA-9D7E-342D6AB96B4F}" type="slidenum">
              <a:rPr lang="en-US"/>
              <a:pPr>
                <a:defRPr/>
              </a:pPr>
              <a:t>‹#›</a:t>
            </a:fld>
            <a:endParaRPr lang="en-US" dirty="0"/>
          </a:p>
        </p:txBody>
      </p:sp>
      <p:sp>
        <p:nvSpPr>
          <p:cNvPr id="2" name="Rectangle 7"/>
          <p:cNvSpPr>
            <a:spLocks noChangeArrowheads="1"/>
          </p:cNvSpPr>
          <p:nvPr/>
        </p:nvSpPr>
        <p:spPr bwMode="auto">
          <a:xfrm>
            <a:off x="5292521" y="363379"/>
            <a:ext cx="315297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802.11-21/1997r0</a:t>
            </a: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dirty="0"/>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dirty="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dirty="0"/>
          </a:p>
        </p:txBody>
      </p:sp>
      <p:sp>
        <p:nvSpPr>
          <p:cNvPr id="1034" name="Rectangle 7"/>
          <p:cNvSpPr>
            <a:spLocks noChangeArrowheads="1"/>
          </p:cNvSpPr>
          <p:nvPr/>
        </p:nvSpPr>
        <p:spPr bwMode="auto">
          <a:xfrm>
            <a:off x="685800" y="363379"/>
            <a:ext cx="86562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a:latin typeface="Arial" pitchFamily="34" charset="0"/>
              </a:rPr>
              <a:t>Jan 2022</a:t>
            </a:r>
          </a:p>
        </p:txBody>
      </p:sp>
    </p:spTree>
  </p:cSld>
  <p:clrMap bg1="lt1" tx1="dk1" bg2="lt2" tx2="dk2" accent1="accent1" accent2="accent2" accent3="accent3" accent4="accent4" accent5="accent5" accent6="accent6" hlink="hlink" folHlink="folHlink"/>
  <p:sldLayoutIdLst>
    <p:sldLayoutId id="2147483651" r:id="rId1"/>
    <p:sldLayoutId id="2147483649" r:id="rId2"/>
    <p:sldLayoutId id="2147483652" r:id="rId3"/>
    <p:sldLayoutId id="2147483650" r:id="rId4"/>
  </p:sldLayoutIdLst>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standards.ieee.org/about/policies/opman/sect6.html" TargetMode="External"/><Relationship Id="rId2" Type="http://schemas.openxmlformats.org/officeDocument/2006/relationships/hyperlink" Target="https://standards.ieee.org/about/policies/bylaws/sect6-7.html#7" TargetMode="External"/><Relationship Id="rId1" Type="http://schemas.openxmlformats.org/officeDocument/2006/relationships/slideLayout" Target="../slideLayouts/slideLayout2.xml"/><Relationship Id="rId6" Type="http://schemas.openxmlformats.org/officeDocument/2006/relationships/hyperlink" Target="http://standards.ieee.org/develop/policies/best_practices_for_ieee_standards_development_051215.pdf" TargetMode="External"/><Relationship Id="rId5" Type="http://schemas.openxmlformats.org/officeDocument/2006/relationships/hyperlink" Target="http://standards.ieee.org/faqs/copyrights.html/" TargetMode="External"/><Relationship Id="rId4" Type="http://schemas.openxmlformats.org/officeDocument/2006/relationships/hyperlink" Target="https://standards.ieee.org/content/dam/ieee-standards/standards/web/documents/other/permissionltrs.zip" TargetMode="Externa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ieeesa.webex.com/ieeesa/j.php?MTID=m6604bcf2f3c0fed4df9c377f103df8e8"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hyperlink" Target="https://mentor.ieee.org/802.11/dcn/21/11-21-1891-00-coex-november-2021-minutes.docx"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https://mentor.ieee.org/802.11/dcn/21/11-21-1858" TargetMode="External"/><Relationship Id="rId2" Type="http://schemas.openxmlformats.org/officeDocument/2006/relationships/hyperlink" Target="https://mentor.ieee.org/802.11/dcn/20/11-20-1973"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touchpoint.eventsair.com/ieee-802-wireless-interim-session-jan-2022"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mentor.ieee.org/802.11/dcn/21/11-21-1858-01-coex-laa-wi-fi-coexistence-experiments-preliminary-results.pptx"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hyperlink" Target="http://www.ieee802.org/11/private/ETSI_documents/BRAN"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mentor.ieee.org/802.11/dcn/21/11-21-0851-00-coex-5-ghz-ed-analysis.docx" TargetMode="External"/><Relationship Id="rId2" Type="http://schemas.openxmlformats.org/officeDocument/2006/relationships/hyperlink" Target="https://mentor.ieee.org/802.11/dcn/21/11-21-0705-00-coex-simulation-and-evaluation-of-the-impact-of-varying-ed-thresholds.pptx"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mentor.ieee.org/802.11/dcn/21/11-21-0705-00-coex-simulation-and-evaluation-of-the-impact-of-varying-ed-thresholds.pptx" TargetMode="External"/><Relationship Id="rId2" Type="http://schemas.openxmlformats.org/officeDocument/2006/relationships/hyperlink" Target="https://mentor.ieee.org/802.11/dcn/21/11-21-1179-00-coex-next-steps-in-the-evaluation-of-the-impact-of-varying-ed-thresholds.pptx"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hyperlink" Target="https://docdb.cept.org/download/50365191-a99d/ECC%20Decision%20(20)01.pdf" TargetMode="Externa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hyperlink" Target="https://eur-lex.europa.eu/legal-content/EN/TXT/PDF/?uri=CELEX:32021D1067&amp;from=EN"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s://eur-lex.europa.eu/legal-content/EN/TXT/PDF/?uri=CELEX:32021D1067&amp;from=EN" TargetMode="External"/><Relationship Id="rId2" Type="http://schemas.openxmlformats.org/officeDocument/2006/relationships/hyperlink" Target="https://docdb.cept.org/download/50365191-a99d/ECC%20Decision%20(20)01.pdf" TargetMode="Externa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hyperlink" Target="https://mentor.ieee.org/802.11/dcn/21/11-21-0832-00-coex-narrowband-coexistence-with-wi-fi-in-6-ghz.pptx" TargetMode="External"/><Relationship Id="rId2" Type="http://schemas.openxmlformats.org/officeDocument/2006/relationships/hyperlink" Target="https://mentor.ieee.org/802.11/dcn/21/11-21-0814-00-coex-etsi-6ghz-narrow-band-status.pptx"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hyperlink" Target="https://mentor.ieee.org/802.11/dcn/21/11-21-1191-00-coex-nb-coexistence-in-6-ghz-edaa.pptx"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ieee.org/content/dam/ieee-org/ieee/web/org/about/ieee_code_of_conduct.pdf" TargetMode="External"/><Relationship Id="rId2" Type="http://schemas.openxmlformats.org/officeDocument/2006/relationships/hyperlink" Target="http://www.ieee.org/about/corporate/governance/p7-8.html" TargetMode="External"/><Relationship Id="rId1" Type="http://schemas.openxmlformats.org/officeDocument/2006/relationships/slideLayout" Target="../slideLayouts/slideLayout2.xml"/><Relationship Id="rId4" Type="http://schemas.openxmlformats.org/officeDocument/2006/relationships/hyperlink" Target="http://www.ieee.org/about/corporate/governance" TargetMode="External"/></Relationships>
</file>

<file path=ppt/slides/_rels/slide60.xml.rels><?xml version="1.0" encoding="UTF-8" standalone="yes"?>
<Relationships xmlns="http://schemas.openxmlformats.org/package/2006/relationships"><Relationship Id="rId3" Type="http://schemas.openxmlformats.org/officeDocument/2006/relationships/hyperlink" Target="https://mentor.ieee.org/802.11/dcn/21/11-21-1552-00-coex-etsi-6ghz-narrow-band-status.pptx" TargetMode="External"/><Relationship Id="rId2" Type="http://schemas.openxmlformats.org/officeDocument/2006/relationships/hyperlink" Target="https://mentor.ieee.org/802.11/dcn/21/11-21-1550-00-coex-narrowband-coexistence-issues-with-enhanced-daa-in-6-ghz.docx" TargetMode="Externa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hyperlink" Target="https://eur-lex.europa.eu/legal-content/EN/TXT/PDF/?uri=CELEX:32021D1067&amp;from=EN" TargetMode="External"/><Relationship Id="rId2" Type="http://schemas.openxmlformats.org/officeDocument/2006/relationships/hyperlink" Target="https://eur-lex.europa.eu/legal-content/EN/TXT/PDF/?uri=CELEX:52016DC0587&amp;from=de" TargetMode="Externa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3" Type="http://schemas.openxmlformats.org/officeDocument/2006/relationships/hyperlink" Target="https://www.gsma.com/newsroom/press-release/gsma-calls-on-governments-to-license-6-ghz-to-power-5g/" TargetMode="External"/><Relationship Id="rId2" Type="http://schemas.openxmlformats.org/officeDocument/2006/relationships/hyperlink" Target="https://eur-lex.europa.eu/legal-content/EN/TXT/PDF/?uri=OJ:L:2021:232:FULL&amp;from=EN" TargetMode="External"/><Relationship Id="rId1" Type="http://schemas.openxmlformats.org/officeDocument/2006/relationships/slideLayout" Target="../slideLayouts/slideLayout4.xml"/><Relationship Id="rId5" Type="http://schemas.openxmlformats.org/officeDocument/2006/relationships/hyperlink" Target="https://www.gsma.com/spectrum/resources/5g-mid-band-spectrum-needs-vision-2030/" TargetMode="External"/><Relationship Id="rId4" Type="http://schemas.openxmlformats.org/officeDocument/2006/relationships/hyperlink" Target="https://www.gsma.com/spectrum/wp-content/uploads/2021/05/6-GHz-Capacity-to-Power-Innovation.pdf" TargetMode="External"/></Relationships>
</file>

<file path=ppt/slides/_rels/slide8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gsma.com/spectrum/wp-content/uploads/2021/05/6-GHz-Capacity-to-Power-Innovation.pdf"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hyperlink" Target="https://cept.org/Documents/ecc/67297/ecc-21-080-annex-22_new-work-item-on-was_rlan-in-6425-7125-mhz" TargetMode="Externa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hyperlink" Target="https://6ghzopportunity.com/eu/" TargetMode="External"/><Relationship Id="rId2" Type="http://schemas.openxmlformats.org/officeDocument/2006/relationships/hyperlink" Target="https://6ghzopportunity.com/" TargetMode="External"/><Relationship Id="rId1" Type="http://schemas.openxmlformats.org/officeDocument/2006/relationships/slideLayout" Target="../slideLayouts/slideLayout2.xml"/><Relationship Id="rId5" Type="http://schemas.openxmlformats.org/officeDocument/2006/relationships/hyperlink" Target="https://www.youtube.com/watch?v=TQY43J9RBqc&amp;t=7s" TargetMode="External"/><Relationship Id="rId4" Type="http://schemas.openxmlformats.org/officeDocument/2006/relationships/hyperlink" Target="https://drive.google.com/file/d/1vybAUwgTMbxtZRWHobQJsbBnl5f6-h00/view" TargetMode="External"/></Relationships>
</file>

<file path=ppt/slides/_rels/slide92.xml.rels><?xml version="1.0" encoding="UTF-8" standalone="yes"?>
<Relationships xmlns="http://schemas.openxmlformats.org/package/2006/relationships"><Relationship Id="rId3" Type="http://schemas.openxmlformats.org/officeDocument/2006/relationships/hyperlink" Target="https://apps.fcc.gov/els/GetAtt.html?id=287600&amp;x=." TargetMode="External"/><Relationship Id="rId2" Type="http://schemas.openxmlformats.org/officeDocument/2006/relationships/hyperlink" Target="https://apps.fcc.gov/oetcf/els/reports/442_Print.cfm?mode=current&amp;application_seq=112048&amp;license_seq=113823" TargetMode="Externa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3" Type="http://schemas.openxmlformats.org/officeDocument/2006/relationships/hyperlink" Target="https://mentor.ieee.org/802.11/dcn/21/11-21-0796-00-coex-coexistence-between-radars-and-communication-systems-in-the-60ghz-band.pptx" TargetMode="External"/><Relationship Id="rId2" Type="http://schemas.openxmlformats.org/officeDocument/2006/relationships/hyperlink" Target="https://mentor.ieee.org/802.11/dcn/21/11-21-0430-00-coex-mmwave-status-in-etsi-bran.pptx" TargetMode="External"/><Relationship Id="rId1" Type="http://schemas.openxmlformats.org/officeDocument/2006/relationships/slideLayout" Target="../slideLayouts/slideLayout2.xml"/><Relationship Id="rId4" Type="http://schemas.openxmlformats.org/officeDocument/2006/relationships/hyperlink" Target="https://mentor.ieee.org/802.11/dcn/21/11-21-1089-00-coex-coexistence-between-radars-and-communication-systems-in-the-60ghz-band-u-s-update.pptx" TargetMode="Externa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dirty="0"/>
              <a:t>Andrew Myles, Cisco</a:t>
            </a:r>
          </a:p>
        </p:txBody>
      </p:sp>
      <p:sp>
        <p:nvSpPr>
          <p:cNvPr id="8" name="Slide Number Placeholder 5"/>
          <p:cNvSpPr>
            <a:spLocks noGrp="1"/>
          </p:cNvSpPr>
          <p:nvPr>
            <p:ph type="sldNum" sz="quarter" idx="11"/>
          </p:nvPr>
        </p:nvSpPr>
        <p:spPr/>
        <p:txBody>
          <a:bodyPr/>
          <a:lstStyle/>
          <a:p>
            <a:pPr>
              <a:defRPr/>
            </a:pPr>
            <a:r>
              <a:rPr lang="en-US" dirty="0"/>
              <a:t>Slide </a:t>
            </a:r>
            <a:fld id="{C81347C9-C12F-43D2-B3D1-D523E0829A79}" type="slidenum">
              <a:rPr lang="en-US" smtClean="0"/>
              <a:pPr>
                <a:defRPr/>
              </a:pPr>
              <a:t>1</a:t>
            </a:fld>
            <a:endParaRPr lang="en-US" dirty="0"/>
          </a:p>
        </p:txBody>
      </p:sp>
      <p:sp>
        <p:nvSpPr>
          <p:cNvPr id="1029" name="Rectangle 2"/>
          <p:cNvSpPr>
            <a:spLocks noGrp="1" noChangeArrowheads="1"/>
          </p:cNvSpPr>
          <p:nvPr>
            <p:ph type="title"/>
          </p:nvPr>
        </p:nvSpPr>
        <p:spPr/>
        <p:txBody>
          <a:bodyPr anchor="ctr"/>
          <a:lstStyle/>
          <a:p>
            <a:pPr algn="ctr">
              <a:defRPr/>
            </a:pPr>
            <a:r>
              <a:rPr lang="en-US" dirty="0">
                <a:solidFill>
                  <a:schemeClr val="accent6"/>
                </a:solidFill>
              </a:rPr>
              <a:t>Agenda for </a:t>
            </a:r>
            <a:r>
              <a:rPr lang="en-US" i="1" dirty="0">
                <a:solidFill>
                  <a:schemeClr val="accent6"/>
                </a:solidFill>
              </a:rPr>
              <a:t>IEEE 802.11 Coexistence SC</a:t>
            </a:r>
            <a:br>
              <a:rPr lang="en-US" i="1" dirty="0">
                <a:solidFill>
                  <a:schemeClr val="accent6"/>
                </a:solidFill>
              </a:rPr>
            </a:br>
            <a:r>
              <a:rPr lang="en-US" dirty="0">
                <a:solidFill>
                  <a:schemeClr val="accent6"/>
                </a:solidFill>
              </a:rPr>
              <a:t>virtual</a:t>
            </a:r>
            <a:r>
              <a:rPr lang="en-US" i="1" dirty="0">
                <a:solidFill>
                  <a:schemeClr val="accent6"/>
                </a:solidFill>
              </a:rPr>
              <a:t> </a:t>
            </a:r>
            <a:r>
              <a:rPr lang="en-US" dirty="0">
                <a:solidFill>
                  <a:schemeClr val="accent6"/>
                </a:solidFill>
              </a:rPr>
              <a:t>meeting in January 2022</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a:solidFill>
                  <a:schemeClr val="accent2">
                    <a:lumMod val="50000"/>
                  </a:schemeClr>
                </a:solidFill>
              </a:rPr>
              <a:t>21 December 2021</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dirty="0">
                <a:latin typeface="Arial" pitchFamily="34" charset="0"/>
              </a:rPr>
              <a:t>Authors:</a:t>
            </a:r>
            <a:endParaRPr lang="en-US" sz="1600" dirty="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883578594"/>
              </p:ext>
            </p:extLst>
          </p:nvPr>
        </p:nvGraphicFramePr>
        <p:xfrm>
          <a:off x="685800" y="3429000"/>
          <a:ext cx="7696200" cy="762000"/>
        </p:xfrm>
        <a:graphic>
          <a:graphicData uri="http://schemas.openxmlformats.org/drawingml/2006/table">
            <a:tbl>
              <a:tblPr firstRow="1" bandRow="1">
                <a:tableStyleId>{21E4AEA4-8DFA-4A89-87EB-49C32662AFE0}</a:tableStyleId>
              </a:tblPr>
              <a:tblGrid>
                <a:gridCol w="1924050">
                  <a:extLst>
                    <a:ext uri="{9D8B030D-6E8A-4147-A177-3AD203B41FA5}">
                      <a16:colId xmlns:a16="http://schemas.microsoft.com/office/drawing/2014/main" val="20000"/>
                    </a:ext>
                  </a:extLst>
                </a:gridCol>
                <a:gridCol w="1924050">
                  <a:extLst>
                    <a:ext uri="{9D8B030D-6E8A-4147-A177-3AD203B41FA5}">
                      <a16:colId xmlns:a16="http://schemas.microsoft.com/office/drawing/2014/main" val="20001"/>
                    </a:ext>
                  </a:extLst>
                </a:gridCol>
                <a:gridCol w="1924050">
                  <a:extLst>
                    <a:ext uri="{9D8B030D-6E8A-4147-A177-3AD203B41FA5}">
                      <a16:colId xmlns:a16="http://schemas.microsoft.com/office/drawing/2014/main" val="20002"/>
                    </a:ext>
                  </a:extLst>
                </a:gridCol>
                <a:gridCol w="1924050">
                  <a:extLst>
                    <a:ext uri="{9D8B030D-6E8A-4147-A177-3AD203B41FA5}">
                      <a16:colId xmlns:a16="http://schemas.microsoft.com/office/drawing/2014/main" val="20003"/>
                    </a:ext>
                  </a:extLst>
                </a:gridCol>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391318">
                <a:tc>
                  <a:txBody>
                    <a:bodyPr/>
                    <a:lstStyle/>
                    <a:p>
                      <a:pPr>
                        <a:spcAft>
                          <a:spcPts val="0"/>
                        </a:spcAft>
                      </a:pPr>
                      <a:r>
                        <a:rPr lang="en-US" sz="1200" dirty="0">
                          <a:effectLst/>
                        </a:rPr>
                        <a:t>Andrew Myles </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tc>
                  <a:txBody>
                    <a:bodyPr/>
                    <a:lstStyle/>
                    <a:p>
                      <a:pPr>
                        <a:spcAft>
                          <a:spcPts val="0"/>
                        </a:spcAft>
                      </a:pPr>
                      <a:r>
                        <a:rPr lang="en-US" sz="1200" dirty="0">
                          <a:effectLst/>
                        </a:rPr>
                        <a:t>Cisco</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tc>
                  <a:txBody>
                    <a:bodyPr/>
                    <a:lstStyle/>
                    <a:p>
                      <a:pPr marL="21590" indent="-21590">
                        <a:spcAft>
                          <a:spcPts val="0"/>
                        </a:spcAft>
                      </a:pPr>
                      <a:r>
                        <a:rPr lang="en-US" sz="1200" dirty="0">
                          <a:effectLst/>
                        </a:rPr>
                        <a:t>+61 418 656587</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dirty="0"/>
              <a:t>Participants are required to adhere to the 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dirty="0"/>
              <a:t>The IEEE SA Copyright Policy is described in the IEEE SA Standards Board Bylaws and IEEE SA Standards Board Operations Manual</a:t>
            </a:r>
          </a:p>
          <a:p>
            <a:pPr lvl="2"/>
            <a:r>
              <a:rPr lang="en-US" dirty="0"/>
              <a:t>IEEE SA Copyright Policy, see:</a:t>
            </a:r>
          </a:p>
          <a:p>
            <a:pPr lvl="3"/>
            <a:r>
              <a:rPr lang="en-US" dirty="0">
                <a:hlinkClick r:id="rId2"/>
              </a:rPr>
              <a:t>Clause 7</a:t>
            </a:r>
            <a:r>
              <a:rPr lang="en-US" dirty="0"/>
              <a:t> of the IEEE SA Standards Board Bylaws</a:t>
            </a:r>
          </a:p>
          <a:p>
            <a:pPr lvl="3"/>
            <a:r>
              <a:rPr lang="en-US" dirty="0">
                <a:hlinkClick r:id="rId3"/>
              </a:rPr>
              <a:t>Clause 6.1</a:t>
            </a:r>
            <a:r>
              <a:rPr lang="en-US" dirty="0"/>
              <a:t> of the IEEE SA Standards Board Operations Manual</a:t>
            </a:r>
          </a:p>
          <a:p>
            <a:pPr lvl="1"/>
            <a:r>
              <a:rPr lang="en-US" dirty="0"/>
              <a:t>Other material</a:t>
            </a:r>
          </a:p>
          <a:p>
            <a:pPr lvl="2"/>
            <a:r>
              <a:rPr lang="en-US" dirty="0">
                <a:hlinkClick r:id="rId4"/>
              </a:rPr>
              <a:t>IEEE SA Copyright Permission</a:t>
            </a:r>
            <a:endParaRPr lang="en-US" dirty="0"/>
          </a:p>
          <a:p>
            <a:pPr lvl="2"/>
            <a:r>
              <a:rPr lang="en-US" dirty="0">
                <a:hlinkClick r:id="rId5"/>
              </a:rPr>
              <a:t>IEEE SA Copyright FAQs</a:t>
            </a:r>
            <a:endParaRPr lang="en-US" dirty="0"/>
          </a:p>
          <a:p>
            <a:pPr lvl="2"/>
            <a:r>
              <a:rPr lang="en-US" dirty="0">
                <a:hlinkClick r:id="rId6"/>
              </a:rPr>
              <a:t>IEEE SA Best Practices for IEEE Standards Development</a:t>
            </a:r>
            <a:r>
              <a:rPr lang="en-US" dirty="0"/>
              <a:t> </a:t>
            </a:r>
          </a:p>
          <a:p>
            <a:pPr lvl="2"/>
            <a:r>
              <a:rPr lang="en-US" dirty="0"/>
              <a:t>Distribution of Draft Standards (see </a:t>
            </a:r>
            <a:r>
              <a:rPr lang="en-US" dirty="0">
                <a:hlinkClick r:id="rId3"/>
              </a:rPr>
              <a:t>Clause 6.1.3</a:t>
            </a:r>
            <a:r>
              <a:rPr lang="en-US" dirty="0"/>
              <a:t> of the SASB Operations Manual)</a:t>
            </a:r>
          </a:p>
        </p:txBody>
      </p:sp>
      <p:sp>
        <p:nvSpPr>
          <p:cNvPr id="6" name="Footer Placeholder 5"/>
          <p:cNvSpPr>
            <a:spLocks noGrp="1"/>
          </p:cNvSpPr>
          <p:nvPr>
            <p:ph type="ftr" idx="10"/>
          </p:nvPr>
        </p:nvSpPr>
        <p:spPr/>
        <p:txBody>
          <a:bodyPr/>
          <a:lstStyle/>
          <a:p>
            <a:r>
              <a:rPr lang="en-US" dirty="0"/>
              <a:t>Andrew Myles, Cisco</a:t>
            </a:r>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p:txBody>
          <a:bodyPr/>
          <a:lstStyle/>
          <a:p>
            <a:fld id="{A3979A82-1A5E-4C7B-AFC0-111CA6C3130A}" type="slidenum">
              <a:rPr lang="en-US" altLang="en-US" smtClean="0"/>
              <a:pPr/>
              <a:t>10</a:t>
            </a:fld>
            <a:endParaRPr lang="en-US" altLang="en-US" dirty="0"/>
          </a:p>
        </p:txBody>
      </p:sp>
    </p:spTree>
    <p:extLst>
      <p:ext uri="{BB962C8B-B14F-4D97-AF65-F5344CB8AC3E}">
        <p14:creationId xmlns:p14="http://schemas.microsoft.com/office/powerpoint/2010/main" val="341869437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a:t>
            </a:r>
            <a:r>
              <a:rPr lang="en-AU" i="1" dirty="0"/>
              <a:t>IEEE 802.11 Coexistence SC </a:t>
            </a:r>
            <a:r>
              <a:rPr lang="en-AU" dirty="0"/>
              <a:t>virtual</a:t>
            </a:r>
            <a:r>
              <a:rPr lang="en-AU" i="1" dirty="0"/>
              <a:t> </a:t>
            </a:r>
            <a:r>
              <a:rPr lang="en-AU" dirty="0"/>
              <a:t>meeting in January 2022 is adjourned!</a:t>
            </a:r>
          </a:p>
        </p:txBody>
      </p:sp>
      <p:sp>
        <p:nvSpPr>
          <p:cNvPr id="3" name="Content Placeholder 2"/>
          <p:cNvSpPr>
            <a:spLocks noGrp="1"/>
          </p:cNvSpPr>
          <p:nvPr>
            <p:ph idx="1"/>
          </p:nvPr>
        </p:nvSpPr>
        <p:spPr/>
        <p:txBody>
          <a:bodyPr/>
          <a:lstStyle/>
          <a:p>
            <a:pPr lvl="1"/>
            <a:endParaRPr lang="en-AU" dirty="0"/>
          </a:p>
        </p:txBody>
      </p:sp>
      <p:sp>
        <p:nvSpPr>
          <p:cNvPr id="4" name="Footer Placeholder 3"/>
          <p:cNvSpPr>
            <a:spLocks noGrp="1"/>
          </p:cNvSpPr>
          <p:nvPr>
            <p:ph type="ftr" sz="quarter" idx="10"/>
          </p:nvPr>
        </p:nvSpPr>
        <p:spPr/>
        <p:txBody>
          <a:bodyPr/>
          <a:lstStyle/>
          <a:p>
            <a:pPr>
              <a:defRPr/>
            </a:pPr>
            <a:r>
              <a:rPr lang="en-US" dirty="0"/>
              <a:t>Andrew Myles, Cisco</a:t>
            </a:r>
          </a:p>
        </p:txBody>
      </p:sp>
      <p:sp>
        <p:nvSpPr>
          <p:cNvPr id="5" name="Slide Number Placeholder 4"/>
          <p:cNvSpPr>
            <a:spLocks noGrp="1"/>
          </p:cNvSpPr>
          <p:nvPr>
            <p:ph type="sldNum" sz="quarter" idx="11"/>
          </p:nvPr>
        </p:nvSpPr>
        <p:spPr/>
        <p:txBody>
          <a:bodyPr/>
          <a:lstStyle/>
          <a:p>
            <a:pPr>
              <a:defRPr/>
            </a:pPr>
            <a:r>
              <a:rPr lang="en-US" dirty="0"/>
              <a:t>Slide </a:t>
            </a:r>
            <a:fld id="{EF4002E7-DB4D-4CC3-8382-1939D19420D8}" type="slidenum">
              <a:rPr lang="en-US" smtClean="0"/>
              <a:pPr>
                <a:defRPr/>
              </a:pPr>
              <a:t>100</a:t>
            </a:fld>
            <a:endParaRPr lang="en-US" dirty="0"/>
          </a:p>
        </p:txBody>
      </p:sp>
    </p:spTree>
    <p:extLst>
      <p:ext uri="{BB962C8B-B14F-4D97-AF65-F5344CB8AC3E}">
        <p14:creationId xmlns:p14="http://schemas.microsoft.com/office/powerpoint/2010/main" val="5621556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26510-ACCF-4ECF-AB55-B46DB521F23D}"/>
              </a:ext>
            </a:extLst>
          </p:cNvPr>
          <p:cNvSpPr>
            <a:spLocks noGrp="1"/>
          </p:cNvSpPr>
          <p:nvPr>
            <p:ph type="title"/>
          </p:nvPr>
        </p:nvSpPr>
        <p:spPr/>
        <p:txBody>
          <a:bodyPr/>
          <a:lstStyle/>
          <a:p>
            <a:r>
              <a:rPr lang="en-AU" dirty="0"/>
              <a:t>The Coex SC will only meet once during the virtual IEEE 802.11 WG interim meeting in January 2022</a:t>
            </a:r>
          </a:p>
        </p:txBody>
      </p:sp>
      <p:sp>
        <p:nvSpPr>
          <p:cNvPr id="6" name="Content Placeholder 5">
            <a:extLst>
              <a:ext uri="{FF2B5EF4-FFF2-40B4-BE49-F238E27FC236}">
                <a16:creationId xmlns:a16="http://schemas.microsoft.com/office/drawing/2014/main" id="{A87C75F5-233E-4C4A-A72C-DE12D8B438F1}"/>
              </a:ext>
            </a:extLst>
          </p:cNvPr>
          <p:cNvSpPr>
            <a:spLocks noGrp="1"/>
          </p:cNvSpPr>
          <p:nvPr>
            <p:ph idx="1"/>
          </p:nvPr>
        </p:nvSpPr>
        <p:spPr/>
        <p:txBody>
          <a:bodyPr/>
          <a:lstStyle/>
          <a:p>
            <a:r>
              <a:rPr lang="en-AU" dirty="0"/>
              <a:t>Schedule</a:t>
            </a:r>
          </a:p>
          <a:p>
            <a:pPr lvl="1"/>
            <a:r>
              <a:rPr lang="en-AU" dirty="0"/>
              <a:t>Monday, 24 Jan 2022 @ 4-6pm ET</a:t>
            </a:r>
          </a:p>
          <a:p>
            <a:r>
              <a:rPr lang="en-AU" dirty="0" err="1"/>
              <a:t>Webex</a:t>
            </a:r>
            <a:r>
              <a:rPr lang="en-AU" dirty="0"/>
              <a:t> details</a:t>
            </a:r>
          </a:p>
          <a:p>
            <a:pPr lvl="1"/>
            <a:r>
              <a:rPr lang="en-AU" dirty="0">
                <a:hlinkClick r:id="rId2"/>
              </a:rPr>
              <a:t>https://ieeesa.webex.com/ieeesa/j.php?MTID=m6604bcf2f3c0fed4df9c377f103df8e8</a:t>
            </a:r>
            <a:endParaRPr lang="en-AU" dirty="0"/>
          </a:p>
          <a:p>
            <a:pPr lvl="1"/>
            <a:r>
              <a:rPr lang="en-AU" dirty="0"/>
              <a:t>Meeting number: 234 970 45245</a:t>
            </a:r>
          </a:p>
          <a:p>
            <a:pPr lvl="1"/>
            <a:r>
              <a:rPr lang="en-AU" dirty="0"/>
              <a:t>Meeting password: wireless</a:t>
            </a:r>
          </a:p>
        </p:txBody>
      </p:sp>
      <p:sp>
        <p:nvSpPr>
          <p:cNvPr id="4" name="Footer Placeholder 3">
            <a:extLst>
              <a:ext uri="{FF2B5EF4-FFF2-40B4-BE49-F238E27FC236}">
                <a16:creationId xmlns:a16="http://schemas.microsoft.com/office/drawing/2014/main" id="{0AB6A181-A3BA-40E0-B416-1C137E68E141}"/>
              </a:ext>
            </a:extLst>
          </p:cNvPr>
          <p:cNvSpPr>
            <a:spLocks noGrp="1"/>
          </p:cNvSpPr>
          <p:nvPr>
            <p:ph type="ftr" sz="quarter" idx="10"/>
          </p:nvPr>
        </p:nvSpPr>
        <p:spPr/>
        <p:txBody>
          <a:bodyPr/>
          <a:lstStyle/>
          <a:p>
            <a:r>
              <a:rPr lang="en-US" dirty="0"/>
              <a:t>Andrew Myles, Cisco</a:t>
            </a:r>
          </a:p>
        </p:txBody>
      </p:sp>
      <p:sp>
        <p:nvSpPr>
          <p:cNvPr id="5" name="Slide Number Placeholder 4">
            <a:extLst>
              <a:ext uri="{FF2B5EF4-FFF2-40B4-BE49-F238E27FC236}">
                <a16:creationId xmlns:a16="http://schemas.microsoft.com/office/drawing/2014/main" id="{57571E2C-A1CE-4BF3-A1C3-09855CFB6EB3}"/>
              </a:ext>
            </a:extLst>
          </p:cNvPr>
          <p:cNvSpPr>
            <a:spLocks noGrp="1"/>
          </p:cNvSpPr>
          <p:nvPr>
            <p:ph type="sldNum" sz="quarter" idx="11"/>
          </p:nvPr>
        </p:nvSpPr>
        <p:spPr/>
        <p:txBody>
          <a:bodyPr/>
          <a:lstStyle/>
          <a:p>
            <a:r>
              <a:rPr lang="en-US" dirty="0"/>
              <a:t>Slide </a:t>
            </a:r>
            <a:fld id="{EF4002E7-DB4D-4CC3-8382-1939D19420D8}" type="slidenum">
              <a:rPr lang="en-US" smtClean="0"/>
              <a:pPr/>
              <a:t>11</a:t>
            </a:fld>
            <a:endParaRPr lang="en-US" dirty="0"/>
          </a:p>
        </p:txBody>
      </p:sp>
      <p:sp>
        <p:nvSpPr>
          <p:cNvPr id="3" name="Content Placeholder 2">
            <a:extLst>
              <a:ext uri="{FF2B5EF4-FFF2-40B4-BE49-F238E27FC236}">
                <a16:creationId xmlns:a16="http://schemas.microsoft.com/office/drawing/2014/main" id="{39C4BD6C-C784-4118-BC52-DA624CD617E6}"/>
              </a:ext>
            </a:extLst>
          </p:cNvPr>
          <p:cNvSpPr>
            <a:spLocks noGrp="1"/>
          </p:cNvSpPr>
          <p:nvPr>
            <p:ph sz="half" idx="4294967295"/>
          </p:nvPr>
        </p:nvSpPr>
        <p:spPr>
          <a:xfrm>
            <a:off x="5334000" y="1981200"/>
            <a:ext cx="3810000" cy="4114800"/>
          </a:xfrm>
        </p:spPr>
        <p:txBody>
          <a:bodyPr/>
          <a:lstStyle/>
          <a:p>
            <a:pPr lvl="1"/>
            <a:endParaRPr lang="en-AU" dirty="0"/>
          </a:p>
          <a:p>
            <a:endParaRPr lang="en-AU" dirty="0"/>
          </a:p>
        </p:txBody>
      </p:sp>
    </p:spTree>
    <p:extLst>
      <p:ext uri="{BB962C8B-B14F-4D97-AF65-F5344CB8AC3E}">
        <p14:creationId xmlns:p14="http://schemas.microsoft.com/office/powerpoint/2010/main" val="42911852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AU" dirty="0"/>
              <a:t>The Coex SC will consider a proposed agenda for its virtual meeting in Jan 2022</a:t>
            </a:r>
          </a:p>
        </p:txBody>
      </p:sp>
      <p:sp>
        <p:nvSpPr>
          <p:cNvPr id="3" name="Content Placeholder 2"/>
          <p:cNvSpPr>
            <a:spLocks noGrp="1"/>
          </p:cNvSpPr>
          <p:nvPr>
            <p:ph sz="half" idx="1"/>
          </p:nvPr>
        </p:nvSpPr>
        <p:spPr>
          <a:xfrm>
            <a:off x="685800" y="1981200"/>
            <a:ext cx="3810000" cy="4114800"/>
          </a:xfrm>
        </p:spPr>
        <p:txBody>
          <a:bodyPr/>
          <a:lstStyle/>
          <a:p>
            <a:r>
              <a:rPr lang="en-AU" dirty="0"/>
              <a:t>Proposed agenda is light </a:t>
            </a:r>
            <a:r>
              <a:rPr lang="en-AU" dirty="0">
                <a:sym typeface="Wingdings" panose="05000000000000000000" pitchFamily="2" charset="2"/>
              </a:rPr>
              <a:t></a:t>
            </a:r>
            <a:endParaRPr lang="en-AU" dirty="0"/>
          </a:p>
          <a:p>
            <a:pPr lvl="1"/>
            <a:r>
              <a:rPr lang="en-AU" dirty="0"/>
              <a:t>Bureaucratic stuff</a:t>
            </a:r>
          </a:p>
          <a:p>
            <a:pPr lvl="2"/>
            <a:r>
              <a:rPr lang="en-AU" dirty="0"/>
              <a:t>Scope of IEEE 802.11 Coexistence Standing Committee (a reminder)</a:t>
            </a:r>
          </a:p>
          <a:p>
            <a:pPr lvl="2"/>
            <a:r>
              <a:rPr lang="en-AU" dirty="0"/>
              <a:t>Approve minutes from Nov 2022</a:t>
            </a:r>
          </a:p>
          <a:p>
            <a:pPr lvl="1"/>
            <a:r>
              <a:rPr lang="en-AU" dirty="0"/>
              <a:t>What is happening this week? (in no particular order)</a:t>
            </a:r>
          </a:p>
          <a:p>
            <a:pPr lvl="2"/>
            <a:r>
              <a:rPr lang="en-AU" dirty="0"/>
              <a:t>Key messages</a:t>
            </a:r>
          </a:p>
          <a:p>
            <a:pPr lvl="2"/>
            <a:r>
              <a:rPr lang="en-AU" dirty="0"/>
              <a:t>Drivers of Coex SC work</a:t>
            </a:r>
          </a:p>
          <a:p>
            <a:pPr lvl="2"/>
            <a:r>
              <a:rPr lang="en-AU" dirty="0"/>
              <a:t>Coex measurement efforts</a:t>
            </a:r>
          </a:p>
          <a:p>
            <a:pPr lvl="2"/>
            <a:r>
              <a:rPr lang="en-AU" dirty="0"/>
              <a:t>ETSI BRAN activities</a:t>
            </a:r>
          </a:p>
          <a:p>
            <a:pPr lvl="3"/>
            <a:r>
              <a:rPr lang="en-AU" dirty="0"/>
              <a:t>EN 301 893 issues (5 GHz), incl.</a:t>
            </a:r>
          </a:p>
          <a:p>
            <a:pPr lvl="4"/>
            <a:r>
              <a:rPr lang="en-AU" dirty="0"/>
              <a:t>Coexistence challenges for 802.11be in 5 GHz</a:t>
            </a:r>
          </a:p>
          <a:p>
            <a:pPr lvl="4"/>
            <a:r>
              <a:rPr lang="en-AU" dirty="0"/>
              <a:t>Possible LS to </a:t>
            </a:r>
            <a:r>
              <a:rPr lang="en-AU" dirty="0" err="1"/>
              <a:t>TGbe</a:t>
            </a:r>
            <a:r>
              <a:rPr lang="en-AU" dirty="0"/>
              <a:t>/WG/WFA</a:t>
            </a:r>
          </a:p>
          <a:p>
            <a:pPr lvl="2"/>
            <a:endParaRPr lang="en-AU" dirty="0"/>
          </a:p>
        </p:txBody>
      </p:sp>
      <p:sp>
        <p:nvSpPr>
          <p:cNvPr id="6" name="Content Placeholder 5">
            <a:extLst>
              <a:ext uri="{FF2B5EF4-FFF2-40B4-BE49-F238E27FC236}">
                <a16:creationId xmlns:a16="http://schemas.microsoft.com/office/drawing/2014/main" id="{4690D76F-706E-4334-B2B3-CFD6DFCDE6FE}"/>
              </a:ext>
            </a:extLst>
          </p:cNvPr>
          <p:cNvSpPr>
            <a:spLocks noGrp="1"/>
          </p:cNvSpPr>
          <p:nvPr>
            <p:ph sz="half" idx="2"/>
          </p:nvPr>
        </p:nvSpPr>
        <p:spPr>
          <a:xfrm>
            <a:off x="4648200" y="1981200"/>
            <a:ext cx="3810000" cy="4114800"/>
          </a:xfrm>
        </p:spPr>
        <p:txBody>
          <a:bodyPr/>
          <a:lstStyle/>
          <a:p>
            <a:endParaRPr lang="en-AU" dirty="0"/>
          </a:p>
          <a:p>
            <a:pPr lvl="3"/>
            <a:r>
              <a:rPr lang="en-AU" dirty="0"/>
              <a:t>EN 303 687 issues (6 GHz), incl.</a:t>
            </a:r>
          </a:p>
          <a:p>
            <a:pPr lvl="4"/>
            <a:r>
              <a:rPr lang="en-AU" dirty="0"/>
              <a:t>NB FH in 6 GHz</a:t>
            </a:r>
          </a:p>
          <a:p>
            <a:pPr lvl="4"/>
            <a:r>
              <a:rPr lang="en-AU" dirty="0"/>
              <a:t>Specification challenges for 802.11ax/be in 6 GHz</a:t>
            </a:r>
          </a:p>
          <a:p>
            <a:pPr lvl="4"/>
            <a:r>
              <a:rPr lang="en-AU" dirty="0"/>
              <a:t>802.11be compatibility with EN 303 687</a:t>
            </a:r>
          </a:p>
          <a:p>
            <a:pPr lvl="4"/>
            <a:r>
              <a:rPr lang="en-AU" dirty="0"/>
              <a:t>C2C issues</a:t>
            </a:r>
          </a:p>
          <a:p>
            <a:pPr lvl="3"/>
            <a:r>
              <a:rPr lang="en-AU" dirty="0"/>
              <a:t>Future BRAN meetings</a:t>
            </a:r>
          </a:p>
          <a:p>
            <a:pPr lvl="2"/>
            <a:r>
              <a:rPr lang="en-AU" dirty="0"/>
              <a:t>Coex Tech Talk</a:t>
            </a:r>
          </a:p>
          <a:p>
            <a:pPr lvl="2"/>
            <a:r>
              <a:rPr lang="en-AU" dirty="0"/>
              <a:t>6 GHz spectrum availability</a:t>
            </a:r>
          </a:p>
          <a:p>
            <a:pPr lvl="2"/>
            <a:r>
              <a:rPr lang="en-AU" dirty="0"/>
              <a:t>3GPP update</a:t>
            </a:r>
          </a:p>
          <a:p>
            <a:pPr lvl="2"/>
            <a:r>
              <a:rPr lang="en-AU" dirty="0"/>
              <a:t>60 GHz update</a:t>
            </a:r>
          </a:p>
          <a:p>
            <a:pPr lvl="2"/>
            <a:r>
              <a:rPr lang="en-AU" dirty="0"/>
              <a:t>Plans for next meeting</a:t>
            </a:r>
          </a:p>
          <a:p>
            <a:endParaRPr lang="en-AU" dirty="0"/>
          </a:p>
        </p:txBody>
      </p:sp>
      <p:sp>
        <p:nvSpPr>
          <p:cNvPr id="4" name="Footer Placeholder 3"/>
          <p:cNvSpPr>
            <a:spLocks noGrp="1"/>
          </p:cNvSpPr>
          <p:nvPr>
            <p:ph type="ftr" sz="quarter" idx="10"/>
          </p:nvPr>
        </p:nvSpPr>
        <p:spPr>
          <a:xfrm>
            <a:off x="8053388" y="6475413"/>
            <a:ext cx="490537" cy="182562"/>
          </a:xfrm>
        </p:spPr>
        <p:txBody>
          <a:bodyPr/>
          <a:lstStyle/>
          <a:p>
            <a:r>
              <a:rPr lang="en-US" dirty="0"/>
              <a:t>Andrew Myles, Cisco</a:t>
            </a:r>
          </a:p>
        </p:txBody>
      </p:sp>
      <p:sp>
        <p:nvSpPr>
          <p:cNvPr id="5" name="Slide Number Placeholder 4"/>
          <p:cNvSpPr>
            <a:spLocks noGrp="1"/>
          </p:cNvSpPr>
          <p:nvPr>
            <p:ph type="sldNum" sz="quarter" idx="11"/>
          </p:nvPr>
        </p:nvSpPr>
        <p:spPr>
          <a:xfrm>
            <a:off x="4327525" y="6475413"/>
            <a:ext cx="565150" cy="182562"/>
          </a:xfrm>
        </p:spPr>
        <p:txBody>
          <a:bodyPr/>
          <a:lstStyle/>
          <a:p>
            <a:r>
              <a:rPr lang="en-US" dirty="0"/>
              <a:t>Slide </a:t>
            </a:r>
            <a:fld id="{EF4002E7-DB4D-4CC3-8382-1939D19420D8}" type="slidenum">
              <a:rPr lang="en-US" smtClean="0"/>
              <a:pPr/>
              <a:t>12</a:t>
            </a:fld>
            <a:endParaRPr lang="en-US" dirty="0"/>
          </a:p>
        </p:txBody>
      </p:sp>
    </p:spTree>
    <p:extLst>
      <p:ext uri="{BB962C8B-B14F-4D97-AF65-F5344CB8AC3E}">
        <p14:creationId xmlns:p14="http://schemas.microsoft.com/office/powerpoint/2010/main" val="14565811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Scope of IEEE 802.11 Coexistence SC</a:t>
            </a:r>
          </a:p>
        </p:txBody>
      </p:sp>
      <p:sp>
        <p:nvSpPr>
          <p:cNvPr id="3" name="Footer Placeholder 2"/>
          <p:cNvSpPr>
            <a:spLocks noGrp="1"/>
          </p:cNvSpPr>
          <p:nvPr>
            <p:ph type="ftr" sz="quarter" idx="10"/>
          </p:nvPr>
        </p:nvSpPr>
        <p:spPr/>
        <p:txBody>
          <a:bodyPr/>
          <a:lstStyle/>
          <a:p>
            <a:pPr>
              <a:defRPr/>
            </a:pPr>
            <a:r>
              <a:rPr lang="en-US" dirty="0"/>
              <a:t>Andrew Myles, Cisco</a:t>
            </a:r>
          </a:p>
        </p:txBody>
      </p:sp>
      <p:sp>
        <p:nvSpPr>
          <p:cNvPr id="4" name="Slide Number Placeholder 3"/>
          <p:cNvSpPr>
            <a:spLocks noGrp="1"/>
          </p:cNvSpPr>
          <p:nvPr>
            <p:ph type="sldNum" sz="quarter" idx="11"/>
          </p:nvPr>
        </p:nvSpPr>
        <p:spPr/>
        <p:txBody>
          <a:bodyPr/>
          <a:lstStyle/>
          <a:p>
            <a:pPr>
              <a:defRPr/>
            </a:pPr>
            <a:r>
              <a:rPr lang="en-US" dirty="0"/>
              <a:t>Slide </a:t>
            </a:r>
            <a:fld id="{EF4002E7-DB4D-4CC3-8382-1939D19420D8}" type="slidenum">
              <a:rPr lang="en-US" smtClean="0"/>
              <a:pPr>
                <a:defRPr/>
              </a:pPr>
              <a:t>13</a:t>
            </a:fld>
            <a:endParaRPr lang="en-US" dirty="0"/>
          </a:p>
        </p:txBody>
      </p:sp>
    </p:spTree>
    <p:extLst>
      <p:ext uri="{BB962C8B-B14F-4D97-AF65-F5344CB8AC3E}">
        <p14:creationId xmlns:p14="http://schemas.microsoft.com/office/powerpoint/2010/main" val="27146936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Coex SC scope was revised in Sept 2020 </a:t>
            </a:r>
          </a:p>
        </p:txBody>
      </p:sp>
      <p:sp>
        <p:nvSpPr>
          <p:cNvPr id="12" name="Content Placeholder 11">
            <a:extLst>
              <a:ext uri="{FF2B5EF4-FFF2-40B4-BE49-F238E27FC236}">
                <a16:creationId xmlns:a16="http://schemas.microsoft.com/office/drawing/2014/main" id="{22C2F833-62FB-4AB1-8334-9BA30F1F28F6}"/>
              </a:ext>
            </a:extLst>
          </p:cNvPr>
          <p:cNvSpPr>
            <a:spLocks noGrp="1"/>
          </p:cNvSpPr>
          <p:nvPr>
            <p:ph idx="1"/>
          </p:nvPr>
        </p:nvSpPr>
        <p:spPr/>
        <p:txBody>
          <a:bodyPr/>
          <a:lstStyle/>
          <a:p>
            <a:r>
              <a:rPr lang="en-AU" dirty="0"/>
              <a:t>IEEE 802.11 Coex SC Scope</a:t>
            </a:r>
          </a:p>
          <a:p>
            <a:pPr lvl="1"/>
            <a:r>
              <a:rPr lang="en-AU" i="1" dirty="0"/>
              <a:t>The Coex SC shall promote, within the 802.11 WG and externally, an environment that enables IEEE 802.11 technologies to have equitable access to unlicensed spectrum globally</a:t>
            </a:r>
          </a:p>
          <a:p>
            <a:pPr lvl="1"/>
            <a:r>
              <a:rPr lang="en-AU" i="1" dirty="0"/>
              <a:t>The Coex SC should focus particularly on coexistence of 802.11ax &amp; 802.11be with LAA &amp; NR-U in the 5 GHz &amp; 6 GHz bands globally</a:t>
            </a:r>
          </a:p>
          <a:p>
            <a:pPr lvl="1"/>
            <a:r>
              <a:rPr lang="en-AU" i="1" dirty="0"/>
              <a:t>The Coex SC may consider coexistence with other technologies and in other bands as directed by the Chair of the 802.11 WG</a:t>
            </a:r>
          </a:p>
          <a:p>
            <a:r>
              <a:rPr lang="en-AU" dirty="0"/>
              <a:t>IEEE 802.11 Coex SC close down criteria</a:t>
            </a:r>
          </a:p>
          <a:p>
            <a:pPr lvl="1"/>
            <a:r>
              <a:rPr lang="en-AU" dirty="0"/>
              <a:t>802.11 WG Chair </a:t>
            </a:r>
            <a:r>
              <a:rPr lang="en-AU" sz="1600" dirty="0"/>
              <a:t>has</a:t>
            </a:r>
            <a:r>
              <a:rPr lang="en-AU" dirty="0"/>
              <a:t> authority to close down SC</a:t>
            </a:r>
          </a:p>
          <a:p>
            <a:pPr lvl="1"/>
            <a:endParaRPr lang="en-AU" dirty="0"/>
          </a:p>
        </p:txBody>
      </p:sp>
      <p:sp>
        <p:nvSpPr>
          <p:cNvPr id="4" name="Footer Placeholder 3"/>
          <p:cNvSpPr>
            <a:spLocks noGrp="1"/>
          </p:cNvSpPr>
          <p:nvPr>
            <p:ph type="ftr" sz="quarter" idx="10"/>
          </p:nvPr>
        </p:nvSpPr>
        <p:spPr/>
        <p:txBody>
          <a:bodyPr/>
          <a:lstStyle/>
          <a:p>
            <a:r>
              <a:rPr lang="en-US" dirty="0"/>
              <a:t>Andrew Myles, Cisco</a:t>
            </a:r>
          </a:p>
        </p:txBody>
      </p:sp>
      <p:sp>
        <p:nvSpPr>
          <p:cNvPr id="5" name="Slide Number Placeholder 4"/>
          <p:cNvSpPr>
            <a:spLocks noGrp="1"/>
          </p:cNvSpPr>
          <p:nvPr>
            <p:ph type="sldNum" sz="quarter" idx="11"/>
          </p:nvPr>
        </p:nvSpPr>
        <p:spPr/>
        <p:txBody>
          <a:bodyPr/>
          <a:lstStyle/>
          <a:p>
            <a:r>
              <a:rPr lang="en-US" dirty="0"/>
              <a:t>Slide </a:t>
            </a:r>
            <a:fld id="{EF4002E7-DB4D-4CC3-8382-1939D19420D8}" type="slidenum">
              <a:rPr lang="en-US" smtClean="0"/>
              <a:pPr/>
              <a:t>14</a:t>
            </a:fld>
            <a:endParaRPr lang="en-US" dirty="0"/>
          </a:p>
        </p:txBody>
      </p:sp>
    </p:spTree>
    <p:extLst>
      <p:ext uri="{BB962C8B-B14F-4D97-AF65-F5344CB8AC3E}">
        <p14:creationId xmlns:p14="http://schemas.microsoft.com/office/powerpoint/2010/main" val="37649715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F5DDD-CADA-492D-81AB-550EF7557DF0}"/>
              </a:ext>
            </a:extLst>
          </p:cNvPr>
          <p:cNvSpPr>
            <a:spLocks noGrp="1"/>
          </p:cNvSpPr>
          <p:nvPr>
            <p:ph type="title"/>
          </p:nvPr>
        </p:nvSpPr>
        <p:spPr>
          <a:xfrm>
            <a:off x="685800" y="685800"/>
            <a:ext cx="7772400" cy="1066800"/>
          </a:xfrm>
        </p:spPr>
        <p:txBody>
          <a:bodyPr/>
          <a:lstStyle/>
          <a:p>
            <a:r>
              <a:rPr lang="en-AU" dirty="0"/>
              <a:t>The scope of the Coex SC was expanded in March 2021 to include 60 GHz coexistence issues</a:t>
            </a:r>
          </a:p>
        </p:txBody>
      </p:sp>
      <p:sp>
        <p:nvSpPr>
          <p:cNvPr id="3" name="Content Placeholder 2">
            <a:extLst>
              <a:ext uri="{FF2B5EF4-FFF2-40B4-BE49-F238E27FC236}">
                <a16:creationId xmlns:a16="http://schemas.microsoft.com/office/drawing/2014/main" id="{A738258B-FACE-426E-B102-10CC3ECCD07F}"/>
              </a:ext>
            </a:extLst>
          </p:cNvPr>
          <p:cNvSpPr>
            <a:spLocks noGrp="1"/>
          </p:cNvSpPr>
          <p:nvPr>
            <p:ph idx="1"/>
          </p:nvPr>
        </p:nvSpPr>
        <p:spPr>
          <a:xfrm>
            <a:off x="685800" y="1981200"/>
            <a:ext cx="7772400" cy="4114800"/>
          </a:xfrm>
        </p:spPr>
        <p:txBody>
          <a:bodyPr/>
          <a:lstStyle/>
          <a:p>
            <a:pPr lvl="1"/>
            <a:r>
              <a:rPr lang="en-AU" dirty="0">
                <a:latin typeface="+mj-lt"/>
              </a:rPr>
              <a:t>It was noted during the March 2021 plenary that ETSI BRAN is working on 60 GHz Harmonised Standards that may impact IEEE 802.11ay coexistence</a:t>
            </a:r>
          </a:p>
          <a:p>
            <a:pPr lvl="1"/>
            <a:r>
              <a:rPr lang="en-AU" dirty="0">
                <a:latin typeface="+mj-lt"/>
              </a:rPr>
              <a:t>Subsequently, the 802.11 Chair directed the Coex SC to consider 60GHz coexistence within scope</a:t>
            </a:r>
          </a:p>
          <a:p>
            <a:pPr lvl="2"/>
            <a:r>
              <a:rPr lang="en-AU" i="1" dirty="0">
                <a:effectLst/>
                <a:latin typeface="+mj-lt"/>
                <a:ea typeface="Calibri" panose="020F0502020204030204" pitchFamily="34" charset="0"/>
              </a:rPr>
              <a:t>At today's WG11 Opening Plenary, the comment was made that ETSI BRAN is also considering operational and coexistence requirements related to 57-71 GHz (60GHz) spectrum, relevant of course to 802.11ad and 11ay</a:t>
            </a:r>
          </a:p>
          <a:p>
            <a:pPr lvl="2"/>
            <a:r>
              <a:rPr lang="en-AU" i="1" dirty="0">
                <a:effectLst/>
                <a:latin typeface="+mj-lt"/>
                <a:ea typeface="Calibri" panose="020F0502020204030204" pitchFamily="34" charset="0"/>
              </a:rPr>
              <a:t>The scope of the Coex SC focuses on, "coexistence of 802.11ax &amp; 802.11be with LAA &amp; NR-U in the 5 GHz &amp; 6 GHz bands globally". However, it "may consider coexistence with other technologies and in other bands as directed by the Chair of the 802.11 WG". So the Coex SC can consider 60 GHz issues if directed by the WG Chair</a:t>
            </a:r>
          </a:p>
          <a:p>
            <a:pPr lvl="2"/>
            <a:r>
              <a:rPr lang="en-AU" i="1" dirty="0">
                <a:effectLst/>
                <a:latin typeface="+mj-lt"/>
                <a:ea typeface="Calibri" panose="020F0502020204030204" pitchFamily="34" charset="0"/>
              </a:rPr>
              <a:t>I have directed the Coex SC to additionally consider coexistence topics for 60GHz operation</a:t>
            </a:r>
          </a:p>
          <a:p>
            <a:pPr lvl="1"/>
            <a:endParaRPr lang="en-AU" dirty="0"/>
          </a:p>
        </p:txBody>
      </p:sp>
      <p:sp>
        <p:nvSpPr>
          <p:cNvPr id="4" name="Footer Placeholder 3">
            <a:extLst>
              <a:ext uri="{FF2B5EF4-FFF2-40B4-BE49-F238E27FC236}">
                <a16:creationId xmlns:a16="http://schemas.microsoft.com/office/drawing/2014/main" id="{D99F5110-B34E-4791-9E41-3C3CB72BA5D1}"/>
              </a:ext>
            </a:extLst>
          </p:cNvPr>
          <p:cNvSpPr>
            <a:spLocks noGrp="1"/>
          </p:cNvSpPr>
          <p:nvPr>
            <p:ph type="ftr" sz="quarter" idx="10"/>
          </p:nvPr>
        </p:nvSpPr>
        <p:spPr>
          <a:xfrm>
            <a:off x="8053388" y="6475413"/>
            <a:ext cx="490537" cy="182562"/>
          </a:xfrm>
        </p:spPr>
        <p:txBody>
          <a:bodyPr/>
          <a:lstStyle/>
          <a:p>
            <a:r>
              <a:rPr lang="en-US" dirty="0"/>
              <a:t>Andrew Myles, Cisco</a:t>
            </a:r>
          </a:p>
        </p:txBody>
      </p:sp>
      <p:sp>
        <p:nvSpPr>
          <p:cNvPr id="5" name="Slide Number Placeholder 4">
            <a:extLst>
              <a:ext uri="{FF2B5EF4-FFF2-40B4-BE49-F238E27FC236}">
                <a16:creationId xmlns:a16="http://schemas.microsoft.com/office/drawing/2014/main" id="{37993BEB-1D3C-4BA2-AA33-0396B0A024C0}"/>
              </a:ext>
            </a:extLst>
          </p:cNvPr>
          <p:cNvSpPr>
            <a:spLocks noGrp="1"/>
          </p:cNvSpPr>
          <p:nvPr>
            <p:ph type="sldNum" sz="quarter" idx="11"/>
          </p:nvPr>
        </p:nvSpPr>
        <p:spPr>
          <a:xfrm>
            <a:off x="4327525" y="6475413"/>
            <a:ext cx="565150" cy="182562"/>
          </a:xfrm>
        </p:spPr>
        <p:txBody>
          <a:bodyPr/>
          <a:lstStyle/>
          <a:p>
            <a:r>
              <a:rPr lang="en-US" dirty="0"/>
              <a:t>Slide </a:t>
            </a:r>
            <a:fld id="{EF4002E7-DB4D-4CC3-8382-1939D19420D8}" type="slidenum">
              <a:rPr lang="en-US" smtClean="0"/>
              <a:pPr/>
              <a:t>15</a:t>
            </a:fld>
            <a:endParaRPr lang="en-US" dirty="0"/>
          </a:p>
        </p:txBody>
      </p:sp>
    </p:spTree>
    <p:extLst>
      <p:ext uri="{BB962C8B-B14F-4D97-AF65-F5344CB8AC3E}">
        <p14:creationId xmlns:p14="http://schemas.microsoft.com/office/powerpoint/2010/main" val="31643670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i="1" dirty="0">
                <a:solidFill>
                  <a:schemeClr val="accent2"/>
                </a:solidFill>
              </a:rPr>
              <a:t>Minutes</a:t>
            </a:r>
          </a:p>
        </p:txBody>
      </p:sp>
      <p:sp>
        <p:nvSpPr>
          <p:cNvPr id="3" name="Footer Placeholder 2"/>
          <p:cNvSpPr>
            <a:spLocks noGrp="1"/>
          </p:cNvSpPr>
          <p:nvPr>
            <p:ph type="ftr" sz="quarter" idx="10"/>
          </p:nvPr>
        </p:nvSpPr>
        <p:spPr/>
        <p:txBody>
          <a:bodyPr/>
          <a:lstStyle/>
          <a:p>
            <a:pPr>
              <a:defRPr/>
            </a:pPr>
            <a:r>
              <a:rPr lang="en-US" dirty="0"/>
              <a:t>Andrew Myles, Cisco</a:t>
            </a:r>
          </a:p>
        </p:txBody>
      </p:sp>
      <p:sp>
        <p:nvSpPr>
          <p:cNvPr id="4" name="Slide Number Placeholder 3"/>
          <p:cNvSpPr>
            <a:spLocks noGrp="1"/>
          </p:cNvSpPr>
          <p:nvPr>
            <p:ph type="sldNum" sz="quarter" idx="11"/>
          </p:nvPr>
        </p:nvSpPr>
        <p:spPr/>
        <p:txBody>
          <a:bodyPr/>
          <a:lstStyle/>
          <a:p>
            <a:pPr>
              <a:defRPr/>
            </a:pPr>
            <a:r>
              <a:rPr lang="en-US" dirty="0"/>
              <a:t>Slide </a:t>
            </a:r>
            <a:fld id="{EF4002E7-DB4D-4CC3-8382-1939D19420D8}" type="slidenum">
              <a:rPr lang="en-US" smtClean="0"/>
              <a:pPr>
                <a:defRPr/>
              </a:pPr>
              <a:t>16</a:t>
            </a:fld>
            <a:endParaRPr lang="en-US" dirty="0"/>
          </a:p>
        </p:txBody>
      </p:sp>
    </p:spTree>
    <p:extLst>
      <p:ext uri="{BB962C8B-B14F-4D97-AF65-F5344CB8AC3E}">
        <p14:creationId xmlns:p14="http://schemas.microsoft.com/office/powerpoint/2010/main" val="27717284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Coex SC will consider the approval of its virtual meeting minutes from November 2021</a:t>
            </a:r>
          </a:p>
        </p:txBody>
      </p:sp>
      <p:sp>
        <p:nvSpPr>
          <p:cNvPr id="3" name="Content Placeholder 2"/>
          <p:cNvSpPr>
            <a:spLocks noGrp="1"/>
          </p:cNvSpPr>
          <p:nvPr>
            <p:ph idx="1"/>
          </p:nvPr>
        </p:nvSpPr>
        <p:spPr/>
        <p:txBody>
          <a:bodyPr/>
          <a:lstStyle/>
          <a:p>
            <a:pPr lvl="1"/>
            <a:r>
              <a:rPr lang="en-AU" dirty="0"/>
              <a:t>The draft minutes for the Coex SC at the virtual meeting in Nov 2021 are available on Mentor:</a:t>
            </a:r>
          </a:p>
          <a:p>
            <a:pPr lvl="2"/>
            <a:r>
              <a:rPr lang="en-AU" dirty="0"/>
              <a:t>See </a:t>
            </a:r>
            <a:r>
              <a:rPr lang="en-AU" dirty="0">
                <a:hlinkClick r:id="rId2"/>
              </a:rPr>
              <a:t>11-21-1891-00</a:t>
            </a:r>
            <a:endParaRPr lang="en-AU" dirty="0"/>
          </a:p>
          <a:p>
            <a:pPr lvl="1"/>
            <a:r>
              <a:rPr lang="en-AU" dirty="0"/>
              <a:t>Proposed motion:</a:t>
            </a:r>
          </a:p>
          <a:p>
            <a:pPr lvl="2"/>
            <a:r>
              <a:rPr lang="en-AU" i="1" dirty="0"/>
              <a:t>The IEEE 802 Coex SC approves </a:t>
            </a:r>
            <a:r>
              <a:rPr lang="en-AU" i="1" dirty="0">
                <a:hlinkClick r:id="rId2"/>
              </a:rPr>
              <a:t>11-21-1891-00</a:t>
            </a:r>
            <a:r>
              <a:rPr lang="en-AU" i="1" dirty="0"/>
              <a:t> as the minutes of its virtual meeting in November 2021</a:t>
            </a:r>
          </a:p>
          <a:p>
            <a:pPr lvl="2"/>
            <a:r>
              <a:rPr lang="en-AU" dirty="0"/>
              <a:t>Moved: </a:t>
            </a:r>
          </a:p>
          <a:p>
            <a:pPr lvl="2"/>
            <a:r>
              <a:rPr lang="en-AU" dirty="0"/>
              <a:t>Seconded:</a:t>
            </a:r>
          </a:p>
          <a:p>
            <a:pPr lvl="2"/>
            <a:r>
              <a:rPr lang="en-AU" dirty="0"/>
              <a:t>Result:</a:t>
            </a:r>
          </a:p>
        </p:txBody>
      </p:sp>
      <p:sp>
        <p:nvSpPr>
          <p:cNvPr id="4" name="Footer Placeholder 3"/>
          <p:cNvSpPr>
            <a:spLocks noGrp="1"/>
          </p:cNvSpPr>
          <p:nvPr>
            <p:ph type="ftr" sz="quarter" idx="10"/>
          </p:nvPr>
        </p:nvSpPr>
        <p:spPr/>
        <p:txBody>
          <a:bodyPr/>
          <a:lstStyle/>
          <a:p>
            <a:r>
              <a:rPr lang="en-US" dirty="0"/>
              <a:t>Andrew Myles, Cisco</a:t>
            </a:r>
          </a:p>
        </p:txBody>
      </p:sp>
      <p:sp>
        <p:nvSpPr>
          <p:cNvPr id="5" name="Slide Number Placeholder 4"/>
          <p:cNvSpPr>
            <a:spLocks noGrp="1"/>
          </p:cNvSpPr>
          <p:nvPr>
            <p:ph type="sldNum" sz="quarter" idx="11"/>
          </p:nvPr>
        </p:nvSpPr>
        <p:spPr/>
        <p:txBody>
          <a:bodyPr/>
          <a:lstStyle/>
          <a:p>
            <a:r>
              <a:rPr lang="en-US" dirty="0"/>
              <a:t>Slide </a:t>
            </a:r>
            <a:fld id="{EF4002E7-DB4D-4CC3-8382-1939D19420D8}" type="slidenum">
              <a:rPr lang="en-US" smtClean="0"/>
              <a:pPr/>
              <a:t>17</a:t>
            </a:fld>
            <a:endParaRPr lang="en-US" dirty="0"/>
          </a:p>
        </p:txBody>
      </p:sp>
    </p:spTree>
    <p:extLst>
      <p:ext uri="{BB962C8B-B14F-4D97-AF65-F5344CB8AC3E}">
        <p14:creationId xmlns:p14="http://schemas.microsoft.com/office/powerpoint/2010/main" val="10244884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E2DB854-73D5-473A-AEF3-DCA887FDDE14}"/>
              </a:ext>
            </a:extLst>
          </p:cNvPr>
          <p:cNvSpPr>
            <a:spLocks noGrp="1"/>
          </p:cNvSpPr>
          <p:nvPr>
            <p:ph idx="1"/>
          </p:nvPr>
        </p:nvSpPr>
        <p:spPr/>
        <p:txBody>
          <a:bodyPr/>
          <a:lstStyle/>
          <a:p>
            <a:r>
              <a:rPr lang="en-AU" dirty="0">
                <a:solidFill>
                  <a:schemeClr val="accent2"/>
                </a:solidFill>
              </a:rPr>
              <a:t>Coex SC </a:t>
            </a:r>
          </a:p>
          <a:p>
            <a:r>
              <a:rPr lang="en-AU" dirty="0">
                <a:solidFill>
                  <a:srgbClr val="FF0000"/>
                </a:solidFill>
              </a:rPr>
              <a:t>Key messages for Jan 2022</a:t>
            </a:r>
          </a:p>
        </p:txBody>
      </p:sp>
      <p:sp>
        <p:nvSpPr>
          <p:cNvPr id="3" name="Footer Placeholder 2">
            <a:extLst>
              <a:ext uri="{FF2B5EF4-FFF2-40B4-BE49-F238E27FC236}">
                <a16:creationId xmlns:a16="http://schemas.microsoft.com/office/drawing/2014/main" id="{121AA8FB-063F-4C8E-B6F3-C22334D085F8}"/>
              </a:ext>
            </a:extLst>
          </p:cNvPr>
          <p:cNvSpPr>
            <a:spLocks noGrp="1"/>
          </p:cNvSpPr>
          <p:nvPr>
            <p:ph type="ftr" sz="quarter" idx="10"/>
          </p:nvPr>
        </p:nvSpPr>
        <p:spPr/>
        <p:txBody>
          <a:bodyPr/>
          <a:lstStyle/>
          <a:p>
            <a:pPr>
              <a:defRPr/>
            </a:pPr>
            <a:r>
              <a:rPr lang="en-US" dirty="0"/>
              <a:t>Andrew Myles, Cisco</a:t>
            </a:r>
          </a:p>
        </p:txBody>
      </p:sp>
      <p:sp>
        <p:nvSpPr>
          <p:cNvPr id="4" name="Slide Number Placeholder 3">
            <a:extLst>
              <a:ext uri="{FF2B5EF4-FFF2-40B4-BE49-F238E27FC236}">
                <a16:creationId xmlns:a16="http://schemas.microsoft.com/office/drawing/2014/main" id="{5DE9D8EC-64A7-4839-84F9-16A2EC838FB5}"/>
              </a:ext>
            </a:extLst>
          </p:cNvPr>
          <p:cNvSpPr>
            <a:spLocks noGrp="1"/>
          </p:cNvSpPr>
          <p:nvPr>
            <p:ph type="sldNum" sz="quarter" idx="11"/>
          </p:nvPr>
        </p:nvSpPr>
        <p:spPr/>
        <p:txBody>
          <a:bodyPr/>
          <a:lstStyle/>
          <a:p>
            <a:pPr>
              <a:defRPr/>
            </a:pPr>
            <a:r>
              <a:rPr lang="en-US" dirty="0"/>
              <a:t>Slide </a:t>
            </a:r>
            <a:fld id="{EF4002E7-DB4D-4CC3-8382-1939D19420D8}" type="slidenum">
              <a:rPr lang="en-US" smtClean="0"/>
              <a:pPr>
                <a:defRPr/>
              </a:pPr>
              <a:t>18</a:t>
            </a:fld>
            <a:endParaRPr lang="en-US" dirty="0"/>
          </a:p>
        </p:txBody>
      </p:sp>
    </p:spTree>
    <p:extLst>
      <p:ext uri="{BB962C8B-B14F-4D97-AF65-F5344CB8AC3E}">
        <p14:creationId xmlns:p14="http://schemas.microsoft.com/office/powerpoint/2010/main" val="5153060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25B1F-B8D2-4778-AA4D-345C2212F4A1}"/>
              </a:ext>
            </a:extLst>
          </p:cNvPr>
          <p:cNvSpPr>
            <a:spLocks noGrp="1"/>
          </p:cNvSpPr>
          <p:nvPr>
            <p:ph type="title"/>
          </p:nvPr>
        </p:nvSpPr>
        <p:spPr>
          <a:xfrm>
            <a:off x="685800" y="685800"/>
            <a:ext cx="7772400" cy="1066800"/>
          </a:xfrm>
        </p:spPr>
        <p:txBody>
          <a:bodyPr/>
          <a:lstStyle/>
          <a:p>
            <a:r>
              <a:rPr lang="en-AU" dirty="0"/>
              <a:t>There are few key message for the Coex SC that arise out of today’s session</a:t>
            </a:r>
          </a:p>
        </p:txBody>
      </p:sp>
      <p:sp>
        <p:nvSpPr>
          <p:cNvPr id="3" name="Content Placeholder 2">
            <a:extLst>
              <a:ext uri="{FF2B5EF4-FFF2-40B4-BE49-F238E27FC236}">
                <a16:creationId xmlns:a16="http://schemas.microsoft.com/office/drawing/2014/main" id="{67183165-9AB9-41A8-9DB8-48EE14491AC2}"/>
              </a:ext>
            </a:extLst>
          </p:cNvPr>
          <p:cNvSpPr>
            <a:spLocks noGrp="1"/>
          </p:cNvSpPr>
          <p:nvPr>
            <p:ph idx="1"/>
          </p:nvPr>
        </p:nvSpPr>
        <p:spPr>
          <a:xfrm>
            <a:off x="685800" y="1600200"/>
            <a:ext cx="7772400" cy="4114800"/>
          </a:xfrm>
        </p:spPr>
        <p:txBody>
          <a:bodyPr/>
          <a:lstStyle/>
          <a:p>
            <a:r>
              <a:rPr lang="en-AU" dirty="0"/>
              <a:t>Key messages from today’s session …</a:t>
            </a:r>
          </a:p>
          <a:p>
            <a:pPr lvl="1"/>
            <a:r>
              <a:rPr lang="en-AU" dirty="0"/>
              <a:t>Coex with LAA is real today and not a solved problem</a:t>
            </a:r>
          </a:p>
          <a:p>
            <a:pPr lvl="2"/>
            <a:r>
              <a:rPr lang="en-AU" dirty="0"/>
              <a:t>Coex with NR-U is likely to have similar issues, but worse</a:t>
            </a:r>
          </a:p>
          <a:p>
            <a:pPr lvl="2"/>
            <a:r>
              <a:rPr lang="en-AU" dirty="0"/>
              <a:t>More measurements are required to understand scope of issues</a:t>
            </a:r>
          </a:p>
          <a:p>
            <a:pPr lvl="1"/>
            <a:r>
              <a:rPr lang="en-AU" dirty="0"/>
              <a:t>EN 301 893 (5 GHz) is progressing well, with a  compromise in place</a:t>
            </a:r>
          </a:p>
          <a:p>
            <a:pPr lvl="2"/>
            <a:r>
              <a:rPr lang="en-AU" dirty="0"/>
              <a:t>But is likely to cause potential 11be/</a:t>
            </a:r>
            <a:r>
              <a:rPr lang="en-AU" dirty="0" err="1"/>
              <a:t>ax</a:t>
            </a:r>
            <a:r>
              <a:rPr lang="en-AU" dirty="0"/>
              <a:t> </a:t>
            </a:r>
            <a:r>
              <a:rPr lang="en-AU" dirty="0" err="1"/>
              <a:t>coex</a:t>
            </a:r>
            <a:r>
              <a:rPr lang="en-AU" dirty="0"/>
              <a:t> issues in Europe</a:t>
            </a:r>
          </a:p>
          <a:p>
            <a:pPr lvl="2"/>
            <a:r>
              <a:rPr lang="en-AU" dirty="0"/>
              <a:t>And more work in </a:t>
            </a:r>
            <a:r>
              <a:rPr lang="en-AU" dirty="0" err="1"/>
              <a:t>TGbe</a:t>
            </a:r>
            <a:r>
              <a:rPr lang="en-AU" dirty="0"/>
              <a:t>/ETSI BRAN/WFA is required to resolve</a:t>
            </a:r>
          </a:p>
          <a:p>
            <a:pPr lvl="1"/>
            <a:r>
              <a:rPr lang="en-AU" dirty="0"/>
              <a:t>EN 303 687 (6 GHz) is progressing well, with a  compromise in place</a:t>
            </a:r>
          </a:p>
          <a:p>
            <a:pPr lvl="2"/>
            <a:r>
              <a:rPr lang="en-AU" dirty="0"/>
              <a:t>With NB FH resolution likely to be delayed until next revision</a:t>
            </a:r>
          </a:p>
          <a:p>
            <a:pPr lvl="2"/>
            <a:r>
              <a:rPr lang="en-AU" dirty="0"/>
              <a:t>And C2C becoming more contentious</a:t>
            </a:r>
          </a:p>
          <a:p>
            <a:pPr lvl="2"/>
            <a:r>
              <a:rPr lang="en-AU" dirty="0"/>
              <a:t>And more spec work in </a:t>
            </a:r>
            <a:r>
              <a:rPr lang="en-AU" dirty="0" err="1"/>
              <a:t>TGbe</a:t>
            </a:r>
            <a:r>
              <a:rPr lang="en-AU" dirty="0"/>
              <a:t>/</a:t>
            </a:r>
            <a:r>
              <a:rPr lang="en-AU" dirty="0" err="1"/>
              <a:t>Tgme</a:t>
            </a:r>
            <a:r>
              <a:rPr lang="en-AU" dirty="0"/>
              <a:t> may be required to ensure good </a:t>
            </a:r>
            <a:r>
              <a:rPr lang="en-AU" dirty="0" err="1"/>
              <a:t>coex</a:t>
            </a:r>
            <a:endParaRPr lang="en-AU" dirty="0"/>
          </a:p>
          <a:p>
            <a:pPr lvl="2"/>
            <a:r>
              <a:rPr lang="en-AU" dirty="0"/>
              <a:t>There is ongoing completion for access to 6 GHz</a:t>
            </a:r>
          </a:p>
          <a:p>
            <a:pPr lvl="1"/>
            <a:r>
              <a:rPr lang="en-AU" dirty="0"/>
              <a:t>In multiple forums, and 3GPP</a:t>
            </a:r>
            <a:endParaRPr lang="en-AU" dirty="0">
              <a:solidFill>
                <a:srgbClr val="FF0000"/>
              </a:solidFill>
            </a:endParaRPr>
          </a:p>
          <a:p>
            <a:r>
              <a:rPr lang="en-AU" dirty="0"/>
              <a:t>… you can leave if you are not interested in the details </a:t>
            </a:r>
            <a:r>
              <a:rPr lang="en-AU" dirty="0">
                <a:sym typeface="Wingdings" panose="05000000000000000000" pitchFamily="2" charset="2"/>
              </a:rPr>
              <a:t></a:t>
            </a:r>
            <a:endParaRPr lang="en-AU" dirty="0"/>
          </a:p>
          <a:p>
            <a:pPr lvl="1"/>
            <a:endParaRPr lang="en-AU" dirty="0"/>
          </a:p>
          <a:p>
            <a:pPr lvl="1"/>
            <a:endParaRPr lang="en-AU" dirty="0"/>
          </a:p>
          <a:p>
            <a:pPr lvl="2"/>
            <a:endParaRPr lang="en-AU" dirty="0"/>
          </a:p>
          <a:p>
            <a:endParaRPr lang="en-AU" dirty="0"/>
          </a:p>
        </p:txBody>
      </p:sp>
      <p:sp>
        <p:nvSpPr>
          <p:cNvPr id="4" name="Footer Placeholder 3">
            <a:extLst>
              <a:ext uri="{FF2B5EF4-FFF2-40B4-BE49-F238E27FC236}">
                <a16:creationId xmlns:a16="http://schemas.microsoft.com/office/drawing/2014/main" id="{FE675D0A-56D9-4410-8C46-66AAE5215DF8}"/>
              </a:ext>
            </a:extLst>
          </p:cNvPr>
          <p:cNvSpPr>
            <a:spLocks noGrp="1"/>
          </p:cNvSpPr>
          <p:nvPr>
            <p:ph type="ftr" sz="quarter" idx="10"/>
          </p:nvPr>
        </p:nvSpPr>
        <p:spPr>
          <a:xfrm>
            <a:off x="8053388" y="6475413"/>
            <a:ext cx="490537" cy="182562"/>
          </a:xfrm>
        </p:spPr>
        <p:txBody>
          <a:bodyPr/>
          <a:lstStyle/>
          <a:p>
            <a:r>
              <a:rPr lang="en-US" dirty="0"/>
              <a:t>Andrew Myles, Cisco</a:t>
            </a:r>
          </a:p>
        </p:txBody>
      </p:sp>
      <p:sp>
        <p:nvSpPr>
          <p:cNvPr id="5" name="Slide Number Placeholder 4">
            <a:extLst>
              <a:ext uri="{FF2B5EF4-FFF2-40B4-BE49-F238E27FC236}">
                <a16:creationId xmlns:a16="http://schemas.microsoft.com/office/drawing/2014/main" id="{8209FA71-BEF0-4CD3-B817-371A26F17202}"/>
              </a:ext>
            </a:extLst>
          </p:cNvPr>
          <p:cNvSpPr>
            <a:spLocks noGrp="1"/>
          </p:cNvSpPr>
          <p:nvPr>
            <p:ph type="sldNum" sz="quarter" idx="11"/>
          </p:nvPr>
        </p:nvSpPr>
        <p:spPr>
          <a:xfrm>
            <a:off x="4327525" y="6475413"/>
            <a:ext cx="565150" cy="182562"/>
          </a:xfrm>
        </p:spPr>
        <p:txBody>
          <a:bodyPr/>
          <a:lstStyle/>
          <a:p>
            <a:r>
              <a:rPr lang="en-US" dirty="0"/>
              <a:t>Slide </a:t>
            </a:r>
            <a:fld id="{EF4002E7-DB4D-4CC3-8382-1939D19420D8}" type="slidenum">
              <a:rPr lang="en-US" smtClean="0"/>
              <a:pPr/>
              <a:t>19</a:t>
            </a:fld>
            <a:endParaRPr lang="en-US" dirty="0"/>
          </a:p>
        </p:txBody>
      </p:sp>
    </p:spTree>
    <p:extLst>
      <p:ext uri="{BB962C8B-B14F-4D97-AF65-F5344CB8AC3E}">
        <p14:creationId xmlns:p14="http://schemas.microsoft.com/office/powerpoint/2010/main" val="40776864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924800" cy="1066800"/>
          </a:xfrm>
        </p:spPr>
        <p:txBody>
          <a:bodyPr/>
          <a:lstStyle/>
          <a:p>
            <a:r>
              <a:rPr lang="en-AU" dirty="0"/>
              <a:t>Welcome to the 10</a:t>
            </a:r>
            <a:r>
              <a:rPr lang="en-AU" baseline="30000" dirty="0"/>
              <a:t>th</a:t>
            </a:r>
            <a:r>
              <a:rPr lang="en-AU" dirty="0"/>
              <a:t> virtual meeting of the </a:t>
            </a:r>
            <a:r>
              <a:rPr lang="en-AU" i="1" dirty="0"/>
              <a:t>Coex SC </a:t>
            </a:r>
            <a:r>
              <a:rPr lang="en-AU" dirty="0"/>
              <a:t>in January 2022</a:t>
            </a:r>
          </a:p>
        </p:txBody>
      </p:sp>
      <p:sp>
        <p:nvSpPr>
          <p:cNvPr id="4" name="Footer Placeholder 3"/>
          <p:cNvSpPr>
            <a:spLocks noGrp="1"/>
          </p:cNvSpPr>
          <p:nvPr>
            <p:ph type="ftr" sz="quarter" idx="10"/>
          </p:nvPr>
        </p:nvSpPr>
        <p:spPr/>
        <p:txBody>
          <a:bodyPr/>
          <a:lstStyle/>
          <a:p>
            <a:r>
              <a:rPr lang="en-US" dirty="0"/>
              <a:t>Andrew Myles, Cisco</a:t>
            </a:r>
          </a:p>
        </p:txBody>
      </p:sp>
      <p:sp>
        <p:nvSpPr>
          <p:cNvPr id="5" name="Slide Number Placeholder 4"/>
          <p:cNvSpPr>
            <a:spLocks noGrp="1"/>
          </p:cNvSpPr>
          <p:nvPr>
            <p:ph type="sldNum" sz="quarter" idx="11"/>
          </p:nvPr>
        </p:nvSpPr>
        <p:spPr/>
        <p:txBody>
          <a:bodyPr/>
          <a:lstStyle/>
          <a:p>
            <a:r>
              <a:rPr lang="en-US" dirty="0"/>
              <a:t>Slide </a:t>
            </a:r>
            <a:fld id="{EF4002E7-DB4D-4CC3-8382-1939D19420D8}" type="slidenum">
              <a:rPr lang="en-US" smtClean="0"/>
              <a:pPr/>
              <a:t>2</a:t>
            </a:fld>
            <a:endParaRPr lang="en-US" dirty="0"/>
          </a:p>
        </p:txBody>
      </p:sp>
      <p:graphicFrame>
        <p:nvGraphicFramePr>
          <p:cNvPr id="8" name="Table 6">
            <a:extLst>
              <a:ext uri="{FF2B5EF4-FFF2-40B4-BE49-F238E27FC236}">
                <a16:creationId xmlns:a16="http://schemas.microsoft.com/office/drawing/2014/main" id="{6151548C-ED86-4F47-88ED-8A2DC78EDC93}"/>
              </a:ext>
            </a:extLst>
          </p:cNvPr>
          <p:cNvGraphicFramePr>
            <a:graphicFrameLocks noGrp="1"/>
          </p:cNvGraphicFramePr>
          <p:nvPr>
            <p:extLst>
              <p:ext uri="{D42A27DB-BD31-4B8C-83A1-F6EECF244321}">
                <p14:modId xmlns:p14="http://schemas.microsoft.com/office/powerpoint/2010/main" val="1649565206"/>
              </p:ext>
            </p:extLst>
          </p:nvPr>
        </p:nvGraphicFramePr>
        <p:xfrm>
          <a:off x="3274220" y="1600200"/>
          <a:ext cx="2667000" cy="4572000"/>
        </p:xfrm>
        <a:graphic>
          <a:graphicData uri="http://schemas.openxmlformats.org/drawingml/2006/table">
            <a:tbl>
              <a:tblPr firstRow="1" bandRow="1">
                <a:tableStyleId>{93296810-A885-4BE3-A3E7-6D5BEEA58F35}</a:tableStyleId>
              </a:tblPr>
              <a:tblGrid>
                <a:gridCol w="381000">
                  <a:extLst>
                    <a:ext uri="{9D8B030D-6E8A-4147-A177-3AD203B41FA5}">
                      <a16:colId xmlns:a16="http://schemas.microsoft.com/office/drawing/2014/main" val="3754749919"/>
                    </a:ext>
                  </a:extLst>
                </a:gridCol>
                <a:gridCol w="1143000">
                  <a:extLst>
                    <a:ext uri="{9D8B030D-6E8A-4147-A177-3AD203B41FA5}">
                      <a16:colId xmlns:a16="http://schemas.microsoft.com/office/drawing/2014/main" val="1304483069"/>
                    </a:ext>
                  </a:extLst>
                </a:gridCol>
                <a:gridCol w="1143000">
                  <a:extLst>
                    <a:ext uri="{9D8B030D-6E8A-4147-A177-3AD203B41FA5}">
                      <a16:colId xmlns:a16="http://schemas.microsoft.com/office/drawing/2014/main" val="3144131366"/>
                    </a:ext>
                  </a:extLst>
                </a:gridCol>
              </a:tblGrid>
              <a:tr h="0">
                <a:tc gridSpan="3">
                  <a:txBody>
                    <a:bodyPr/>
                    <a:lstStyle/>
                    <a:p>
                      <a:pPr algn="ctr"/>
                      <a:r>
                        <a:rPr lang="en-AU" sz="1400" dirty="0"/>
                        <a:t>IEEE 802.11 </a:t>
                      </a:r>
                      <a:r>
                        <a:rPr lang="en-AU" sz="1400" i="1" dirty="0"/>
                        <a:t>Coexistence SC </a:t>
                      </a:r>
                      <a:endParaRPr lang="en-AU" sz="1400" dirty="0"/>
                    </a:p>
                  </a:txBody>
                  <a:tcPr/>
                </a:tc>
                <a:tc hMerge="1">
                  <a:txBody>
                    <a:bodyPr/>
                    <a:lstStyle/>
                    <a:p>
                      <a:pPr algn="ctr"/>
                      <a:endParaRPr lang="en-AU" sz="1400" dirty="0"/>
                    </a:p>
                  </a:txBody>
                  <a:tcPr/>
                </a:tc>
                <a:tc hMerge="1">
                  <a:txBody>
                    <a:bodyPr/>
                    <a:lstStyle/>
                    <a:p>
                      <a:endParaRPr lang="en-AU" dirty="0"/>
                    </a:p>
                  </a:txBody>
                  <a:tcPr/>
                </a:tc>
                <a:extLst>
                  <a:ext uri="{0D108BD9-81ED-4DB2-BD59-A6C34878D82A}">
                    <a16:rowId xmlns:a16="http://schemas.microsoft.com/office/drawing/2014/main" val="1432124006"/>
                  </a:ext>
                </a:extLst>
              </a:tr>
              <a:tr h="237565">
                <a:tc>
                  <a:txBody>
                    <a:bodyPr/>
                    <a:lstStyle/>
                    <a:p>
                      <a:pPr algn="ctr"/>
                      <a:r>
                        <a:rPr lang="en-AU" sz="1400" dirty="0"/>
                        <a:t>9</a:t>
                      </a:r>
                    </a:p>
                  </a:txBody>
                  <a:tcPr/>
                </a:tc>
                <a:tc>
                  <a:txBody>
                    <a:bodyPr/>
                    <a:lstStyle/>
                    <a:p>
                      <a:pPr algn="ctr"/>
                      <a:r>
                        <a:rPr lang="en-AU" sz="1400" dirty="0"/>
                        <a:t>Bangkok</a:t>
                      </a:r>
                    </a:p>
                  </a:txBody>
                  <a:tcPr/>
                </a:tc>
                <a:tc>
                  <a:txBody>
                    <a:bodyPr/>
                    <a:lstStyle/>
                    <a:p>
                      <a:pPr algn="ctr"/>
                      <a:r>
                        <a:rPr lang="en-AU" sz="1400" dirty="0"/>
                        <a:t>Nov 2018 </a:t>
                      </a:r>
                    </a:p>
                  </a:txBody>
                  <a:tcPr/>
                </a:tc>
                <a:extLst>
                  <a:ext uri="{0D108BD9-81ED-4DB2-BD59-A6C34878D82A}">
                    <a16:rowId xmlns:a16="http://schemas.microsoft.com/office/drawing/2014/main" val="605224903"/>
                  </a:ext>
                </a:extLst>
              </a:tr>
              <a:tr h="237565">
                <a:tc>
                  <a:txBody>
                    <a:bodyPr/>
                    <a:lstStyle/>
                    <a:p>
                      <a:pPr algn="ctr"/>
                      <a:r>
                        <a:rPr lang="en-AU" sz="1400" dirty="0"/>
                        <a:t>10</a:t>
                      </a:r>
                    </a:p>
                  </a:txBody>
                  <a:tcPr/>
                </a:tc>
                <a:tc>
                  <a:txBody>
                    <a:bodyPr/>
                    <a:lstStyle/>
                    <a:p>
                      <a:pPr algn="ctr"/>
                      <a:r>
                        <a:rPr lang="en-AU" sz="1400" dirty="0"/>
                        <a:t>St Louis</a:t>
                      </a:r>
                    </a:p>
                  </a:txBody>
                  <a:tcPr/>
                </a:tc>
                <a:tc>
                  <a:txBody>
                    <a:bodyPr/>
                    <a:lstStyle/>
                    <a:p>
                      <a:pPr algn="ctr"/>
                      <a:r>
                        <a:rPr lang="en-AU" sz="1400" dirty="0"/>
                        <a:t>Jan 2019 </a:t>
                      </a:r>
                    </a:p>
                  </a:txBody>
                  <a:tcPr/>
                </a:tc>
                <a:extLst>
                  <a:ext uri="{0D108BD9-81ED-4DB2-BD59-A6C34878D82A}">
                    <a16:rowId xmlns:a16="http://schemas.microsoft.com/office/drawing/2014/main" val="240571227"/>
                  </a:ext>
                </a:extLst>
              </a:tr>
              <a:tr h="237565">
                <a:tc>
                  <a:txBody>
                    <a:bodyPr/>
                    <a:lstStyle/>
                    <a:p>
                      <a:pPr algn="ctr"/>
                      <a:r>
                        <a:rPr lang="en-AU" sz="1400" dirty="0"/>
                        <a:t>11</a:t>
                      </a:r>
                    </a:p>
                  </a:txBody>
                  <a:tcPr/>
                </a:tc>
                <a:tc>
                  <a:txBody>
                    <a:bodyPr/>
                    <a:lstStyle/>
                    <a:p>
                      <a:pPr algn="ctr"/>
                      <a:r>
                        <a:rPr lang="en-AU" sz="1400" dirty="0"/>
                        <a:t>Vancouver</a:t>
                      </a:r>
                    </a:p>
                  </a:txBody>
                  <a:tcPr/>
                </a:tc>
                <a:tc>
                  <a:txBody>
                    <a:bodyPr/>
                    <a:lstStyle/>
                    <a:p>
                      <a:pPr algn="ctr"/>
                      <a:r>
                        <a:rPr lang="en-AU" sz="1400" dirty="0"/>
                        <a:t>Mar 2019 </a:t>
                      </a:r>
                    </a:p>
                  </a:txBody>
                  <a:tcPr/>
                </a:tc>
                <a:extLst>
                  <a:ext uri="{0D108BD9-81ED-4DB2-BD59-A6C34878D82A}">
                    <a16:rowId xmlns:a16="http://schemas.microsoft.com/office/drawing/2014/main" val="1656154372"/>
                  </a:ext>
                </a:extLst>
              </a:tr>
              <a:tr h="237565">
                <a:tc>
                  <a:txBody>
                    <a:bodyPr/>
                    <a:lstStyle/>
                    <a:p>
                      <a:pPr algn="ctr"/>
                      <a:r>
                        <a:rPr lang="en-AU" sz="1400" dirty="0"/>
                        <a:t>12</a:t>
                      </a:r>
                    </a:p>
                  </a:txBody>
                  <a:tcPr/>
                </a:tc>
                <a:tc>
                  <a:txBody>
                    <a:bodyPr/>
                    <a:lstStyle/>
                    <a:p>
                      <a:pPr algn="ctr"/>
                      <a:r>
                        <a:rPr lang="en-AU" sz="1400" dirty="0"/>
                        <a:t>Atlanta</a:t>
                      </a:r>
                    </a:p>
                  </a:txBody>
                  <a:tcPr/>
                </a:tc>
                <a:tc>
                  <a:txBody>
                    <a:bodyPr/>
                    <a:lstStyle/>
                    <a:p>
                      <a:pPr algn="ctr"/>
                      <a:r>
                        <a:rPr lang="en-AU" sz="1400" dirty="0"/>
                        <a:t>May 2019 </a:t>
                      </a:r>
                    </a:p>
                  </a:txBody>
                  <a:tcPr/>
                </a:tc>
                <a:extLst>
                  <a:ext uri="{0D108BD9-81ED-4DB2-BD59-A6C34878D82A}">
                    <a16:rowId xmlns:a16="http://schemas.microsoft.com/office/drawing/2014/main" val="298386339"/>
                  </a:ext>
                </a:extLst>
              </a:tr>
              <a:tr h="237565">
                <a:tc>
                  <a:txBody>
                    <a:bodyPr/>
                    <a:lstStyle/>
                    <a:p>
                      <a:pPr algn="ctr"/>
                      <a:r>
                        <a:rPr lang="en-AU" sz="1400" dirty="0"/>
                        <a:t>13</a:t>
                      </a:r>
                    </a:p>
                  </a:txBody>
                  <a:tcPr/>
                </a:tc>
                <a:tc>
                  <a:txBody>
                    <a:bodyPr/>
                    <a:lstStyle/>
                    <a:p>
                      <a:pPr algn="ctr"/>
                      <a:r>
                        <a:rPr lang="en-AU" sz="1400" dirty="0"/>
                        <a:t>Vienna</a:t>
                      </a:r>
                    </a:p>
                  </a:txBody>
                  <a:tcPr/>
                </a:tc>
                <a:tc>
                  <a:txBody>
                    <a:bodyPr/>
                    <a:lstStyle/>
                    <a:p>
                      <a:pPr algn="ctr"/>
                      <a:r>
                        <a:rPr lang="en-AU" sz="1400" dirty="0"/>
                        <a:t>Jul 2019 </a:t>
                      </a:r>
                    </a:p>
                  </a:txBody>
                  <a:tcPr/>
                </a:tc>
                <a:extLst>
                  <a:ext uri="{0D108BD9-81ED-4DB2-BD59-A6C34878D82A}">
                    <a16:rowId xmlns:a16="http://schemas.microsoft.com/office/drawing/2014/main" val="2145421217"/>
                  </a:ext>
                </a:extLst>
              </a:tr>
              <a:tr h="237565">
                <a:tc>
                  <a:txBody>
                    <a:bodyPr/>
                    <a:lstStyle/>
                    <a:p>
                      <a:pPr algn="ctr"/>
                      <a:r>
                        <a:rPr lang="en-AU" sz="1400" dirty="0"/>
                        <a:t>14</a:t>
                      </a:r>
                    </a:p>
                  </a:txBody>
                  <a:tcPr/>
                </a:tc>
                <a:tc>
                  <a:txBody>
                    <a:bodyPr/>
                    <a:lstStyle/>
                    <a:p>
                      <a:pPr algn="ctr"/>
                      <a:r>
                        <a:rPr lang="en-AU" sz="1400" dirty="0"/>
                        <a:t>Hanoi</a:t>
                      </a:r>
                    </a:p>
                  </a:txBody>
                  <a:tcPr/>
                </a:tc>
                <a:tc>
                  <a:txBody>
                    <a:bodyPr/>
                    <a:lstStyle/>
                    <a:p>
                      <a:pPr algn="ctr"/>
                      <a:r>
                        <a:rPr lang="en-AU" sz="1400" dirty="0"/>
                        <a:t>Sep 2019 </a:t>
                      </a:r>
                    </a:p>
                  </a:txBody>
                  <a:tcPr/>
                </a:tc>
                <a:extLst>
                  <a:ext uri="{0D108BD9-81ED-4DB2-BD59-A6C34878D82A}">
                    <a16:rowId xmlns:a16="http://schemas.microsoft.com/office/drawing/2014/main" val="552046209"/>
                  </a:ext>
                </a:extLst>
              </a:tr>
              <a:tr h="237565">
                <a:tc>
                  <a:txBody>
                    <a:bodyPr/>
                    <a:lstStyle/>
                    <a:p>
                      <a:pPr algn="ctr"/>
                      <a:r>
                        <a:rPr lang="en-AU" sz="1400" dirty="0"/>
                        <a:t>15</a:t>
                      </a:r>
                    </a:p>
                  </a:txBody>
                  <a:tcPr/>
                </a:tc>
                <a:tc>
                  <a:txBody>
                    <a:bodyPr/>
                    <a:lstStyle/>
                    <a:p>
                      <a:pPr algn="ctr"/>
                      <a:r>
                        <a:rPr lang="en-AU" sz="1400" dirty="0"/>
                        <a:t>Hawaii</a:t>
                      </a:r>
                    </a:p>
                  </a:txBody>
                  <a:tcPr/>
                </a:tc>
                <a:tc>
                  <a:txBody>
                    <a:bodyPr/>
                    <a:lstStyle/>
                    <a:p>
                      <a:pPr algn="ctr"/>
                      <a:r>
                        <a:rPr lang="en-AU" sz="1400" dirty="0"/>
                        <a:t>Nov 2019</a:t>
                      </a:r>
                    </a:p>
                  </a:txBody>
                  <a:tcPr/>
                </a:tc>
                <a:extLst>
                  <a:ext uri="{0D108BD9-81ED-4DB2-BD59-A6C34878D82A}">
                    <a16:rowId xmlns:a16="http://schemas.microsoft.com/office/drawing/2014/main" val="1326901077"/>
                  </a:ext>
                </a:extLst>
              </a:tr>
              <a:tr h="237565">
                <a:tc>
                  <a:txBody>
                    <a:bodyPr/>
                    <a:lstStyle/>
                    <a:p>
                      <a:pPr algn="ctr"/>
                      <a:r>
                        <a:rPr lang="en-AU" sz="1400" dirty="0"/>
                        <a:t>16</a:t>
                      </a:r>
                    </a:p>
                  </a:txBody>
                  <a:tcPr/>
                </a:tc>
                <a:tc>
                  <a:txBody>
                    <a:bodyPr/>
                    <a:lstStyle/>
                    <a:p>
                      <a:pPr algn="ctr"/>
                      <a:r>
                        <a:rPr lang="en-AU" sz="1400" dirty="0"/>
                        <a:t>Irvine</a:t>
                      </a:r>
                    </a:p>
                  </a:txBody>
                  <a:tcPr/>
                </a:tc>
                <a:tc>
                  <a:txBody>
                    <a:bodyPr/>
                    <a:lstStyle/>
                    <a:p>
                      <a:pPr algn="ctr"/>
                      <a:r>
                        <a:rPr lang="en-AU" sz="1400" dirty="0"/>
                        <a:t>Jan 2020</a:t>
                      </a:r>
                    </a:p>
                  </a:txBody>
                  <a:tcPr/>
                </a:tc>
                <a:extLst>
                  <a:ext uri="{0D108BD9-81ED-4DB2-BD59-A6C34878D82A}">
                    <a16:rowId xmlns:a16="http://schemas.microsoft.com/office/drawing/2014/main" val="3594898333"/>
                  </a:ext>
                </a:extLst>
              </a:tr>
              <a:tr h="237565">
                <a:tc>
                  <a:txBody>
                    <a:bodyPr/>
                    <a:lstStyle/>
                    <a:p>
                      <a:pPr algn="ctr"/>
                      <a:r>
                        <a:rPr lang="en-AU" sz="1400" dirty="0"/>
                        <a:t>17</a:t>
                      </a:r>
                    </a:p>
                  </a:txBody>
                  <a:tcPr/>
                </a:tc>
                <a:tc>
                  <a:txBody>
                    <a:bodyPr/>
                    <a:lstStyle/>
                    <a:p>
                      <a:pPr algn="ctr"/>
                      <a:r>
                        <a:rPr lang="en-AU" sz="1400" dirty="0"/>
                        <a:t>Virtual 1</a:t>
                      </a:r>
                    </a:p>
                  </a:txBody>
                  <a:tcPr/>
                </a:tc>
                <a:tc>
                  <a:txBody>
                    <a:bodyPr/>
                    <a:lstStyle/>
                    <a:p>
                      <a:pPr algn="ctr"/>
                      <a:r>
                        <a:rPr lang="en-AU" sz="1400" dirty="0"/>
                        <a:t>Jul 2020</a:t>
                      </a:r>
                    </a:p>
                  </a:txBody>
                  <a:tcPr/>
                </a:tc>
                <a:extLst>
                  <a:ext uri="{0D108BD9-81ED-4DB2-BD59-A6C34878D82A}">
                    <a16:rowId xmlns:a16="http://schemas.microsoft.com/office/drawing/2014/main" val="1550002336"/>
                  </a:ext>
                </a:extLst>
              </a:tr>
              <a:tr h="237565">
                <a:tc>
                  <a:txBody>
                    <a:bodyPr/>
                    <a:lstStyle/>
                    <a:p>
                      <a:pPr algn="ctr"/>
                      <a:r>
                        <a:rPr lang="en-AU" sz="1400" dirty="0"/>
                        <a:t>18</a:t>
                      </a:r>
                    </a:p>
                  </a:txBody>
                  <a:tcPr/>
                </a:tc>
                <a:tc>
                  <a:txBody>
                    <a:bodyPr/>
                    <a:lstStyle/>
                    <a:p>
                      <a:pPr algn="ctr"/>
                      <a:r>
                        <a:rPr lang="en-AU" sz="1400" dirty="0"/>
                        <a:t>Virtual 2</a:t>
                      </a:r>
                    </a:p>
                  </a:txBody>
                  <a:tcPr/>
                </a:tc>
                <a:tc>
                  <a:txBody>
                    <a:bodyPr/>
                    <a:lstStyle/>
                    <a:p>
                      <a:pPr algn="ctr"/>
                      <a:r>
                        <a:rPr lang="en-AU" sz="1400" dirty="0"/>
                        <a:t>Sep 2020</a:t>
                      </a:r>
                    </a:p>
                  </a:txBody>
                  <a:tcPr/>
                </a:tc>
                <a:extLst>
                  <a:ext uri="{0D108BD9-81ED-4DB2-BD59-A6C34878D82A}">
                    <a16:rowId xmlns:a16="http://schemas.microsoft.com/office/drawing/2014/main" val="2475254383"/>
                  </a:ext>
                </a:extLst>
              </a:tr>
              <a:tr h="237565">
                <a:tc>
                  <a:txBody>
                    <a:bodyPr/>
                    <a:lstStyle/>
                    <a:p>
                      <a:pPr algn="ctr"/>
                      <a:r>
                        <a:rPr lang="en-AU" sz="1400" dirty="0"/>
                        <a:t>19</a:t>
                      </a:r>
                    </a:p>
                  </a:txBody>
                  <a:tcPr/>
                </a:tc>
                <a:tc>
                  <a:txBody>
                    <a:bodyPr/>
                    <a:lstStyle/>
                    <a:p>
                      <a:pPr algn="ctr"/>
                      <a:r>
                        <a:rPr lang="en-AU" sz="1400" dirty="0">
                          <a:solidFill>
                            <a:schemeClr val="tx1"/>
                          </a:solidFill>
                        </a:rPr>
                        <a:t>Virtual 3</a:t>
                      </a:r>
                    </a:p>
                  </a:txBody>
                  <a:tcPr/>
                </a:tc>
                <a:tc>
                  <a:txBody>
                    <a:bodyPr/>
                    <a:lstStyle/>
                    <a:p>
                      <a:pPr algn="ctr"/>
                      <a:r>
                        <a:rPr lang="en-AU" sz="1400" dirty="0">
                          <a:solidFill>
                            <a:schemeClr val="tx1"/>
                          </a:solidFill>
                        </a:rPr>
                        <a:t>Nov 2020</a:t>
                      </a:r>
                    </a:p>
                  </a:txBody>
                  <a:tcPr/>
                </a:tc>
                <a:extLst>
                  <a:ext uri="{0D108BD9-81ED-4DB2-BD59-A6C34878D82A}">
                    <a16:rowId xmlns:a16="http://schemas.microsoft.com/office/drawing/2014/main" val="199211192"/>
                  </a:ext>
                </a:extLst>
              </a:tr>
              <a:tr h="237565">
                <a:tc>
                  <a:txBody>
                    <a:bodyPr/>
                    <a:lstStyle/>
                    <a:p>
                      <a:pPr algn="ctr"/>
                      <a:r>
                        <a:rPr lang="en-AU" sz="1400" dirty="0"/>
                        <a:t>20</a:t>
                      </a:r>
                    </a:p>
                  </a:txBody>
                  <a:tcPr/>
                </a:tc>
                <a:tc>
                  <a:txBody>
                    <a:bodyPr/>
                    <a:lstStyle/>
                    <a:p>
                      <a:pPr algn="ctr"/>
                      <a:r>
                        <a:rPr lang="en-AU" sz="1400" dirty="0">
                          <a:solidFill>
                            <a:schemeClr val="tx1"/>
                          </a:solidFill>
                        </a:rPr>
                        <a:t>Virtual 4</a:t>
                      </a:r>
                    </a:p>
                  </a:txBody>
                  <a:tcPr/>
                </a:tc>
                <a:tc>
                  <a:txBody>
                    <a:bodyPr/>
                    <a:lstStyle/>
                    <a:p>
                      <a:pPr algn="ctr"/>
                      <a:r>
                        <a:rPr lang="en-AU" sz="1400" dirty="0">
                          <a:solidFill>
                            <a:schemeClr val="tx1"/>
                          </a:solidFill>
                        </a:rPr>
                        <a:t>Jan 2021</a:t>
                      </a:r>
                    </a:p>
                  </a:txBody>
                  <a:tcPr/>
                </a:tc>
                <a:extLst>
                  <a:ext uri="{0D108BD9-81ED-4DB2-BD59-A6C34878D82A}">
                    <a16:rowId xmlns:a16="http://schemas.microsoft.com/office/drawing/2014/main" val="257561072"/>
                  </a:ext>
                </a:extLst>
              </a:tr>
              <a:tr h="237565">
                <a:tc>
                  <a:txBody>
                    <a:bodyPr/>
                    <a:lstStyle/>
                    <a:p>
                      <a:pPr algn="ctr"/>
                      <a:r>
                        <a:rPr lang="en-AU" sz="1400" dirty="0"/>
                        <a:t>21</a:t>
                      </a:r>
                    </a:p>
                  </a:txBody>
                  <a:tcPr/>
                </a:tc>
                <a:tc>
                  <a:txBody>
                    <a:bodyPr/>
                    <a:lstStyle/>
                    <a:p>
                      <a:pPr algn="ctr"/>
                      <a:r>
                        <a:rPr lang="en-AU" sz="1400" dirty="0">
                          <a:solidFill>
                            <a:schemeClr val="tx1"/>
                          </a:solidFill>
                        </a:rPr>
                        <a:t>Virtual 5</a:t>
                      </a:r>
                    </a:p>
                  </a:txBody>
                  <a:tcPr/>
                </a:tc>
                <a:tc>
                  <a:txBody>
                    <a:bodyPr/>
                    <a:lstStyle/>
                    <a:p>
                      <a:pPr algn="ctr"/>
                      <a:r>
                        <a:rPr lang="en-AU" sz="1400" dirty="0">
                          <a:solidFill>
                            <a:schemeClr val="tx1"/>
                          </a:solidFill>
                        </a:rPr>
                        <a:t>Mar 2021</a:t>
                      </a:r>
                    </a:p>
                  </a:txBody>
                  <a:tcPr/>
                </a:tc>
                <a:extLst>
                  <a:ext uri="{0D108BD9-81ED-4DB2-BD59-A6C34878D82A}">
                    <a16:rowId xmlns:a16="http://schemas.microsoft.com/office/drawing/2014/main" val="2356763643"/>
                  </a:ext>
                </a:extLst>
              </a:tr>
              <a:tr h="237565">
                <a:tc>
                  <a:txBody>
                    <a:bodyPr/>
                    <a:lstStyle/>
                    <a:p>
                      <a:pPr algn="ctr"/>
                      <a:r>
                        <a:rPr lang="en-AU" sz="1400" dirty="0"/>
                        <a:t>22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chemeClr val="tx1"/>
                          </a:solidFill>
                        </a:rPr>
                        <a:t>Virtual 6</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chemeClr val="tx1"/>
                          </a:solidFill>
                        </a:rPr>
                        <a:t>May 2021</a:t>
                      </a:r>
                    </a:p>
                  </a:txBody>
                  <a:tcPr/>
                </a:tc>
                <a:extLst>
                  <a:ext uri="{0D108BD9-81ED-4DB2-BD59-A6C34878D82A}">
                    <a16:rowId xmlns:a16="http://schemas.microsoft.com/office/drawing/2014/main" val="502230713"/>
                  </a:ext>
                </a:extLst>
              </a:tr>
            </a:tbl>
          </a:graphicData>
        </a:graphic>
      </p:graphicFrame>
      <p:graphicFrame>
        <p:nvGraphicFramePr>
          <p:cNvPr id="10" name="Table 6">
            <a:extLst>
              <a:ext uri="{FF2B5EF4-FFF2-40B4-BE49-F238E27FC236}">
                <a16:creationId xmlns:a16="http://schemas.microsoft.com/office/drawing/2014/main" id="{2CEEDA1B-3899-4834-A3F8-D216E355F3CE}"/>
              </a:ext>
            </a:extLst>
          </p:cNvPr>
          <p:cNvGraphicFramePr>
            <a:graphicFrameLocks noGrp="1"/>
          </p:cNvGraphicFramePr>
          <p:nvPr>
            <p:extLst>
              <p:ext uri="{D42A27DB-BD31-4B8C-83A1-F6EECF244321}">
                <p14:modId xmlns:p14="http://schemas.microsoft.com/office/powerpoint/2010/main" val="478956401"/>
              </p:ext>
            </p:extLst>
          </p:nvPr>
        </p:nvGraphicFramePr>
        <p:xfrm>
          <a:off x="396875" y="1600993"/>
          <a:ext cx="2667000" cy="1828800"/>
        </p:xfrm>
        <a:graphic>
          <a:graphicData uri="http://schemas.openxmlformats.org/drawingml/2006/table">
            <a:tbl>
              <a:tblPr firstRow="1" bandRow="1">
                <a:tableStyleId>{93296810-A885-4BE3-A3E7-6D5BEEA58F35}</a:tableStyleId>
              </a:tblPr>
              <a:tblGrid>
                <a:gridCol w="381000">
                  <a:extLst>
                    <a:ext uri="{9D8B030D-6E8A-4147-A177-3AD203B41FA5}">
                      <a16:colId xmlns:a16="http://schemas.microsoft.com/office/drawing/2014/main" val="3754749919"/>
                    </a:ext>
                  </a:extLst>
                </a:gridCol>
                <a:gridCol w="1143000">
                  <a:extLst>
                    <a:ext uri="{9D8B030D-6E8A-4147-A177-3AD203B41FA5}">
                      <a16:colId xmlns:a16="http://schemas.microsoft.com/office/drawing/2014/main" val="1304483069"/>
                    </a:ext>
                  </a:extLst>
                </a:gridCol>
                <a:gridCol w="1143000">
                  <a:extLst>
                    <a:ext uri="{9D8B030D-6E8A-4147-A177-3AD203B41FA5}">
                      <a16:colId xmlns:a16="http://schemas.microsoft.com/office/drawing/2014/main" val="3144131366"/>
                    </a:ext>
                  </a:extLst>
                </a:gridCol>
              </a:tblGrid>
              <a:tr h="0">
                <a:tc gridSpan="3">
                  <a:txBody>
                    <a:bodyPr/>
                    <a:lstStyle/>
                    <a:p>
                      <a:pPr algn="ctr"/>
                      <a:r>
                        <a:rPr lang="en-AU" sz="1400" dirty="0"/>
                        <a:t>IEEE 802.11 PDED ad hoc </a:t>
                      </a:r>
                    </a:p>
                  </a:txBody>
                  <a:tcPr/>
                </a:tc>
                <a:tc hMerge="1">
                  <a:txBody>
                    <a:bodyPr/>
                    <a:lstStyle/>
                    <a:p>
                      <a:pPr algn="ctr"/>
                      <a:endParaRPr lang="en-AU" sz="1400" dirty="0"/>
                    </a:p>
                  </a:txBody>
                  <a:tcPr/>
                </a:tc>
                <a:tc hMerge="1">
                  <a:txBody>
                    <a:bodyPr/>
                    <a:lstStyle/>
                    <a:p>
                      <a:endParaRPr lang="en-AU" dirty="0"/>
                    </a:p>
                  </a:txBody>
                  <a:tcPr/>
                </a:tc>
                <a:extLst>
                  <a:ext uri="{0D108BD9-81ED-4DB2-BD59-A6C34878D82A}">
                    <a16:rowId xmlns:a16="http://schemas.microsoft.com/office/drawing/2014/main" val="1432124006"/>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1</a:t>
                      </a:r>
                    </a:p>
                  </a:txBody>
                  <a:tcPr/>
                </a:tc>
                <a:tc>
                  <a:txBody>
                    <a:bodyPr/>
                    <a:lstStyle/>
                    <a:p>
                      <a:r>
                        <a:rPr lang="en-AU" sz="1400" dirty="0"/>
                        <a:t>Warsaw</a:t>
                      </a:r>
                    </a:p>
                  </a:txBody>
                  <a:tcPr/>
                </a:tc>
                <a:tc>
                  <a:txBody>
                    <a:bodyPr/>
                    <a:lstStyle/>
                    <a:p>
                      <a:r>
                        <a:rPr lang="en-AU" sz="1400" dirty="0"/>
                        <a:t>Sep 2016 </a:t>
                      </a:r>
                    </a:p>
                  </a:txBody>
                  <a:tcPr/>
                </a:tc>
                <a:extLst>
                  <a:ext uri="{0D108BD9-81ED-4DB2-BD59-A6C34878D82A}">
                    <a16:rowId xmlns:a16="http://schemas.microsoft.com/office/drawing/2014/main" val="4189373064"/>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San Antonio</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Nov 2016 </a:t>
                      </a:r>
                    </a:p>
                  </a:txBody>
                  <a:tcPr/>
                </a:tc>
                <a:extLst>
                  <a:ext uri="{0D108BD9-81ED-4DB2-BD59-A6C34878D82A}">
                    <a16:rowId xmlns:a16="http://schemas.microsoft.com/office/drawing/2014/main" val="2259142925"/>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Atlanta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Jan 2017 </a:t>
                      </a:r>
                    </a:p>
                  </a:txBody>
                  <a:tcPr/>
                </a:tc>
                <a:extLst>
                  <a:ext uri="{0D108BD9-81ED-4DB2-BD59-A6C34878D82A}">
                    <a16:rowId xmlns:a16="http://schemas.microsoft.com/office/drawing/2014/main" val="258176343"/>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Vancouver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Mar 2017</a:t>
                      </a:r>
                    </a:p>
                  </a:txBody>
                  <a:tcPr/>
                </a:tc>
                <a:extLst>
                  <a:ext uri="{0D108BD9-81ED-4DB2-BD59-A6C34878D82A}">
                    <a16:rowId xmlns:a16="http://schemas.microsoft.com/office/drawing/2014/main" val="3621181084"/>
                  </a:ext>
                </a:extLst>
              </a:tr>
              <a:tr h="158845">
                <a:tc>
                  <a:txBody>
                    <a:bodyPr/>
                    <a:lstStyle/>
                    <a:p>
                      <a:pPr algn="ctr"/>
                      <a:r>
                        <a:rPr lang="en-AU" sz="1400" dirty="0"/>
                        <a:t>5</a:t>
                      </a:r>
                    </a:p>
                  </a:txBody>
                  <a:tcPr/>
                </a:tc>
                <a:tc>
                  <a:txBody>
                    <a:bodyPr/>
                    <a:lstStyle/>
                    <a:p>
                      <a:r>
                        <a:rPr lang="en-AU" sz="1400" dirty="0"/>
                        <a:t>Daejeon </a:t>
                      </a:r>
                    </a:p>
                  </a:txBody>
                  <a:tcPr/>
                </a:tc>
                <a:tc>
                  <a:txBody>
                    <a:bodyPr/>
                    <a:lstStyle/>
                    <a:p>
                      <a:r>
                        <a:rPr lang="en-AU" sz="1400" dirty="0"/>
                        <a:t>May 2017</a:t>
                      </a:r>
                    </a:p>
                  </a:txBody>
                  <a:tcPr/>
                </a:tc>
                <a:extLst>
                  <a:ext uri="{0D108BD9-81ED-4DB2-BD59-A6C34878D82A}">
                    <a16:rowId xmlns:a16="http://schemas.microsoft.com/office/drawing/2014/main" val="4192081657"/>
                  </a:ext>
                </a:extLst>
              </a:tr>
            </a:tbl>
          </a:graphicData>
        </a:graphic>
      </p:graphicFrame>
      <p:graphicFrame>
        <p:nvGraphicFramePr>
          <p:cNvPr id="12" name="Table 11">
            <a:extLst>
              <a:ext uri="{FF2B5EF4-FFF2-40B4-BE49-F238E27FC236}">
                <a16:creationId xmlns:a16="http://schemas.microsoft.com/office/drawing/2014/main" id="{7D6EE9AF-FA37-4FF2-A092-40562528D6AC}"/>
              </a:ext>
            </a:extLst>
          </p:cNvPr>
          <p:cNvGraphicFramePr>
            <a:graphicFrameLocks noGrp="1"/>
          </p:cNvGraphicFramePr>
          <p:nvPr>
            <p:extLst>
              <p:ext uri="{D42A27DB-BD31-4B8C-83A1-F6EECF244321}">
                <p14:modId xmlns:p14="http://schemas.microsoft.com/office/powerpoint/2010/main" val="3251025286"/>
              </p:ext>
            </p:extLst>
          </p:nvPr>
        </p:nvGraphicFramePr>
        <p:xfrm>
          <a:off x="418646" y="3658393"/>
          <a:ext cx="2667000" cy="2743200"/>
        </p:xfrm>
        <a:graphic>
          <a:graphicData uri="http://schemas.openxmlformats.org/drawingml/2006/table">
            <a:tbl>
              <a:tblPr firstRow="1" bandRow="1">
                <a:tableStyleId>{93296810-A885-4BE3-A3E7-6D5BEEA58F35}</a:tableStyleId>
              </a:tblPr>
              <a:tblGrid>
                <a:gridCol w="381000">
                  <a:extLst>
                    <a:ext uri="{9D8B030D-6E8A-4147-A177-3AD203B41FA5}">
                      <a16:colId xmlns:a16="http://schemas.microsoft.com/office/drawing/2014/main" val="920549869"/>
                    </a:ext>
                  </a:extLst>
                </a:gridCol>
                <a:gridCol w="1143000">
                  <a:extLst>
                    <a:ext uri="{9D8B030D-6E8A-4147-A177-3AD203B41FA5}">
                      <a16:colId xmlns:a16="http://schemas.microsoft.com/office/drawing/2014/main" val="706761366"/>
                    </a:ext>
                  </a:extLst>
                </a:gridCol>
                <a:gridCol w="1143000">
                  <a:extLst>
                    <a:ext uri="{9D8B030D-6E8A-4147-A177-3AD203B41FA5}">
                      <a16:colId xmlns:a16="http://schemas.microsoft.com/office/drawing/2014/main" val="4222309458"/>
                    </a:ext>
                  </a:extLst>
                </a:gridCol>
              </a:tblGrid>
              <a:tr h="130558">
                <a:tc gridSpan="3">
                  <a:txBody>
                    <a:bodyPr/>
                    <a:lstStyle/>
                    <a:p>
                      <a:pPr algn="ctr"/>
                      <a:r>
                        <a:rPr lang="en-AU" sz="1400" dirty="0"/>
                        <a:t>IEEE 802.11 </a:t>
                      </a:r>
                      <a:r>
                        <a:rPr lang="en-AU" sz="1400" i="1" dirty="0"/>
                        <a:t>Coexistence SC </a:t>
                      </a:r>
                      <a:endParaRPr lang="en-AU" sz="1400" dirty="0"/>
                    </a:p>
                  </a:txBody>
                  <a:tcPr/>
                </a:tc>
                <a:tc hMerge="1">
                  <a:txBody>
                    <a:bodyPr/>
                    <a:lstStyle/>
                    <a:p>
                      <a:pPr algn="ctr"/>
                      <a:endParaRPr lang="en-AU" sz="1400" dirty="0"/>
                    </a:p>
                  </a:txBody>
                  <a:tcPr/>
                </a:tc>
                <a:tc hMerge="1">
                  <a:txBody>
                    <a:bodyPr/>
                    <a:lstStyle/>
                    <a:p>
                      <a:endParaRPr lang="en-AU" dirty="0"/>
                    </a:p>
                  </a:txBody>
                  <a:tcPr/>
                </a:tc>
                <a:extLst>
                  <a:ext uri="{0D108BD9-81ED-4DB2-BD59-A6C34878D82A}">
                    <a16:rowId xmlns:a16="http://schemas.microsoft.com/office/drawing/2014/main" val="1664866654"/>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Berlin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July 2017 </a:t>
                      </a:r>
                    </a:p>
                  </a:txBody>
                  <a:tcPr/>
                </a:tc>
                <a:extLst>
                  <a:ext uri="{0D108BD9-81ED-4DB2-BD59-A6C34878D82A}">
                    <a16:rowId xmlns:a16="http://schemas.microsoft.com/office/drawing/2014/main" val="3534860888"/>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Hawaii</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Sep 2017 </a:t>
                      </a:r>
                    </a:p>
                  </a:txBody>
                  <a:tcPr/>
                </a:tc>
                <a:extLst>
                  <a:ext uri="{0D108BD9-81ED-4DB2-BD59-A6C34878D82A}">
                    <a16:rowId xmlns:a16="http://schemas.microsoft.com/office/drawing/2014/main" val="1937158592"/>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3</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Orlando</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Nov 2017</a:t>
                      </a:r>
                    </a:p>
                  </a:txBody>
                  <a:tcPr/>
                </a:tc>
                <a:extLst>
                  <a:ext uri="{0D108BD9-81ED-4DB2-BD59-A6C34878D82A}">
                    <a16:rowId xmlns:a16="http://schemas.microsoft.com/office/drawing/2014/main" val="1073868233"/>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4</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Irvine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Jan 2018 </a:t>
                      </a:r>
                    </a:p>
                  </a:txBody>
                  <a:tcPr/>
                </a:tc>
                <a:extLst>
                  <a:ext uri="{0D108BD9-81ED-4DB2-BD59-A6C34878D82A}">
                    <a16:rowId xmlns:a16="http://schemas.microsoft.com/office/drawing/2014/main" val="356596531"/>
                  </a:ext>
                </a:extLst>
              </a:tr>
              <a:tr h="158845">
                <a:tc>
                  <a:txBody>
                    <a:bodyPr/>
                    <a:lstStyle/>
                    <a:p>
                      <a:pPr algn="ctr"/>
                      <a:r>
                        <a:rPr lang="en-AU" sz="1400" dirty="0"/>
                        <a:t>5</a:t>
                      </a:r>
                    </a:p>
                  </a:txBody>
                  <a:tcPr/>
                </a:tc>
                <a:tc>
                  <a:txBody>
                    <a:bodyPr/>
                    <a:lstStyle/>
                    <a:p>
                      <a:pPr algn="ctr"/>
                      <a:r>
                        <a:rPr lang="en-AU" sz="1400" dirty="0"/>
                        <a:t>Chicago</a:t>
                      </a:r>
                    </a:p>
                  </a:txBody>
                  <a:tcPr/>
                </a:tc>
                <a:tc>
                  <a:txBody>
                    <a:bodyPr/>
                    <a:lstStyle/>
                    <a:p>
                      <a:pPr algn="ctr"/>
                      <a:r>
                        <a:rPr lang="en-AU" sz="1400" dirty="0"/>
                        <a:t>Mar 2018 </a:t>
                      </a:r>
                    </a:p>
                  </a:txBody>
                  <a:tcPr/>
                </a:tc>
                <a:extLst>
                  <a:ext uri="{0D108BD9-81ED-4DB2-BD59-A6C34878D82A}">
                    <a16:rowId xmlns:a16="http://schemas.microsoft.com/office/drawing/2014/main" val="3851472675"/>
                  </a:ext>
                </a:extLst>
              </a:tr>
              <a:tr h="158845">
                <a:tc>
                  <a:txBody>
                    <a:bodyPr/>
                    <a:lstStyle/>
                    <a:p>
                      <a:pPr algn="ctr"/>
                      <a:r>
                        <a:rPr lang="en-AU" sz="1400" dirty="0"/>
                        <a:t>6</a:t>
                      </a:r>
                    </a:p>
                  </a:txBody>
                  <a:tcPr/>
                </a:tc>
                <a:tc>
                  <a:txBody>
                    <a:bodyPr/>
                    <a:lstStyle/>
                    <a:p>
                      <a:pPr algn="ctr"/>
                      <a:r>
                        <a:rPr lang="en-AU" sz="1400" dirty="0"/>
                        <a:t>Warsaw</a:t>
                      </a:r>
                    </a:p>
                  </a:txBody>
                  <a:tcPr/>
                </a:tc>
                <a:tc>
                  <a:txBody>
                    <a:bodyPr/>
                    <a:lstStyle/>
                    <a:p>
                      <a:pPr algn="ctr"/>
                      <a:r>
                        <a:rPr lang="en-AU" sz="1400" dirty="0"/>
                        <a:t>May 2018 </a:t>
                      </a:r>
                    </a:p>
                  </a:txBody>
                  <a:tcPr/>
                </a:tc>
                <a:extLst>
                  <a:ext uri="{0D108BD9-81ED-4DB2-BD59-A6C34878D82A}">
                    <a16:rowId xmlns:a16="http://schemas.microsoft.com/office/drawing/2014/main" val="3733173465"/>
                  </a:ext>
                </a:extLst>
              </a:tr>
              <a:tr h="158845">
                <a:tc>
                  <a:txBody>
                    <a:bodyPr/>
                    <a:lstStyle/>
                    <a:p>
                      <a:pPr algn="ctr"/>
                      <a:r>
                        <a:rPr lang="en-AU" sz="1400" dirty="0"/>
                        <a:t>7</a:t>
                      </a:r>
                    </a:p>
                  </a:txBody>
                  <a:tcPr/>
                </a:tc>
                <a:tc>
                  <a:txBody>
                    <a:bodyPr/>
                    <a:lstStyle/>
                    <a:p>
                      <a:pPr algn="ctr"/>
                      <a:r>
                        <a:rPr lang="en-AU" sz="1400" dirty="0"/>
                        <a:t>San Diego</a:t>
                      </a:r>
                    </a:p>
                  </a:txBody>
                  <a:tcPr/>
                </a:tc>
                <a:tc>
                  <a:txBody>
                    <a:bodyPr/>
                    <a:lstStyle/>
                    <a:p>
                      <a:pPr algn="ctr"/>
                      <a:r>
                        <a:rPr lang="en-AU" sz="1400" dirty="0"/>
                        <a:t>July 2018 </a:t>
                      </a:r>
                    </a:p>
                  </a:txBody>
                  <a:tcPr/>
                </a:tc>
                <a:extLst>
                  <a:ext uri="{0D108BD9-81ED-4DB2-BD59-A6C34878D82A}">
                    <a16:rowId xmlns:a16="http://schemas.microsoft.com/office/drawing/2014/main" val="3142616069"/>
                  </a:ext>
                </a:extLst>
              </a:tr>
              <a:tr h="158845">
                <a:tc>
                  <a:txBody>
                    <a:bodyPr/>
                    <a:lstStyle/>
                    <a:p>
                      <a:pPr algn="ctr"/>
                      <a:r>
                        <a:rPr lang="en-AU" sz="1400" dirty="0"/>
                        <a:t>8</a:t>
                      </a:r>
                    </a:p>
                  </a:txBody>
                  <a:tcPr/>
                </a:tc>
                <a:tc>
                  <a:txBody>
                    <a:bodyPr/>
                    <a:lstStyle/>
                    <a:p>
                      <a:pPr algn="ctr"/>
                      <a:r>
                        <a:rPr lang="en-AU" sz="1400" dirty="0"/>
                        <a:t>Hawaii</a:t>
                      </a:r>
                    </a:p>
                  </a:txBody>
                  <a:tcPr/>
                </a:tc>
                <a:tc>
                  <a:txBody>
                    <a:bodyPr/>
                    <a:lstStyle/>
                    <a:p>
                      <a:pPr algn="ctr"/>
                      <a:r>
                        <a:rPr lang="en-AU" sz="1400" dirty="0"/>
                        <a:t>Sep 2018</a:t>
                      </a:r>
                    </a:p>
                  </a:txBody>
                  <a:tcPr/>
                </a:tc>
                <a:extLst>
                  <a:ext uri="{0D108BD9-81ED-4DB2-BD59-A6C34878D82A}">
                    <a16:rowId xmlns:a16="http://schemas.microsoft.com/office/drawing/2014/main" val="964945874"/>
                  </a:ext>
                </a:extLst>
              </a:tr>
            </a:tbl>
          </a:graphicData>
        </a:graphic>
      </p:graphicFrame>
      <p:graphicFrame>
        <p:nvGraphicFramePr>
          <p:cNvPr id="14" name="Table 6">
            <a:extLst>
              <a:ext uri="{FF2B5EF4-FFF2-40B4-BE49-F238E27FC236}">
                <a16:creationId xmlns:a16="http://schemas.microsoft.com/office/drawing/2014/main" id="{5797CD4E-AAD4-48E7-8EB7-BCE9E18F09F7}"/>
              </a:ext>
            </a:extLst>
          </p:cNvPr>
          <p:cNvGraphicFramePr>
            <a:graphicFrameLocks noGrp="1"/>
          </p:cNvGraphicFramePr>
          <p:nvPr>
            <p:extLst>
              <p:ext uri="{D42A27DB-BD31-4B8C-83A1-F6EECF244321}">
                <p14:modId xmlns:p14="http://schemas.microsoft.com/office/powerpoint/2010/main" val="4254943052"/>
              </p:ext>
            </p:extLst>
          </p:nvPr>
        </p:nvGraphicFramePr>
        <p:xfrm>
          <a:off x="6172200" y="1600200"/>
          <a:ext cx="2667000" cy="1524000"/>
        </p:xfrm>
        <a:graphic>
          <a:graphicData uri="http://schemas.openxmlformats.org/drawingml/2006/table">
            <a:tbl>
              <a:tblPr firstRow="1" bandRow="1">
                <a:tableStyleId>{93296810-A885-4BE3-A3E7-6D5BEEA58F35}</a:tableStyleId>
              </a:tblPr>
              <a:tblGrid>
                <a:gridCol w="381000">
                  <a:extLst>
                    <a:ext uri="{9D8B030D-6E8A-4147-A177-3AD203B41FA5}">
                      <a16:colId xmlns:a16="http://schemas.microsoft.com/office/drawing/2014/main" val="3754749919"/>
                    </a:ext>
                  </a:extLst>
                </a:gridCol>
                <a:gridCol w="1143000">
                  <a:extLst>
                    <a:ext uri="{9D8B030D-6E8A-4147-A177-3AD203B41FA5}">
                      <a16:colId xmlns:a16="http://schemas.microsoft.com/office/drawing/2014/main" val="1304483069"/>
                    </a:ext>
                  </a:extLst>
                </a:gridCol>
                <a:gridCol w="1143000">
                  <a:extLst>
                    <a:ext uri="{9D8B030D-6E8A-4147-A177-3AD203B41FA5}">
                      <a16:colId xmlns:a16="http://schemas.microsoft.com/office/drawing/2014/main" val="3144131366"/>
                    </a:ext>
                  </a:extLst>
                </a:gridCol>
              </a:tblGrid>
              <a:tr h="237565">
                <a:tc gridSpan="3">
                  <a:txBody>
                    <a:bodyPr/>
                    <a:lstStyle/>
                    <a:p>
                      <a:pPr algn="ctr"/>
                      <a:r>
                        <a:rPr lang="en-AU" sz="1400" dirty="0"/>
                        <a:t>IEEE 802.11 </a:t>
                      </a:r>
                      <a:r>
                        <a:rPr lang="en-AU" sz="1400" i="1" dirty="0"/>
                        <a:t>Coexistence SC </a:t>
                      </a:r>
                      <a:endParaRPr lang="en-AU" sz="1400" dirty="0"/>
                    </a:p>
                  </a:txBody>
                  <a:tcPr/>
                </a:tc>
                <a:tc hMerge="1">
                  <a:txBody>
                    <a:bodyPr/>
                    <a:lstStyle/>
                    <a:p>
                      <a:pPr algn="ctr"/>
                      <a:endParaRPr lang="en-AU" sz="1400" dirty="0"/>
                    </a:p>
                  </a:txBody>
                  <a:tcPr/>
                </a:tc>
                <a:tc hMerge="1">
                  <a:txBody>
                    <a:bodyPr/>
                    <a:lstStyle/>
                    <a:p>
                      <a:endParaRPr lang="en-AU" dirty="0"/>
                    </a:p>
                  </a:txBody>
                  <a:tcPr/>
                </a:tc>
                <a:extLst>
                  <a:ext uri="{0D108BD9-81ED-4DB2-BD59-A6C34878D82A}">
                    <a16:rowId xmlns:a16="http://schemas.microsoft.com/office/drawing/2014/main" val="1432124006"/>
                  </a:ext>
                </a:extLst>
              </a:tr>
              <a:tr h="237565">
                <a:tc>
                  <a:txBody>
                    <a:bodyPr/>
                    <a:lstStyle/>
                    <a:p>
                      <a:pPr algn="ctr"/>
                      <a:r>
                        <a:rPr lang="en-AU" sz="1400" dirty="0"/>
                        <a:t>23</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chemeClr val="tx1"/>
                          </a:solidFill>
                        </a:rPr>
                        <a:t>Virtual 7</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chemeClr val="tx1"/>
                          </a:solidFill>
                        </a:rPr>
                        <a:t>Jul 2021</a:t>
                      </a:r>
                    </a:p>
                  </a:txBody>
                  <a:tcPr/>
                </a:tc>
                <a:extLst>
                  <a:ext uri="{0D108BD9-81ED-4DB2-BD59-A6C34878D82A}">
                    <a16:rowId xmlns:a16="http://schemas.microsoft.com/office/drawing/2014/main" val="2412186687"/>
                  </a:ext>
                </a:extLst>
              </a:tr>
              <a:tr h="237565">
                <a:tc>
                  <a:txBody>
                    <a:bodyPr/>
                    <a:lstStyle/>
                    <a:p>
                      <a:pPr algn="ctr"/>
                      <a:r>
                        <a:rPr lang="en-AU" sz="1400" dirty="0"/>
                        <a:t>24</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chemeClr val="tx1"/>
                          </a:solidFill>
                        </a:rPr>
                        <a:t>Virtual 8</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chemeClr val="tx1"/>
                          </a:solidFill>
                        </a:rPr>
                        <a:t>Sep 2021</a:t>
                      </a:r>
                    </a:p>
                  </a:txBody>
                  <a:tcPr/>
                </a:tc>
                <a:extLst>
                  <a:ext uri="{0D108BD9-81ED-4DB2-BD59-A6C34878D82A}">
                    <a16:rowId xmlns:a16="http://schemas.microsoft.com/office/drawing/2014/main" val="8607602"/>
                  </a:ext>
                </a:extLst>
              </a:tr>
              <a:tr h="237565">
                <a:tc>
                  <a:txBody>
                    <a:bodyPr/>
                    <a:lstStyle/>
                    <a:p>
                      <a:pPr algn="ctr"/>
                      <a:r>
                        <a:rPr lang="en-AU" sz="1400" dirty="0"/>
                        <a:t>25</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chemeClr val="tx1"/>
                          </a:solidFill>
                        </a:rPr>
                        <a:t>Virtual 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chemeClr val="tx1"/>
                          </a:solidFill>
                        </a:rPr>
                        <a:t>Nov 2021</a:t>
                      </a:r>
                    </a:p>
                  </a:txBody>
                  <a:tcPr/>
                </a:tc>
                <a:extLst>
                  <a:ext uri="{0D108BD9-81ED-4DB2-BD59-A6C34878D82A}">
                    <a16:rowId xmlns:a16="http://schemas.microsoft.com/office/drawing/2014/main" val="193993390"/>
                  </a:ext>
                </a:extLst>
              </a:tr>
              <a:tr h="237565">
                <a:tc>
                  <a:txBody>
                    <a:bodyPr/>
                    <a:lstStyle/>
                    <a:p>
                      <a:pPr algn="ctr"/>
                      <a:r>
                        <a:rPr lang="en-AU" sz="1400" dirty="0"/>
                        <a:t>26</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chemeClr val="tx1"/>
                          </a:solidFill>
                        </a:rPr>
                        <a:t>Virtual 10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chemeClr val="tx1"/>
                          </a:solidFill>
                        </a:rPr>
                        <a:t>Jan 2022</a:t>
                      </a:r>
                    </a:p>
                  </a:txBody>
                  <a:tcPr/>
                </a:tc>
                <a:extLst>
                  <a:ext uri="{0D108BD9-81ED-4DB2-BD59-A6C34878D82A}">
                    <a16:rowId xmlns:a16="http://schemas.microsoft.com/office/drawing/2014/main" val="419208905"/>
                  </a:ext>
                </a:extLst>
              </a:tr>
            </a:tbl>
          </a:graphicData>
        </a:graphic>
      </p:graphicFrame>
    </p:spTree>
    <p:extLst>
      <p:ext uri="{BB962C8B-B14F-4D97-AF65-F5344CB8AC3E}">
        <p14:creationId xmlns:p14="http://schemas.microsoft.com/office/powerpoint/2010/main" val="27342218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Drivers of coexistence</a:t>
            </a:r>
          </a:p>
          <a:p>
            <a:pPr marL="342900" lvl="1" indent="-342900" algn="ctr">
              <a:buNone/>
            </a:pPr>
            <a:r>
              <a:rPr lang="en-AU" sz="2400" b="1" dirty="0">
                <a:solidFill>
                  <a:srgbClr val="FF0000"/>
                </a:solidFill>
              </a:rPr>
              <a:t>Unlicensed LAA/NR-U deployment</a:t>
            </a:r>
          </a:p>
        </p:txBody>
      </p:sp>
      <p:sp>
        <p:nvSpPr>
          <p:cNvPr id="3" name="Footer Placeholder 2"/>
          <p:cNvSpPr>
            <a:spLocks noGrp="1"/>
          </p:cNvSpPr>
          <p:nvPr>
            <p:ph type="ftr" sz="quarter" idx="10"/>
          </p:nvPr>
        </p:nvSpPr>
        <p:spPr/>
        <p:txBody>
          <a:bodyPr/>
          <a:lstStyle/>
          <a:p>
            <a:pPr>
              <a:defRPr/>
            </a:pPr>
            <a:r>
              <a:rPr lang="en-US" dirty="0"/>
              <a:t>Andrew Myles, Cisco</a:t>
            </a:r>
          </a:p>
        </p:txBody>
      </p:sp>
      <p:sp>
        <p:nvSpPr>
          <p:cNvPr id="4" name="Slide Number Placeholder 3"/>
          <p:cNvSpPr>
            <a:spLocks noGrp="1"/>
          </p:cNvSpPr>
          <p:nvPr>
            <p:ph type="sldNum" sz="quarter" idx="11"/>
          </p:nvPr>
        </p:nvSpPr>
        <p:spPr/>
        <p:txBody>
          <a:bodyPr/>
          <a:lstStyle/>
          <a:p>
            <a:pPr>
              <a:defRPr/>
            </a:pPr>
            <a:r>
              <a:rPr lang="en-US" dirty="0"/>
              <a:t>Slide </a:t>
            </a:r>
            <a:fld id="{EF4002E7-DB4D-4CC3-8382-1939D19420D8}" type="slidenum">
              <a:rPr lang="en-US" smtClean="0"/>
              <a:pPr>
                <a:defRPr/>
              </a:pPr>
              <a:t>20</a:t>
            </a:fld>
            <a:endParaRPr lang="en-US" dirty="0"/>
          </a:p>
        </p:txBody>
      </p:sp>
    </p:spTree>
    <p:extLst>
      <p:ext uri="{BB962C8B-B14F-4D97-AF65-F5344CB8AC3E}">
        <p14:creationId xmlns:p14="http://schemas.microsoft.com/office/powerpoint/2010/main" val="12552922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470E5-16C1-4130-80E2-1D1305F3C863}"/>
              </a:ext>
            </a:extLst>
          </p:cNvPr>
          <p:cNvSpPr>
            <a:spLocks noGrp="1"/>
          </p:cNvSpPr>
          <p:nvPr>
            <p:ph type="title"/>
          </p:nvPr>
        </p:nvSpPr>
        <p:spPr/>
        <p:txBody>
          <a:bodyPr/>
          <a:lstStyle/>
          <a:p>
            <a:r>
              <a:rPr lang="en-AU" dirty="0"/>
              <a:t>There was a significant LAA deployment in</a:t>
            </a:r>
            <a:br>
              <a:rPr lang="en-AU" dirty="0"/>
            </a:br>
            <a:r>
              <a:rPr lang="en-AU" dirty="0"/>
              <a:t>Chicago as early as Jan 2020</a:t>
            </a:r>
          </a:p>
        </p:txBody>
      </p:sp>
      <p:sp>
        <p:nvSpPr>
          <p:cNvPr id="3" name="Content Placeholder 2">
            <a:extLst>
              <a:ext uri="{FF2B5EF4-FFF2-40B4-BE49-F238E27FC236}">
                <a16:creationId xmlns:a16="http://schemas.microsoft.com/office/drawing/2014/main" id="{BD79C819-027D-4B9B-A402-3738CCE787B9}"/>
              </a:ext>
            </a:extLst>
          </p:cNvPr>
          <p:cNvSpPr>
            <a:spLocks noGrp="1"/>
          </p:cNvSpPr>
          <p:nvPr>
            <p:ph idx="1"/>
          </p:nvPr>
        </p:nvSpPr>
        <p:spPr>
          <a:xfrm>
            <a:off x="685800" y="1981200"/>
            <a:ext cx="3641725" cy="4114800"/>
          </a:xfrm>
        </p:spPr>
        <p:txBody>
          <a:bodyPr/>
          <a:lstStyle/>
          <a:p>
            <a:pPr lvl="1"/>
            <a:r>
              <a:rPr lang="en-AU" dirty="0"/>
              <a:t>A study in Chicago in Jan 2020 shows a significant LAA deployment … that was expanding rapidly</a:t>
            </a:r>
          </a:p>
          <a:p>
            <a:pPr lvl="2"/>
            <a:r>
              <a:rPr lang="en-AU" dirty="0"/>
              <a:t>In Jan 2020, AT&amp;T mostly used channel 149 &amp; Verizon mostly used channel 36, avoiding intra-LAA coex issues</a:t>
            </a:r>
          </a:p>
          <a:p>
            <a:pPr lvl="1"/>
            <a:r>
              <a:rPr lang="en-AU" dirty="0"/>
              <a:t>See </a:t>
            </a:r>
            <a:r>
              <a:rPr lang="en-AU" i="1" dirty="0"/>
              <a:t>Measurement-based coexistence studies of LAA &amp; Wi-Fi deployments in Chicago</a:t>
            </a:r>
            <a:r>
              <a:rPr lang="en-AU" dirty="0"/>
              <a:t> </a:t>
            </a:r>
          </a:p>
          <a:p>
            <a:pPr lvl="2"/>
            <a:r>
              <a:rPr lang="en-AU" dirty="0"/>
              <a:t>Vanlin Sathya, Muhammad Iqbal Rochman, &amp; Monisha Ghosh (Uni of Chicago)</a:t>
            </a:r>
          </a:p>
        </p:txBody>
      </p:sp>
      <p:sp>
        <p:nvSpPr>
          <p:cNvPr id="4" name="Footer Placeholder 3">
            <a:extLst>
              <a:ext uri="{FF2B5EF4-FFF2-40B4-BE49-F238E27FC236}">
                <a16:creationId xmlns:a16="http://schemas.microsoft.com/office/drawing/2014/main" id="{FD6A58C5-2497-45E4-9949-449FB9BB40DB}"/>
              </a:ext>
            </a:extLst>
          </p:cNvPr>
          <p:cNvSpPr>
            <a:spLocks noGrp="1"/>
          </p:cNvSpPr>
          <p:nvPr>
            <p:ph type="ftr" sz="quarter" idx="10"/>
          </p:nvPr>
        </p:nvSpPr>
        <p:spPr/>
        <p:txBody>
          <a:bodyPr/>
          <a:lstStyle/>
          <a:p>
            <a:r>
              <a:rPr lang="en-US" dirty="0"/>
              <a:t>Andrew Myles, Cisco</a:t>
            </a:r>
          </a:p>
        </p:txBody>
      </p:sp>
      <p:sp>
        <p:nvSpPr>
          <p:cNvPr id="5" name="Slide Number Placeholder 4">
            <a:extLst>
              <a:ext uri="{FF2B5EF4-FFF2-40B4-BE49-F238E27FC236}">
                <a16:creationId xmlns:a16="http://schemas.microsoft.com/office/drawing/2014/main" id="{AAC4D1D7-D2F8-4681-9A6E-DCE393B170C9}"/>
              </a:ext>
            </a:extLst>
          </p:cNvPr>
          <p:cNvSpPr>
            <a:spLocks noGrp="1"/>
          </p:cNvSpPr>
          <p:nvPr>
            <p:ph type="sldNum" sz="quarter" idx="11"/>
          </p:nvPr>
        </p:nvSpPr>
        <p:spPr/>
        <p:txBody>
          <a:bodyPr/>
          <a:lstStyle/>
          <a:p>
            <a:r>
              <a:rPr lang="en-US" dirty="0"/>
              <a:t>Slide </a:t>
            </a:r>
            <a:fld id="{EF4002E7-DB4D-4CC3-8382-1939D19420D8}" type="slidenum">
              <a:rPr lang="en-US" smtClean="0"/>
              <a:pPr/>
              <a:t>21</a:t>
            </a:fld>
            <a:endParaRPr lang="en-US" dirty="0"/>
          </a:p>
        </p:txBody>
      </p:sp>
      <p:pic>
        <p:nvPicPr>
          <p:cNvPr id="7" name="Picture 6">
            <a:extLst>
              <a:ext uri="{FF2B5EF4-FFF2-40B4-BE49-F238E27FC236}">
                <a16:creationId xmlns:a16="http://schemas.microsoft.com/office/drawing/2014/main" id="{7354B37E-0330-407A-8D56-C36B64FAB31B}"/>
              </a:ext>
            </a:extLst>
          </p:cNvPr>
          <p:cNvPicPr>
            <a:picLocks noChangeAspect="1"/>
          </p:cNvPicPr>
          <p:nvPr/>
        </p:nvPicPr>
        <p:blipFill rotWithShape="1">
          <a:blip r:embed="rId2"/>
          <a:srcRect t="5856" r="21266"/>
          <a:stretch/>
        </p:blipFill>
        <p:spPr>
          <a:xfrm>
            <a:off x="4577443" y="1897187"/>
            <a:ext cx="3866628" cy="4282826"/>
          </a:xfrm>
          <a:prstGeom prst="rect">
            <a:avLst/>
          </a:prstGeom>
        </p:spPr>
      </p:pic>
      <p:sp>
        <p:nvSpPr>
          <p:cNvPr id="9" name="Rectangle 8">
            <a:extLst>
              <a:ext uri="{FF2B5EF4-FFF2-40B4-BE49-F238E27FC236}">
                <a16:creationId xmlns:a16="http://schemas.microsoft.com/office/drawing/2014/main" id="{90084381-D30F-4C54-9D76-1ABE8C50088A}"/>
              </a:ext>
            </a:extLst>
          </p:cNvPr>
          <p:cNvSpPr/>
          <p:nvPr/>
        </p:nvSpPr>
        <p:spPr bwMode="auto">
          <a:xfrm>
            <a:off x="5638800" y="5105400"/>
            <a:ext cx="1137557" cy="990600"/>
          </a:xfrm>
          <a:prstGeom prst="rect">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ts val="400"/>
              </a:spcBef>
              <a:spcAft>
                <a:spcPct val="0"/>
              </a:spcAft>
              <a:buClrTx/>
              <a:buSzTx/>
              <a:buFontTx/>
              <a:buNone/>
              <a:tabLst/>
            </a:pPr>
            <a:r>
              <a:rPr kumimoji="0" lang="en-AU" sz="1600" b="1" i="0" u="none" strike="noStrike" cap="none" normalizeH="0" baseline="0" dirty="0">
                <a:ln>
                  <a:noFill/>
                </a:ln>
                <a:solidFill>
                  <a:srgbClr val="FF0000"/>
                </a:solidFill>
                <a:effectLst/>
                <a:latin typeface="+mj-lt"/>
              </a:rPr>
              <a:t>AT&amp;T</a:t>
            </a:r>
          </a:p>
          <a:p>
            <a:pPr marL="0" marR="0" indent="0" algn="l" defTabSz="914400" rtl="0" eaLnBrk="0" fontAlgn="base" latinLnBrk="0" hangingPunct="0">
              <a:lnSpc>
                <a:spcPct val="100000"/>
              </a:lnSpc>
              <a:spcBef>
                <a:spcPts val="400"/>
              </a:spcBef>
              <a:spcAft>
                <a:spcPct val="0"/>
              </a:spcAft>
              <a:buClrTx/>
              <a:buSzTx/>
              <a:buFontTx/>
              <a:buNone/>
              <a:tabLst/>
            </a:pPr>
            <a:r>
              <a:rPr lang="en-AU" sz="1600" b="1" dirty="0">
                <a:solidFill>
                  <a:schemeClr val="accent6"/>
                </a:solidFill>
                <a:latin typeface="+mj-lt"/>
              </a:rPr>
              <a:t>Verizon</a:t>
            </a:r>
          </a:p>
          <a:p>
            <a:pPr marL="0" marR="0" indent="0" algn="l" defTabSz="914400" rtl="0" eaLnBrk="0" fontAlgn="base" latinLnBrk="0" hangingPunct="0">
              <a:lnSpc>
                <a:spcPct val="100000"/>
              </a:lnSpc>
              <a:spcBef>
                <a:spcPts val="400"/>
              </a:spcBef>
              <a:spcAft>
                <a:spcPct val="0"/>
              </a:spcAft>
              <a:buClrTx/>
              <a:buSzTx/>
              <a:buFontTx/>
              <a:buNone/>
              <a:tabLst/>
            </a:pPr>
            <a:r>
              <a:rPr kumimoji="0" lang="en-AU" sz="1600" b="1" i="0" u="none" strike="noStrike" cap="none" normalizeH="0" baseline="0" dirty="0">
                <a:ln>
                  <a:noFill/>
                </a:ln>
                <a:solidFill>
                  <a:srgbClr val="00B050"/>
                </a:solidFill>
                <a:effectLst/>
                <a:latin typeface="+mj-lt"/>
              </a:rPr>
              <a:t>T-M</a:t>
            </a:r>
            <a:r>
              <a:rPr lang="en-AU" sz="1600" b="1" dirty="0">
                <a:solidFill>
                  <a:srgbClr val="00B050"/>
                </a:solidFill>
                <a:latin typeface="+mj-lt"/>
              </a:rPr>
              <a:t>obile</a:t>
            </a:r>
            <a:endParaRPr kumimoji="0" lang="en-AU" sz="1600" b="1" i="0" u="none" strike="noStrike" cap="none" normalizeH="0" baseline="0" dirty="0">
              <a:ln>
                <a:noFill/>
              </a:ln>
              <a:solidFill>
                <a:srgbClr val="00B050"/>
              </a:solidFill>
              <a:effectLst/>
              <a:latin typeface="+mj-lt"/>
            </a:endParaRPr>
          </a:p>
        </p:txBody>
      </p:sp>
      <p:sp>
        <p:nvSpPr>
          <p:cNvPr id="10" name="Rectangle 9">
            <a:extLst>
              <a:ext uri="{FF2B5EF4-FFF2-40B4-BE49-F238E27FC236}">
                <a16:creationId xmlns:a16="http://schemas.microsoft.com/office/drawing/2014/main" id="{DC78D765-62DC-42E8-873C-39D5C1C90BA2}"/>
              </a:ext>
            </a:extLst>
          </p:cNvPr>
          <p:cNvSpPr/>
          <p:nvPr/>
        </p:nvSpPr>
        <p:spPr bwMode="auto">
          <a:xfrm>
            <a:off x="4572000" y="1524000"/>
            <a:ext cx="3866628" cy="373187"/>
          </a:xfrm>
          <a:prstGeom prst="rect">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chemeClr val="tx1"/>
                </a:solidFill>
                <a:effectLst/>
                <a:latin typeface="+mj-lt"/>
              </a:rPr>
              <a:t>Chicago LAA deployment (Jan 2020)</a:t>
            </a:r>
          </a:p>
        </p:txBody>
      </p:sp>
      <p:sp>
        <p:nvSpPr>
          <p:cNvPr id="12" name="Rectangle 11">
            <a:extLst>
              <a:ext uri="{FF2B5EF4-FFF2-40B4-BE49-F238E27FC236}">
                <a16:creationId xmlns:a16="http://schemas.microsoft.com/office/drawing/2014/main" id="{6E8BF6D5-1542-49D7-B49D-E9418958E309}"/>
              </a:ext>
            </a:extLst>
          </p:cNvPr>
          <p:cNvSpPr/>
          <p:nvPr/>
        </p:nvSpPr>
        <p:spPr bwMode="auto">
          <a:xfrm rot="1433100">
            <a:off x="7688345" y="762000"/>
            <a:ext cx="1327371"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No update</a:t>
            </a:r>
            <a:endParaRPr kumimoji="0" lang="en-AU" sz="1600" b="1" i="0" u="none" strike="noStrike" cap="none" normalizeH="0" baseline="0" dirty="0">
              <a:ln>
                <a:noFill/>
              </a:ln>
              <a:solidFill>
                <a:srgbClr val="FF0000"/>
              </a:solidFill>
              <a:effectLst/>
              <a:latin typeface="+mj-lt"/>
            </a:endParaRPr>
          </a:p>
        </p:txBody>
      </p:sp>
    </p:spTree>
    <p:extLst>
      <p:ext uri="{BB962C8B-B14F-4D97-AF65-F5344CB8AC3E}">
        <p14:creationId xmlns:p14="http://schemas.microsoft.com/office/powerpoint/2010/main" val="22019715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153400" cy="1066800"/>
          </a:xfrm>
        </p:spPr>
        <p:txBody>
          <a:bodyPr/>
          <a:lstStyle/>
          <a:p>
            <a:r>
              <a:rPr lang="en-AU" dirty="0"/>
              <a:t>We have tracked the use of 5G by SPs in unlicensed bands to highlight the importance of coexistence work</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0461595"/>
              </p:ext>
            </p:extLst>
          </p:nvPr>
        </p:nvGraphicFramePr>
        <p:xfrm>
          <a:off x="76201" y="2031144"/>
          <a:ext cx="8991594" cy="2662776"/>
        </p:xfrm>
        <a:graphic>
          <a:graphicData uri="http://schemas.openxmlformats.org/drawingml/2006/table">
            <a:tbl>
              <a:tblPr firstRow="1" bandRow="1">
                <a:tableStyleId>{21E4AEA4-8DFA-4A89-87EB-49C32662AFE0}</a:tableStyleId>
              </a:tblPr>
              <a:tblGrid>
                <a:gridCol w="671977">
                  <a:extLst>
                    <a:ext uri="{9D8B030D-6E8A-4147-A177-3AD203B41FA5}">
                      <a16:colId xmlns:a16="http://schemas.microsoft.com/office/drawing/2014/main" val="3409454223"/>
                    </a:ext>
                  </a:extLst>
                </a:gridCol>
                <a:gridCol w="1004422">
                  <a:extLst>
                    <a:ext uri="{9D8B030D-6E8A-4147-A177-3AD203B41FA5}">
                      <a16:colId xmlns:a16="http://schemas.microsoft.com/office/drawing/2014/main" val="1001302695"/>
                    </a:ext>
                  </a:extLst>
                </a:gridCol>
                <a:gridCol w="874705">
                  <a:extLst>
                    <a:ext uri="{9D8B030D-6E8A-4147-A177-3AD203B41FA5}">
                      <a16:colId xmlns:a16="http://schemas.microsoft.com/office/drawing/2014/main" val="4129828934"/>
                    </a:ext>
                  </a:extLst>
                </a:gridCol>
                <a:gridCol w="920070">
                  <a:extLst>
                    <a:ext uri="{9D8B030D-6E8A-4147-A177-3AD203B41FA5}">
                      <a16:colId xmlns:a16="http://schemas.microsoft.com/office/drawing/2014/main" val="175375953"/>
                    </a:ext>
                  </a:extLst>
                </a:gridCol>
                <a:gridCol w="920070">
                  <a:extLst>
                    <a:ext uri="{9D8B030D-6E8A-4147-A177-3AD203B41FA5}">
                      <a16:colId xmlns:a16="http://schemas.microsoft.com/office/drawing/2014/main" val="3937962473"/>
                    </a:ext>
                  </a:extLst>
                </a:gridCol>
                <a:gridCol w="920070">
                  <a:extLst>
                    <a:ext uri="{9D8B030D-6E8A-4147-A177-3AD203B41FA5}">
                      <a16:colId xmlns:a16="http://schemas.microsoft.com/office/drawing/2014/main" val="4245245893"/>
                    </a:ext>
                  </a:extLst>
                </a:gridCol>
                <a:gridCol w="920070">
                  <a:extLst>
                    <a:ext uri="{9D8B030D-6E8A-4147-A177-3AD203B41FA5}">
                      <a16:colId xmlns:a16="http://schemas.microsoft.com/office/drawing/2014/main" val="1539556242"/>
                    </a:ext>
                  </a:extLst>
                </a:gridCol>
                <a:gridCol w="920070">
                  <a:extLst>
                    <a:ext uri="{9D8B030D-6E8A-4147-A177-3AD203B41FA5}">
                      <a16:colId xmlns:a16="http://schemas.microsoft.com/office/drawing/2014/main" val="2641848087"/>
                    </a:ext>
                  </a:extLst>
                </a:gridCol>
                <a:gridCol w="920070">
                  <a:extLst>
                    <a:ext uri="{9D8B030D-6E8A-4147-A177-3AD203B41FA5}">
                      <a16:colId xmlns:a16="http://schemas.microsoft.com/office/drawing/2014/main" val="2450901583"/>
                    </a:ext>
                  </a:extLst>
                </a:gridCol>
                <a:gridCol w="920070">
                  <a:extLst>
                    <a:ext uri="{9D8B030D-6E8A-4147-A177-3AD203B41FA5}">
                      <a16:colId xmlns:a16="http://schemas.microsoft.com/office/drawing/2014/main" val="758354042"/>
                    </a:ext>
                  </a:extLst>
                </a:gridCol>
              </a:tblGrid>
              <a:tr h="385221">
                <a:tc>
                  <a:txBody>
                    <a:bodyPr/>
                    <a:lstStyle/>
                    <a:p>
                      <a:r>
                        <a:rPr lang="en-AU" sz="1200" dirty="0"/>
                        <a:t>Tech</a:t>
                      </a:r>
                    </a:p>
                  </a:txBody>
                  <a:tcPr anchor="ctr"/>
                </a:tc>
                <a:tc>
                  <a:txBody>
                    <a:bodyPr/>
                    <a:lstStyle/>
                    <a:p>
                      <a:r>
                        <a:rPr lang="en-AU" sz="1200" dirty="0"/>
                        <a:t>Stage</a:t>
                      </a:r>
                    </a:p>
                  </a:txBody>
                  <a:tcPr anchor="ctr"/>
                </a:tc>
                <a:tc>
                  <a:txBody>
                    <a:bodyPr/>
                    <a:lstStyle/>
                    <a:p>
                      <a:pPr algn="ctr"/>
                      <a:r>
                        <a:rPr lang="en-AU" sz="1200" dirty="0"/>
                        <a:t>GSMA</a:t>
                      </a:r>
                      <a:r>
                        <a:rPr lang="en-AU" sz="1200" b="1" kern="1200" baseline="30000" dirty="0">
                          <a:solidFill>
                            <a:schemeClr val="lt1"/>
                          </a:solidFill>
                          <a:latin typeface="+mn-lt"/>
                          <a:ea typeface="+mn-ea"/>
                          <a:cs typeface="+mn-cs"/>
                        </a:rPr>
                        <a:t>1</a:t>
                      </a:r>
                      <a:br>
                        <a:rPr lang="en-AU" sz="1200" dirty="0"/>
                      </a:br>
                      <a:r>
                        <a:rPr lang="en-AU" sz="1200" dirty="0"/>
                        <a:t>(July ‘18)</a:t>
                      </a:r>
                    </a:p>
                  </a:txBody>
                  <a:tcPr anchor="ctr"/>
                </a:tc>
                <a:tc>
                  <a:txBody>
                    <a:bodyPr/>
                    <a:lstStyle/>
                    <a:p>
                      <a:pPr algn="ctr"/>
                      <a:r>
                        <a:rPr lang="en-AU" sz="1200" dirty="0"/>
                        <a:t>GSA</a:t>
                      </a:r>
                      <a:r>
                        <a:rPr lang="en-AU" sz="1200" b="1" kern="1200" baseline="30000" dirty="0">
                          <a:solidFill>
                            <a:schemeClr val="lt1"/>
                          </a:solidFill>
                          <a:latin typeface="+mn-lt"/>
                          <a:ea typeface="+mn-ea"/>
                          <a:cs typeface="+mn-cs"/>
                        </a:rPr>
                        <a:t>2</a:t>
                      </a:r>
                      <a:br>
                        <a:rPr lang="en-AU" sz="1200" dirty="0"/>
                      </a:br>
                      <a:r>
                        <a:rPr lang="en-AU" sz="1200" dirty="0"/>
                        <a:t>(Oct ‘18)</a:t>
                      </a:r>
                    </a:p>
                  </a:txBody>
                  <a:tcPr anchor="ctr"/>
                </a:tc>
                <a:tc>
                  <a:txBody>
                    <a:bodyPr/>
                    <a:lstStyle/>
                    <a:p>
                      <a:pPr algn="ctr"/>
                      <a:r>
                        <a:rPr lang="en-AU" sz="1200" dirty="0"/>
                        <a:t>GSA</a:t>
                      </a:r>
                      <a:r>
                        <a:rPr lang="en-AU" sz="1200" b="1" kern="1200" baseline="30000" dirty="0">
                          <a:solidFill>
                            <a:schemeClr val="lt1"/>
                          </a:solidFill>
                          <a:latin typeface="+mn-lt"/>
                          <a:ea typeface="+mn-ea"/>
                          <a:cs typeface="+mn-cs"/>
                        </a:rPr>
                        <a:t>3</a:t>
                      </a:r>
                      <a:br>
                        <a:rPr lang="en-AU" sz="1200" dirty="0"/>
                      </a:br>
                      <a:r>
                        <a:rPr lang="en-AU" sz="1200" dirty="0"/>
                        <a:t>(Jan ‘19)</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4</a:t>
                      </a:r>
                      <a:br>
                        <a:rPr lang="en-AU" sz="1200" dirty="0"/>
                      </a:br>
                      <a:r>
                        <a:rPr lang="en-AU" sz="1200" dirty="0"/>
                        <a:t>(Jul ‘19)</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5</a:t>
                      </a:r>
                      <a:br>
                        <a:rPr lang="en-AU" sz="1200" dirty="0"/>
                      </a:br>
                      <a:r>
                        <a:rPr lang="en-AU" sz="1200" dirty="0"/>
                        <a:t>(Nov ‘19)</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6</a:t>
                      </a:r>
                      <a:br>
                        <a:rPr lang="en-AU" sz="1200" dirty="0"/>
                      </a:br>
                      <a:r>
                        <a:rPr lang="en-AU" sz="1200" dirty="0"/>
                        <a:t>(Dec ‘19)</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7</a:t>
                      </a:r>
                      <a:br>
                        <a:rPr lang="en-AU" sz="1200" dirty="0"/>
                      </a:br>
                      <a:r>
                        <a:rPr lang="en-AU" sz="1200" dirty="0"/>
                        <a:t>(Mar ‘20)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8</a:t>
                      </a:r>
                      <a:br>
                        <a:rPr lang="en-AU" sz="1200" dirty="0"/>
                      </a:br>
                      <a:r>
                        <a:rPr lang="en-AU" sz="1200" dirty="0"/>
                        <a:t>(Aug ‘20)</a:t>
                      </a:r>
                    </a:p>
                  </a:txBody>
                  <a:tcPr anchor="ctr"/>
                </a:tc>
                <a:extLst>
                  <a:ext uri="{0D108BD9-81ED-4DB2-BD59-A6C34878D82A}">
                    <a16:rowId xmlns:a16="http://schemas.microsoft.com/office/drawing/2014/main" val="199255957"/>
                  </a:ext>
                </a:extLst>
              </a:tr>
              <a:tr h="275697">
                <a:tc rowSpan="2">
                  <a:txBody>
                    <a:bodyPr/>
                    <a:lstStyle/>
                    <a:p>
                      <a:r>
                        <a:rPr lang="en-AU" sz="1200" dirty="0"/>
                        <a:t>LAA</a:t>
                      </a:r>
                    </a:p>
                  </a:txBody>
                  <a:tcPr anchor="ctr"/>
                </a:tc>
                <a:tc>
                  <a:txBody>
                    <a:bodyPr/>
                    <a:lstStyle/>
                    <a:p>
                      <a:r>
                        <a:rPr lang="en-AU" sz="1200" dirty="0"/>
                        <a:t>Trials/plans</a:t>
                      </a:r>
                    </a:p>
                  </a:txBody>
                  <a:tcPr anchor="ctr"/>
                </a:tc>
                <a:tc>
                  <a:txBody>
                    <a:bodyPr/>
                    <a:lstStyle/>
                    <a:p>
                      <a:pPr algn="ctr"/>
                      <a:r>
                        <a:rPr lang="en-AU" sz="1200" dirty="0">
                          <a:solidFill>
                            <a:schemeClr val="tx1"/>
                          </a:solidFill>
                        </a:rPr>
                        <a:t>23</a:t>
                      </a:r>
                    </a:p>
                  </a:txBody>
                  <a:tcPr anchor="ctr"/>
                </a:tc>
                <a:tc>
                  <a:txBody>
                    <a:bodyPr/>
                    <a:lstStyle/>
                    <a:p>
                      <a:pPr algn="ctr"/>
                      <a:r>
                        <a:rPr lang="en-AU" sz="1200" dirty="0">
                          <a:solidFill>
                            <a:schemeClr val="tx1"/>
                          </a:solidFill>
                        </a:rPr>
                        <a:t>22</a:t>
                      </a:r>
                    </a:p>
                  </a:txBody>
                  <a:tcPr anchor="ctr"/>
                </a:tc>
                <a:tc>
                  <a:txBody>
                    <a:bodyPr/>
                    <a:lstStyle/>
                    <a:p>
                      <a:pPr algn="ctr"/>
                      <a:r>
                        <a:rPr lang="en-AU" sz="1200" dirty="0">
                          <a:solidFill>
                            <a:schemeClr val="tx1"/>
                          </a:solidFill>
                        </a:rPr>
                        <a:t>26</a:t>
                      </a:r>
                    </a:p>
                  </a:txBody>
                  <a:tcPr anchor="ctr"/>
                </a:tc>
                <a:tc>
                  <a:txBody>
                    <a:bodyPr/>
                    <a:lstStyle/>
                    <a:p>
                      <a:pPr algn="ctr"/>
                      <a:r>
                        <a:rPr lang="en-AU" sz="1200" dirty="0">
                          <a:solidFill>
                            <a:schemeClr val="tx1"/>
                          </a:solidFill>
                        </a:rPr>
                        <a:t>29</a:t>
                      </a:r>
                    </a:p>
                  </a:txBody>
                  <a:tcPr anchor="ctr"/>
                </a:tc>
                <a:tc>
                  <a:txBody>
                    <a:bodyPr/>
                    <a:lstStyle/>
                    <a:p>
                      <a:pPr algn="ctr"/>
                      <a:r>
                        <a:rPr lang="en-AU" sz="1200" dirty="0">
                          <a:solidFill>
                            <a:schemeClr val="tx1"/>
                          </a:solidFill>
                        </a:rPr>
                        <a:t>30</a:t>
                      </a:r>
                    </a:p>
                  </a:txBody>
                  <a:tcPr anchor="ctr"/>
                </a:tc>
                <a:tc>
                  <a:txBody>
                    <a:bodyPr/>
                    <a:lstStyle/>
                    <a:p>
                      <a:pPr algn="ctr"/>
                      <a:r>
                        <a:rPr lang="en-AU" sz="1200" dirty="0">
                          <a:solidFill>
                            <a:schemeClr val="tx1"/>
                          </a:solidFill>
                        </a:rPr>
                        <a:t>29</a:t>
                      </a:r>
                    </a:p>
                  </a:txBody>
                  <a:tcPr anchor="ctr"/>
                </a:tc>
                <a:tc>
                  <a:txBody>
                    <a:bodyPr/>
                    <a:lstStyle/>
                    <a:p>
                      <a:pPr algn="ctr"/>
                      <a:r>
                        <a:rPr lang="en-US" sz="1200" dirty="0">
                          <a:solidFill>
                            <a:schemeClr val="tx1"/>
                          </a:solidFill>
                        </a:rPr>
                        <a:t>29</a:t>
                      </a:r>
                      <a:endParaRPr lang="en-AU" sz="1200" dirty="0">
                        <a:solidFill>
                          <a:schemeClr val="tx1"/>
                        </a:solidFill>
                      </a:endParaRPr>
                    </a:p>
                  </a:txBody>
                  <a:tcPr anchor="ctr"/>
                </a:tc>
                <a:tc>
                  <a:txBody>
                    <a:bodyPr/>
                    <a:lstStyle/>
                    <a:p>
                      <a:pPr algn="ctr"/>
                      <a:r>
                        <a:rPr lang="en-AU" sz="1200" dirty="0">
                          <a:solidFill>
                            <a:schemeClr val="tx1"/>
                          </a:solidFill>
                        </a:rPr>
                        <a:t>28</a:t>
                      </a:r>
                    </a:p>
                  </a:txBody>
                  <a:tcPr anchor="ctr"/>
                </a:tc>
                <a:extLst>
                  <a:ext uri="{0D108BD9-81ED-4DB2-BD59-A6C34878D82A}">
                    <a16:rowId xmlns:a16="http://schemas.microsoft.com/office/drawing/2014/main" val="2071330830"/>
                  </a:ext>
                </a:extLst>
              </a:tr>
              <a:tr h="275697">
                <a:tc vMerge="1">
                  <a:txBody>
                    <a:bodyPr/>
                    <a:lstStyle/>
                    <a:p>
                      <a:endParaRPr lang="en-AU" dirty="0"/>
                    </a:p>
                  </a:txBody>
                  <a:tcPr/>
                </a:tc>
                <a:tc>
                  <a:txBody>
                    <a:bodyPr/>
                    <a:lstStyle/>
                    <a:p>
                      <a:r>
                        <a:rPr lang="en-AU" sz="1200" dirty="0"/>
                        <a:t>Deployed</a:t>
                      </a:r>
                    </a:p>
                  </a:txBody>
                  <a:tcPr anchor="ctr"/>
                </a:tc>
                <a:tc>
                  <a:txBody>
                    <a:bodyPr/>
                    <a:lstStyle/>
                    <a:p>
                      <a:pPr algn="ctr"/>
                      <a:r>
                        <a:rPr lang="en-AU" sz="1200" dirty="0">
                          <a:solidFill>
                            <a:schemeClr val="tx1"/>
                          </a:solidFill>
                        </a:rPr>
                        <a:t>4</a:t>
                      </a:r>
                    </a:p>
                  </a:txBody>
                  <a:tcPr anchor="ctr"/>
                </a:tc>
                <a:tc>
                  <a:txBody>
                    <a:bodyPr/>
                    <a:lstStyle/>
                    <a:p>
                      <a:pPr algn="ctr"/>
                      <a:r>
                        <a:rPr lang="en-AU" sz="1200" dirty="0">
                          <a:solidFill>
                            <a:schemeClr val="tx1"/>
                          </a:solidFill>
                        </a:rPr>
                        <a:t>6</a:t>
                      </a:r>
                    </a:p>
                  </a:txBody>
                  <a:tcPr anchor="ctr"/>
                </a:tc>
                <a:tc>
                  <a:txBody>
                    <a:bodyPr/>
                    <a:lstStyle/>
                    <a:p>
                      <a:pPr algn="ctr"/>
                      <a:r>
                        <a:rPr lang="en-AU" sz="1200" dirty="0">
                          <a:solidFill>
                            <a:schemeClr val="tx1"/>
                          </a:solidFill>
                        </a:rPr>
                        <a:t>6</a:t>
                      </a:r>
                    </a:p>
                  </a:txBody>
                  <a:tcPr anchor="ctr"/>
                </a:tc>
                <a:tc>
                  <a:txBody>
                    <a:bodyPr/>
                    <a:lstStyle/>
                    <a:p>
                      <a:pPr algn="ctr"/>
                      <a:r>
                        <a:rPr lang="en-AU" sz="1200" dirty="0">
                          <a:solidFill>
                            <a:schemeClr val="tx1"/>
                          </a:solidFill>
                        </a:rPr>
                        <a:t>8</a:t>
                      </a:r>
                    </a:p>
                  </a:txBody>
                  <a:tcPr anchor="ctr"/>
                </a:tc>
                <a:tc>
                  <a:txBody>
                    <a:bodyPr/>
                    <a:lstStyle/>
                    <a:p>
                      <a:pPr algn="ctr"/>
                      <a:r>
                        <a:rPr lang="en-AU" sz="1200" dirty="0">
                          <a:solidFill>
                            <a:schemeClr val="tx1"/>
                          </a:solidFill>
                        </a:rPr>
                        <a:t>8</a:t>
                      </a:r>
                    </a:p>
                  </a:txBody>
                  <a:tcPr anchor="ctr"/>
                </a:tc>
                <a:tc>
                  <a:txBody>
                    <a:bodyPr/>
                    <a:lstStyle/>
                    <a:p>
                      <a:pPr algn="ctr"/>
                      <a:r>
                        <a:rPr lang="en-AU" sz="1200" dirty="0">
                          <a:solidFill>
                            <a:schemeClr val="tx1"/>
                          </a:solidFill>
                        </a:rPr>
                        <a:t>8</a:t>
                      </a:r>
                    </a:p>
                  </a:txBody>
                  <a:tcPr anchor="ctr"/>
                </a:tc>
                <a:tc>
                  <a:txBody>
                    <a:bodyPr/>
                    <a:lstStyle/>
                    <a:p>
                      <a:pPr algn="ctr"/>
                      <a:r>
                        <a:rPr lang="en-US" sz="1200" dirty="0">
                          <a:solidFill>
                            <a:schemeClr val="tx1"/>
                          </a:solidFill>
                        </a:rPr>
                        <a:t>9</a:t>
                      </a:r>
                      <a:endParaRPr lang="en-AU" sz="1200" dirty="0">
                        <a:solidFill>
                          <a:schemeClr val="tx1"/>
                        </a:solidFill>
                      </a:endParaRPr>
                    </a:p>
                  </a:txBody>
                  <a:tcPr anchor="ctr"/>
                </a:tc>
                <a:tc>
                  <a:txBody>
                    <a:bodyPr/>
                    <a:lstStyle/>
                    <a:p>
                      <a:pPr algn="ctr"/>
                      <a:r>
                        <a:rPr lang="en-AU" sz="1200" dirty="0">
                          <a:solidFill>
                            <a:schemeClr val="tx1"/>
                          </a:solidFill>
                        </a:rPr>
                        <a:t>9</a:t>
                      </a:r>
                    </a:p>
                  </a:txBody>
                  <a:tcPr anchor="ctr"/>
                </a:tc>
                <a:extLst>
                  <a:ext uri="{0D108BD9-81ED-4DB2-BD59-A6C34878D82A}">
                    <a16:rowId xmlns:a16="http://schemas.microsoft.com/office/drawing/2014/main" val="2912597888"/>
                  </a:ext>
                </a:extLst>
              </a:tr>
              <a:tr h="275697">
                <a:tc rowSpan="2">
                  <a:txBody>
                    <a:bodyPr/>
                    <a:lstStyle/>
                    <a:p>
                      <a:r>
                        <a:rPr lang="en-AU" sz="1200" dirty="0"/>
                        <a:t>eLAA</a:t>
                      </a:r>
                    </a:p>
                  </a:txBody>
                  <a:tcPr anchor="ctr"/>
                </a:tc>
                <a:tc>
                  <a:txBody>
                    <a:bodyPr/>
                    <a:lstStyle/>
                    <a:p>
                      <a:r>
                        <a:rPr lang="en-AU" sz="1200" dirty="0"/>
                        <a:t>Trials/plans</a:t>
                      </a:r>
                    </a:p>
                  </a:txBody>
                  <a:tcPr anchor="ctr"/>
                </a:tc>
                <a:tc>
                  <a:txBody>
                    <a:bodyPr/>
                    <a:lstStyle/>
                    <a:p>
                      <a:pPr algn="ctr"/>
                      <a:r>
                        <a:rPr lang="en-AU" sz="1200" dirty="0"/>
                        <a:t>?</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r>
                        <a:rPr lang="en-AU" sz="1200" dirty="0"/>
                        <a:t>?</a:t>
                      </a:r>
                    </a:p>
                  </a:txBody>
                  <a:tcPr anchor="ctr"/>
                </a:tc>
                <a:tc>
                  <a:txBody>
                    <a:bodyPr/>
                    <a:lstStyle/>
                    <a:p>
                      <a:pPr algn="ctr"/>
                      <a:r>
                        <a:rPr lang="en-US" sz="1200" dirty="0"/>
                        <a:t>0</a:t>
                      </a:r>
                      <a:endParaRPr lang="en-AU" sz="1200" dirty="0"/>
                    </a:p>
                  </a:txBody>
                  <a:tcPr anchor="ctr"/>
                </a:tc>
                <a:tc>
                  <a:txBody>
                    <a:bodyPr/>
                    <a:lstStyle/>
                    <a:p>
                      <a:pPr algn="ctr"/>
                      <a:r>
                        <a:rPr lang="en-AU" sz="1200" dirty="0"/>
                        <a:t>1</a:t>
                      </a:r>
                    </a:p>
                  </a:txBody>
                  <a:tcPr anchor="ctr"/>
                </a:tc>
                <a:extLst>
                  <a:ext uri="{0D108BD9-81ED-4DB2-BD59-A6C34878D82A}">
                    <a16:rowId xmlns:a16="http://schemas.microsoft.com/office/drawing/2014/main" val="1702723510"/>
                  </a:ext>
                </a:extLst>
              </a:tr>
              <a:tr h="275697">
                <a:tc vMerge="1">
                  <a:txBody>
                    <a:bodyPr/>
                    <a:lstStyle/>
                    <a:p>
                      <a:endParaRPr lang="en-AU" dirty="0"/>
                    </a:p>
                  </a:txBody>
                  <a:tcPr/>
                </a:tc>
                <a:tc>
                  <a:txBody>
                    <a:bodyPr/>
                    <a:lstStyle/>
                    <a:p>
                      <a:r>
                        <a:rPr lang="en-AU" sz="1200" dirty="0"/>
                        <a:t>Deployed</a:t>
                      </a:r>
                    </a:p>
                  </a:txBody>
                  <a:tcPr anchor="ctr"/>
                </a:tc>
                <a:tc>
                  <a:txBody>
                    <a:bodyPr/>
                    <a:lstStyle/>
                    <a:p>
                      <a:pPr algn="ctr"/>
                      <a:r>
                        <a:rPr lang="en-AU" sz="1200" dirty="0"/>
                        <a:t>?</a:t>
                      </a:r>
                    </a:p>
                  </a:txBody>
                  <a:tcPr anchor="ctr"/>
                </a:tc>
                <a:tc>
                  <a:txBody>
                    <a:bodyPr/>
                    <a:lstStyle/>
                    <a:p>
                      <a:pPr algn="ctr"/>
                      <a:r>
                        <a:rPr lang="en-AU" sz="1200" dirty="0"/>
                        <a:t>0</a:t>
                      </a:r>
                    </a:p>
                  </a:txBody>
                  <a:tcPr anchor="ctr"/>
                </a:tc>
                <a:tc>
                  <a:txBody>
                    <a:bodyPr/>
                    <a:lstStyle/>
                    <a:p>
                      <a:pPr algn="ctr"/>
                      <a:r>
                        <a:rPr lang="en-AU" sz="1200" dirty="0"/>
                        <a:t>0</a:t>
                      </a:r>
                    </a:p>
                  </a:txBody>
                  <a:tcPr anchor="ctr"/>
                </a:tc>
                <a:tc>
                  <a:txBody>
                    <a:bodyPr/>
                    <a:lstStyle/>
                    <a:p>
                      <a:pPr algn="ctr"/>
                      <a:r>
                        <a:rPr lang="en-AU" sz="1200" dirty="0"/>
                        <a:t>0</a:t>
                      </a:r>
                    </a:p>
                  </a:txBody>
                  <a:tcPr anchor="ctr"/>
                </a:tc>
                <a:tc>
                  <a:txBody>
                    <a:bodyPr/>
                    <a:lstStyle/>
                    <a:p>
                      <a:pPr algn="ctr"/>
                      <a:r>
                        <a:rPr lang="en-AU" sz="1200" dirty="0"/>
                        <a:t>0</a:t>
                      </a:r>
                    </a:p>
                  </a:txBody>
                  <a:tcPr anchor="ctr"/>
                </a:tc>
                <a:tc>
                  <a:txBody>
                    <a:bodyPr/>
                    <a:lstStyle/>
                    <a:p>
                      <a:pPr algn="ctr"/>
                      <a:r>
                        <a:rPr lang="en-AU" sz="1200" dirty="0"/>
                        <a:t>?</a:t>
                      </a:r>
                    </a:p>
                  </a:txBody>
                  <a:tcPr anchor="ctr"/>
                </a:tc>
                <a:tc>
                  <a:txBody>
                    <a:bodyPr/>
                    <a:lstStyle/>
                    <a:p>
                      <a:pPr algn="ctr"/>
                      <a:r>
                        <a:rPr lang="en-US" sz="1200" dirty="0"/>
                        <a:t>1</a:t>
                      </a:r>
                      <a:endParaRPr lang="en-AU" sz="1200" dirty="0"/>
                    </a:p>
                  </a:txBody>
                  <a:tcPr anchor="ctr"/>
                </a:tc>
                <a:tc>
                  <a:txBody>
                    <a:bodyPr/>
                    <a:lstStyle/>
                    <a:p>
                      <a:pPr algn="ctr"/>
                      <a:r>
                        <a:rPr lang="en-AU" sz="1200" dirty="0"/>
                        <a:t>0</a:t>
                      </a:r>
                    </a:p>
                  </a:txBody>
                  <a:tcPr anchor="ctr"/>
                </a:tc>
                <a:extLst>
                  <a:ext uri="{0D108BD9-81ED-4DB2-BD59-A6C34878D82A}">
                    <a16:rowId xmlns:a16="http://schemas.microsoft.com/office/drawing/2014/main" val="1043723728"/>
                  </a:ext>
                </a:extLst>
              </a:tr>
              <a:tr h="275697">
                <a:tc rowSpan="2">
                  <a:txBody>
                    <a:bodyPr/>
                    <a:lstStyle/>
                    <a:p>
                      <a:r>
                        <a:rPr lang="en-AU" sz="1200" dirty="0"/>
                        <a:t>LWA</a:t>
                      </a:r>
                    </a:p>
                  </a:txBody>
                  <a:tcPr anchor="ctr"/>
                </a:tc>
                <a:tc>
                  <a:txBody>
                    <a:bodyPr/>
                    <a:lstStyle/>
                    <a:p>
                      <a:r>
                        <a:rPr lang="en-AU" sz="1200" dirty="0"/>
                        <a:t>Trials/plans</a:t>
                      </a:r>
                    </a:p>
                  </a:txBody>
                  <a:tcPr anchor="ctr"/>
                </a:tc>
                <a:tc>
                  <a:txBody>
                    <a:bodyPr/>
                    <a:lstStyle/>
                    <a:p>
                      <a:pPr algn="ctr"/>
                      <a:r>
                        <a:rPr lang="en-AU" sz="1200" dirty="0"/>
                        <a:t>?</a:t>
                      </a:r>
                    </a:p>
                  </a:txBody>
                  <a:tcPr anchor="ctr"/>
                </a:tc>
                <a:tc>
                  <a:txBody>
                    <a:bodyPr/>
                    <a:lstStyle/>
                    <a:p>
                      <a:pPr algn="ctr"/>
                      <a:r>
                        <a:rPr lang="en-AU" sz="1200" dirty="0"/>
                        <a:t>2</a:t>
                      </a:r>
                    </a:p>
                  </a:txBody>
                  <a:tcPr anchor="ctr"/>
                </a:tc>
                <a:tc>
                  <a:txBody>
                    <a:bodyPr/>
                    <a:lstStyle/>
                    <a:p>
                      <a:pPr algn="ctr"/>
                      <a:r>
                        <a:rPr lang="en-AU" sz="1200" dirty="0"/>
                        <a:t>2</a:t>
                      </a:r>
                    </a:p>
                  </a:txBody>
                  <a:tcPr anchor="ctr"/>
                </a:tc>
                <a:tc>
                  <a:txBody>
                    <a:bodyPr/>
                    <a:lstStyle/>
                    <a:p>
                      <a:pPr algn="ctr"/>
                      <a:r>
                        <a:rPr lang="en-AU" sz="1200" dirty="0"/>
                        <a:t>2</a:t>
                      </a:r>
                    </a:p>
                  </a:txBody>
                  <a:tcPr anchor="ctr"/>
                </a:tc>
                <a:tc>
                  <a:txBody>
                    <a:bodyPr/>
                    <a:lstStyle/>
                    <a:p>
                      <a:pPr algn="ctr"/>
                      <a:r>
                        <a:rPr lang="en-AU" sz="1200" dirty="0"/>
                        <a:t>2</a:t>
                      </a:r>
                    </a:p>
                  </a:txBody>
                  <a:tcPr anchor="ctr"/>
                </a:tc>
                <a:tc>
                  <a:txBody>
                    <a:bodyPr/>
                    <a:lstStyle/>
                    <a:p>
                      <a:pPr algn="ctr"/>
                      <a:r>
                        <a:rPr lang="en-AU" sz="1200" dirty="0"/>
                        <a:t>2</a:t>
                      </a:r>
                    </a:p>
                  </a:txBody>
                  <a:tcPr anchor="ctr"/>
                </a:tc>
                <a:tc>
                  <a:txBody>
                    <a:bodyPr/>
                    <a:lstStyle/>
                    <a:p>
                      <a:pPr algn="ctr"/>
                      <a:r>
                        <a:rPr lang="en-US" sz="1200" dirty="0"/>
                        <a:t>2</a:t>
                      </a:r>
                      <a:endParaRPr lang="en-AU" sz="1200" dirty="0"/>
                    </a:p>
                  </a:txBody>
                  <a:tcPr anchor="ctr"/>
                </a:tc>
                <a:tc>
                  <a:txBody>
                    <a:bodyPr/>
                    <a:lstStyle/>
                    <a:p>
                      <a:pPr algn="ctr"/>
                      <a:r>
                        <a:rPr lang="en-AU" sz="1200" dirty="0"/>
                        <a:t>2</a:t>
                      </a:r>
                    </a:p>
                  </a:txBody>
                  <a:tcPr anchor="ctr"/>
                </a:tc>
                <a:extLst>
                  <a:ext uri="{0D108BD9-81ED-4DB2-BD59-A6C34878D82A}">
                    <a16:rowId xmlns:a16="http://schemas.microsoft.com/office/drawing/2014/main" val="634136015"/>
                  </a:ext>
                </a:extLst>
              </a:tr>
              <a:tr h="275697">
                <a:tc vMerge="1">
                  <a:txBody>
                    <a:bodyPr/>
                    <a:lstStyle/>
                    <a:p>
                      <a:endParaRPr lang="en-AU" dirty="0"/>
                    </a:p>
                  </a:txBody>
                  <a:tcPr/>
                </a:tc>
                <a:tc>
                  <a:txBody>
                    <a:bodyPr/>
                    <a:lstStyle/>
                    <a:p>
                      <a:r>
                        <a:rPr lang="en-AU" sz="1200" dirty="0"/>
                        <a:t>Deployed</a:t>
                      </a:r>
                    </a:p>
                  </a:txBody>
                  <a:tcPr anchor="ctr"/>
                </a:tc>
                <a:tc>
                  <a:txBody>
                    <a:bodyPr/>
                    <a:lstStyle/>
                    <a:p>
                      <a:pPr algn="ctr"/>
                      <a:r>
                        <a:rPr lang="en-AU" sz="1200" dirty="0"/>
                        <a:t>?</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r>
                        <a:rPr lang="en-US" sz="1200" dirty="0"/>
                        <a:t>1</a:t>
                      </a:r>
                      <a:endParaRPr lang="en-AU" sz="1200" dirty="0"/>
                    </a:p>
                  </a:txBody>
                  <a:tcPr anchor="ctr"/>
                </a:tc>
                <a:tc>
                  <a:txBody>
                    <a:bodyPr/>
                    <a:lstStyle/>
                    <a:p>
                      <a:pPr algn="ctr"/>
                      <a:r>
                        <a:rPr lang="en-AU" sz="1200" dirty="0"/>
                        <a:t>1</a:t>
                      </a:r>
                    </a:p>
                  </a:txBody>
                  <a:tcPr anchor="ctr"/>
                </a:tc>
                <a:extLst>
                  <a:ext uri="{0D108BD9-81ED-4DB2-BD59-A6C34878D82A}">
                    <a16:rowId xmlns:a16="http://schemas.microsoft.com/office/drawing/2014/main" val="3901041144"/>
                  </a:ext>
                </a:extLst>
              </a:tr>
              <a:tr h="275697">
                <a:tc rowSpan="2">
                  <a:txBody>
                    <a:bodyPr/>
                    <a:lstStyle/>
                    <a:p>
                      <a:r>
                        <a:rPr lang="en-AU" sz="1200" dirty="0"/>
                        <a:t>LTE-U</a:t>
                      </a:r>
                    </a:p>
                  </a:txBody>
                  <a:tcPr anchor="ctr"/>
                </a:tc>
                <a:tc>
                  <a:txBody>
                    <a:bodyPr/>
                    <a:lstStyle/>
                    <a:p>
                      <a:r>
                        <a:rPr lang="en-AU" sz="1200" dirty="0"/>
                        <a:t>Trials/plans</a:t>
                      </a:r>
                    </a:p>
                  </a:txBody>
                  <a:tcPr anchor="ctr"/>
                </a:tc>
                <a:tc>
                  <a:txBody>
                    <a:bodyPr/>
                    <a:lstStyle/>
                    <a:p>
                      <a:pPr algn="ctr"/>
                      <a:r>
                        <a:rPr lang="en-AU" sz="1200" dirty="0"/>
                        <a:t>?</a:t>
                      </a:r>
                    </a:p>
                  </a:txBody>
                  <a:tcPr anchor="ctr"/>
                </a:tc>
                <a:tc>
                  <a:txBody>
                    <a:bodyPr/>
                    <a:lstStyle/>
                    <a:p>
                      <a:pPr algn="ctr"/>
                      <a:r>
                        <a:rPr lang="en-AU" sz="1200" dirty="0"/>
                        <a:t>8</a:t>
                      </a:r>
                    </a:p>
                  </a:txBody>
                  <a:tcPr anchor="ctr"/>
                </a:tc>
                <a:tc>
                  <a:txBody>
                    <a:bodyPr/>
                    <a:lstStyle/>
                    <a:p>
                      <a:pPr algn="ctr"/>
                      <a:r>
                        <a:rPr lang="en-AU" sz="1200" dirty="0"/>
                        <a:t>8</a:t>
                      </a:r>
                    </a:p>
                  </a:txBody>
                  <a:tcPr anchor="ctr"/>
                </a:tc>
                <a:tc>
                  <a:txBody>
                    <a:bodyPr/>
                    <a:lstStyle/>
                    <a:p>
                      <a:pPr algn="ctr"/>
                      <a:r>
                        <a:rPr lang="en-AU" sz="1200" dirty="0"/>
                        <a:t>8</a:t>
                      </a:r>
                    </a:p>
                  </a:txBody>
                  <a:tcPr anchor="ctr"/>
                </a:tc>
                <a:tc>
                  <a:txBody>
                    <a:bodyPr/>
                    <a:lstStyle/>
                    <a:p>
                      <a:pPr algn="ctr"/>
                      <a:r>
                        <a:rPr lang="en-AU" sz="1200" dirty="0"/>
                        <a:t>8</a:t>
                      </a:r>
                    </a:p>
                  </a:txBody>
                  <a:tcPr anchor="ctr"/>
                </a:tc>
                <a:tc>
                  <a:txBody>
                    <a:bodyPr/>
                    <a:lstStyle/>
                    <a:p>
                      <a:pPr algn="ctr"/>
                      <a:r>
                        <a:rPr lang="en-AU" sz="1200" dirty="0"/>
                        <a:t>9</a:t>
                      </a:r>
                    </a:p>
                  </a:txBody>
                  <a:tcPr anchor="ctr"/>
                </a:tc>
                <a:tc>
                  <a:txBody>
                    <a:bodyPr/>
                    <a:lstStyle/>
                    <a:p>
                      <a:pPr algn="ctr"/>
                      <a:r>
                        <a:rPr lang="en-US" sz="1200" dirty="0"/>
                        <a:t>9</a:t>
                      </a:r>
                      <a:endParaRPr lang="en-AU" sz="1200" dirty="0"/>
                    </a:p>
                  </a:txBody>
                  <a:tcPr anchor="ctr"/>
                </a:tc>
                <a:tc>
                  <a:txBody>
                    <a:bodyPr/>
                    <a:lstStyle/>
                    <a:p>
                      <a:pPr algn="ctr"/>
                      <a:r>
                        <a:rPr lang="en-AU" sz="1200" dirty="0"/>
                        <a:t>9</a:t>
                      </a:r>
                    </a:p>
                  </a:txBody>
                  <a:tcPr anchor="ctr"/>
                </a:tc>
                <a:extLst>
                  <a:ext uri="{0D108BD9-81ED-4DB2-BD59-A6C34878D82A}">
                    <a16:rowId xmlns:a16="http://schemas.microsoft.com/office/drawing/2014/main" val="1975259152"/>
                  </a:ext>
                </a:extLst>
              </a:tr>
              <a:tr h="275697">
                <a:tc vMerge="1">
                  <a:txBody>
                    <a:bodyPr/>
                    <a:lstStyle/>
                    <a:p>
                      <a:endParaRPr lang="en-AU" dirty="0"/>
                    </a:p>
                  </a:txBody>
                  <a:tcPr/>
                </a:tc>
                <a:tc>
                  <a:txBody>
                    <a:bodyPr/>
                    <a:lstStyle/>
                    <a:p>
                      <a:r>
                        <a:rPr lang="en-AU" sz="1200" dirty="0"/>
                        <a:t>Deployed</a:t>
                      </a:r>
                    </a:p>
                  </a:txBody>
                  <a:tcPr anchor="ctr"/>
                </a:tc>
                <a:tc>
                  <a:txBody>
                    <a:bodyPr/>
                    <a:lstStyle/>
                    <a:p>
                      <a:pPr algn="ctr"/>
                      <a:r>
                        <a:rPr lang="en-AU" sz="1200" dirty="0"/>
                        <a:t>?</a:t>
                      </a:r>
                    </a:p>
                  </a:txBody>
                  <a:tcPr anchor="ctr"/>
                </a:tc>
                <a:tc>
                  <a:txBody>
                    <a:bodyPr/>
                    <a:lstStyle/>
                    <a:p>
                      <a:pPr algn="ctr"/>
                      <a:r>
                        <a:rPr lang="en-AU" sz="1200" dirty="0"/>
                        <a:t>3</a:t>
                      </a:r>
                    </a:p>
                  </a:txBody>
                  <a:tcPr anchor="ctr"/>
                </a:tc>
                <a:tc>
                  <a:txBody>
                    <a:bodyPr/>
                    <a:lstStyle/>
                    <a:p>
                      <a:pPr algn="ctr"/>
                      <a:r>
                        <a:rPr lang="en-AU" sz="1200" dirty="0"/>
                        <a:t>3</a:t>
                      </a:r>
                    </a:p>
                  </a:txBody>
                  <a:tcPr anchor="ctr"/>
                </a:tc>
                <a:tc>
                  <a:txBody>
                    <a:bodyPr/>
                    <a:lstStyle/>
                    <a:p>
                      <a:pPr algn="ctr"/>
                      <a:r>
                        <a:rPr lang="en-AU" sz="1200" dirty="0"/>
                        <a:t>3</a:t>
                      </a:r>
                    </a:p>
                  </a:txBody>
                  <a:tcPr anchor="ctr"/>
                </a:tc>
                <a:tc>
                  <a:txBody>
                    <a:bodyPr/>
                    <a:lstStyle/>
                    <a:p>
                      <a:pPr algn="ctr"/>
                      <a:r>
                        <a:rPr lang="en-AU" sz="1200" dirty="0"/>
                        <a:t>3</a:t>
                      </a:r>
                    </a:p>
                  </a:txBody>
                  <a:tcPr anchor="ctr"/>
                </a:tc>
                <a:tc>
                  <a:txBody>
                    <a:bodyPr/>
                    <a:lstStyle/>
                    <a:p>
                      <a:pPr algn="ctr"/>
                      <a:r>
                        <a:rPr lang="en-AU" sz="1200" dirty="0"/>
                        <a:t>3</a:t>
                      </a:r>
                    </a:p>
                  </a:txBody>
                  <a:tcPr anchor="ctr"/>
                </a:tc>
                <a:tc>
                  <a:txBody>
                    <a:bodyPr/>
                    <a:lstStyle/>
                    <a:p>
                      <a:pPr algn="ctr"/>
                      <a:r>
                        <a:rPr lang="en-US" sz="1200" dirty="0"/>
                        <a:t>3</a:t>
                      </a:r>
                      <a:endParaRPr lang="en-AU" sz="1200" dirty="0"/>
                    </a:p>
                  </a:txBody>
                  <a:tcPr anchor="ctr"/>
                </a:tc>
                <a:tc>
                  <a:txBody>
                    <a:bodyPr/>
                    <a:lstStyle/>
                    <a:p>
                      <a:pPr algn="ctr"/>
                      <a:r>
                        <a:rPr lang="en-AU" sz="1200" dirty="0"/>
                        <a:t>3</a:t>
                      </a:r>
                    </a:p>
                  </a:txBody>
                  <a:tcPr anchor="ctr"/>
                </a:tc>
                <a:extLst>
                  <a:ext uri="{0D108BD9-81ED-4DB2-BD59-A6C34878D82A}">
                    <a16:rowId xmlns:a16="http://schemas.microsoft.com/office/drawing/2014/main" val="1745351656"/>
                  </a:ext>
                </a:extLst>
              </a:tr>
            </a:tbl>
          </a:graphicData>
        </a:graphic>
      </p:graphicFrame>
      <p:sp>
        <p:nvSpPr>
          <p:cNvPr id="4" name="Footer Placeholder 3"/>
          <p:cNvSpPr>
            <a:spLocks noGrp="1"/>
          </p:cNvSpPr>
          <p:nvPr>
            <p:ph type="ftr" sz="quarter" idx="10"/>
          </p:nvPr>
        </p:nvSpPr>
        <p:spPr/>
        <p:txBody>
          <a:bodyPr/>
          <a:lstStyle/>
          <a:p>
            <a:pPr>
              <a:defRPr/>
            </a:pPr>
            <a:r>
              <a:rPr lang="en-US" dirty="0"/>
              <a:t>Andrew Myles, Cisco</a:t>
            </a:r>
          </a:p>
        </p:txBody>
      </p:sp>
      <p:sp>
        <p:nvSpPr>
          <p:cNvPr id="5" name="Slide Number Placeholder 4"/>
          <p:cNvSpPr>
            <a:spLocks noGrp="1"/>
          </p:cNvSpPr>
          <p:nvPr>
            <p:ph type="sldNum" sz="quarter" idx="11"/>
          </p:nvPr>
        </p:nvSpPr>
        <p:spPr/>
        <p:txBody>
          <a:bodyPr/>
          <a:lstStyle/>
          <a:p>
            <a:pPr>
              <a:defRPr/>
            </a:pPr>
            <a:r>
              <a:rPr lang="en-US" dirty="0"/>
              <a:t>Slide </a:t>
            </a:r>
            <a:fld id="{EF4002E7-DB4D-4CC3-8382-1939D19420D8}" type="slidenum">
              <a:rPr lang="en-US" smtClean="0"/>
              <a:pPr>
                <a:defRPr/>
              </a:pPr>
              <a:t>22</a:t>
            </a:fld>
            <a:endParaRPr lang="en-US" dirty="0"/>
          </a:p>
        </p:txBody>
      </p:sp>
      <p:sp>
        <p:nvSpPr>
          <p:cNvPr id="8" name="Rectangle 7"/>
          <p:cNvSpPr/>
          <p:nvPr/>
        </p:nvSpPr>
        <p:spPr bwMode="auto">
          <a:xfrm>
            <a:off x="76200" y="5005514"/>
            <a:ext cx="4411716" cy="1166686"/>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228600" indent="-228600" eaLnBrk="0" hangingPunct="0">
              <a:spcBef>
                <a:spcPts val="700"/>
              </a:spcBef>
              <a:buAutoNum type="arabicPlain"/>
              <a:tabLst>
                <a:tab pos="182563" algn="l"/>
              </a:tabLst>
            </a:pPr>
            <a:r>
              <a:rPr lang="en-AU" sz="900" dirty="0">
                <a:latin typeface="+mj-lt"/>
              </a:rPr>
              <a:t>GSMA (July 2018)</a:t>
            </a:r>
          </a:p>
          <a:p>
            <a:pPr marL="228600" indent="-228600" eaLnBrk="0" hangingPunct="0">
              <a:spcBef>
                <a:spcPts val="700"/>
              </a:spcBef>
              <a:buAutoNum type="arabicPlain" startAt="2"/>
              <a:tabLst>
                <a:tab pos="182563" algn="l"/>
              </a:tabLst>
            </a:pPr>
            <a:r>
              <a:rPr lang="en-AU" sz="900" dirty="0">
                <a:latin typeface="+mj-lt"/>
              </a:rPr>
              <a:t>GSA: Evolution from LTE to 5G: Global Market Status (Nov 2018)</a:t>
            </a:r>
          </a:p>
          <a:p>
            <a:pPr marL="228600" indent="-228600" eaLnBrk="0" hangingPunct="0">
              <a:spcBef>
                <a:spcPts val="700"/>
              </a:spcBef>
              <a:buAutoNum type="arabicPlain" startAt="3"/>
              <a:tabLst>
                <a:tab pos="182563" algn="l"/>
              </a:tabLst>
            </a:pPr>
            <a:r>
              <a:rPr lang="en-AU" sz="900" dirty="0">
                <a:latin typeface="+mj-lt"/>
              </a:rPr>
              <a:t>GSA: LTE in unlicensed and shared spectrum (Jan 2019)</a:t>
            </a:r>
          </a:p>
          <a:p>
            <a:pPr marL="228600" indent="-228600" eaLnBrk="0" hangingPunct="0">
              <a:spcBef>
                <a:spcPts val="700"/>
              </a:spcBef>
              <a:buAutoNum type="arabicPlain" startAt="4"/>
              <a:tabLst>
                <a:tab pos="182563" algn="l"/>
              </a:tabLst>
            </a:pPr>
            <a:r>
              <a:rPr lang="en-AU" sz="900" dirty="0">
                <a:latin typeface="+mj-lt"/>
              </a:rPr>
              <a:t>GSA: Evolution from LTE to 5G: Global Market Status (Aug 2019)</a:t>
            </a:r>
          </a:p>
          <a:p>
            <a:pPr marL="228600" indent="-228600" eaLnBrk="0" hangingPunct="0">
              <a:spcBef>
                <a:spcPts val="700"/>
              </a:spcBef>
              <a:buAutoNum type="arabicPlain" startAt="5"/>
              <a:tabLst>
                <a:tab pos="182563" algn="l"/>
              </a:tabLst>
            </a:pPr>
            <a:r>
              <a:rPr lang="en-AU" sz="900" dirty="0">
                <a:latin typeface="+mj-lt"/>
              </a:rPr>
              <a:t>GSA: LTE Unlicensed - LTE in Unlicensed and Shared Spectrum (Nov 2019</a:t>
            </a:r>
          </a:p>
          <a:p>
            <a:pPr marL="228600" indent="-228600" eaLnBrk="0" hangingPunct="0">
              <a:spcBef>
                <a:spcPts val="700"/>
              </a:spcBef>
              <a:buAutoNum type="arabicPlain" startAt="4"/>
              <a:tabLst>
                <a:tab pos="182563" algn="l"/>
              </a:tabLst>
            </a:pPr>
            <a:endParaRPr lang="en-AU" sz="900" dirty="0">
              <a:latin typeface="+mj-lt"/>
            </a:endParaRPr>
          </a:p>
          <a:p>
            <a:pPr marL="228600" indent="-228600" eaLnBrk="0" hangingPunct="0">
              <a:spcBef>
                <a:spcPts val="700"/>
              </a:spcBef>
              <a:buAutoNum type="arabicPlain" startAt="6"/>
              <a:tabLst>
                <a:tab pos="182563" algn="l"/>
              </a:tabLst>
            </a:pPr>
            <a:endParaRPr lang="en-AU" sz="900" dirty="0">
              <a:latin typeface="+mj-lt"/>
            </a:endParaRPr>
          </a:p>
          <a:p>
            <a:pPr marL="228600" indent="-228600" eaLnBrk="0" hangingPunct="0">
              <a:spcBef>
                <a:spcPts val="700"/>
              </a:spcBef>
              <a:buAutoNum type="arabicPlain" startAt="6"/>
              <a:tabLst>
                <a:tab pos="182563" algn="l"/>
              </a:tabLst>
            </a:pPr>
            <a:endParaRPr lang="en-AU" sz="900" dirty="0">
              <a:latin typeface="+mj-lt"/>
            </a:endParaRPr>
          </a:p>
          <a:p>
            <a:pPr eaLnBrk="0" hangingPunct="0">
              <a:spcBef>
                <a:spcPts val="700"/>
              </a:spcBef>
              <a:tabLst>
                <a:tab pos="182563" algn="l"/>
              </a:tabLst>
            </a:pPr>
            <a:endParaRPr lang="en-AU" sz="900" dirty="0">
              <a:latin typeface="+mj-lt"/>
            </a:endParaRPr>
          </a:p>
          <a:p>
            <a:pPr marL="228600" indent="-228600" eaLnBrk="0" hangingPunct="0">
              <a:spcBef>
                <a:spcPts val="700"/>
              </a:spcBef>
              <a:buAutoNum type="arabicPlain" startAt="5"/>
              <a:tabLst>
                <a:tab pos="182563" algn="l"/>
              </a:tabLst>
            </a:pPr>
            <a:endParaRPr lang="en-AU" sz="900" dirty="0">
              <a:latin typeface="+mj-lt"/>
            </a:endParaRPr>
          </a:p>
        </p:txBody>
      </p:sp>
      <p:sp>
        <p:nvSpPr>
          <p:cNvPr id="10" name="Rectangle 9">
            <a:extLst>
              <a:ext uri="{FF2B5EF4-FFF2-40B4-BE49-F238E27FC236}">
                <a16:creationId xmlns:a16="http://schemas.microsoft.com/office/drawing/2014/main" id="{88C48245-A526-40C5-9838-3E713F8CC6D4}"/>
              </a:ext>
            </a:extLst>
          </p:cNvPr>
          <p:cNvSpPr/>
          <p:nvPr/>
        </p:nvSpPr>
        <p:spPr bwMode="auto">
          <a:xfrm>
            <a:off x="4656081" y="5026025"/>
            <a:ext cx="4411716" cy="1166686"/>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228600" indent="-228600" eaLnBrk="0" hangingPunct="0">
              <a:spcBef>
                <a:spcPts val="700"/>
              </a:spcBef>
              <a:buAutoNum type="arabicPlain" startAt="6"/>
              <a:tabLst>
                <a:tab pos="182563" algn="l"/>
              </a:tabLst>
            </a:pPr>
            <a:r>
              <a:rPr lang="en-AU" sz="900" dirty="0">
                <a:latin typeface="+mj-lt"/>
              </a:rPr>
              <a:t>GSA: LTE and 5G Market Statistics (Dec 2019)</a:t>
            </a:r>
          </a:p>
          <a:p>
            <a:pPr marL="228600" indent="-228600" eaLnBrk="0" hangingPunct="0">
              <a:spcBef>
                <a:spcPts val="700"/>
              </a:spcBef>
              <a:buAutoNum type="arabicPlain" startAt="7"/>
              <a:tabLst>
                <a:tab pos="182563" algn="l"/>
              </a:tabLst>
            </a:pPr>
            <a:r>
              <a:rPr lang="en-AU" sz="900" dirty="0">
                <a:latin typeface="+mj-lt"/>
              </a:rPr>
              <a:t>GSA: LTE in Unlicensed Spectrum and Shared Spectrum (Mar 2020)</a:t>
            </a:r>
          </a:p>
          <a:p>
            <a:pPr marL="228600" indent="-228600" eaLnBrk="0" hangingPunct="0">
              <a:spcBef>
                <a:spcPts val="700"/>
              </a:spcBef>
              <a:buAutoNum type="arabicPlain" startAt="7"/>
              <a:tabLst>
                <a:tab pos="182563" algn="l"/>
              </a:tabLst>
            </a:pPr>
            <a:r>
              <a:rPr lang="en-AU" sz="900" dirty="0">
                <a:latin typeface="+mj-lt"/>
              </a:rPr>
              <a:t>GSA: LTE and 5G in Unlicensed Spectrum: Trials, Deployments &amp; Devices (Aug 2020)</a:t>
            </a:r>
          </a:p>
          <a:p>
            <a:pPr marL="228600" indent="-228600" eaLnBrk="0" hangingPunct="0">
              <a:spcBef>
                <a:spcPts val="700"/>
              </a:spcBef>
              <a:buAutoNum type="arabicPlain" startAt="4"/>
              <a:tabLst>
                <a:tab pos="182563" algn="l"/>
              </a:tabLst>
            </a:pPr>
            <a:endParaRPr lang="en-AU" sz="900" dirty="0">
              <a:latin typeface="+mj-lt"/>
            </a:endParaRPr>
          </a:p>
          <a:p>
            <a:pPr marL="228600" indent="-228600" eaLnBrk="0" hangingPunct="0">
              <a:spcBef>
                <a:spcPts val="700"/>
              </a:spcBef>
              <a:buAutoNum type="arabicPlain" startAt="6"/>
              <a:tabLst>
                <a:tab pos="182563" algn="l"/>
              </a:tabLst>
            </a:pPr>
            <a:endParaRPr lang="en-AU" sz="900" dirty="0">
              <a:latin typeface="+mj-lt"/>
            </a:endParaRPr>
          </a:p>
          <a:p>
            <a:pPr marL="228600" indent="-228600" eaLnBrk="0" hangingPunct="0">
              <a:spcBef>
                <a:spcPts val="700"/>
              </a:spcBef>
              <a:buAutoNum type="arabicPlain" startAt="6"/>
              <a:tabLst>
                <a:tab pos="182563" algn="l"/>
              </a:tabLst>
            </a:pPr>
            <a:endParaRPr lang="en-AU" sz="900" dirty="0">
              <a:latin typeface="+mj-lt"/>
            </a:endParaRPr>
          </a:p>
          <a:p>
            <a:pPr eaLnBrk="0" hangingPunct="0">
              <a:spcBef>
                <a:spcPts val="700"/>
              </a:spcBef>
              <a:tabLst>
                <a:tab pos="182563" algn="l"/>
              </a:tabLst>
            </a:pPr>
            <a:endParaRPr lang="en-AU" sz="900" dirty="0">
              <a:latin typeface="+mj-lt"/>
            </a:endParaRPr>
          </a:p>
          <a:p>
            <a:pPr marL="228600" indent="-228600" eaLnBrk="0" hangingPunct="0">
              <a:spcBef>
                <a:spcPts val="700"/>
              </a:spcBef>
              <a:buAutoNum type="arabicPlain" startAt="5"/>
              <a:tabLst>
                <a:tab pos="182563" algn="l"/>
              </a:tabLst>
            </a:pPr>
            <a:endParaRPr lang="en-AU" sz="900" dirty="0">
              <a:latin typeface="+mj-lt"/>
            </a:endParaRPr>
          </a:p>
        </p:txBody>
      </p:sp>
      <p:sp>
        <p:nvSpPr>
          <p:cNvPr id="11" name="Rectangle 10">
            <a:extLst>
              <a:ext uri="{FF2B5EF4-FFF2-40B4-BE49-F238E27FC236}">
                <a16:creationId xmlns:a16="http://schemas.microsoft.com/office/drawing/2014/main" id="{F23CCA8B-5EA6-49CF-9B11-7744631D39E3}"/>
              </a:ext>
            </a:extLst>
          </p:cNvPr>
          <p:cNvSpPr/>
          <p:nvPr/>
        </p:nvSpPr>
        <p:spPr bwMode="auto">
          <a:xfrm rot="1433100">
            <a:off x="7688345" y="762000"/>
            <a:ext cx="1327371"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No update</a:t>
            </a:r>
            <a:endParaRPr kumimoji="0" lang="en-AU" sz="1600" b="1" i="0" u="none" strike="noStrike" cap="none" normalizeH="0" baseline="0" dirty="0">
              <a:ln>
                <a:noFill/>
              </a:ln>
              <a:solidFill>
                <a:srgbClr val="FF0000"/>
              </a:solidFill>
              <a:effectLst/>
              <a:latin typeface="+mj-lt"/>
            </a:endParaRPr>
          </a:p>
        </p:txBody>
      </p:sp>
    </p:spTree>
    <p:extLst>
      <p:ext uri="{BB962C8B-B14F-4D97-AF65-F5344CB8AC3E}">
        <p14:creationId xmlns:p14="http://schemas.microsoft.com/office/powerpoint/2010/main" val="20650235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305800" cy="1066800"/>
          </a:xfrm>
        </p:spPr>
        <p:txBody>
          <a:bodyPr/>
          <a:lstStyle/>
          <a:p>
            <a:r>
              <a:rPr lang="en-AU" dirty="0"/>
              <a:t>We are now also tracking 5G clients in unlicensed bands to highlight the importance of coex work</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669726761"/>
              </p:ext>
            </p:extLst>
          </p:nvPr>
        </p:nvGraphicFramePr>
        <p:xfrm>
          <a:off x="457201" y="1981200"/>
          <a:ext cx="6934199" cy="2938473"/>
        </p:xfrm>
        <a:graphic>
          <a:graphicData uri="http://schemas.openxmlformats.org/drawingml/2006/table">
            <a:tbl>
              <a:tblPr firstRow="1" bandRow="1">
                <a:tableStyleId>{21E4AEA4-8DFA-4A89-87EB-49C32662AFE0}</a:tableStyleId>
              </a:tblPr>
              <a:tblGrid>
                <a:gridCol w="646171">
                  <a:extLst>
                    <a:ext uri="{9D8B030D-6E8A-4147-A177-3AD203B41FA5}">
                      <a16:colId xmlns:a16="http://schemas.microsoft.com/office/drawing/2014/main" val="3409454223"/>
                    </a:ext>
                  </a:extLst>
                </a:gridCol>
                <a:gridCol w="979624">
                  <a:extLst>
                    <a:ext uri="{9D8B030D-6E8A-4147-A177-3AD203B41FA5}">
                      <a16:colId xmlns:a16="http://schemas.microsoft.com/office/drawing/2014/main" val="1001302695"/>
                    </a:ext>
                  </a:extLst>
                </a:gridCol>
                <a:gridCol w="884734">
                  <a:extLst>
                    <a:ext uri="{9D8B030D-6E8A-4147-A177-3AD203B41FA5}">
                      <a16:colId xmlns:a16="http://schemas.microsoft.com/office/drawing/2014/main" val="175375953"/>
                    </a:ext>
                  </a:extLst>
                </a:gridCol>
                <a:gridCol w="884734">
                  <a:extLst>
                    <a:ext uri="{9D8B030D-6E8A-4147-A177-3AD203B41FA5}">
                      <a16:colId xmlns:a16="http://schemas.microsoft.com/office/drawing/2014/main" val="3937962473"/>
                    </a:ext>
                  </a:extLst>
                </a:gridCol>
                <a:gridCol w="884734">
                  <a:extLst>
                    <a:ext uri="{9D8B030D-6E8A-4147-A177-3AD203B41FA5}">
                      <a16:colId xmlns:a16="http://schemas.microsoft.com/office/drawing/2014/main" val="4245245893"/>
                    </a:ext>
                  </a:extLst>
                </a:gridCol>
                <a:gridCol w="884734">
                  <a:extLst>
                    <a:ext uri="{9D8B030D-6E8A-4147-A177-3AD203B41FA5}">
                      <a16:colId xmlns:a16="http://schemas.microsoft.com/office/drawing/2014/main" val="1539556242"/>
                    </a:ext>
                  </a:extLst>
                </a:gridCol>
                <a:gridCol w="884734">
                  <a:extLst>
                    <a:ext uri="{9D8B030D-6E8A-4147-A177-3AD203B41FA5}">
                      <a16:colId xmlns:a16="http://schemas.microsoft.com/office/drawing/2014/main" val="3409390921"/>
                    </a:ext>
                  </a:extLst>
                </a:gridCol>
                <a:gridCol w="884734">
                  <a:extLst>
                    <a:ext uri="{9D8B030D-6E8A-4147-A177-3AD203B41FA5}">
                      <a16:colId xmlns:a16="http://schemas.microsoft.com/office/drawing/2014/main" val="134763259"/>
                    </a:ext>
                  </a:extLst>
                </a:gridCol>
              </a:tblGrid>
              <a:tr h="385221">
                <a:tc>
                  <a:txBody>
                    <a:bodyPr/>
                    <a:lstStyle/>
                    <a:p>
                      <a:r>
                        <a:rPr lang="en-AU" sz="1200" dirty="0"/>
                        <a:t>Tech</a:t>
                      </a:r>
                    </a:p>
                  </a:txBody>
                  <a:tcPr anchor="ctr"/>
                </a:tc>
                <a:tc>
                  <a:txBody>
                    <a:bodyPr/>
                    <a:lstStyle/>
                    <a:p>
                      <a:r>
                        <a:rPr lang="en-AU" sz="1200" dirty="0"/>
                        <a:t>Stage</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9</a:t>
                      </a:r>
                      <a:br>
                        <a:rPr lang="en-AU" sz="1200" dirty="0"/>
                      </a:br>
                      <a:r>
                        <a:rPr lang="en-AU" sz="1200" dirty="0"/>
                        <a:t> (Oct ’20)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10</a:t>
                      </a:r>
                      <a:br>
                        <a:rPr lang="en-AU" sz="1200" dirty="0"/>
                      </a:br>
                      <a:r>
                        <a:rPr lang="en-AU" sz="1200" dirty="0"/>
                        <a:t> (Jan ’21)</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11</a:t>
                      </a:r>
                      <a:br>
                        <a:rPr lang="en-AU" sz="1200" dirty="0"/>
                      </a:br>
                      <a:r>
                        <a:rPr lang="en-AU" sz="1200" dirty="0"/>
                        <a:t> (Feb ’21)</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12, 13</a:t>
                      </a:r>
                      <a:br>
                        <a:rPr lang="en-AU" sz="1200" dirty="0"/>
                      </a:br>
                      <a:r>
                        <a:rPr lang="en-AU" sz="1200" dirty="0"/>
                        <a:t> (Mar ’21)</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14</a:t>
                      </a:r>
                      <a:br>
                        <a:rPr lang="en-AU" sz="1200" dirty="0"/>
                      </a:br>
                      <a:r>
                        <a:rPr lang="en-AU" sz="1200" dirty="0"/>
                        <a:t> (Jun ’21)</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15</a:t>
                      </a:r>
                      <a:br>
                        <a:rPr lang="en-AU" sz="1200" dirty="0"/>
                      </a:br>
                      <a:r>
                        <a:rPr lang="en-AU" sz="1200" dirty="0"/>
                        <a:t> (Aug ’21)</a:t>
                      </a:r>
                    </a:p>
                  </a:txBody>
                  <a:tcPr anchor="ctr"/>
                </a:tc>
                <a:extLst>
                  <a:ext uri="{0D108BD9-81ED-4DB2-BD59-A6C34878D82A}">
                    <a16:rowId xmlns:a16="http://schemas.microsoft.com/office/drawing/2014/main" val="199255957"/>
                  </a:ext>
                </a:extLst>
              </a:tr>
              <a:tr h="275697">
                <a:tc rowSpan="3">
                  <a:txBody>
                    <a:bodyPr/>
                    <a:lstStyle/>
                    <a:p>
                      <a:r>
                        <a:rPr lang="en-AU" sz="1200" dirty="0"/>
                        <a:t>LAA</a:t>
                      </a:r>
                    </a:p>
                  </a:txBody>
                  <a:tcPr anchor="ctr"/>
                </a:tc>
                <a:tc>
                  <a:txBody>
                    <a:bodyPr/>
                    <a:lstStyle/>
                    <a:p>
                      <a:r>
                        <a:rPr lang="en-AU" sz="1200" dirty="0"/>
                        <a:t>Trials/plans</a:t>
                      </a:r>
                    </a:p>
                  </a:txBody>
                  <a:tcPr anchor="ctr"/>
                </a:tc>
                <a:tc>
                  <a:txBody>
                    <a:bodyPr/>
                    <a:lstStyle/>
                    <a:p>
                      <a:pPr algn="ctr"/>
                      <a:r>
                        <a:rPr lang="en-AU" sz="1200" dirty="0">
                          <a:solidFill>
                            <a:schemeClr val="tx1"/>
                          </a:solidFill>
                        </a:rPr>
                        <a:t>27</a:t>
                      </a:r>
                    </a:p>
                  </a:txBody>
                  <a:tcPr anchor="ctr"/>
                </a:tc>
                <a:tc>
                  <a:txBody>
                    <a:bodyPr/>
                    <a:lstStyle/>
                    <a:p>
                      <a:pPr algn="ctr"/>
                      <a:r>
                        <a:rPr lang="en-AU" sz="1200" dirty="0">
                          <a:solidFill>
                            <a:schemeClr val="tx1"/>
                          </a:solidFill>
                        </a:rPr>
                        <a:t>27</a:t>
                      </a:r>
                    </a:p>
                  </a:txBody>
                  <a:tcPr anchor="ctr"/>
                </a:tc>
                <a:tc>
                  <a:txBody>
                    <a:bodyPr/>
                    <a:lstStyle/>
                    <a:p>
                      <a:pPr algn="ctr"/>
                      <a:r>
                        <a:rPr lang="en-AU" sz="1200" dirty="0">
                          <a:solidFill>
                            <a:schemeClr val="tx1"/>
                          </a:solidFill>
                        </a:rPr>
                        <a:t>27</a:t>
                      </a:r>
                    </a:p>
                  </a:txBody>
                  <a:tcPr anchor="ctr"/>
                </a:tc>
                <a:tc>
                  <a:txBody>
                    <a:bodyPr/>
                    <a:lstStyle/>
                    <a:p>
                      <a:pPr algn="ctr"/>
                      <a:r>
                        <a:rPr lang="en-AU" sz="1200" dirty="0">
                          <a:solidFill>
                            <a:schemeClr val="tx1"/>
                          </a:solidFill>
                        </a:rPr>
                        <a:t>27</a:t>
                      </a:r>
                    </a:p>
                  </a:txBody>
                  <a:tcPr anchor="ctr"/>
                </a:tc>
                <a:tc>
                  <a:txBody>
                    <a:bodyPr/>
                    <a:lstStyle/>
                    <a:p>
                      <a:pPr algn="ctr"/>
                      <a:r>
                        <a:rPr lang="en-AU" sz="1200" dirty="0">
                          <a:solidFill>
                            <a:schemeClr val="tx1"/>
                          </a:solidFill>
                        </a:rPr>
                        <a:t>-</a:t>
                      </a:r>
                    </a:p>
                  </a:txBody>
                  <a:tcPr anchor="ctr"/>
                </a:tc>
                <a:tc>
                  <a:txBody>
                    <a:bodyPr/>
                    <a:lstStyle/>
                    <a:p>
                      <a:pPr algn="ctr"/>
                      <a:r>
                        <a:rPr lang="en-AU" sz="1200" dirty="0">
                          <a:solidFill>
                            <a:schemeClr val="tx1"/>
                          </a:solidFill>
                        </a:rPr>
                        <a:t>27</a:t>
                      </a:r>
                    </a:p>
                  </a:txBody>
                  <a:tcPr anchor="ctr"/>
                </a:tc>
                <a:extLst>
                  <a:ext uri="{0D108BD9-81ED-4DB2-BD59-A6C34878D82A}">
                    <a16:rowId xmlns:a16="http://schemas.microsoft.com/office/drawing/2014/main" val="2071330830"/>
                  </a:ext>
                </a:extLst>
              </a:tr>
              <a:tr h="275697">
                <a:tc vMerge="1">
                  <a:txBody>
                    <a:bodyPr/>
                    <a:lstStyle/>
                    <a:p>
                      <a:endParaRPr lang="en-AU" dirty="0"/>
                    </a:p>
                  </a:txBody>
                  <a:tcPr/>
                </a:tc>
                <a:tc>
                  <a:txBody>
                    <a:bodyPr/>
                    <a:lstStyle/>
                    <a:p>
                      <a:r>
                        <a:rPr lang="en-AU" sz="1200" dirty="0"/>
                        <a:t>Deployed</a:t>
                      </a:r>
                    </a:p>
                  </a:txBody>
                  <a:tcPr anchor="ctr"/>
                </a:tc>
                <a:tc>
                  <a:txBody>
                    <a:bodyPr/>
                    <a:lstStyle/>
                    <a:p>
                      <a:pPr algn="ctr"/>
                      <a:r>
                        <a:rPr lang="en-AU" sz="1200" dirty="0">
                          <a:solidFill>
                            <a:schemeClr val="tx1"/>
                          </a:solidFill>
                        </a:rPr>
                        <a:t>9</a:t>
                      </a:r>
                    </a:p>
                  </a:txBody>
                  <a:tcPr anchor="ctr"/>
                </a:tc>
                <a:tc>
                  <a:txBody>
                    <a:bodyPr/>
                    <a:lstStyle/>
                    <a:p>
                      <a:pPr algn="ctr"/>
                      <a:r>
                        <a:rPr lang="en-AU" sz="1200" dirty="0">
                          <a:solidFill>
                            <a:schemeClr val="tx1"/>
                          </a:solidFill>
                        </a:rPr>
                        <a:t>9</a:t>
                      </a:r>
                    </a:p>
                  </a:txBody>
                  <a:tcPr anchor="ctr"/>
                </a:tc>
                <a:tc>
                  <a:txBody>
                    <a:bodyPr/>
                    <a:lstStyle/>
                    <a:p>
                      <a:pPr algn="ctr"/>
                      <a:r>
                        <a:rPr lang="en-AU" sz="1200" dirty="0">
                          <a:solidFill>
                            <a:schemeClr val="tx1"/>
                          </a:solidFill>
                        </a:rPr>
                        <a:t>9</a:t>
                      </a:r>
                    </a:p>
                  </a:txBody>
                  <a:tcPr anchor="ctr"/>
                </a:tc>
                <a:tc>
                  <a:txBody>
                    <a:bodyPr/>
                    <a:lstStyle/>
                    <a:p>
                      <a:pPr algn="ctr"/>
                      <a:r>
                        <a:rPr lang="en-AU" sz="1200" dirty="0">
                          <a:solidFill>
                            <a:schemeClr val="tx1"/>
                          </a:solidFill>
                        </a:rPr>
                        <a:t>9</a:t>
                      </a:r>
                    </a:p>
                  </a:txBody>
                  <a:tcPr anchor="ctr"/>
                </a:tc>
                <a:tc>
                  <a:txBody>
                    <a:bodyPr/>
                    <a:lstStyle/>
                    <a:p>
                      <a:pPr algn="ctr"/>
                      <a:r>
                        <a:rPr lang="en-AU" sz="1200" dirty="0">
                          <a:solidFill>
                            <a:schemeClr val="tx1"/>
                          </a:solidFill>
                        </a:rPr>
                        <a:t>-</a:t>
                      </a:r>
                    </a:p>
                  </a:txBody>
                  <a:tcPr anchor="ctr"/>
                </a:tc>
                <a:tc>
                  <a:txBody>
                    <a:bodyPr/>
                    <a:lstStyle/>
                    <a:p>
                      <a:pPr algn="ctr"/>
                      <a:r>
                        <a:rPr lang="en-AU" sz="1200" dirty="0">
                          <a:solidFill>
                            <a:schemeClr val="tx1"/>
                          </a:solidFill>
                        </a:rPr>
                        <a:t>9</a:t>
                      </a:r>
                    </a:p>
                  </a:txBody>
                  <a:tcPr anchor="ctr"/>
                </a:tc>
                <a:extLst>
                  <a:ext uri="{0D108BD9-81ED-4DB2-BD59-A6C34878D82A}">
                    <a16:rowId xmlns:a16="http://schemas.microsoft.com/office/drawing/2014/main" val="2912597888"/>
                  </a:ext>
                </a:extLst>
              </a:tr>
              <a:tr h="275697">
                <a:tc vMerge="1">
                  <a:txBody>
                    <a:bodyPr/>
                    <a:lstStyle/>
                    <a:p>
                      <a:endParaRPr lang="en-AU" sz="1200" dirty="0"/>
                    </a:p>
                  </a:txBody>
                  <a:tcPr anchor="ctr"/>
                </a:tc>
                <a:tc>
                  <a:txBody>
                    <a:bodyPr/>
                    <a:lstStyle/>
                    <a:p>
                      <a:r>
                        <a:rPr lang="en-AU" sz="1200" dirty="0"/>
                        <a:t>Devices</a:t>
                      </a:r>
                    </a:p>
                  </a:txBody>
                  <a:tcPr anchor="ctr"/>
                </a:tc>
                <a:tc>
                  <a:txBody>
                    <a:bodyPr/>
                    <a:lstStyle/>
                    <a:p>
                      <a:pPr algn="ctr"/>
                      <a:r>
                        <a:rPr lang="en-AU" sz="1200" dirty="0">
                          <a:solidFill>
                            <a:schemeClr val="tx1"/>
                          </a:solidFill>
                        </a:rPr>
                        <a:t>-</a:t>
                      </a:r>
                    </a:p>
                  </a:txBody>
                  <a:tcPr anchor="ctr"/>
                </a:tc>
                <a:tc>
                  <a:txBody>
                    <a:bodyPr/>
                    <a:lstStyle/>
                    <a:p>
                      <a:pPr algn="ctr"/>
                      <a:r>
                        <a:rPr lang="en-AU" sz="1200" dirty="0">
                          <a:solidFill>
                            <a:schemeClr val="tx1"/>
                          </a:solidFill>
                        </a:rPr>
                        <a:t>-</a:t>
                      </a:r>
                    </a:p>
                  </a:txBody>
                  <a:tcPr anchor="ctr"/>
                </a:tc>
                <a:tc>
                  <a:txBody>
                    <a:bodyPr/>
                    <a:lstStyle/>
                    <a:p>
                      <a:pPr algn="ctr"/>
                      <a:r>
                        <a:rPr lang="en-AU" sz="1200" dirty="0">
                          <a:solidFill>
                            <a:schemeClr val="tx1"/>
                          </a:solidFill>
                        </a:rPr>
                        <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solidFill>
                            <a:schemeClr val="tx1"/>
                          </a:solidFill>
                        </a:rPr>
                        <a:t>247</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solidFill>
                            <a:schemeClr val="tx1"/>
                          </a:solidFill>
                        </a:rPr>
                        <a:t>329</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solidFill>
                            <a:schemeClr val="tx1"/>
                          </a:solidFill>
                        </a:rPr>
                        <a:t>-</a:t>
                      </a:r>
                    </a:p>
                  </a:txBody>
                  <a:tcPr anchor="ctr"/>
                </a:tc>
                <a:extLst>
                  <a:ext uri="{0D108BD9-81ED-4DB2-BD59-A6C34878D82A}">
                    <a16:rowId xmlns:a16="http://schemas.microsoft.com/office/drawing/2014/main" val="21003233"/>
                  </a:ext>
                </a:extLst>
              </a:tr>
              <a:tr h="275697">
                <a:tc rowSpan="3">
                  <a:txBody>
                    <a:bodyPr/>
                    <a:lstStyle/>
                    <a:p>
                      <a:r>
                        <a:rPr lang="en-AU" sz="1200" dirty="0"/>
                        <a:t>LWA</a:t>
                      </a:r>
                    </a:p>
                  </a:txBody>
                  <a:tcPr anchor="ctr"/>
                </a:tc>
                <a:tc>
                  <a:txBody>
                    <a:bodyPr/>
                    <a:lstStyle/>
                    <a:p>
                      <a:r>
                        <a:rPr lang="en-AU" sz="1200" dirty="0"/>
                        <a:t>Trials/plans</a:t>
                      </a:r>
                    </a:p>
                  </a:txBody>
                  <a:tcPr anchor="ctr"/>
                </a:tc>
                <a:tc>
                  <a:txBody>
                    <a:bodyPr/>
                    <a:lstStyle/>
                    <a:p>
                      <a:pPr algn="ctr"/>
                      <a:r>
                        <a:rPr lang="en-AU" sz="1200" dirty="0"/>
                        <a:t>2</a:t>
                      </a:r>
                    </a:p>
                  </a:txBody>
                  <a:tcPr anchor="ctr"/>
                </a:tc>
                <a:tc>
                  <a:txBody>
                    <a:bodyPr/>
                    <a:lstStyle/>
                    <a:p>
                      <a:pPr algn="ctr"/>
                      <a:r>
                        <a:rPr lang="en-AU" sz="1200" dirty="0"/>
                        <a:t>2</a:t>
                      </a:r>
                    </a:p>
                  </a:txBody>
                  <a:tcPr anchor="ctr"/>
                </a:tc>
                <a:tc>
                  <a:txBody>
                    <a:bodyPr/>
                    <a:lstStyle/>
                    <a:p>
                      <a:pPr algn="ctr"/>
                      <a:r>
                        <a:rPr lang="en-AU" sz="1200" dirty="0"/>
                        <a:t>2</a:t>
                      </a:r>
                    </a:p>
                  </a:txBody>
                  <a:tcPr anchor="ctr"/>
                </a:tc>
                <a:tc>
                  <a:txBody>
                    <a:bodyPr/>
                    <a:lstStyle/>
                    <a:p>
                      <a:pPr algn="ctr"/>
                      <a:r>
                        <a:rPr lang="en-AU" sz="1200" dirty="0"/>
                        <a:t>2</a:t>
                      </a:r>
                    </a:p>
                  </a:txBody>
                  <a:tcPr anchor="ctr"/>
                </a:tc>
                <a:tc>
                  <a:txBody>
                    <a:bodyPr/>
                    <a:lstStyle/>
                    <a:p>
                      <a:pPr algn="ctr"/>
                      <a:r>
                        <a:rPr lang="en-AU" sz="1200" dirty="0"/>
                        <a:t>-</a:t>
                      </a:r>
                    </a:p>
                  </a:txBody>
                  <a:tcPr anchor="ctr"/>
                </a:tc>
                <a:tc>
                  <a:txBody>
                    <a:bodyPr/>
                    <a:lstStyle/>
                    <a:p>
                      <a:pPr algn="ctr"/>
                      <a:r>
                        <a:rPr lang="en-AU" sz="1200" dirty="0"/>
                        <a:t>2</a:t>
                      </a:r>
                    </a:p>
                  </a:txBody>
                  <a:tcPr anchor="ctr"/>
                </a:tc>
                <a:extLst>
                  <a:ext uri="{0D108BD9-81ED-4DB2-BD59-A6C34878D82A}">
                    <a16:rowId xmlns:a16="http://schemas.microsoft.com/office/drawing/2014/main" val="634136015"/>
                  </a:ext>
                </a:extLst>
              </a:tr>
              <a:tr h="275697">
                <a:tc vMerge="1">
                  <a:txBody>
                    <a:bodyPr/>
                    <a:lstStyle/>
                    <a:p>
                      <a:endParaRPr lang="en-AU" dirty="0"/>
                    </a:p>
                  </a:txBody>
                  <a:tcPr/>
                </a:tc>
                <a:tc>
                  <a:txBody>
                    <a:bodyPr/>
                    <a:lstStyle/>
                    <a:p>
                      <a:r>
                        <a:rPr lang="en-AU" sz="1200" dirty="0"/>
                        <a:t>Deployed</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r>
                        <a:rPr lang="en-AU" sz="1200" dirty="0"/>
                        <a:t>-</a:t>
                      </a:r>
                    </a:p>
                  </a:txBody>
                  <a:tcPr anchor="ctr"/>
                </a:tc>
                <a:tc>
                  <a:txBody>
                    <a:bodyPr/>
                    <a:lstStyle/>
                    <a:p>
                      <a:pPr algn="ctr"/>
                      <a:r>
                        <a:rPr lang="en-AU" sz="1200" dirty="0"/>
                        <a:t>1</a:t>
                      </a:r>
                    </a:p>
                  </a:txBody>
                  <a:tcPr anchor="ctr"/>
                </a:tc>
                <a:extLst>
                  <a:ext uri="{0D108BD9-81ED-4DB2-BD59-A6C34878D82A}">
                    <a16:rowId xmlns:a16="http://schemas.microsoft.com/office/drawing/2014/main" val="3901041144"/>
                  </a:ext>
                </a:extLst>
              </a:tr>
              <a:tr h="275697">
                <a:tc vMerge="1">
                  <a:txBody>
                    <a:bodyPr/>
                    <a:lstStyle/>
                    <a:p>
                      <a:endParaRPr lang="en-AU" sz="1200" dirty="0"/>
                    </a:p>
                  </a:txBody>
                  <a:tcPr anchor="ctr"/>
                </a:tc>
                <a:tc>
                  <a:txBody>
                    <a:bodyPr/>
                    <a:lstStyle/>
                    <a:p>
                      <a:r>
                        <a:rPr lang="en-AU" sz="1200" dirty="0"/>
                        <a:t>Devices</a:t>
                      </a:r>
                    </a:p>
                  </a:txBody>
                  <a:tcPr anchor="ctr"/>
                </a:tc>
                <a:tc>
                  <a:txBody>
                    <a:bodyPr/>
                    <a:lstStyle/>
                    <a:p>
                      <a:pPr algn="ctr"/>
                      <a:r>
                        <a:rPr lang="en-AU" sz="1200" dirty="0"/>
                        <a:t>-</a:t>
                      </a:r>
                    </a:p>
                  </a:txBody>
                  <a:tcPr anchor="ctr"/>
                </a:tc>
                <a:tc>
                  <a:txBody>
                    <a:bodyPr/>
                    <a:lstStyle/>
                    <a:p>
                      <a:pPr algn="ctr"/>
                      <a:r>
                        <a:rPr lang="en-AU" sz="1200" dirty="0"/>
                        <a:t>-</a:t>
                      </a:r>
                    </a:p>
                  </a:txBody>
                  <a:tcPr anchor="ctr"/>
                </a:tc>
                <a:tc>
                  <a:txBody>
                    <a:bodyPr/>
                    <a:lstStyle/>
                    <a:p>
                      <a:pPr algn="ctr"/>
                      <a:r>
                        <a:rPr lang="en-AU" sz="1200" dirty="0"/>
                        <a:t>-</a:t>
                      </a:r>
                    </a:p>
                  </a:txBody>
                  <a:tcPr anchor="ctr"/>
                </a:tc>
                <a:tc>
                  <a:txBody>
                    <a:bodyPr/>
                    <a:lstStyle/>
                    <a:p>
                      <a:pPr algn="ctr"/>
                      <a:r>
                        <a:rPr lang="en-AU" sz="1200" dirty="0">
                          <a:solidFill>
                            <a:schemeClr val="tx1"/>
                          </a:solidFill>
                        </a:rPr>
                        <a:t>16</a:t>
                      </a:r>
                    </a:p>
                  </a:txBody>
                  <a:tcPr anchor="ctr"/>
                </a:tc>
                <a:tc>
                  <a:txBody>
                    <a:bodyPr/>
                    <a:lstStyle/>
                    <a:p>
                      <a:pPr algn="ctr"/>
                      <a:r>
                        <a:rPr lang="en-AU" sz="1200" dirty="0"/>
                        <a:t>16</a:t>
                      </a:r>
                    </a:p>
                  </a:txBody>
                  <a:tcPr anchor="ctr"/>
                </a:tc>
                <a:tc>
                  <a:txBody>
                    <a:bodyPr/>
                    <a:lstStyle/>
                    <a:p>
                      <a:pPr algn="ctr"/>
                      <a:r>
                        <a:rPr lang="en-AU" sz="1200" dirty="0"/>
                        <a:t>-</a:t>
                      </a:r>
                    </a:p>
                  </a:txBody>
                  <a:tcPr anchor="ctr"/>
                </a:tc>
                <a:extLst>
                  <a:ext uri="{0D108BD9-81ED-4DB2-BD59-A6C34878D82A}">
                    <a16:rowId xmlns:a16="http://schemas.microsoft.com/office/drawing/2014/main" val="2820953722"/>
                  </a:ext>
                </a:extLst>
              </a:tr>
              <a:tr h="275697">
                <a:tc rowSpan="3">
                  <a:txBody>
                    <a:bodyPr/>
                    <a:lstStyle/>
                    <a:p>
                      <a:r>
                        <a:rPr lang="en-AU" sz="1200" dirty="0"/>
                        <a:t>LTE-U</a:t>
                      </a:r>
                    </a:p>
                  </a:txBody>
                  <a:tcPr anchor="ctr"/>
                </a:tc>
                <a:tc>
                  <a:txBody>
                    <a:bodyPr/>
                    <a:lstStyle/>
                    <a:p>
                      <a:r>
                        <a:rPr lang="en-AU" sz="1200" dirty="0"/>
                        <a:t>Trials/plans</a:t>
                      </a:r>
                    </a:p>
                  </a:txBody>
                  <a:tcPr anchor="ctr"/>
                </a:tc>
                <a:tc>
                  <a:txBody>
                    <a:bodyPr/>
                    <a:lstStyle/>
                    <a:p>
                      <a:pPr algn="ctr"/>
                      <a:r>
                        <a:rPr lang="en-AU" sz="1200" dirty="0"/>
                        <a:t>9</a:t>
                      </a:r>
                    </a:p>
                  </a:txBody>
                  <a:tcPr anchor="ctr"/>
                </a:tc>
                <a:tc>
                  <a:txBody>
                    <a:bodyPr/>
                    <a:lstStyle/>
                    <a:p>
                      <a:pPr algn="ctr"/>
                      <a:r>
                        <a:rPr lang="en-AU" sz="1200" dirty="0"/>
                        <a:t>9</a:t>
                      </a:r>
                    </a:p>
                  </a:txBody>
                  <a:tcPr anchor="ctr"/>
                </a:tc>
                <a:tc>
                  <a:txBody>
                    <a:bodyPr/>
                    <a:lstStyle/>
                    <a:p>
                      <a:pPr algn="ctr"/>
                      <a:r>
                        <a:rPr lang="en-AU" sz="1200" dirty="0"/>
                        <a:t>9</a:t>
                      </a:r>
                    </a:p>
                  </a:txBody>
                  <a:tcPr anchor="ctr"/>
                </a:tc>
                <a:tc>
                  <a:txBody>
                    <a:bodyPr/>
                    <a:lstStyle/>
                    <a:p>
                      <a:pPr algn="ctr"/>
                      <a:r>
                        <a:rPr lang="en-AU" sz="1200" dirty="0"/>
                        <a:t>9</a:t>
                      </a:r>
                    </a:p>
                  </a:txBody>
                  <a:tcPr anchor="ctr"/>
                </a:tc>
                <a:tc>
                  <a:txBody>
                    <a:bodyPr/>
                    <a:lstStyle/>
                    <a:p>
                      <a:pPr algn="ctr"/>
                      <a:r>
                        <a:rPr lang="en-AU" sz="1200" dirty="0"/>
                        <a:t>-</a:t>
                      </a:r>
                    </a:p>
                  </a:txBody>
                  <a:tcPr anchor="ctr"/>
                </a:tc>
                <a:tc>
                  <a:txBody>
                    <a:bodyPr/>
                    <a:lstStyle/>
                    <a:p>
                      <a:pPr algn="ctr"/>
                      <a:r>
                        <a:rPr lang="en-AU" sz="1200" dirty="0"/>
                        <a:t>9</a:t>
                      </a:r>
                    </a:p>
                  </a:txBody>
                  <a:tcPr anchor="ctr"/>
                </a:tc>
                <a:extLst>
                  <a:ext uri="{0D108BD9-81ED-4DB2-BD59-A6C34878D82A}">
                    <a16:rowId xmlns:a16="http://schemas.microsoft.com/office/drawing/2014/main" val="1975259152"/>
                  </a:ext>
                </a:extLst>
              </a:tr>
              <a:tr h="275697">
                <a:tc vMerge="1">
                  <a:txBody>
                    <a:bodyPr/>
                    <a:lstStyle/>
                    <a:p>
                      <a:endParaRPr lang="en-AU" dirty="0"/>
                    </a:p>
                  </a:txBody>
                  <a:tcPr/>
                </a:tc>
                <a:tc>
                  <a:txBody>
                    <a:bodyPr/>
                    <a:lstStyle/>
                    <a:p>
                      <a:r>
                        <a:rPr lang="en-AU" sz="1200" dirty="0"/>
                        <a:t>Deployed</a:t>
                      </a:r>
                    </a:p>
                  </a:txBody>
                  <a:tcPr anchor="ctr"/>
                </a:tc>
                <a:tc>
                  <a:txBody>
                    <a:bodyPr/>
                    <a:lstStyle/>
                    <a:p>
                      <a:pPr algn="ctr"/>
                      <a:r>
                        <a:rPr lang="en-AU" sz="1200" dirty="0"/>
                        <a:t>3</a:t>
                      </a:r>
                    </a:p>
                  </a:txBody>
                  <a:tcPr anchor="ctr"/>
                </a:tc>
                <a:tc>
                  <a:txBody>
                    <a:bodyPr/>
                    <a:lstStyle/>
                    <a:p>
                      <a:pPr algn="ctr"/>
                      <a:r>
                        <a:rPr lang="en-AU" sz="1200" dirty="0"/>
                        <a:t>3</a:t>
                      </a:r>
                    </a:p>
                  </a:txBody>
                  <a:tcPr anchor="ctr"/>
                </a:tc>
                <a:tc>
                  <a:txBody>
                    <a:bodyPr/>
                    <a:lstStyle/>
                    <a:p>
                      <a:pPr algn="ctr"/>
                      <a:r>
                        <a:rPr lang="en-AU" sz="1200" dirty="0"/>
                        <a:t>3</a:t>
                      </a:r>
                    </a:p>
                  </a:txBody>
                  <a:tcPr anchor="ctr"/>
                </a:tc>
                <a:tc>
                  <a:txBody>
                    <a:bodyPr/>
                    <a:lstStyle/>
                    <a:p>
                      <a:pPr algn="ctr"/>
                      <a:r>
                        <a:rPr lang="en-AU" sz="1200" dirty="0"/>
                        <a:t>3</a:t>
                      </a:r>
                    </a:p>
                  </a:txBody>
                  <a:tcPr anchor="ctr"/>
                </a:tc>
                <a:tc>
                  <a:txBody>
                    <a:bodyPr/>
                    <a:lstStyle/>
                    <a:p>
                      <a:pPr algn="ctr"/>
                      <a:r>
                        <a:rPr lang="en-AU" sz="1200" dirty="0"/>
                        <a:t>-</a:t>
                      </a:r>
                    </a:p>
                  </a:txBody>
                  <a:tcPr anchor="ctr"/>
                </a:tc>
                <a:tc>
                  <a:txBody>
                    <a:bodyPr/>
                    <a:lstStyle/>
                    <a:p>
                      <a:pPr algn="ctr"/>
                      <a:r>
                        <a:rPr lang="en-AU" sz="1200" dirty="0"/>
                        <a:t>3</a:t>
                      </a:r>
                    </a:p>
                  </a:txBody>
                  <a:tcPr anchor="ctr"/>
                </a:tc>
                <a:extLst>
                  <a:ext uri="{0D108BD9-81ED-4DB2-BD59-A6C34878D82A}">
                    <a16:rowId xmlns:a16="http://schemas.microsoft.com/office/drawing/2014/main" val="1745351656"/>
                  </a:ext>
                </a:extLst>
              </a:tr>
              <a:tr h="275697">
                <a:tc vMerge="1">
                  <a:txBody>
                    <a:bodyPr/>
                    <a:lstStyle/>
                    <a:p>
                      <a:endParaRPr lang="en-AU" sz="1200" dirty="0"/>
                    </a:p>
                  </a:txBody>
                  <a:tcPr anchor="ctr"/>
                </a:tc>
                <a:tc>
                  <a:txBody>
                    <a:bodyPr/>
                    <a:lstStyle/>
                    <a:p>
                      <a:r>
                        <a:rPr lang="en-AU" sz="1200" dirty="0"/>
                        <a:t>Devices</a:t>
                      </a:r>
                    </a:p>
                  </a:txBody>
                  <a:tcPr anchor="ctr"/>
                </a:tc>
                <a:tc>
                  <a:txBody>
                    <a:bodyPr/>
                    <a:lstStyle/>
                    <a:p>
                      <a:pPr algn="ctr"/>
                      <a:r>
                        <a:rPr lang="en-AU" sz="1200" dirty="0"/>
                        <a:t>-</a:t>
                      </a:r>
                    </a:p>
                  </a:txBody>
                  <a:tcPr anchor="ctr"/>
                </a:tc>
                <a:tc>
                  <a:txBody>
                    <a:bodyPr/>
                    <a:lstStyle/>
                    <a:p>
                      <a:pPr algn="ctr"/>
                      <a:r>
                        <a:rPr lang="en-AU" sz="1200" dirty="0"/>
                        <a:t>-</a:t>
                      </a:r>
                    </a:p>
                  </a:txBody>
                  <a:tcPr anchor="ctr"/>
                </a:tc>
                <a:tc>
                  <a:txBody>
                    <a:bodyPr/>
                    <a:lstStyle/>
                    <a:p>
                      <a:pPr algn="ctr"/>
                      <a:r>
                        <a:rPr lang="en-AU" sz="1200" dirty="0"/>
                        <a:t>-</a:t>
                      </a:r>
                    </a:p>
                  </a:txBody>
                  <a:tcPr anchor="ctr"/>
                </a:tc>
                <a:tc>
                  <a:txBody>
                    <a:bodyPr/>
                    <a:lstStyle/>
                    <a:p>
                      <a:pPr algn="ctr"/>
                      <a:r>
                        <a:rPr lang="en-AU" sz="1200" dirty="0"/>
                        <a:t>46</a:t>
                      </a:r>
                    </a:p>
                  </a:txBody>
                  <a:tcPr anchor="ctr"/>
                </a:tc>
                <a:tc>
                  <a:txBody>
                    <a:bodyPr/>
                    <a:lstStyle/>
                    <a:p>
                      <a:pPr algn="ctr"/>
                      <a:r>
                        <a:rPr lang="en-AU" sz="1200" dirty="0"/>
                        <a:t>46</a:t>
                      </a:r>
                    </a:p>
                  </a:txBody>
                  <a:tcPr anchor="ctr"/>
                </a:tc>
                <a:tc>
                  <a:txBody>
                    <a:bodyPr/>
                    <a:lstStyle/>
                    <a:p>
                      <a:pPr algn="ctr"/>
                      <a:r>
                        <a:rPr lang="en-AU" sz="1200" dirty="0"/>
                        <a:t>-</a:t>
                      </a:r>
                    </a:p>
                  </a:txBody>
                  <a:tcPr anchor="ctr"/>
                </a:tc>
                <a:extLst>
                  <a:ext uri="{0D108BD9-81ED-4DB2-BD59-A6C34878D82A}">
                    <a16:rowId xmlns:a16="http://schemas.microsoft.com/office/drawing/2014/main" val="3963301901"/>
                  </a:ext>
                </a:extLst>
              </a:tr>
            </a:tbl>
          </a:graphicData>
        </a:graphic>
      </p:graphicFrame>
      <p:sp>
        <p:nvSpPr>
          <p:cNvPr id="4" name="Footer Placeholder 3"/>
          <p:cNvSpPr>
            <a:spLocks noGrp="1"/>
          </p:cNvSpPr>
          <p:nvPr>
            <p:ph type="ftr" sz="quarter" idx="10"/>
          </p:nvPr>
        </p:nvSpPr>
        <p:spPr/>
        <p:txBody>
          <a:bodyPr/>
          <a:lstStyle/>
          <a:p>
            <a:pPr>
              <a:defRPr/>
            </a:pPr>
            <a:r>
              <a:rPr lang="en-US" dirty="0"/>
              <a:t>Andrew Myles, Cisco</a:t>
            </a:r>
          </a:p>
        </p:txBody>
      </p:sp>
      <p:sp>
        <p:nvSpPr>
          <p:cNvPr id="5" name="Slide Number Placeholder 4"/>
          <p:cNvSpPr>
            <a:spLocks noGrp="1"/>
          </p:cNvSpPr>
          <p:nvPr>
            <p:ph type="sldNum" sz="quarter" idx="11"/>
          </p:nvPr>
        </p:nvSpPr>
        <p:spPr/>
        <p:txBody>
          <a:bodyPr/>
          <a:lstStyle/>
          <a:p>
            <a:pPr>
              <a:defRPr/>
            </a:pPr>
            <a:r>
              <a:rPr lang="en-US" dirty="0"/>
              <a:t>Slide </a:t>
            </a:r>
            <a:fld id="{EF4002E7-DB4D-4CC3-8382-1939D19420D8}" type="slidenum">
              <a:rPr lang="en-US" smtClean="0"/>
              <a:pPr>
                <a:defRPr/>
              </a:pPr>
              <a:t>23</a:t>
            </a:fld>
            <a:endParaRPr lang="en-US" dirty="0"/>
          </a:p>
        </p:txBody>
      </p:sp>
      <p:sp>
        <p:nvSpPr>
          <p:cNvPr id="8" name="Rectangle 7"/>
          <p:cNvSpPr/>
          <p:nvPr/>
        </p:nvSpPr>
        <p:spPr bwMode="auto">
          <a:xfrm>
            <a:off x="76200" y="5216211"/>
            <a:ext cx="4411716" cy="6096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228600" indent="-228600" eaLnBrk="0" hangingPunct="0">
              <a:spcBef>
                <a:spcPts val="700"/>
              </a:spcBef>
              <a:buFont typeface="+mj-lt"/>
              <a:buAutoNum type="arabicPeriod" startAt="9"/>
              <a:tabLst>
                <a:tab pos="182563" algn="l"/>
              </a:tabLst>
            </a:pPr>
            <a:r>
              <a:rPr lang="en-AU" sz="900" dirty="0">
                <a:latin typeface="+mj-lt"/>
              </a:rPr>
              <a:t>GSA: LTE and 5G Market Statistics (Oct 2020)</a:t>
            </a:r>
          </a:p>
          <a:p>
            <a:pPr marL="228600" indent="-228600" eaLnBrk="0" hangingPunct="0">
              <a:spcBef>
                <a:spcPts val="700"/>
              </a:spcBef>
              <a:buFont typeface="+mj-lt"/>
              <a:buAutoNum type="arabicPeriod" startAt="9"/>
              <a:tabLst>
                <a:tab pos="182563" algn="l"/>
              </a:tabLst>
            </a:pPr>
            <a:r>
              <a:rPr lang="en-AU" sz="900" dirty="0">
                <a:latin typeface="+mj-lt"/>
              </a:rPr>
              <a:t>GSA: LTE and 5G Market Statistics (Jan 2021)</a:t>
            </a:r>
          </a:p>
          <a:p>
            <a:pPr marL="228600" indent="-228600" eaLnBrk="0" hangingPunct="0">
              <a:spcBef>
                <a:spcPts val="700"/>
              </a:spcBef>
              <a:buFont typeface="+mj-lt"/>
              <a:buAutoNum type="arabicPeriod" startAt="9"/>
              <a:tabLst>
                <a:tab pos="182563" algn="l"/>
              </a:tabLst>
            </a:pPr>
            <a:r>
              <a:rPr lang="en-AU" sz="900" dirty="0">
                <a:latin typeface="+mj-lt"/>
              </a:rPr>
              <a:t>GSA: Networks, Technologies &amp; Spectrum Snapshot: LTE and 5G Market Statistics (Feb 2021)</a:t>
            </a:r>
          </a:p>
          <a:p>
            <a:pPr marL="228600" indent="-228600" eaLnBrk="0" hangingPunct="0">
              <a:spcBef>
                <a:spcPts val="700"/>
              </a:spcBef>
              <a:buFont typeface="+mj-lt"/>
              <a:buAutoNum type="arabicPeriod" startAt="9"/>
              <a:tabLst>
                <a:tab pos="182563" algn="l"/>
              </a:tabLst>
            </a:pPr>
            <a:endParaRPr lang="en-AU" sz="900" b="1" dirty="0">
              <a:latin typeface="+mj-lt"/>
            </a:endParaRPr>
          </a:p>
          <a:p>
            <a:pPr marL="228600" indent="-228600" eaLnBrk="0" hangingPunct="0">
              <a:spcBef>
                <a:spcPts val="700"/>
              </a:spcBef>
              <a:buFont typeface="+mj-lt"/>
              <a:buAutoNum type="arabicPeriod" startAt="9"/>
              <a:tabLst>
                <a:tab pos="182563" algn="l"/>
              </a:tabLst>
            </a:pPr>
            <a:endParaRPr lang="en-AU" sz="900" dirty="0">
              <a:latin typeface="+mj-lt"/>
            </a:endParaRPr>
          </a:p>
          <a:p>
            <a:pPr marL="228600" indent="-228600" eaLnBrk="0" hangingPunct="0">
              <a:spcBef>
                <a:spcPts val="700"/>
              </a:spcBef>
              <a:buAutoNum type="arabicPlain" startAt="4"/>
              <a:tabLst>
                <a:tab pos="182563" algn="l"/>
              </a:tabLst>
            </a:pPr>
            <a:endParaRPr lang="en-AU" sz="900" dirty="0">
              <a:latin typeface="+mj-lt"/>
            </a:endParaRPr>
          </a:p>
          <a:p>
            <a:pPr marL="228600" indent="-228600" eaLnBrk="0" hangingPunct="0">
              <a:spcBef>
                <a:spcPts val="700"/>
              </a:spcBef>
              <a:buAutoNum type="arabicPlain" startAt="6"/>
              <a:tabLst>
                <a:tab pos="182563" algn="l"/>
              </a:tabLst>
            </a:pPr>
            <a:endParaRPr lang="en-AU" sz="900" dirty="0">
              <a:latin typeface="+mj-lt"/>
            </a:endParaRPr>
          </a:p>
          <a:p>
            <a:pPr marL="228600" indent="-228600" eaLnBrk="0" hangingPunct="0">
              <a:spcBef>
                <a:spcPts val="700"/>
              </a:spcBef>
              <a:buAutoNum type="arabicPlain" startAt="6"/>
              <a:tabLst>
                <a:tab pos="182563" algn="l"/>
              </a:tabLst>
            </a:pPr>
            <a:endParaRPr lang="en-AU" sz="900" dirty="0">
              <a:latin typeface="+mj-lt"/>
            </a:endParaRPr>
          </a:p>
          <a:p>
            <a:pPr eaLnBrk="0" hangingPunct="0">
              <a:spcBef>
                <a:spcPts val="700"/>
              </a:spcBef>
              <a:tabLst>
                <a:tab pos="182563" algn="l"/>
              </a:tabLst>
            </a:pPr>
            <a:endParaRPr lang="en-AU" sz="900" dirty="0">
              <a:latin typeface="+mj-lt"/>
            </a:endParaRPr>
          </a:p>
          <a:p>
            <a:pPr marL="228600" indent="-228600" eaLnBrk="0" hangingPunct="0">
              <a:spcBef>
                <a:spcPts val="700"/>
              </a:spcBef>
              <a:buAutoNum type="arabicPlain" startAt="5"/>
              <a:tabLst>
                <a:tab pos="182563" algn="l"/>
              </a:tabLst>
            </a:pPr>
            <a:endParaRPr lang="en-AU" sz="900" dirty="0">
              <a:latin typeface="+mj-lt"/>
            </a:endParaRPr>
          </a:p>
        </p:txBody>
      </p:sp>
      <p:sp>
        <p:nvSpPr>
          <p:cNvPr id="9" name="Rectangle 8">
            <a:extLst>
              <a:ext uri="{FF2B5EF4-FFF2-40B4-BE49-F238E27FC236}">
                <a16:creationId xmlns:a16="http://schemas.microsoft.com/office/drawing/2014/main" id="{BB7C9B41-085A-4249-B635-4D626FC1A89C}"/>
              </a:ext>
            </a:extLst>
          </p:cNvPr>
          <p:cNvSpPr/>
          <p:nvPr/>
        </p:nvSpPr>
        <p:spPr bwMode="auto">
          <a:xfrm>
            <a:off x="4419600" y="5257800"/>
            <a:ext cx="4411716" cy="6096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228600" indent="-228600" eaLnBrk="0" hangingPunct="0">
              <a:spcBef>
                <a:spcPts val="700"/>
              </a:spcBef>
              <a:buFont typeface="+mj-lt"/>
              <a:buAutoNum type="arabicPeriod" startAt="12"/>
              <a:tabLst>
                <a:tab pos="182563" algn="l"/>
              </a:tabLst>
            </a:pPr>
            <a:r>
              <a:rPr lang="en-AU" sz="900" dirty="0">
                <a:latin typeface="+mj-lt"/>
              </a:rPr>
              <a:t>GSA: LTE Ecosystem Status (Mar 2021)</a:t>
            </a:r>
          </a:p>
          <a:p>
            <a:pPr marL="228600" indent="-228600" eaLnBrk="0" hangingPunct="0">
              <a:spcBef>
                <a:spcPts val="700"/>
              </a:spcBef>
              <a:buFont typeface="+mj-lt"/>
              <a:buAutoNum type="arabicPeriod" startAt="12"/>
              <a:tabLst>
                <a:tab pos="182563" algn="l"/>
              </a:tabLst>
            </a:pPr>
            <a:r>
              <a:rPr lang="en-AU" sz="900" dirty="0">
                <a:latin typeface="+mj-lt"/>
              </a:rPr>
              <a:t>GSA: LTE 5G Market Statistics (Mar 2021)</a:t>
            </a:r>
          </a:p>
          <a:p>
            <a:pPr marL="228600" indent="-228600" eaLnBrk="0" hangingPunct="0">
              <a:spcBef>
                <a:spcPts val="700"/>
              </a:spcBef>
              <a:buFont typeface="+mj-lt"/>
              <a:buAutoNum type="arabicPeriod" startAt="12"/>
              <a:tabLst>
                <a:tab pos="182563" algn="l"/>
              </a:tabLst>
            </a:pPr>
            <a:r>
              <a:rPr lang="en-AU" sz="900" dirty="0">
                <a:latin typeface="+mj-lt"/>
              </a:rPr>
              <a:t>GSA: LTE Ecosystem Report (Status Update Jun 2021)</a:t>
            </a:r>
          </a:p>
          <a:p>
            <a:pPr marL="228600" indent="-228600" eaLnBrk="0" hangingPunct="0">
              <a:spcBef>
                <a:spcPts val="700"/>
              </a:spcBef>
              <a:buFont typeface="+mj-lt"/>
              <a:buAutoNum type="arabicPeriod" startAt="12"/>
              <a:tabLst>
                <a:tab pos="182563" algn="l"/>
              </a:tabLst>
            </a:pPr>
            <a:r>
              <a:rPr lang="en-AU" sz="900" dirty="0">
                <a:latin typeface="+mj-lt"/>
              </a:rPr>
              <a:t>GSA: </a:t>
            </a:r>
            <a:r>
              <a:rPr lang="en-AU" sz="900" i="0" dirty="0">
                <a:effectLst/>
                <a:latin typeface="+mj-lt"/>
              </a:rPr>
              <a:t>NTS Stats Update (Aug 2021)</a:t>
            </a:r>
          </a:p>
          <a:p>
            <a:pPr marL="228600" indent="-228600" eaLnBrk="0" hangingPunct="0">
              <a:spcBef>
                <a:spcPts val="700"/>
              </a:spcBef>
              <a:buFont typeface="+mj-lt"/>
              <a:buAutoNum type="arabicPeriod" startAt="12"/>
              <a:tabLst>
                <a:tab pos="182563" algn="l"/>
              </a:tabLst>
            </a:pPr>
            <a:endParaRPr lang="en-AU" sz="900" dirty="0">
              <a:latin typeface="+mj-lt"/>
            </a:endParaRPr>
          </a:p>
          <a:p>
            <a:pPr marL="228600" indent="-228600" eaLnBrk="0" hangingPunct="0">
              <a:spcBef>
                <a:spcPts val="700"/>
              </a:spcBef>
              <a:buAutoNum type="arabicPlain" startAt="4"/>
              <a:tabLst>
                <a:tab pos="182563" algn="l"/>
              </a:tabLst>
            </a:pPr>
            <a:endParaRPr lang="en-AU" sz="900" dirty="0">
              <a:latin typeface="+mj-lt"/>
            </a:endParaRPr>
          </a:p>
          <a:p>
            <a:pPr marL="228600" indent="-228600" eaLnBrk="0" hangingPunct="0">
              <a:spcBef>
                <a:spcPts val="700"/>
              </a:spcBef>
              <a:buAutoNum type="arabicPlain" startAt="6"/>
              <a:tabLst>
                <a:tab pos="182563" algn="l"/>
              </a:tabLst>
            </a:pPr>
            <a:endParaRPr lang="en-AU" sz="900" dirty="0">
              <a:latin typeface="+mj-lt"/>
            </a:endParaRPr>
          </a:p>
          <a:p>
            <a:pPr marL="228600" indent="-228600" eaLnBrk="0" hangingPunct="0">
              <a:spcBef>
                <a:spcPts val="700"/>
              </a:spcBef>
              <a:buAutoNum type="arabicPlain" startAt="6"/>
              <a:tabLst>
                <a:tab pos="182563" algn="l"/>
              </a:tabLst>
            </a:pPr>
            <a:endParaRPr lang="en-AU" sz="900" dirty="0">
              <a:latin typeface="+mj-lt"/>
            </a:endParaRPr>
          </a:p>
          <a:p>
            <a:pPr eaLnBrk="0" hangingPunct="0">
              <a:spcBef>
                <a:spcPts val="700"/>
              </a:spcBef>
              <a:tabLst>
                <a:tab pos="182563" algn="l"/>
              </a:tabLst>
            </a:pPr>
            <a:endParaRPr lang="en-AU" sz="900" dirty="0">
              <a:latin typeface="+mj-lt"/>
            </a:endParaRPr>
          </a:p>
          <a:p>
            <a:pPr marL="228600" indent="-228600" eaLnBrk="0" hangingPunct="0">
              <a:spcBef>
                <a:spcPts val="700"/>
              </a:spcBef>
              <a:buAutoNum type="arabicPlain" startAt="5"/>
              <a:tabLst>
                <a:tab pos="182563" algn="l"/>
              </a:tabLst>
            </a:pPr>
            <a:endParaRPr lang="en-AU" sz="900" dirty="0">
              <a:latin typeface="+mj-lt"/>
            </a:endParaRPr>
          </a:p>
        </p:txBody>
      </p:sp>
      <p:cxnSp>
        <p:nvCxnSpPr>
          <p:cNvPr id="10" name="Straight Arrow Connector 9">
            <a:extLst>
              <a:ext uri="{FF2B5EF4-FFF2-40B4-BE49-F238E27FC236}">
                <a16:creationId xmlns:a16="http://schemas.microsoft.com/office/drawing/2014/main" id="{09893B0B-8366-49CE-9E75-318172A2E102}"/>
              </a:ext>
            </a:extLst>
          </p:cNvPr>
          <p:cNvCxnSpPr>
            <a:cxnSpLocks/>
          </p:cNvCxnSpPr>
          <p:nvPr/>
        </p:nvCxnSpPr>
        <p:spPr bwMode="auto">
          <a:xfrm flipH="1">
            <a:off x="7391400" y="3150456"/>
            <a:ext cx="304800" cy="0"/>
          </a:xfrm>
          <a:prstGeom prst="straightConnector1">
            <a:avLst/>
          </a:prstGeom>
          <a:solidFill>
            <a:schemeClr val="accent1"/>
          </a:solidFill>
          <a:ln w="12700" cap="flat" cmpd="sng" algn="ctr">
            <a:solidFill>
              <a:srgbClr val="FF0000"/>
            </a:solidFill>
            <a:prstDash val="solid"/>
            <a:round/>
            <a:headEnd type="none" w="sm" len="sm"/>
            <a:tailEnd type="triangle"/>
          </a:ln>
          <a:effectLst/>
        </p:spPr>
      </p:cxnSp>
      <p:cxnSp>
        <p:nvCxnSpPr>
          <p:cNvPr id="11" name="Straight Arrow Connector 10">
            <a:extLst>
              <a:ext uri="{FF2B5EF4-FFF2-40B4-BE49-F238E27FC236}">
                <a16:creationId xmlns:a16="http://schemas.microsoft.com/office/drawing/2014/main" id="{DEDEBD08-3AC8-40DE-9641-8E89FB65D8D7}"/>
              </a:ext>
            </a:extLst>
          </p:cNvPr>
          <p:cNvCxnSpPr>
            <a:cxnSpLocks/>
          </p:cNvCxnSpPr>
          <p:nvPr/>
        </p:nvCxnSpPr>
        <p:spPr bwMode="auto">
          <a:xfrm flipH="1">
            <a:off x="7391400" y="3988656"/>
            <a:ext cx="304800" cy="0"/>
          </a:xfrm>
          <a:prstGeom prst="straightConnector1">
            <a:avLst/>
          </a:prstGeom>
          <a:solidFill>
            <a:schemeClr val="accent1"/>
          </a:solidFill>
          <a:ln w="12700" cap="flat" cmpd="sng" algn="ctr">
            <a:solidFill>
              <a:srgbClr val="FF0000"/>
            </a:solidFill>
            <a:prstDash val="solid"/>
            <a:round/>
            <a:headEnd type="none" w="sm" len="sm"/>
            <a:tailEnd type="triangle"/>
          </a:ln>
          <a:effectLst/>
        </p:spPr>
      </p:cxnSp>
      <p:cxnSp>
        <p:nvCxnSpPr>
          <p:cNvPr id="12" name="Straight Arrow Connector 11">
            <a:extLst>
              <a:ext uri="{FF2B5EF4-FFF2-40B4-BE49-F238E27FC236}">
                <a16:creationId xmlns:a16="http://schemas.microsoft.com/office/drawing/2014/main" id="{9CF249E0-3624-4227-86A9-0B53E3E5B3A6}"/>
              </a:ext>
            </a:extLst>
          </p:cNvPr>
          <p:cNvCxnSpPr>
            <a:cxnSpLocks/>
          </p:cNvCxnSpPr>
          <p:nvPr/>
        </p:nvCxnSpPr>
        <p:spPr bwMode="auto">
          <a:xfrm flipH="1">
            <a:off x="7391400" y="4826856"/>
            <a:ext cx="304800" cy="0"/>
          </a:xfrm>
          <a:prstGeom prst="straightConnector1">
            <a:avLst/>
          </a:prstGeom>
          <a:solidFill>
            <a:schemeClr val="accent1"/>
          </a:solidFill>
          <a:ln w="12700" cap="flat" cmpd="sng" algn="ctr">
            <a:solidFill>
              <a:srgbClr val="FF0000"/>
            </a:solidFill>
            <a:prstDash val="solid"/>
            <a:round/>
            <a:headEnd type="none" w="sm" len="sm"/>
            <a:tailEnd type="triangle"/>
          </a:ln>
          <a:effectLst/>
        </p:spPr>
      </p:cxnSp>
      <p:sp>
        <p:nvSpPr>
          <p:cNvPr id="28" name="Rectangle 27">
            <a:extLst>
              <a:ext uri="{FF2B5EF4-FFF2-40B4-BE49-F238E27FC236}">
                <a16:creationId xmlns:a16="http://schemas.microsoft.com/office/drawing/2014/main" id="{F812E755-1A4B-47DC-ACFE-56A3A23943F1}"/>
              </a:ext>
            </a:extLst>
          </p:cNvPr>
          <p:cNvSpPr/>
          <p:nvPr/>
        </p:nvSpPr>
        <p:spPr bwMode="auto">
          <a:xfrm>
            <a:off x="7696200" y="3048000"/>
            <a:ext cx="1371600" cy="1904999"/>
          </a:xfrm>
          <a:prstGeom prst="rect">
            <a:avLst/>
          </a:prstGeom>
          <a:solidFill>
            <a:schemeClr val="bg1"/>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rgbClr val="FF0000"/>
                </a:solidFill>
                <a:effectLst/>
                <a:latin typeface="+mj-lt"/>
              </a:rPr>
              <a:t>A new data series, focused on client devices rather than operators</a:t>
            </a:r>
            <a:endParaRPr kumimoji="0" lang="en-AU" sz="1400" b="0" i="0" u="none" strike="noStrike" cap="none" normalizeH="0" baseline="0" dirty="0">
              <a:ln>
                <a:noFill/>
              </a:ln>
              <a:solidFill>
                <a:srgbClr val="FF0000"/>
              </a:solidFill>
              <a:effectLst/>
              <a:latin typeface="+mj-lt"/>
            </a:endParaRPr>
          </a:p>
        </p:txBody>
      </p:sp>
      <p:sp>
        <p:nvSpPr>
          <p:cNvPr id="15" name="Rectangle 14">
            <a:extLst>
              <a:ext uri="{FF2B5EF4-FFF2-40B4-BE49-F238E27FC236}">
                <a16:creationId xmlns:a16="http://schemas.microsoft.com/office/drawing/2014/main" id="{EB7AA307-5A08-4F34-97A4-BE5DBE2E21F5}"/>
              </a:ext>
            </a:extLst>
          </p:cNvPr>
          <p:cNvSpPr/>
          <p:nvPr/>
        </p:nvSpPr>
        <p:spPr bwMode="auto">
          <a:xfrm rot="1433100">
            <a:off x="7688345" y="762000"/>
            <a:ext cx="1327371"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No update</a:t>
            </a:r>
            <a:endParaRPr kumimoji="0" lang="en-AU" sz="1600" b="1" i="0" u="none" strike="noStrike" cap="none" normalizeH="0" baseline="0" dirty="0">
              <a:ln>
                <a:noFill/>
              </a:ln>
              <a:solidFill>
                <a:srgbClr val="FF0000"/>
              </a:solidFill>
              <a:effectLst/>
              <a:latin typeface="+mj-lt"/>
            </a:endParaRPr>
          </a:p>
        </p:txBody>
      </p:sp>
    </p:spTree>
    <p:extLst>
      <p:ext uri="{BB962C8B-B14F-4D97-AF65-F5344CB8AC3E}">
        <p14:creationId xmlns:p14="http://schemas.microsoft.com/office/powerpoint/2010/main" val="3781551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number planned/testing &amp; deployed LAA SP networks globally is currently steady</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879238013"/>
              </p:ext>
            </p:extLst>
          </p:nvPr>
        </p:nvGraphicFramePr>
        <p:xfrm>
          <a:off x="609600" y="1981200"/>
          <a:ext cx="7772400" cy="4114800"/>
        </p:xfrm>
        <a:graphic>
          <a:graphicData uri="http://schemas.openxmlformats.org/drawingml/2006/chart">
            <c:chart xmlns:c="http://schemas.openxmlformats.org/drawingml/2006/chart" xmlns:r="http://schemas.openxmlformats.org/officeDocument/2006/relationships" r:id="rId2"/>
          </a:graphicData>
        </a:graphic>
      </p:graphicFrame>
      <p:sp>
        <p:nvSpPr>
          <p:cNvPr id="4" name="Footer Placeholder 3"/>
          <p:cNvSpPr>
            <a:spLocks noGrp="1"/>
          </p:cNvSpPr>
          <p:nvPr>
            <p:ph type="ftr" sz="quarter" idx="10"/>
          </p:nvPr>
        </p:nvSpPr>
        <p:spPr/>
        <p:txBody>
          <a:bodyPr/>
          <a:lstStyle/>
          <a:p>
            <a:pPr>
              <a:defRPr/>
            </a:pPr>
            <a:r>
              <a:rPr lang="en-US" dirty="0"/>
              <a:t>Andrew Myles, Cisco</a:t>
            </a:r>
          </a:p>
        </p:txBody>
      </p:sp>
      <p:sp>
        <p:nvSpPr>
          <p:cNvPr id="5" name="Slide Number Placeholder 4"/>
          <p:cNvSpPr>
            <a:spLocks noGrp="1"/>
          </p:cNvSpPr>
          <p:nvPr>
            <p:ph type="sldNum" sz="quarter" idx="11"/>
          </p:nvPr>
        </p:nvSpPr>
        <p:spPr/>
        <p:txBody>
          <a:bodyPr/>
          <a:lstStyle/>
          <a:p>
            <a:pPr>
              <a:defRPr/>
            </a:pPr>
            <a:r>
              <a:rPr lang="en-US" dirty="0"/>
              <a:t>Slide </a:t>
            </a:r>
            <a:fld id="{EF4002E7-DB4D-4CC3-8382-1939D19420D8}" type="slidenum">
              <a:rPr lang="en-US" smtClean="0"/>
              <a:pPr>
                <a:defRPr/>
              </a:pPr>
              <a:t>24</a:t>
            </a:fld>
            <a:endParaRPr lang="en-US" dirty="0"/>
          </a:p>
        </p:txBody>
      </p:sp>
      <p:sp>
        <p:nvSpPr>
          <p:cNvPr id="9" name="Rectangle 8">
            <a:extLst>
              <a:ext uri="{FF2B5EF4-FFF2-40B4-BE49-F238E27FC236}">
                <a16:creationId xmlns:a16="http://schemas.microsoft.com/office/drawing/2014/main" id="{F63DC3B7-6F7A-4084-8982-6777D83FAB1C}"/>
              </a:ext>
            </a:extLst>
          </p:cNvPr>
          <p:cNvSpPr/>
          <p:nvPr/>
        </p:nvSpPr>
        <p:spPr bwMode="auto">
          <a:xfrm rot="1433100">
            <a:off x="7688345" y="762000"/>
            <a:ext cx="1327371"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No update</a:t>
            </a:r>
            <a:endParaRPr kumimoji="0" lang="en-AU" sz="1600" b="1" i="0" u="none" strike="noStrike" cap="none" normalizeH="0" baseline="0" dirty="0">
              <a:ln>
                <a:noFill/>
              </a:ln>
              <a:solidFill>
                <a:srgbClr val="FF0000"/>
              </a:solidFill>
              <a:effectLst/>
              <a:latin typeface="+mj-lt"/>
            </a:endParaRPr>
          </a:p>
        </p:txBody>
      </p:sp>
    </p:spTree>
    <p:extLst>
      <p:ext uri="{BB962C8B-B14F-4D97-AF65-F5344CB8AC3E}">
        <p14:creationId xmlns:p14="http://schemas.microsoft.com/office/powerpoint/2010/main" val="22775725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number of devices supporting LAA globally was up by almost 200 between March &amp; June 2021</a:t>
            </a:r>
          </a:p>
        </p:txBody>
      </p:sp>
      <p:sp>
        <p:nvSpPr>
          <p:cNvPr id="4" name="Footer Placeholder 3"/>
          <p:cNvSpPr>
            <a:spLocks noGrp="1"/>
          </p:cNvSpPr>
          <p:nvPr>
            <p:ph type="ftr" sz="quarter" idx="10"/>
          </p:nvPr>
        </p:nvSpPr>
        <p:spPr/>
        <p:txBody>
          <a:bodyPr/>
          <a:lstStyle/>
          <a:p>
            <a:pPr>
              <a:defRPr/>
            </a:pPr>
            <a:r>
              <a:rPr lang="en-US" dirty="0"/>
              <a:t>Andrew Myles, Cisco</a:t>
            </a:r>
          </a:p>
        </p:txBody>
      </p:sp>
      <p:sp>
        <p:nvSpPr>
          <p:cNvPr id="5" name="Slide Number Placeholder 4"/>
          <p:cNvSpPr>
            <a:spLocks noGrp="1"/>
          </p:cNvSpPr>
          <p:nvPr>
            <p:ph type="sldNum" sz="quarter" idx="11"/>
          </p:nvPr>
        </p:nvSpPr>
        <p:spPr/>
        <p:txBody>
          <a:bodyPr/>
          <a:lstStyle/>
          <a:p>
            <a:pPr>
              <a:defRPr/>
            </a:pPr>
            <a:r>
              <a:rPr lang="en-US" dirty="0"/>
              <a:t>Slide </a:t>
            </a:r>
            <a:fld id="{EF4002E7-DB4D-4CC3-8382-1939D19420D8}" type="slidenum">
              <a:rPr lang="en-US" smtClean="0"/>
              <a:pPr>
                <a:defRPr/>
              </a:pPr>
              <a:t>25</a:t>
            </a:fld>
            <a:endParaRPr lang="en-US" dirty="0"/>
          </a:p>
        </p:txBody>
      </p:sp>
      <p:graphicFrame>
        <p:nvGraphicFramePr>
          <p:cNvPr id="10" name="Content Placeholder 9">
            <a:extLst>
              <a:ext uri="{FF2B5EF4-FFF2-40B4-BE49-F238E27FC236}">
                <a16:creationId xmlns:a16="http://schemas.microsoft.com/office/drawing/2014/main" id="{9AEC75D2-3A6E-4FFD-931E-0194C8D47DD6}"/>
              </a:ext>
            </a:extLst>
          </p:cNvPr>
          <p:cNvGraphicFramePr>
            <a:graphicFrameLocks noGrp="1"/>
          </p:cNvGraphicFramePr>
          <p:nvPr>
            <p:ph idx="1"/>
            <p:extLst>
              <p:ext uri="{D42A27DB-BD31-4B8C-83A1-F6EECF244321}">
                <p14:modId xmlns:p14="http://schemas.microsoft.com/office/powerpoint/2010/main" val="292645907"/>
              </p:ext>
            </p:extLst>
          </p:nvPr>
        </p:nvGraphicFramePr>
        <p:xfrm>
          <a:off x="685800" y="1981200"/>
          <a:ext cx="7772400" cy="4114800"/>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a:extLst>
              <a:ext uri="{FF2B5EF4-FFF2-40B4-BE49-F238E27FC236}">
                <a16:creationId xmlns:a16="http://schemas.microsoft.com/office/drawing/2014/main" id="{1CFB945C-177A-4CBF-9E02-AE1D55E33444}"/>
              </a:ext>
            </a:extLst>
          </p:cNvPr>
          <p:cNvSpPr/>
          <p:nvPr/>
        </p:nvSpPr>
        <p:spPr bwMode="auto">
          <a:xfrm rot="1433100">
            <a:off x="7688345" y="762000"/>
            <a:ext cx="1327371"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No update</a:t>
            </a:r>
            <a:endParaRPr kumimoji="0" lang="en-AU" sz="1600" b="1" i="0" u="none" strike="noStrike" cap="none" normalizeH="0" baseline="0" dirty="0">
              <a:ln>
                <a:noFill/>
              </a:ln>
              <a:solidFill>
                <a:srgbClr val="FF0000"/>
              </a:solidFill>
              <a:effectLst/>
              <a:latin typeface="+mj-lt"/>
            </a:endParaRPr>
          </a:p>
        </p:txBody>
      </p:sp>
    </p:spTree>
    <p:extLst>
      <p:ext uri="{BB962C8B-B14F-4D97-AF65-F5344CB8AC3E}">
        <p14:creationId xmlns:p14="http://schemas.microsoft.com/office/powerpoint/2010/main" val="32498690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9DDFC2-5FA8-423B-B432-2B567D719435}"/>
              </a:ext>
            </a:extLst>
          </p:cNvPr>
          <p:cNvSpPr>
            <a:spLocks noGrp="1"/>
          </p:cNvSpPr>
          <p:nvPr>
            <p:ph type="title"/>
          </p:nvPr>
        </p:nvSpPr>
        <p:spPr/>
        <p:txBody>
          <a:bodyPr/>
          <a:lstStyle/>
          <a:p>
            <a:r>
              <a:rPr lang="en-AU" dirty="0"/>
              <a:t>Does anyone have any insight on the use of</a:t>
            </a:r>
            <a:br>
              <a:rPr lang="en-AU" dirty="0"/>
            </a:br>
            <a:r>
              <a:rPr lang="en-AU" dirty="0"/>
              <a:t>NR-U in 5 GHz or 6 GHz?</a:t>
            </a:r>
          </a:p>
        </p:txBody>
      </p:sp>
      <p:sp>
        <p:nvSpPr>
          <p:cNvPr id="3" name="Content Placeholder 2">
            <a:extLst>
              <a:ext uri="{FF2B5EF4-FFF2-40B4-BE49-F238E27FC236}">
                <a16:creationId xmlns:a16="http://schemas.microsoft.com/office/drawing/2014/main" id="{26CFF2FD-798C-4A82-8F73-F4769D5366BD}"/>
              </a:ext>
            </a:extLst>
          </p:cNvPr>
          <p:cNvSpPr>
            <a:spLocks noGrp="1"/>
          </p:cNvSpPr>
          <p:nvPr>
            <p:ph idx="1"/>
          </p:nvPr>
        </p:nvSpPr>
        <p:spPr/>
        <p:txBody>
          <a:bodyPr/>
          <a:lstStyle/>
          <a:p>
            <a:pPr lvl="1"/>
            <a:r>
              <a:rPr lang="en-AU" dirty="0"/>
              <a:t>LAA is starting to appear in the same channels as Wi-Fi …</a:t>
            </a:r>
          </a:p>
          <a:p>
            <a:pPr lvl="2"/>
            <a:r>
              <a:rPr lang="en-AU" dirty="0"/>
              <a:t>…at least in the 5 GHz band</a:t>
            </a:r>
          </a:p>
          <a:p>
            <a:pPr lvl="1"/>
            <a:r>
              <a:rPr lang="en-AU" dirty="0"/>
              <a:t>… but what about NR-U?</a:t>
            </a:r>
          </a:p>
          <a:p>
            <a:pPr lvl="2"/>
            <a:r>
              <a:rPr lang="en-AU" dirty="0"/>
              <a:t>LAA operates in conjunction with cellular systems</a:t>
            </a:r>
          </a:p>
          <a:p>
            <a:pPr lvl="2"/>
            <a:r>
              <a:rPr lang="en-AU" dirty="0"/>
              <a:t>… which will often/mostly be outdoors </a:t>
            </a:r>
          </a:p>
          <a:p>
            <a:pPr lvl="2"/>
            <a:r>
              <a:rPr lang="en-AU" dirty="0"/>
              <a:t>… whereas Wi-Fi often/mostly operates indoors </a:t>
            </a:r>
          </a:p>
          <a:p>
            <a:pPr lvl="2"/>
            <a:r>
              <a:rPr lang="en-AU" dirty="0"/>
              <a:t>In contrast, NR-U (&amp; MulteFire) operates independently of cellular</a:t>
            </a:r>
          </a:p>
          <a:p>
            <a:pPr lvl="2"/>
            <a:r>
              <a:rPr lang="en-AU" dirty="0"/>
              <a:t>… and so will often/mostly be indoors </a:t>
            </a:r>
          </a:p>
          <a:p>
            <a:pPr lvl="2"/>
            <a:r>
              <a:rPr lang="en-AU" dirty="0"/>
              <a:t>… just like Wi-Fi</a:t>
            </a:r>
          </a:p>
          <a:p>
            <a:pPr lvl="2"/>
            <a:r>
              <a:rPr lang="en-AU" dirty="0"/>
              <a:t>This means there is a greater potential for coexistence issues with NR-U</a:t>
            </a:r>
          </a:p>
          <a:p>
            <a:pPr lvl="1"/>
            <a:r>
              <a:rPr lang="en-AU" dirty="0"/>
              <a:t>Does anyone have any insight on the use of NR-U in 5 GHz or 6 GHz?</a:t>
            </a:r>
          </a:p>
          <a:p>
            <a:pPr lvl="2"/>
            <a:r>
              <a:rPr lang="en-AU" dirty="0"/>
              <a:t>Do we expect significant NR-U deployment in the near future?</a:t>
            </a:r>
          </a:p>
          <a:p>
            <a:pPr lvl="2"/>
            <a:r>
              <a:rPr lang="en-AU" dirty="0"/>
              <a:t>What is the nature of any Wi-Fi/NR-U coexistence issues?</a:t>
            </a:r>
          </a:p>
          <a:p>
            <a:pPr lvl="2"/>
            <a:r>
              <a:rPr lang="en-AU" dirty="0"/>
              <a:t>Are the answers different under US &amp; European rules?</a:t>
            </a:r>
          </a:p>
          <a:p>
            <a:pPr lvl="1"/>
            <a:endParaRPr lang="en-AU" dirty="0"/>
          </a:p>
        </p:txBody>
      </p:sp>
      <p:sp>
        <p:nvSpPr>
          <p:cNvPr id="4" name="Footer Placeholder 3">
            <a:extLst>
              <a:ext uri="{FF2B5EF4-FFF2-40B4-BE49-F238E27FC236}">
                <a16:creationId xmlns:a16="http://schemas.microsoft.com/office/drawing/2014/main" id="{A0F1CB70-07C6-42FE-B15F-0DCE845EE188}"/>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ECB8F925-FFE8-4034-8BE9-E21F00F5D309}"/>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26</a:t>
            </a:fld>
            <a:endParaRPr lang="en-US" dirty="0"/>
          </a:p>
        </p:txBody>
      </p:sp>
      <p:sp>
        <p:nvSpPr>
          <p:cNvPr id="6" name="Rectangle 5">
            <a:extLst>
              <a:ext uri="{FF2B5EF4-FFF2-40B4-BE49-F238E27FC236}">
                <a16:creationId xmlns:a16="http://schemas.microsoft.com/office/drawing/2014/main" id="{EA812C47-A57F-431B-A03D-635D0A04D3C1}"/>
              </a:ext>
            </a:extLst>
          </p:cNvPr>
          <p:cNvSpPr/>
          <p:nvPr/>
        </p:nvSpPr>
        <p:spPr bwMode="auto">
          <a:xfrm rot="1433100">
            <a:off x="7688345" y="762000"/>
            <a:ext cx="1327371"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Refined from Nov 2021</a:t>
            </a:r>
            <a:endParaRPr kumimoji="0" lang="en-AU" sz="1600" b="1" i="0" u="none" strike="noStrike" cap="none" normalizeH="0" baseline="0" dirty="0">
              <a:ln>
                <a:noFill/>
              </a:ln>
              <a:solidFill>
                <a:srgbClr val="FF0000"/>
              </a:solidFill>
              <a:effectLst/>
              <a:latin typeface="+mj-lt"/>
            </a:endParaRPr>
          </a:p>
        </p:txBody>
      </p:sp>
    </p:spTree>
    <p:extLst>
      <p:ext uri="{BB962C8B-B14F-4D97-AF65-F5344CB8AC3E}">
        <p14:creationId xmlns:p14="http://schemas.microsoft.com/office/powerpoint/2010/main" val="22262256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Coex measurements</a:t>
            </a:r>
          </a:p>
        </p:txBody>
      </p:sp>
      <p:sp>
        <p:nvSpPr>
          <p:cNvPr id="3" name="Footer Placeholder 2"/>
          <p:cNvSpPr>
            <a:spLocks noGrp="1"/>
          </p:cNvSpPr>
          <p:nvPr>
            <p:ph type="ftr" sz="quarter" idx="10"/>
          </p:nvPr>
        </p:nvSpPr>
        <p:spPr/>
        <p:txBody>
          <a:bodyPr/>
          <a:lstStyle/>
          <a:p>
            <a:pPr>
              <a:defRPr/>
            </a:pPr>
            <a:r>
              <a:rPr lang="en-US" dirty="0"/>
              <a:t>Andrew Myles, Cisco</a:t>
            </a:r>
          </a:p>
        </p:txBody>
      </p:sp>
      <p:sp>
        <p:nvSpPr>
          <p:cNvPr id="4" name="Slide Number Placeholder 3"/>
          <p:cNvSpPr>
            <a:spLocks noGrp="1"/>
          </p:cNvSpPr>
          <p:nvPr>
            <p:ph type="sldNum" sz="quarter" idx="11"/>
          </p:nvPr>
        </p:nvSpPr>
        <p:spPr/>
        <p:txBody>
          <a:bodyPr/>
          <a:lstStyle/>
          <a:p>
            <a:pPr>
              <a:defRPr/>
            </a:pPr>
            <a:r>
              <a:rPr lang="en-US" dirty="0"/>
              <a:t>Slide </a:t>
            </a:r>
            <a:fld id="{EF4002E7-DB4D-4CC3-8382-1939D19420D8}" type="slidenum">
              <a:rPr lang="en-US" smtClean="0"/>
              <a:pPr>
                <a:defRPr/>
              </a:pPr>
              <a:t>27</a:t>
            </a:fld>
            <a:endParaRPr lang="en-US" dirty="0"/>
          </a:p>
        </p:txBody>
      </p:sp>
    </p:spTree>
    <p:extLst>
      <p:ext uri="{BB962C8B-B14F-4D97-AF65-F5344CB8AC3E}">
        <p14:creationId xmlns:p14="http://schemas.microsoft.com/office/powerpoint/2010/main" val="38315847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70FD4-432B-443D-8C42-75D2648E21B6}"/>
              </a:ext>
            </a:extLst>
          </p:cNvPr>
          <p:cNvSpPr>
            <a:spLocks noGrp="1"/>
          </p:cNvSpPr>
          <p:nvPr>
            <p:ph type="title"/>
          </p:nvPr>
        </p:nvSpPr>
        <p:spPr/>
        <p:txBody>
          <a:bodyPr/>
          <a:lstStyle/>
          <a:p>
            <a:r>
              <a:rPr lang="en-AU" dirty="0"/>
              <a:t>The Coex SC has heard about an LAA/Wi-Fi coexistence studies in Chicago throughout 2021</a:t>
            </a:r>
          </a:p>
        </p:txBody>
      </p:sp>
      <p:sp>
        <p:nvSpPr>
          <p:cNvPr id="3" name="Content Placeholder 2">
            <a:extLst>
              <a:ext uri="{FF2B5EF4-FFF2-40B4-BE49-F238E27FC236}">
                <a16:creationId xmlns:a16="http://schemas.microsoft.com/office/drawing/2014/main" id="{BE99F0BB-4ADD-4D3E-8222-FB1214EB22D5}"/>
              </a:ext>
            </a:extLst>
          </p:cNvPr>
          <p:cNvSpPr>
            <a:spLocks noGrp="1"/>
          </p:cNvSpPr>
          <p:nvPr>
            <p:ph idx="1"/>
          </p:nvPr>
        </p:nvSpPr>
        <p:spPr/>
        <p:txBody>
          <a:bodyPr/>
          <a:lstStyle/>
          <a:p>
            <a:pPr lvl="1"/>
            <a:r>
              <a:rPr lang="en-AU" dirty="0"/>
              <a:t>One of concerns with many of the conclusions drawn in relation to coexistence is that they are based on simulation studies …</a:t>
            </a:r>
          </a:p>
          <a:p>
            <a:pPr lvl="1"/>
            <a:r>
              <a:rPr lang="en-AU" dirty="0"/>
              <a:t>… which have been used over the years to provide evidence for just about any conclusion one might want to draw</a:t>
            </a:r>
          </a:p>
          <a:p>
            <a:pPr lvl="1"/>
            <a:r>
              <a:rPr lang="en-AU" dirty="0"/>
              <a:t>A good complement to simulation studies is measurements of actual deployments …</a:t>
            </a:r>
          </a:p>
          <a:p>
            <a:pPr lvl="1"/>
            <a:r>
              <a:rPr lang="en-AU" dirty="0"/>
              <a:t>… recognising they also have limitations </a:t>
            </a:r>
          </a:p>
          <a:p>
            <a:pPr lvl="1"/>
            <a:r>
              <a:rPr lang="en-AU" dirty="0"/>
              <a:t>During 2021, the Coex SC heard about various LAA/Wi-Fi coexistence measurements undertaken in the in the Chicago area</a:t>
            </a:r>
          </a:p>
          <a:p>
            <a:pPr lvl="2"/>
            <a:r>
              <a:rPr lang="en-AU" dirty="0"/>
              <a:t>See </a:t>
            </a:r>
            <a:r>
              <a:rPr lang="en-AU" dirty="0">
                <a:hlinkClick r:id="rId2"/>
              </a:rPr>
              <a:t>11-20-1973</a:t>
            </a:r>
            <a:r>
              <a:rPr lang="en-AU" dirty="0"/>
              <a:t> (Jan 2021)</a:t>
            </a:r>
          </a:p>
          <a:p>
            <a:pPr lvl="2"/>
            <a:r>
              <a:rPr lang="en-AU" dirty="0"/>
              <a:t>See </a:t>
            </a:r>
            <a:r>
              <a:rPr lang="en-AU" dirty="0">
                <a:solidFill>
                  <a:srgbClr val="FF0000"/>
                </a:solidFill>
                <a:hlinkClick r:id="rId3"/>
              </a:rPr>
              <a:t>11-21-1858</a:t>
            </a:r>
            <a:r>
              <a:rPr lang="en-AU" dirty="0">
                <a:solidFill>
                  <a:srgbClr val="FF0000"/>
                </a:solidFill>
              </a:rPr>
              <a:t> </a:t>
            </a:r>
            <a:r>
              <a:rPr lang="en-AU" dirty="0"/>
              <a:t>(Nov 2021)</a:t>
            </a:r>
          </a:p>
        </p:txBody>
      </p:sp>
      <p:sp>
        <p:nvSpPr>
          <p:cNvPr id="4" name="Footer Placeholder 3">
            <a:extLst>
              <a:ext uri="{FF2B5EF4-FFF2-40B4-BE49-F238E27FC236}">
                <a16:creationId xmlns:a16="http://schemas.microsoft.com/office/drawing/2014/main" id="{D820E4C3-CB67-48D6-94C7-B0A1BBF327FC}"/>
              </a:ext>
            </a:extLst>
          </p:cNvPr>
          <p:cNvSpPr>
            <a:spLocks noGrp="1"/>
          </p:cNvSpPr>
          <p:nvPr>
            <p:ph type="ftr" sz="quarter" idx="10"/>
          </p:nvPr>
        </p:nvSpPr>
        <p:spPr/>
        <p:txBody>
          <a:bodyPr/>
          <a:lstStyle/>
          <a:p>
            <a:pPr>
              <a:defRPr/>
            </a:pPr>
            <a:r>
              <a:rPr lang="en-US" dirty="0"/>
              <a:t>Andrew Myles, Cisco</a:t>
            </a:r>
          </a:p>
        </p:txBody>
      </p:sp>
      <p:sp>
        <p:nvSpPr>
          <p:cNvPr id="5" name="Slide Number Placeholder 4">
            <a:extLst>
              <a:ext uri="{FF2B5EF4-FFF2-40B4-BE49-F238E27FC236}">
                <a16:creationId xmlns:a16="http://schemas.microsoft.com/office/drawing/2014/main" id="{B1ABE8B4-02D0-4A5F-A388-D8D12913443E}"/>
              </a:ext>
            </a:extLst>
          </p:cNvPr>
          <p:cNvSpPr>
            <a:spLocks noGrp="1"/>
          </p:cNvSpPr>
          <p:nvPr>
            <p:ph type="sldNum" sz="quarter" idx="11"/>
          </p:nvPr>
        </p:nvSpPr>
        <p:spPr/>
        <p:txBody>
          <a:bodyPr/>
          <a:lstStyle/>
          <a:p>
            <a:pPr>
              <a:defRPr/>
            </a:pPr>
            <a:r>
              <a:rPr lang="en-US" dirty="0"/>
              <a:t>Slide </a:t>
            </a:r>
            <a:fld id="{EF4002E7-DB4D-4CC3-8382-1939D19420D8}" type="slidenum">
              <a:rPr lang="en-US" smtClean="0"/>
              <a:pPr>
                <a:defRPr/>
              </a:pPr>
              <a:t>28</a:t>
            </a:fld>
            <a:endParaRPr lang="en-US" dirty="0"/>
          </a:p>
        </p:txBody>
      </p:sp>
      <p:sp>
        <p:nvSpPr>
          <p:cNvPr id="6" name="Rectangle 5">
            <a:extLst>
              <a:ext uri="{FF2B5EF4-FFF2-40B4-BE49-F238E27FC236}">
                <a16:creationId xmlns:a16="http://schemas.microsoft.com/office/drawing/2014/main" id="{558D11BA-5ACB-4BD7-BBFD-8C82038CCE1D}"/>
              </a:ext>
            </a:extLst>
          </p:cNvPr>
          <p:cNvSpPr/>
          <p:nvPr/>
        </p:nvSpPr>
        <p:spPr bwMode="auto">
          <a:xfrm rot="1433100">
            <a:off x="8063509" y="657921"/>
            <a:ext cx="1083887"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Refined f</a:t>
            </a:r>
            <a:r>
              <a:rPr kumimoji="0" lang="en-AU" sz="1600" b="1" i="0" u="none" strike="noStrike" cap="none" normalizeH="0" baseline="0" dirty="0">
                <a:ln>
                  <a:noFill/>
                </a:ln>
                <a:solidFill>
                  <a:srgbClr val="FF0000"/>
                </a:solidFill>
                <a:effectLst/>
                <a:latin typeface="+mj-lt"/>
              </a:rPr>
              <a:t>rom</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Nov 2021</a:t>
            </a:r>
          </a:p>
        </p:txBody>
      </p:sp>
    </p:spTree>
    <p:extLst>
      <p:ext uri="{BB962C8B-B14F-4D97-AF65-F5344CB8AC3E}">
        <p14:creationId xmlns:p14="http://schemas.microsoft.com/office/powerpoint/2010/main" val="2972135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461CD-408C-4640-B81F-4357AA1094F7}"/>
              </a:ext>
            </a:extLst>
          </p:cNvPr>
          <p:cNvSpPr>
            <a:spLocks noGrp="1"/>
          </p:cNvSpPr>
          <p:nvPr>
            <p:ph type="title"/>
          </p:nvPr>
        </p:nvSpPr>
        <p:spPr/>
        <p:txBody>
          <a:bodyPr/>
          <a:lstStyle/>
          <a:p>
            <a:r>
              <a:rPr lang="en-AU" dirty="0"/>
              <a:t>Experiments in 2020 showed LAA has a significant adverse impact on Wi-Fi Beacons</a:t>
            </a:r>
          </a:p>
        </p:txBody>
      </p:sp>
      <p:sp>
        <p:nvSpPr>
          <p:cNvPr id="3" name="Content Placeholder 2">
            <a:extLst>
              <a:ext uri="{FF2B5EF4-FFF2-40B4-BE49-F238E27FC236}">
                <a16:creationId xmlns:a16="http://schemas.microsoft.com/office/drawing/2014/main" id="{3B1242A6-9A32-455F-A79B-02D02FAB121F}"/>
              </a:ext>
            </a:extLst>
          </p:cNvPr>
          <p:cNvSpPr>
            <a:spLocks noGrp="1"/>
          </p:cNvSpPr>
          <p:nvPr>
            <p:ph idx="1"/>
          </p:nvPr>
        </p:nvSpPr>
        <p:spPr/>
        <p:txBody>
          <a:bodyPr/>
          <a:lstStyle/>
          <a:p>
            <a:pPr lvl="1"/>
            <a:r>
              <a:rPr lang="en-AU" dirty="0"/>
              <a:t>The Uni of Chicago study investigated the effect of LAA on Wi-Fi operation in various typical configurations, including hidden nodes</a:t>
            </a:r>
          </a:p>
          <a:p>
            <a:pPr lvl="1"/>
            <a:r>
              <a:rPr lang="en-AU" dirty="0"/>
              <a:t>The work showed that LAA</a:t>
            </a:r>
            <a:br>
              <a:rPr lang="en-AU" dirty="0"/>
            </a:br>
            <a:r>
              <a:rPr lang="en-AU" dirty="0"/>
              <a:t>caused significant interference</a:t>
            </a:r>
            <a:br>
              <a:rPr lang="en-AU" dirty="0"/>
            </a:br>
            <a:r>
              <a:rPr lang="en-AU" dirty="0"/>
              <a:t>to Wi-Fi Beacons in the tested</a:t>
            </a:r>
            <a:br>
              <a:rPr lang="en-AU" dirty="0"/>
            </a:br>
            <a:r>
              <a:rPr lang="en-AU" dirty="0"/>
              <a:t>configuration</a:t>
            </a:r>
          </a:p>
          <a:p>
            <a:pPr lvl="2"/>
            <a:r>
              <a:rPr lang="en-AU" dirty="0"/>
              <a:t>Probably because LAA is:</a:t>
            </a:r>
          </a:p>
          <a:p>
            <a:pPr lvl="3"/>
            <a:r>
              <a:rPr lang="en-AU" dirty="0"/>
              <a:t>Using ED @ -72 dBm</a:t>
            </a:r>
          </a:p>
          <a:p>
            <a:pPr lvl="3"/>
            <a:r>
              <a:rPr lang="en-AU" dirty="0"/>
              <a:t>Rather than PD @ - 82 dBm</a:t>
            </a:r>
          </a:p>
          <a:p>
            <a:pPr lvl="2"/>
            <a:r>
              <a:rPr lang="en-AU" dirty="0"/>
              <a:t>Also because LAA typically uses</a:t>
            </a:r>
            <a:br>
              <a:rPr lang="en-AU" dirty="0"/>
            </a:br>
            <a:r>
              <a:rPr lang="en-AU" dirty="0"/>
              <a:t>long TxOPs (~8 ms)</a:t>
            </a:r>
          </a:p>
          <a:p>
            <a:pPr lvl="2"/>
            <a:endParaRPr lang="en-AU" dirty="0"/>
          </a:p>
        </p:txBody>
      </p:sp>
      <p:sp>
        <p:nvSpPr>
          <p:cNvPr id="4" name="Footer Placeholder 3">
            <a:extLst>
              <a:ext uri="{FF2B5EF4-FFF2-40B4-BE49-F238E27FC236}">
                <a16:creationId xmlns:a16="http://schemas.microsoft.com/office/drawing/2014/main" id="{BFE3B72E-FC4D-4770-AC83-5FF5BCA83DA0}"/>
              </a:ext>
            </a:extLst>
          </p:cNvPr>
          <p:cNvSpPr>
            <a:spLocks noGrp="1"/>
          </p:cNvSpPr>
          <p:nvPr>
            <p:ph type="ftr" sz="quarter" idx="10"/>
          </p:nvPr>
        </p:nvSpPr>
        <p:spPr/>
        <p:txBody>
          <a:bodyPr/>
          <a:lstStyle/>
          <a:p>
            <a:pPr>
              <a:defRPr/>
            </a:pPr>
            <a:r>
              <a:rPr lang="en-US" dirty="0"/>
              <a:t>Andrew Myles, Cisco</a:t>
            </a:r>
          </a:p>
        </p:txBody>
      </p:sp>
      <p:sp>
        <p:nvSpPr>
          <p:cNvPr id="5" name="Slide Number Placeholder 4">
            <a:extLst>
              <a:ext uri="{FF2B5EF4-FFF2-40B4-BE49-F238E27FC236}">
                <a16:creationId xmlns:a16="http://schemas.microsoft.com/office/drawing/2014/main" id="{90D2FB50-FAB7-42F4-A1A9-CACDB41163DB}"/>
              </a:ext>
            </a:extLst>
          </p:cNvPr>
          <p:cNvSpPr>
            <a:spLocks noGrp="1"/>
          </p:cNvSpPr>
          <p:nvPr>
            <p:ph type="sldNum" sz="quarter" idx="11"/>
          </p:nvPr>
        </p:nvSpPr>
        <p:spPr/>
        <p:txBody>
          <a:bodyPr/>
          <a:lstStyle/>
          <a:p>
            <a:pPr>
              <a:defRPr/>
            </a:pPr>
            <a:r>
              <a:rPr lang="en-US" dirty="0"/>
              <a:t>Slide </a:t>
            </a:r>
            <a:fld id="{EF4002E7-DB4D-4CC3-8382-1939D19420D8}" type="slidenum">
              <a:rPr lang="en-US" smtClean="0"/>
              <a:pPr>
                <a:defRPr/>
              </a:pPr>
              <a:t>29</a:t>
            </a:fld>
            <a:endParaRPr lang="en-US" dirty="0"/>
          </a:p>
        </p:txBody>
      </p:sp>
      <p:pic>
        <p:nvPicPr>
          <p:cNvPr id="7" name="Google Shape;276;p36">
            <a:extLst>
              <a:ext uri="{FF2B5EF4-FFF2-40B4-BE49-F238E27FC236}">
                <a16:creationId xmlns:a16="http://schemas.microsoft.com/office/drawing/2014/main" id="{7F9ABE4F-D12B-41E2-A751-E29F8F33BE6D}"/>
              </a:ext>
            </a:extLst>
          </p:cNvPr>
          <p:cNvPicPr preferRelativeResize="0"/>
          <p:nvPr/>
        </p:nvPicPr>
        <p:blipFill rotWithShape="1">
          <a:blip r:embed="rId2">
            <a:alphaModFix/>
          </a:blip>
          <a:srcRect/>
          <a:stretch/>
        </p:blipFill>
        <p:spPr>
          <a:xfrm>
            <a:off x="4419600" y="2667001"/>
            <a:ext cx="4131946" cy="2819400"/>
          </a:xfrm>
          <a:prstGeom prst="rect">
            <a:avLst/>
          </a:prstGeom>
          <a:noFill/>
          <a:ln>
            <a:noFill/>
          </a:ln>
        </p:spPr>
      </p:pic>
      <p:sp>
        <p:nvSpPr>
          <p:cNvPr id="8" name="Rectangle 7">
            <a:extLst>
              <a:ext uri="{FF2B5EF4-FFF2-40B4-BE49-F238E27FC236}">
                <a16:creationId xmlns:a16="http://schemas.microsoft.com/office/drawing/2014/main" id="{2CF14B75-5543-4E6A-9FA7-581AF6258659}"/>
              </a:ext>
            </a:extLst>
          </p:cNvPr>
          <p:cNvSpPr/>
          <p:nvPr/>
        </p:nvSpPr>
        <p:spPr bwMode="auto">
          <a:xfrm>
            <a:off x="923291" y="5715000"/>
            <a:ext cx="3319779"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AU" sz="1400" b="0" i="0" u="none" strike="noStrike" cap="none" normalizeH="0" baseline="0" dirty="0">
                <a:ln>
                  <a:noFill/>
                </a:ln>
                <a:solidFill>
                  <a:srgbClr val="FF0000"/>
                </a:solidFill>
                <a:effectLst/>
                <a:latin typeface="+mj-lt"/>
              </a:rPr>
              <a:t>Additio</a:t>
            </a:r>
            <a:r>
              <a:rPr lang="en-AU" sz="1400" dirty="0">
                <a:solidFill>
                  <a:srgbClr val="FF0000"/>
                </a:solidFill>
                <a:latin typeface="+mj-lt"/>
              </a:rPr>
              <a:t>n of a single LAA system to five Wi-Fi systems causes successful Beacon rate to reduce by &gt; 75% </a:t>
            </a:r>
            <a:endParaRPr kumimoji="0" lang="en-AU" sz="1400" b="0" i="0" u="none" strike="noStrike" cap="none" normalizeH="0" baseline="0" dirty="0">
              <a:ln>
                <a:noFill/>
              </a:ln>
              <a:solidFill>
                <a:srgbClr val="FF0000"/>
              </a:solidFill>
              <a:effectLst/>
              <a:latin typeface="+mj-lt"/>
            </a:endParaRPr>
          </a:p>
        </p:txBody>
      </p:sp>
      <p:cxnSp>
        <p:nvCxnSpPr>
          <p:cNvPr id="10" name="Connector: Curved 9">
            <a:extLst>
              <a:ext uri="{FF2B5EF4-FFF2-40B4-BE49-F238E27FC236}">
                <a16:creationId xmlns:a16="http://schemas.microsoft.com/office/drawing/2014/main" id="{96261901-CBD8-43A4-A545-E5AF74DDC66C}"/>
              </a:ext>
            </a:extLst>
          </p:cNvPr>
          <p:cNvCxnSpPr>
            <a:cxnSpLocks/>
            <a:stCxn id="8" idx="3"/>
            <a:endCxn id="11" idx="2"/>
          </p:cNvCxnSpPr>
          <p:nvPr/>
        </p:nvCxnSpPr>
        <p:spPr bwMode="auto">
          <a:xfrm flipV="1">
            <a:off x="4243070" y="5410200"/>
            <a:ext cx="1243330" cy="762000"/>
          </a:xfrm>
          <a:prstGeom prst="curvedConnector2">
            <a:avLst/>
          </a:prstGeom>
          <a:solidFill>
            <a:schemeClr val="accent1"/>
          </a:solidFill>
          <a:ln w="38100" cap="flat" cmpd="sng" algn="ctr">
            <a:solidFill>
              <a:srgbClr val="FF0000"/>
            </a:solidFill>
            <a:prstDash val="solid"/>
            <a:round/>
            <a:headEnd type="none" w="sm" len="sm"/>
            <a:tailEnd type="triangle"/>
          </a:ln>
          <a:effectLst/>
        </p:spPr>
      </p:cxnSp>
      <p:sp>
        <p:nvSpPr>
          <p:cNvPr id="11" name="Rectangle 10">
            <a:extLst>
              <a:ext uri="{FF2B5EF4-FFF2-40B4-BE49-F238E27FC236}">
                <a16:creationId xmlns:a16="http://schemas.microsoft.com/office/drawing/2014/main" id="{6CEB3E0C-BEEF-49C4-BB13-8F8C1DECC3E3}"/>
              </a:ext>
            </a:extLst>
          </p:cNvPr>
          <p:cNvSpPr/>
          <p:nvPr/>
        </p:nvSpPr>
        <p:spPr bwMode="auto">
          <a:xfrm>
            <a:off x="5334000" y="5183187"/>
            <a:ext cx="304800" cy="227013"/>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dirty="0">
              <a:ln>
                <a:noFill/>
              </a:ln>
              <a:solidFill>
                <a:schemeClr val="tx1"/>
              </a:solidFill>
              <a:effectLst/>
              <a:latin typeface="Times New Roman" pitchFamily="18" charset="0"/>
            </a:endParaRPr>
          </a:p>
        </p:txBody>
      </p:sp>
      <p:sp>
        <p:nvSpPr>
          <p:cNvPr id="14" name="Right Brace 13">
            <a:extLst>
              <a:ext uri="{FF2B5EF4-FFF2-40B4-BE49-F238E27FC236}">
                <a16:creationId xmlns:a16="http://schemas.microsoft.com/office/drawing/2014/main" id="{AC0EA7B1-0CEF-4DDC-8CB6-151AF09B63B6}"/>
              </a:ext>
            </a:extLst>
          </p:cNvPr>
          <p:cNvSpPr/>
          <p:nvPr/>
        </p:nvSpPr>
        <p:spPr bwMode="auto">
          <a:xfrm rot="5400000">
            <a:off x="6553992" y="4570414"/>
            <a:ext cx="227013" cy="2057400"/>
          </a:xfrm>
          <a:prstGeom prst="rightBrace">
            <a:avLst/>
          </a:prstGeom>
          <a:no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dirty="0">
              <a:ln>
                <a:noFill/>
              </a:ln>
              <a:solidFill>
                <a:schemeClr val="tx1"/>
              </a:solidFill>
              <a:effectLst/>
              <a:latin typeface="Times New Roman" pitchFamily="18" charset="0"/>
            </a:endParaRPr>
          </a:p>
        </p:txBody>
      </p:sp>
      <p:sp>
        <p:nvSpPr>
          <p:cNvPr id="15" name="Rectangle 14">
            <a:extLst>
              <a:ext uri="{FF2B5EF4-FFF2-40B4-BE49-F238E27FC236}">
                <a16:creationId xmlns:a16="http://schemas.microsoft.com/office/drawing/2014/main" id="{5DC4C7B8-BEFF-40AF-8ECF-C46B288C3BD8}"/>
              </a:ext>
            </a:extLst>
          </p:cNvPr>
          <p:cNvSpPr/>
          <p:nvPr/>
        </p:nvSpPr>
        <p:spPr bwMode="auto">
          <a:xfrm>
            <a:off x="5417028" y="5676504"/>
            <a:ext cx="3422172"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400" b="0" i="0" u="none" strike="noStrike" cap="none" normalizeH="0" baseline="0" dirty="0">
                <a:ln>
                  <a:noFill/>
                </a:ln>
                <a:solidFill>
                  <a:srgbClr val="FF0000"/>
                </a:solidFill>
                <a:effectLst/>
                <a:latin typeface="+mj-lt"/>
              </a:rPr>
              <a:t>Pushing Wi-Fi APs into the same channel also </a:t>
            </a:r>
            <a:r>
              <a:rPr lang="en-AU" sz="1400" dirty="0">
                <a:solidFill>
                  <a:srgbClr val="FF0000"/>
                </a:solidFill>
                <a:latin typeface="+mj-lt"/>
              </a:rPr>
              <a:t>causes successful Beacon rate to reduce, but by less than LAA</a:t>
            </a:r>
            <a:r>
              <a:rPr kumimoji="0" lang="en-AU" sz="1400" b="0" i="0" u="none" strike="noStrike" cap="none" normalizeH="0" baseline="0" dirty="0">
                <a:ln>
                  <a:noFill/>
                </a:ln>
                <a:solidFill>
                  <a:srgbClr val="FF0000"/>
                </a:solidFill>
                <a:effectLst/>
                <a:latin typeface="+mj-lt"/>
              </a:rPr>
              <a:t> </a:t>
            </a:r>
          </a:p>
        </p:txBody>
      </p:sp>
      <p:sp>
        <p:nvSpPr>
          <p:cNvPr id="12" name="Rectangle 11">
            <a:extLst>
              <a:ext uri="{FF2B5EF4-FFF2-40B4-BE49-F238E27FC236}">
                <a16:creationId xmlns:a16="http://schemas.microsoft.com/office/drawing/2014/main" id="{D230B919-7AE3-4C1E-886A-B9C286DD6897}"/>
              </a:ext>
            </a:extLst>
          </p:cNvPr>
          <p:cNvSpPr/>
          <p:nvPr/>
        </p:nvSpPr>
        <p:spPr bwMode="auto">
          <a:xfrm rot="1433100">
            <a:off x="8063509" y="657921"/>
            <a:ext cx="1083887"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rgbClr val="FF0000"/>
                </a:solidFill>
                <a:effectLst/>
                <a:latin typeface="+mj-lt"/>
              </a:rPr>
              <a:t>Refined </a:t>
            </a:r>
            <a:r>
              <a:rPr lang="en-AU" sz="1600" b="1" dirty="0">
                <a:solidFill>
                  <a:srgbClr val="FF0000"/>
                </a:solidFill>
                <a:latin typeface="+mj-lt"/>
              </a:rPr>
              <a:t>f</a:t>
            </a:r>
            <a:r>
              <a:rPr kumimoji="0" lang="en-AU" sz="1600" b="1" i="0" u="none" strike="noStrike" cap="none" normalizeH="0" baseline="0" dirty="0">
                <a:ln>
                  <a:noFill/>
                </a:ln>
                <a:solidFill>
                  <a:srgbClr val="FF0000"/>
                </a:solidFill>
                <a:effectLst/>
                <a:latin typeface="+mj-lt"/>
              </a:rPr>
              <a:t>rom</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Mar 2021</a:t>
            </a:r>
          </a:p>
        </p:txBody>
      </p:sp>
    </p:spTree>
    <p:extLst>
      <p:ext uri="{BB962C8B-B14F-4D97-AF65-F5344CB8AC3E}">
        <p14:creationId xmlns:p14="http://schemas.microsoft.com/office/powerpoint/2010/main" val="36589115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8323D40-FFF3-4FD5-9E95-2E44EA2CFB2F}"/>
              </a:ext>
            </a:extLst>
          </p:cNvPr>
          <p:cNvSpPr>
            <a:spLocks noGrp="1"/>
          </p:cNvSpPr>
          <p:nvPr>
            <p:ph type="title"/>
          </p:nvPr>
        </p:nvSpPr>
        <p:spPr>
          <a:xfrm>
            <a:off x="685800" y="685800"/>
            <a:ext cx="7772400" cy="1066800"/>
          </a:xfrm>
        </p:spPr>
        <p:txBody>
          <a:bodyPr/>
          <a:lstStyle/>
          <a:p>
            <a:r>
              <a:rPr lang="en-US" dirty="0"/>
              <a:t>Registration is required for the IEEE 802.11 WG electronic interim session in January 2022</a:t>
            </a:r>
            <a:endParaRPr lang="en-AU" dirty="0"/>
          </a:p>
        </p:txBody>
      </p:sp>
      <p:sp>
        <p:nvSpPr>
          <p:cNvPr id="3" name="Content Placeholder 2">
            <a:extLst>
              <a:ext uri="{FF2B5EF4-FFF2-40B4-BE49-F238E27FC236}">
                <a16:creationId xmlns:a16="http://schemas.microsoft.com/office/drawing/2014/main" id="{35292573-3733-46F2-BE6C-D27D0CFDD7E1}"/>
              </a:ext>
            </a:extLst>
          </p:cNvPr>
          <p:cNvSpPr>
            <a:spLocks noGrp="1"/>
          </p:cNvSpPr>
          <p:nvPr>
            <p:ph idx="1"/>
          </p:nvPr>
        </p:nvSpPr>
        <p:spPr>
          <a:xfrm>
            <a:off x="685800" y="1981200"/>
            <a:ext cx="7772400" cy="4114800"/>
          </a:xfrm>
        </p:spPr>
        <p:txBody>
          <a:bodyPr/>
          <a:lstStyle/>
          <a:p>
            <a:pPr lvl="1"/>
            <a:r>
              <a:rPr lang="en-AU" dirty="0"/>
              <a:t>This IEEE 802.11 Coex SC meeting is part of the IEEE 802.11 WG interim session in Jan 2022</a:t>
            </a:r>
          </a:p>
          <a:p>
            <a:pPr lvl="1"/>
            <a:r>
              <a:rPr lang="en-AU" dirty="0"/>
              <a:t>You must pay the registration fee in order to attend!</a:t>
            </a:r>
          </a:p>
          <a:p>
            <a:pPr lvl="1"/>
            <a:r>
              <a:rPr lang="en-US" dirty="0"/>
              <a:t>If you have not already done so, you can register </a:t>
            </a:r>
            <a:r>
              <a:rPr lang="en-US" dirty="0">
                <a:solidFill>
                  <a:srgbClr val="FF0000"/>
                </a:solidFill>
                <a:hlinkClick r:id="rId2"/>
              </a:rPr>
              <a:t>here</a:t>
            </a:r>
            <a:endParaRPr lang="en-AU" dirty="0">
              <a:solidFill>
                <a:srgbClr val="FF0000"/>
              </a:solidFill>
            </a:endParaRPr>
          </a:p>
          <a:p>
            <a:pPr lvl="1"/>
            <a:r>
              <a:rPr lang="en-AU" dirty="0"/>
              <a:t>If you do not intend to register for this session you must leave this meeting …</a:t>
            </a:r>
          </a:p>
          <a:p>
            <a:pPr lvl="1"/>
            <a:r>
              <a:rPr lang="en-AU" dirty="0"/>
              <a:t>… and, if you have logged attendance on IMAT, email the IEEE 802.11 WG Chair or Vice Chairs to have your attendance cancelled</a:t>
            </a:r>
          </a:p>
        </p:txBody>
      </p:sp>
      <p:sp>
        <p:nvSpPr>
          <p:cNvPr id="4" name="Footer Placeholder 3">
            <a:extLst>
              <a:ext uri="{FF2B5EF4-FFF2-40B4-BE49-F238E27FC236}">
                <a16:creationId xmlns:a16="http://schemas.microsoft.com/office/drawing/2014/main" id="{1EB17F6A-3913-423D-AF43-0BD38047741A}"/>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2DD1770B-1F0A-48A7-AE89-C0EB29B4B1BE}"/>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3</a:t>
            </a:fld>
            <a:endParaRPr lang="en-US"/>
          </a:p>
        </p:txBody>
      </p:sp>
    </p:spTree>
    <p:extLst>
      <p:ext uri="{BB962C8B-B14F-4D97-AF65-F5344CB8AC3E}">
        <p14:creationId xmlns:p14="http://schemas.microsoft.com/office/powerpoint/2010/main" val="14094200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461CD-408C-4640-B81F-4357AA1094F7}"/>
              </a:ext>
            </a:extLst>
          </p:cNvPr>
          <p:cNvSpPr>
            <a:spLocks noGrp="1"/>
          </p:cNvSpPr>
          <p:nvPr>
            <p:ph type="title"/>
          </p:nvPr>
        </p:nvSpPr>
        <p:spPr/>
        <p:txBody>
          <a:bodyPr/>
          <a:lstStyle/>
          <a:p>
            <a:r>
              <a:rPr lang="en-AU" dirty="0"/>
              <a:t>Experiments in 2020 showed LAA also has a significant adverse impact on Wi-Fi data</a:t>
            </a:r>
          </a:p>
        </p:txBody>
      </p:sp>
      <p:sp>
        <p:nvSpPr>
          <p:cNvPr id="3" name="Content Placeholder 2">
            <a:extLst>
              <a:ext uri="{FF2B5EF4-FFF2-40B4-BE49-F238E27FC236}">
                <a16:creationId xmlns:a16="http://schemas.microsoft.com/office/drawing/2014/main" id="{3B1242A6-9A32-455F-A79B-02D02FAB121F}"/>
              </a:ext>
            </a:extLst>
          </p:cNvPr>
          <p:cNvSpPr>
            <a:spLocks noGrp="1"/>
          </p:cNvSpPr>
          <p:nvPr>
            <p:ph idx="1"/>
          </p:nvPr>
        </p:nvSpPr>
        <p:spPr/>
        <p:txBody>
          <a:bodyPr/>
          <a:lstStyle/>
          <a:p>
            <a:pPr lvl="1"/>
            <a:r>
              <a:rPr lang="en-AU" dirty="0"/>
              <a:t>The work showed that LAA caused significant interference to data traffic in the tested configuration</a:t>
            </a:r>
          </a:p>
          <a:p>
            <a:pPr lvl="2"/>
            <a:r>
              <a:rPr lang="en-AU" dirty="0"/>
              <a:t>Probably because LAA is using ED @ -72 dBm rather than PD @ - 82 dBm</a:t>
            </a:r>
          </a:p>
          <a:p>
            <a:pPr lvl="2"/>
            <a:r>
              <a:rPr lang="en-AU" dirty="0"/>
              <a:t>Also because Wi-Fi’s hidden station mitigation mechanisms based on RTS/CTS have no effect on LAA</a:t>
            </a:r>
          </a:p>
          <a:p>
            <a:pPr lvl="2"/>
            <a:endParaRPr lang="en-AU" dirty="0"/>
          </a:p>
        </p:txBody>
      </p:sp>
      <p:sp>
        <p:nvSpPr>
          <p:cNvPr id="4" name="Footer Placeholder 3">
            <a:extLst>
              <a:ext uri="{FF2B5EF4-FFF2-40B4-BE49-F238E27FC236}">
                <a16:creationId xmlns:a16="http://schemas.microsoft.com/office/drawing/2014/main" id="{BFE3B72E-FC4D-4770-AC83-5FF5BCA83DA0}"/>
              </a:ext>
            </a:extLst>
          </p:cNvPr>
          <p:cNvSpPr>
            <a:spLocks noGrp="1"/>
          </p:cNvSpPr>
          <p:nvPr>
            <p:ph type="ftr" sz="quarter" idx="10"/>
          </p:nvPr>
        </p:nvSpPr>
        <p:spPr/>
        <p:txBody>
          <a:bodyPr/>
          <a:lstStyle/>
          <a:p>
            <a:pPr>
              <a:defRPr/>
            </a:pPr>
            <a:r>
              <a:rPr lang="en-US" dirty="0"/>
              <a:t>Andrew Myles, Cisco</a:t>
            </a:r>
          </a:p>
        </p:txBody>
      </p:sp>
      <p:sp>
        <p:nvSpPr>
          <p:cNvPr id="5" name="Slide Number Placeholder 4">
            <a:extLst>
              <a:ext uri="{FF2B5EF4-FFF2-40B4-BE49-F238E27FC236}">
                <a16:creationId xmlns:a16="http://schemas.microsoft.com/office/drawing/2014/main" id="{90D2FB50-FAB7-42F4-A1A9-CACDB41163DB}"/>
              </a:ext>
            </a:extLst>
          </p:cNvPr>
          <p:cNvSpPr>
            <a:spLocks noGrp="1"/>
          </p:cNvSpPr>
          <p:nvPr>
            <p:ph type="sldNum" sz="quarter" idx="11"/>
          </p:nvPr>
        </p:nvSpPr>
        <p:spPr/>
        <p:txBody>
          <a:bodyPr/>
          <a:lstStyle/>
          <a:p>
            <a:pPr>
              <a:defRPr/>
            </a:pPr>
            <a:r>
              <a:rPr lang="en-US" dirty="0"/>
              <a:t>Slide </a:t>
            </a:r>
            <a:fld id="{EF4002E7-DB4D-4CC3-8382-1939D19420D8}" type="slidenum">
              <a:rPr lang="en-US" smtClean="0"/>
              <a:pPr>
                <a:defRPr/>
              </a:pPr>
              <a:t>30</a:t>
            </a:fld>
            <a:endParaRPr lang="en-US" dirty="0"/>
          </a:p>
        </p:txBody>
      </p:sp>
      <p:pic>
        <p:nvPicPr>
          <p:cNvPr id="12" name="Google Shape;426;p42">
            <a:extLst>
              <a:ext uri="{FF2B5EF4-FFF2-40B4-BE49-F238E27FC236}">
                <a16:creationId xmlns:a16="http://schemas.microsoft.com/office/drawing/2014/main" id="{12FD1E89-7680-449E-99FD-475AA895F3FC}"/>
              </a:ext>
            </a:extLst>
          </p:cNvPr>
          <p:cNvPicPr preferRelativeResize="0"/>
          <p:nvPr/>
        </p:nvPicPr>
        <p:blipFill>
          <a:blip r:embed="rId2">
            <a:alphaModFix/>
          </a:blip>
          <a:stretch>
            <a:fillRect/>
          </a:stretch>
        </p:blipFill>
        <p:spPr>
          <a:xfrm>
            <a:off x="685800" y="4039432"/>
            <a:ext cx="3063514" cy="1524831"/>
          </a:xfrm>
          <a:prstGeom prst="rect">
            <a:avLst/>
          </a:prstGeom>
          <a:noFill/>
          <a:ln w="9525" cap="flat" cmpd="sng">
            <a:solidFill>
              <a:schemeClr val="dk2"/>
            </a:solidFill>
            <a:prstDash val="solid"/>
            <a:round/>
            <a:headEnd type="none" w="sm" len="sm"/>
            <a:tailEnd type="none" w="sm" len="sm"/>
          </a:ln>
        </p:spPr>
      </p:pic>
      <p:pic>
        <p:nvPicPr>
          <p:cNvPr id="13" name="Google Shape;427;p42">
            <a:extLst>
              <a:ext uri="{FF2B5EF4-FFF2-40B4-BE49-F238E27FC236}">
                <a16:creationId xmlns:a16="http://schemas.microsoft.com/office/drawing/2014/main" id="{4CC93F43-4D09-4EC7-B1FA-2A71AEA7E104}"/>
              </a:ext>
            </a:extLst>
          </p:cNvPr>
          <p:cNvPicPr preferRelativeResize="0"/>
          <p:nvPr/>
        </p:nvPicPr>
        <p:blipFill>
          <a:blip r:embed="rId3">
            <a:alphaModFix/>
          </a:blip>
          <a:stretch>
            <a:fillRect/>
          </a:stretch>
        </p:blipFill>
        <p:spPr>
          <a:xfrm>
            <a:off x="5511800" y="4039432"/>
            <a:ext cx="3032125" cy="1524831"/>
          </a:xfrm>
          <a:prstGeom prst="rect">
            <a:avLst/>
          </a:prstGeom>
          <a:noFill/>
          <a:ln w="9525" cap="flat" cmpd="sng">
            <a:solidFill>
              <a:schemeClr val="dk2"/>
            </a:solidFill>
            <a:prstDash val="solid"/>
            <a:round/>
            <a:headEnd type="none" w="sm" len="sm"/>
            <a:tailEnd type="none" w="sm" len="sm"/>
          </a:ln>
        </p:spPr>
      </p:pic>
      <p:sp>
        <p:nvSpPr>
          <p:cNvPr id="6" name="Rectangle 5">
            <a:extLst>
              <a:ext uri="{FF2B5EF4-FFF2-40B4-BE49-F238E27FC236}">
                <a16:creationId xmlns:a16="http://schemas.microsoft.com/office/drawing/2014/main" id="{690A3751-F10C-4601-AF1D-F34C3554AC95}"/>
              </a:ext>
            </a:extLst>
          </p:cNvPr>
          <p:cNvSpPr/>
          <p:nvPr/>
        </p:nvSpPr>
        <p:spPr bwMode="auto">
          <a:xfrm>
            <a:off x="685800" y="3733800"/>
            <a:ext cx="3063514" cy="298011"/>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400" dirty="0">
                <a:solidFill>
                  <a:srgbClr val="FF0000"/>
                </a:solidFill>
                <a:latin typeface="+mj-lt"/>
              </a:rPr>
              <a:t>5 Wi-Fi APs on one channel, no LAA</a:t>
            </a:r>
            <a:endParaRPr kumimoji="0" lang="en-AU" sz="1400" b="0" i="0" u="none" strike="noStrike" cap="none" normalizeH="0" baseline="0" dirty="0">
              <a:ln>
                <a:noFill/>
              </a:ln>
              <a:solidFill>
                <a:srgbClr val="FF0000"/>
              </a:solidFill>
              <a:effectLst/>
              <a:latin typeface="+mj-lt"/>
            </a:endParaRPr>
          </a:p>
        </p:txBody>
      </p:sp>
      <p:sp>
        <p:nvSpPr>
          <p:cNvPr id="16" name="Rectangle 15">
            <a:extLst>
              <a:ext uri="{FF2B5EF4-FFF2-40B4-BE49-F238E27FC236}">
                <a16:creationId xmlns:a16="http://schemas.microsoft.com/office/drawing/2014/main" id="{1EFD3463-EA5E-48A3-9186-2E5FAB8F2B3A}"/>
              </a:ext>
            </a:extLst>
          </p:cNvPr>
          <p:cNvSpPr/>
          <p:nvPr/>
        </p:nvSpPr>
        <p:spPr bwMode="auto">
          <a:xfrm>
            <a:off x="5511800" y="3741421"/>
            <a:ext cx="3251200" cy="298011"/>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lang="en-AU" sz="1400" dirty="0">
                <a:solidFill>
                  <a:srgbClr val="FF0000"/>
                </a:solidFill>
                <a:latin typeface="+mj-lt"/>
              </a:rPr>
              <a:t>5 Wi-Fi APs on one channel, one LAA</a:t>
            </a:r>
            <a:endParaRPr kumimoji="0" lang="en-AU" sz="1400" b="0" i="0" u="none" strike="noStrike" cap="none" normalizeH="0" baseline="0" dirty="0">
              <a:ln>
                <a:noFill/>
              </a:ln>
              <a:solidFill>
                <a:srgbClr val="FF0000"/>
              </a:solidFill>
              <a:effectLst/>
              <a:latin typeface="+mj-lt"/>
            </a:endParaRPr>
          </a:p>
        </p:txBody>
      </p:sp>
      <p:cxnSp>
        <p:nvCxnSpPr>
          <p:cNvPr id="17" name="Straight Arrow Connector 16">
            <a:extLst>
              <a:ext uri="{FF2B5EF4-FFF2-40B4-BE49-F238E27FC236}">
                <a16:creationId xmlns:a16="http://schemas.microsoft.com/office/drawing/2014/main" id="{FAF9D894-2639-4717-83FE-863B43B831B5}"/>
              </a:ext>
            </a:extLst>
          </p:cNvPr>
          <p:cNvCxnSpPr>
            <a:cxnSpLocks/>
            <a:stCxn id="6" idx="3"/>
            <a:endCxn id="16" idx="1"/>
          </p:cNvCxnSpPr>
          <p:nvPr/>
        </p:nvCxnSpPr>
        <p:spPr bwMode="auto">
          <a:xfrm>
            <a:off x="3749314" y="3882806"/>
            <a:ext cx="1762486" cy="7621"/>
          </a:xfrm>
          <a:prstGeom prst="straightConnector1">
            <a:avLst/>
          </a:prstGeom>
          <a:solidFill>
            <a:schemeClr val="accent1"/>
          </a:solidFill>
          <a:ln w="38100" cap="flat" cmpd="sng" algn="ctr">
            <a:solidFill>
              <a:srgbClr val="FF0000"/>
            </a:solidFill>
            <a:prstDash val="solid"/>
            <a:round/>
            <a:headEnd type="none" w="sm" len="sm"/>
            <a:tailEnd type="triangle"/>
          </a:ln>
          <a:effectLst/>
        </p:spPr>
      </p:cxnSp>
      <p:sp>
        <p:nvSpPr>
          <p:cNvPr id="18" name="Rectangle 17">
            <a:extLst>
              <a:ext uri="{FF2B5EF4-FFF2-40B4-BE49-F238E27FC236}">
                <a16:creationId xmlns:a16="http://schemas.microsoft.com/office/drawing/2014/main" id="{0B4EDCFE-14C2-49AD-9010-62CD107781DC}"/>
              </a:ext>
            </a:extLst>
          </p:cNvPr>
          <p:cNvSpPr/>
          <p:nvPr/>
        </p:nvSpPr>
        <p:spPr bwMode="auto">
          <a:xfrm>
            <a:off x="381000" y="5606657"/>
            <a:ext cx="5105400" cy="298011"/>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lang="en-AU" sz="1400" dirty="0">
                <a:solidFill>
                  <a:srgbClr val="FF0000"/>
                </a:solidFill>
                <a:latin typeface="+mj-lt"/>
              </a:rPr>
              <a:t>Addition of LAA caused all Wi-Fi traffic to collapse …</a:t>
            </a:r>
            <a:endParaRPr kumimoji="0" lang="en-AU" sz="1400" b="0" i="0" u="none" strike="noStrike" cap="none" normalizeH="0" baseline="0" dirty="0">
              <a:ln>
                <a:noFill/>
              </a:ln>
              <a:solidFill>
                <a:srgbClr val="FF0000"/>
              </a:solidFill>
              <a:effectLst/>
              <a:latin typeface="+mj-lt"/>
            </a:endParaRPr>
          </a:p>
        </p:txBody>
      </p:sp>
      <p:cxnSp>
        <p:nvCxnSpPr>
          <p:cNvPr id="20" name="Connector: Curved 19">
            <a:extLst>
              <a:ext uri="{FF2B5EF4-FFF2-40B4-BE49-F238E27FC236}">
                <a16:creationId xmlns:a16="http://schemas.microsoft.com/office/drawing/2014/main" id="{8956FE90-E4A3-4D28-90BB-C015761339E6}"/>
              </a:ext>
            </a:extLst>
          </p:cNvPr>
          <p:cNvCxnSpPr>
            <a:cxnSpLocks/>
            <a:stCxn id="18" idx="3"/>
            <a:endCxn id="21" idx="2"/>
          </p:cNvCxnSpPr>
          <p:nvPr/>
        </p:nvCxnSpPr>
        <p:spPr bwMode="auto">
          <a:xfrm flipV="1">
            <a:off x="5486400" y="5414149"/>
            <a:ext cx="685800" cy="341514"/>
          </a:xfrm>
          <a:prstGeom prst="curvedConnector2">
            <a:avLst/>
          </a:prstGeom>
          <a:solidFill>
            <a:schemeClr val="accent1"/>
          </a:solidFill>
          <a:ln w="38100" cap="flat" cmpd="sng" algn="ctr">
            <a:solidFill>
              <a:srgbClr val="FF0000"/>
            </a:solidFill>
            <a:prstDash val="solid"/>
            <a:round/>
            <a:headEnd type="none" w="sm" len="sm"/>
            <a:tailEnd type="triangle"/>
          </a:ln>
          <a:effectLst/>
        </p:spPr>
      </p:cxnSp>
      <p:sp>
        <p:nvSpPr>
          <p:cNvPr id="21" name="Rectangle 20">
            <a:extLst>
              <a:ext uri="{FF2B5EF4-FFF2-40B4-BE49-F238E27FC236}">
                <a16:creationId xmlns:a16="http://schemas.microsoft.com/office/drawing/2014/main" id="{DCC40D34-8E13-4517-A899-B489D269DCB4}"/>
              </a:ext>
            </a:extLst>
          </p:cNvPr>
          <p:cNvSpPr/>
          <p:nvPr/>
        </p:nvSpPr>
        <p:spPr bwMode="auto">
          <a:xfrm>
            <a:off x="6096000" y="5208316"/>
            <a:ext cx="152400" cy="205833"/>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400" b="0" i="0" u="none" strike="noStrike" cap="none" normalizeH="0" baseline="0" dirty="0">
              <a:ln>
                <a:noFill/>
              </a:ln>
              <a:solidFill>
                <a:schemeClr val="tx1"/>
              </a:solidFill>
              <a:effectLst/>
              <a:latin typeface="+mj-lt"/>
            </a:endParaRPr>
          </a:p>
        </p:txBody>
      </p:sp>
      <p:sp>
        <p:nvSpPr>
          <p:cNvPr id="25" name="Rectangle 24">
            <a:extLst>
              <a:ext uri="{FF2B5EF4-FFF2-40B4-BE49-F238E27FC236}">
                <a16:creationId xmlns:a16="http://schemas.microsoft.com/office/drawing/2014/main" id="{B1595800-77F8-42F5-853F-085F32744125}"/>
              </a:ext>
            </a:extLst>
          </p:cNvPr>
          <p:cNvSpPr/>
          <p:nvPr/>
        </p:nvSpPr>
        <p:spPr bwMode="auto">
          <a:xfrm>
            <a:off x="381000" y="5849043"/>
            <a:ext cx="5105400" cy="298011"/>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lang="en-AU" sz="1400" dirty="0">
                <a:solidFill>
                  <a:srgbClr val="FF0000"/>
                </a:solidFill>
                <a:latin typeface="+mj-lt"/>
              </a:rPr>
              <a:t>… except </a:t>
            </a:r>
            <a:r>
              <a:rPr lang="en-AU" sz="1400" dirty="0">
                <a:solidFill>
                  <a:srgbClr val="FFC000"/>
                </a:solidFill>
                <a:latin typeface="+mj-lt"/>
              </a:rPr>
              <a:t>streaming</a:t>
            </a:r>
            <a:r>
              <a:rPr lang="en-AU" sz="1400" dirty="0">
                <a:solidFill>
                  <a:srgbClr val="FF0000"/>
                </a:solidFill>
                <a:latin typeface="+mj-lt"/>
              </a:rPr>
              <a:t> because LAA uses licensed for streaming</a:t>
            </a:r>
            <a:endParaRPr kumimoji="0" lang="en-AU" sz="1400" b="0" i="0" u="none" strike="noStrike" cap="none" normalizeH="0" baseline="0" dirty="0">
              <a:ln>
                <a:noFill/>
              </a:ln>
              <a:solidFill>
                <a:srgbClr val="FF0000"/>
              </a:solidFill>
              <a:effectLst/>
              <a:latin typeface="+mj-lt"/>
            </a:endParaRPr>
          </a:p>
        </p:txBody>
      </p:sp>
      <p:cxnSp>
        <p:nvCxnSpPr>
          <p:cNvPr id="27" name="Connector: Curved 26">
            <a:extLst>
              <a:ext uri="{FF2B5EF4-FFF2-40B4-BE49-F238E27FC236}">
                <a16:creationId xmlns:a16="http://schemas.microsoft.com/office/drawing/2014/main" id="{4A4E0602-6D36-4F05-836B-65145E4385A4}"/>
              </a:ext>
            </a:extLst>
          </p:cNvPr>
          <p:cNvCxnSpPr>
            <a:cxnSpLocks/>
            <a:stCxn id="25" idx="3"/>
            <a:endCxn id="28" idx="2"/>
          </p:cNvCxnSpPr>
          <p:nvPr/>
        </p:nvCxnSpPr>
        <p:spPr bwMode="auto">
          <a:xfrm flipV="1">
            <a:off x="5486400" y="5449686"/>
            <a:ext cx="838200" cy="548363"/>
          </a:xfrm>
          <a:prstGeom prst="curvedConnector2">
            <a:avLst/>
          </a:prstGeom>
          <a:solidFill>
            <a:schemeClr val="accent1"/>
          </a:solidFill>
          <a:ln w="38100" cap="flat" cmpd="sng" algn="ctr">
            <a:solidFill>
              <a:srgbClr val="FF0000"/>
            </a:solidFill>
            <a:prstDash val="solid"/>
            <a:round/>
            <a:headEnd type="none" w="sm" len="sm"/>
            <a:tailEnd type="triangle"/>
          </a:ln>
          <a:effectLst/>
        </p:spPr>
      </p:cxnSp>
      <p:sp>
        <p:nvSpPr>
          <p:cNvPr id="28" name="Rectangle 27">
            <a:extLst>
              <a:ext uri="{FF2B5EF4-FFF2-40B4-BE49-F238E27FC236}">
                <a16:creationId xmlns:a16="http://schemas.microsoft.com/office/drawing/2014/main" id="{6001E7BC-F292-4FDF-84F3-6792364A2353}"/>
              </a:ext>
            </a:extLst>
          </p:cNvPr>
          <p:cNvSpPr/>
          <p:nvPr/>
        </p:nvSpPr>
        <p:spPr bwMode="auto">
          <a:xfrm>
            <a:off x="6172200" y="5243853"/>
            <a:ext cx="304800" cy="205833"/>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400" b="0" i="0" u="none" strike="noStrike" cap="none" normalizeH="0" baseline="0" dirty="0">
              <a:ln>
                <a:noFill/>
              </a:ln>
              <a:solidFill>
                <a:schemeClr val="tx1"/>
              </a:solidFill>
              <a:effectLst/>
              <a:latin typeface="+mj-lt"/>
            </a:endParaRPr>
          </a:p>
        </p:txBody>
      </p:sp>
      <p:sp>
        <p:nvSpPr>
          <p:cNvPr id="31" name="Rectangle 30">
            <a:extLst>
              <a:ext uri="{FF2B5EF4-FFF2-40B4-BE49-F238E27FC236}">
                <a16:creationId xmlns:a16="http://schemas.microsoft.com/office/drawing/2014/main" id="{71956425-FF5A-4CA1-AA61-070B979DD70D}"/>
              </a:ext>
            </a:extLst>
          </p:cNvPr>
          <p:cNvSpPr/>
          <p:nvPr/>
        </p:nvSpPr>
        <p:spPr bwMode="auto">
          <a:xfrm>
            <a:off x="3749314" y="4011654"/>
            <a:ext cx="1737086" cy="298011"/>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ts val="800"/>
              </a:spcBef>
              <a:spcAft>
                <a:spcPct val="0"/>
              </a:spcAft>
              <a:buClrTx/>
              <a:buSzTx/>
              <a:buFontTx/>
              <a:buNone/>
              <a:tabLst/>
            </a:pPr>
            <a:r>
              <a:rPr lang="en-AU" sz="1400" dirty="0">
                <a:solidFill>
                  <a:srgbClr val="FF0000"/>
                </a:solidFill>
                <a:latin typeface="+mj-lt"/>
              </a:rPr>
              <a:t>11-20-1973 slide 16</a:t>
            </a:r>
          </a:p>
          <a:p>
            <a:pPr marL="0" marR="0" indent="0" algn="ctr" defTabSz="914400" rtl="0" eaLnBrk="0" fontAlgn="base" latinLnBrk="0" hangingPunct="0">
              <a:lnSpc>
                <a:spcPct val="100000"/>
              </a:lnSpc>
              <a:spcBef>
                <a:spcPts val="800"/>
              </a:spcBef>
              <a:spcAft>
                <a:spcPct val="0"/>
              </a:spcAft>
              <a:buClrTx/>
              <a:buSzTx/>
              <a:buFontTx/>
              <a:buNone/>
              <a:tabLst/>
            </a:pPr>
            <a:r>
              <a:rPr lang="en-AU" sz="1400" dirty="0">
                <a:solidFill>
                  <a:srgbClr val="FF0000"/>
                </a:solidFill>
                <a:latin typeface="+mj-lt"/>
              </a:rPr>
              <a:t>All client close</a:t>
            </a:r>
            <a:br>
              <a:rPr lang="en-AU" sz="1400" dirty="0">
                <a:solidFill>
                  <a:srgbClr val="FF0000"/>
                </a:solidFill>
                <a:latin typeface="+mj-lt"/>
              </a:rPr>
            </a:br>
            <a:r>
              <a:rPr lang="en-AU" sz="1400" dirty="0">
                <a:solidFill>
                  <a:srgbClr val="FF0000"/>
                </a:solidFill>
                <a:latin typeface="+mj-lt"/>
              </a:rPr>
              <a:t>to Wi-Fi APs </a:t>
            </a:r>
            <a:endParaRPr kumimoji="0" lang="en-AU" sz="1400" b="0" i="0" u="none" strike="noStrike" cap="none" normalizeH="0" baseline="0" dirty="0">
              <a:ln>
                <a:noFill/>
              </a:ln>
              <a:solidFill>
                <a:srgbClr val="FF0000"/>
              </a:solidFill>
              <a:effectLst/>
              <a:latin typeface="+mj-lt"/>
            </a:endParaRPr>
          </a:p>
        </p:txBody>
      </p:sp>
      <p:sp>
        <p:nvSpPr>
          <p:cNvPr id="19" name="Rectangle 18">
            <a:extLst>
              <a:ext uri="{FF2B5EF4-FFF2-40B4-BE49-F238E27FC236}">
                <a16:creationId xmlns:a16="http://schemas.microsoft.com/office/drawing/2014/main" id="{02A449C2-E4D7-457B-8AF1-78247178D6F4}"/>
              </a:ext>
            </a:extLst>
          </p:cNvPr>
          <p:cNvSpPr/>
          <p:nvPr/>
        </p:nvSpPr>
        <p:spPr bwMode="auto">
          <a:xfrm rot="1433100">
            <a:off x="8063509" y="657921"/>
            <a:ext cx="1083887"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Refined f</a:t>
            </a:r>
            <a:r>
              <a:rPr kumimoji="0" lang="en-AU" sz="1600" b="1" i="0" u="none" strike="noStrike" cap="none" normalizeH="0" baseline="0" dirty="0">
                <a:ln>
                  <a:noFill/>
                </a:ln>
                <a:solidFill>
                  <a:srgbClr val="FF0000"/>
                </a:solidFill>
                <a:effectLst/>
                <a:latin typeface="+mj-lt"/>
              </a:rPr>
              <a:t>rom</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Mar 2021</a:t>
            </a:r>
          </a:p>
        </p:txBody>
      </p:sp>
    </p:spTree>
    <p:extLst>
      <p:ext uri="{BB962C8B-B14F-4D97-AF65-F5344CB8AC3E}">
        <p14:creationId xmlns:p14="http://schemas.microsoft.com/office/powerpoint/2010/main" val="29157558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D44AB0-AE02-4C0B-A5FC-62A01F9EDB3B}"/>
              </a:ext>
            </a:extLst>
          </p:cNvPr>
          <p:cNvSpPr>
            <a:spLocks noGrp="1"/>
          </p:cNvSpPr>
          <p:nvPr>
            <p:ph type="title"/>
          </p:nvPr>
        </p:nvSpPr>
        <p:spPr>
          <a:xfrm>
            <a:off x="685800" y="685800"/>
            <a:ext cx="7772400" cy="1066800"/>
          </a:xfrm>
        </p:spPr>
        <p:txBody>
          <a:bodyPr/>
          <a:lstStyle/>
          <a:p>
            <a:r>
              <a:rPr lang="en-AU" dirty="0"/>
              <a:t>Measurements reported in Nov 2021 seem to confirm the adverse impact of LAA on Wi-Fi</a:t>
            </a:r>
          </a:p>
        </p:txBody>
      </p:sp>
      <p:sp>
        <p:nvSpPr>
          <p:cNvPr id="4" name="Footer Placeholder 3">
            <a:extLst>
              <a:ext uri="{FF2B5EF4-FFF2-40B4-BE49-F238E27FC236}">
                <a16:creationId xmlns:a16="http://schemas.microsoft.com/office/drawing/2014/main" id="{4AB1C449-8F60-4459-ABC6-0B269D0EBBC8}"/>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6A6BFD28-053E-421F-85EE-FF86060D0ADD}"/>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31</a:t>
            </a:fld>
            <a:endParaRPr lang="en-US" dirty="0"/>
          </a:p>
        </p:txBody>
      </p:sp>
      <p:sp>
        <p:nvSpPr>
          <p:cNvPr id="11" name="Content Placeholder 10">
            <a:extLst>
              <a:ext uri="{FF2B5EF4-FFF2-40B4-BE49-F238E27FC236}">
                <a16:creationId xmlns:a16="http://schemas.microsoft.com/office/drawing/2014/main" id="{6E5A62F7-80AF-4697-AC2A-D6286F399F58}"/>
              </a:ext>
            </a:extLst>
          </p:cNvPr>
          <p:cNvSpPr>
            <a:spLocks noGrp="1"/>
          </p:cNvSpPr>
          <p:nvPr>
            <p:ph idx="1"/>
          </p:nvPr>
        </p:nvSpPr>
        <p:spPr>
          <a:xfrm>
            <a:off x="685800" y="2133600"/>
            <a:ext cx="3657600" cy="4114800"/>
          </a:xfrm>
        </p:spPr>
        <p:txBody>
          <a:bodyPr/>
          <a:lstStyle/>
          <a:p>
            <a:pPr marL="0" indent="0"/>
            <a:r>
              <a:rPr lang="en-AU" dirty="0"/>
              <a:t>Conclusions based on latest</a:t>
            </a:r>
            <a:br>
              <a:rPr lang="en-AU" dirty="0"/>
            </a:br>
            <a:r>
              <a:rPr lang="en-AU" dirty="0"/>
              <a:t>Uni of Chicago measurements</a:t>
            </a:r>
          </a:p>
          <a:p>
            <a:pPr marL="0" lvl="1" indent="-160337"/>
            <a:r>
              <a:rPr lang="en-AU" dirty="0"/>
              <a:t>See </a:t>
            </a:r>
            <a:r>
              <a:rPr lang="en-AU" dirty="0">
                <a:hlinkClick r:id="rId2"/>
              </a:rPr>
              <a:t>11-21-1858-01</a:t>
            </a:r>
            <a:endParaRPr lang="en-AU" dirty="0"/>
          </a:p>
          <a:p>
            <a:pPr lvl="1"/>
            <a:r>
              <a:rPr lang="en-AU" dirty="0"/>
              <a:t>LAA seems to block most Wi-Fi traffic on a channel used by LAA</a:t>
            </a:r>
          </a:p>
          <a:p>
            <a:pPr lvl="2"/>
            <a:r>
              <a:rPr lang="en-AU" dirty="0"/>
              <a:t>The problem appears to be that </a:t>
            </a:r>
            <a:r>
              <a:rPr lang="en-US" b="0" i="0" u="none" strike="noStrike" cap="none" dirty="0">
                <a:solidFill>
                  <a:srgbClr val="000000"/>
                </a:solidFill>
                <a:latin typeface="Arial"/>
                <a:ea typeface="Arial"/>
                <a:cs typeface="Arial"/>
                <a:sym typeface="Arial"/>
              </a:rPr>
              <a:t>LAA doesn’t back off because it is hidden from the indoor Wi-Fi APs</a:t>
            </a:r>
            <a:endParaRPr lang="en-AU" dirty="0"/>
          </a:p>
          <a:p>
            <a:pPr lvl="1"/>
            <a:r>
              <a:rPr lang="en-AU" dirty="0"/>
              <a:t>It does not help that deployed LAA &amp; Wi-Fi systems are typically quite static in their choice of channels</a:t>
            </a:r>
          </a:p>
          <a:p>
            <a:pPr lvl="2"/>
            <a:r>
              <a:rPr lang="en-AU" dirty="0"/>
              <a:t>Neither system are sharing by avoiding using the same channels </a:t>
            </a:r>
          </a:p>
          <a:p>
            <a:pPr lvl="1"/>
            <a:endParaRPr lang="en-AU" dirty="0"/>
          </a:p>
        </p:txBody>
      </p:sp>
      <p:pic>
        <p:nvPicPr>
          <p:cNvPr id="12" name="Google Shape;107;p20">
            <a:extLst>
              <a:ext uri="{FF2B5EF4-FFF2-40B4-BE49-F238E27FC236}">
                <a16:creationId xmlns:a16="http://schemas.microsoft.com/office/drawing/2014/main" id="{8CF0F362-2819-48D5-8E8A-EF07CED1C104}"/>
              </a:ext>
            </a:extLst>
          </p:cNvPr>
          <p:cNvPicPr preferRelativeResize="0">
            <a:picLocks noChangeAspect="1"/>
          </p:cNvPicPr>
          <p:nvPr/>
        </p:nvPicPr>
        <p:blipFill>
          <a:blip r:embed="rId3">
            <a:alphaModFix/>
          </a:blip>
          <a:stretch>
            <a:fillRect/>
          </a:stretch>
        </p:blipFill>
        <p:spPr bwMode="auto">
          <a:xfrm>
            <a:off x="4572000" y="2130824"/>
            <a:ext cx="4270901" cy="3203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948350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FC1B6-F512-4B80-BA9E-AED20F988D82}"/>
              </a:ext>
            </a:extLst>
          </p:cNvPr>
          <p:cNvSpPr>
            <a:spLocks noGrp="1"/>
          </p:cNvSpPr>
          <p:nvPr>
            <p:ph type="title"/>
          </p:nvPr>
        </p:nvSpPr>
        <p:spPr/>
        <p:txBody>
          <a:bodyPr/>
          <a:lstStyle/>
          <a:p>
            <a:r>
              <a:rPr lang="en-AU" dirty="0"/>
              <a:t>There seems to be a growing understanding that LAA/NR-U will not share well with Wi-Fi </a:t>
            </a:r>
            <a:r>
              <a:rPr lang="en-AU" dirty="0">
                <a:sym typeface="Wingdings" panose="05000000000000000000" pitchFamily="2" charset="2"/>
              </a:rPr>
              <a:t></a:t>
            </a:r>
            <a:r>
              <a:rPr lang="en-AU" dirty="0"/>
              <a:t> </a:t>
            </a:r>
          </a:p>
        </p:txBody>
      </p:sp>
      <p:sp>
        <p:nvSpPr>
          <p:cNvPr id="3" name="Content Placeholder 2">
            <a:extLst>
              <a:ext uri="{FF2B5EF4-FFF2-40B4-BE49-F238E27FC236}">
                <a16:creationId xmlns:a16="http://schemas.microsoft.com/office/drawing/2014/main" id="{38924702-C070-4BF3-9CE8-007C4AEDF896}"/>
              </a:ext>
            </a:extLst>
          </p:cNvPr>
          <p:cNvSpPr>
            <a:spLocks noGrp="1"/>
          </p:cNvSpPr>
          <p:nvPr>
            <p:ph idx="1"/>
          </p:nvPr>
        </p:nvSpPr>
        <p:spPr/>
        <p:txBody>
          <a:bodyPr/>
          <a:lstStyle/>
          <a:p>
            <a:pPr lvl="1"/>
            <a:r>
              <a:rPr lang="en-AU" dirty="0"/>
              <a:t>During the BRAN discussions in October 2021 related to wideband/NB FH coexistence, the following argument was put forward:</a:t>
            </a:r>
          </a:p>
          <a:p>
            <a:pPr lvl="2"/>
            <a:r>
              <a:rPr lang="en-AU" dirty="0"/>
              <a:t>Wi-Fi &amp; LAA/NR-U do not coexist very well in some scenarios .. particularly in </a:t>
            </a:r>
            <a:r>
              <a:rPr lang="en-AU" i="1" dirty="0"/>
              <a:t>hidden station scenarios</a:t>
            </a:r>
          </a:p>
          <a:p>
            <a:pPr lvl="2"/>
            <a:r>
              <a:rPr lang="en-AU" dirty="0"/>
              <a:t>If it is acceptable for LAA/NR-U to reduce Wi-Fi performance in these scenarios then it is acceptable for NB FH to reduce Wi-Fi performance too</a:t>
            </a:r>
          </a:p>
          <a:p>
            <a:pPr lvl="1"/>
            <a:r>
              <a:rPr lang="en-AU" dirty="0"/>
              <a:t>The basis of the argument is an apparent understanding (&amp; acceptance!) that LAA &amp; NR-U do not share well with Wi-Fi</a:t>
            </a:r>
          </a:p>
          <a:p>
            <a:pPr lvl="2"/>
            <a:r>
              <a:rPr lang="en-AU" dirty="0"/>
              <a:t>This is caused by the use of </a:t>
            </a:r>
            <a:r>
              <a:rPr lang="en-AU" i="1" dirty="0"/>
              <a:t>ED</a:t>
            </a:r>
            <a:r>
              <a:rPr lang="en-AU" dirty="0"/>
              <a:t> as the only inter-technology coexistence mechanism …</a:t>
            </a:r>
          </a:p>
          <a:p>
            <a:pPr lvl="2"/>
            <a:r>
              <a:rPr lang="en-AU" dirty="0"/>
              <a:t>… without the benefit of </a:t>
            </a:r>
            <a:r>
              <a:rPr lang="en-AU" i="1" dirty="0"/>
              <a:t>PD </a:t>
            </a:r>
            <a:r>
              <a:rPr lang="en-AU" dirty="0"/>
              <a:t>and MAC-level NAV protection (inc. hidden station coexistence mitigation mechanisms like RTS/CTS)</a:t>
            </a:r>
          </a:p>
        </p:txBody>
      </p:sp>
      <p:sp>
        <p:nvSpPr>
          <p:cNvPr id="4" name="Footer Placeholder 3">
            <a:extLst>
              <a:ext uri="{FF2B5EF4-FFF2-40B4-BE49-F238E27FC236}">
                <a16:creationId xmlns:a16="http://schemas.microsoft.com/office/drawing/2014/main" id="{EA32C0C5-E66D-479E-8166-903451780FF8}"/>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7D8C4524-1F7A-41B4-9FC8-20AFAFE8A285}"/>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32</a:t>
            </a:fld>
            <a:endParaRPr lang="en-US" dirty="0"/>
          </a:p>
        </p:txBody>
      </p:sp>
      <p:sp>
        <p:nvSpPr>
          <p:cNvPr id="6" name="Rectangle 5">
            <a:extLst>
              <a:ext uri="{FF2B5EF4-FFF2-40B4-BE49-F238E27FC236}">
                <a16:creationId xmlns:a16="http://schemas.microsoft.com/office/drawing/2014/main" id="{607958FB-95FD-45B7-B3B7-86A7CEE89295}"/>
              </a:ext>
            </a:extLst>
          </p:cNvPr>
          <p:cNvSpPr/>
          <p:nvPr/>
        </p:nvSpPr>
        <p:spPr bwMode="auto">
          <a:xfrm rot="1433100">
            <a:off x="8063509" y="657921"/>
            <a:ext cx="1083887"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Refined f</a:t>
            </a:r>
            <a:r>
              <a:rPr kumimoji="0" lang="en-AU" sz="1600" b="1" i="0" u="none" strike="noStrike" cap="none" normalizeH="0" baseline="0" dirty="0">
                <a:ln>
                  <a:noFill/>
                </a:ln>
                <a:solidFill>
                  <a:srgbClr val="FF0000"/>
                </a:solidFill>
                <a:effectLst/>
                <a:latin typeface="+mj-lt"/>
              </a:rPr>
              <a:t>rom</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Nov 2021</a:t>
            </a:r>
          </a:p>
        </p:txBody>
      </p:sp>
    </p:spTree>
    <p:extLst>
      <p:ext uri="{BB962C8B-B14F-4D97-AF65-F5344CB8AC3E}">
        <p14:creationId xmlns:p14="http://schemas.microsoft.com/office/powerpoint/2010/main" val="2486788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04404-3E58-479A-A326-C3627210F090}"/>
              </a:ext>
            </a:extLst>
          </p:cNvPr>
          <p:cNvSpPr>
            <a:spLocks noGrp="1"/>
          </p:cNvSpPr>
          <p:nvPr>
            <p:ph type="title"/>
          </p:nvPr>
        </p:nvSpPr>
        <p:spPr>
          <a:xfrm>
            <a:off x="685800" y="685800"/>
            <a:ext cx="7772400" cy="1066800"/>
          </a:xfrm>
        </p:spPr>
        <p:txBody>
          <a:bodyPr/>
          <a:lstStyle/>
          <a:p>
            <a:r>
              <a:rPr lang="en-AU" dirty="0"/>
              <a:t>Further submissions are requested in relation to LAA/Wi-Fi coexistence issues</a:t>
            </a:r>
          </a:p>
        </p:txBody>
      </p:sp>
      <p:sp>
        <p:nvSpPr>
          <p:cNvPr id="3" name="Content Placeholder 2">
            <a:extLst>
              <a:ext uri="{FF2B5EF4-FFF2-40B4-BE49-F238E27FC236}">
                <a16:creationId xmlns:a16="http://schemas.microsoft.com/office/drawing/2014/main" id="{4EB109C7-192B-40A2-9ABD-65D89CF69B98}"/>
              </a:ext>
            </a:extLst>
          </p:cNvPr>
          <p:cNvSpPr>
            <a:spLocks noGrp="1"/>
          </p:cNvSpPr>
          <p:nvPr>
            <p:ph idx="1"/>
          </p:nvPr>
        </p:nvSpPr>
        <p:spPr>
          <a:xfrm>
            <a:off x="685800" y="1981200"/>
            <a:ext cx="7772400" cy="4114800"/>
          </a:xfrm>
        </p:spPr>
        <p:txBody>
          <a:bodyPr/>
          <a:lstStyle/>
          <a:p>
            <a:r>
              <a:rPr lang="en-AU" dirty="0"/>
              <a:t>LAA/Wi-Fi coexistence questions posed on reflector in Dec 2021</a:t>
            </a:r>
          </a:p>
          <a:p>
            <a:pPr lvl="1"/>
            <a:r>
              <a:rPr lang="en-AU" dirty="0"/>
              <a:t>Does anyone have new measurement data related to LAA/Wi-Fi coexistence?</a:t>
            </a:r>
          </a:p>
          <a:p>
            <a:pPr lvl="2"/>
            <a:r>
              <a:rPr lang="en-AU" dirty="0"/>
              <a:t>The University of Notre Dame is planning to continue the Uni of Chicago work with results possibly available by about March 2022</a:t>
            </a:r>
          </a:p>
          <a:p>
            <a:pPr lvl="1"/>
            <a:r>
              <a:rPr lang="en-AU" dirty="0"/>
              <a:t>Are there any proposed mitigations to avoid LAA/Wi-Fi coexistence issues?</a:t>
            </a:r>
          </a:p>
          <a:p>
            <a:pPr lvl="2"/>
            <a:r>
              <a:rPr lang="en-AU" dirty="0"/>
              <a:t>Particularly the </a:t>
            </a:r>
            <a:r>
              <a:rPr lang="en-AU" i="1" dirty="0"/>
              <a:t>hidden station </a:t>
            </a:r>
            <a:r>
              <a:rPr lang="en-AU" dirty="0"/>
              <a:t>issues highlighted by the Uni of Chicago measurements</a:t>
            </a:r>
          </a:p>
          <a:p>
            <a:pPr lvl="0"/>
            <a:endParaRPr lang="en-AU" dirty="0"/>
          </a:p>
        </p:txBody>
      </p:sp>
      <p:sp>
        <p:nvSpPr>
          <p:cNvPr id="4" name="Footer Placeholder 3">
            <a:extLst>
              <a:ext uri="{FF2B5EF4-FFF2-40B4-BE49-F238E27FC236}">
                <a16:creationId xmlns:a16="http://schemas.microsoft.com/office/drawing/2014/main" id="{33A2DF54-2B6E-4CA0-9612-FF45ED0B56FC}"/>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7A1B5416-07C9-4229-A7AC-118FF757475E}"/>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33</a:t>
            </a:fld>
            <a:endParaRPr lang="en-US" dirty="0"/>
          </a:p>
        </p:txBody>
      </p:sp>
    </p:spTree>
    <p:extLst>
      <p:ext uri="{BB962C8B-B14F-4D97-AF65-F5344CB8AC3E}">
        <p14:creationId xmlns:p14="http://schemas.microsoft.com/office/powerpoint/2010/main" val="3512717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04404-3E58-479A-A326-C3627210F090}"/>
              </a:ext>
            </a:extLst>
          </p:cNvPr>
          <p:cNvSpPr>
            <a:spLocks noGrp="1"/>
          </p:cNvSpPr>
          <p:nvPr>
            <p:ph type="title"/>
          </p:nvPr>
        </p:nvSpPr>
        <p:spPr>
          <a:xfrm>
            <a:off x="685800" y="685800"/>
            <a:ext cx="7772400" cy="1066800"/>
          </a:xfrm>
        </p:spPr>
        <p:txBody>
          <a:bodyPr/>
          <a:lstStyle/>
          <a:p>
            <a:r>
              <a:rPr lang="en-AU" dirty="0"/>
              <a:t>Further submissions are requested in relation to NR-U/Wi-Fi coexistence issues</a:t>
            </a:r>
          </a:p>
        </p:txBody>
      </p:sp>
      <p:sp>
        <p:nvSpPr>
          <p:cNvPr id="3" name="Content Placeholder 2">
            <a:extLst>
              <a:ext uri="{FF2B5EF4-FFF2-40B4-BE49-F238E27FC236}">
                <a16:creationId xmlns:a16="http://schemas.microsoft.com/office/drawing/2014/main" id="{4EB109C7-192B-40A2-9ABD-65D89CF69B98}"/>
              </a:ext>
            </a:extLst>
          </p:cNvPr>
          <p:cNvSpPr>
            <a:spLocks noGrp="1"/>
          </p:cNvSpPr>
          <p:nvPr>
            <p:ph idx="1"/>
          </p:nvPr>
        </p:nvSpPr>
        <p:spPr>
          <a:xfrm>
            <a:off x="685800" y="1981200"/>
            <a:ext cx="7772400" cy="4114800"/>
          </a:xfrm>
        </p:spPr>
        <p:txBody>
          <a:bodyPr/>
          <a:lstStyle/>
          <a:p>
            <a:r>
              <a:rPr lang="en-AU" dirty="0"/>
              <a:t>NR-U/Wi-Fi coexistence questions posed on reflector in Dec 2021</a:t>
            </a:r>
          </a:p>
          <a:p>
            <a:pPr lvl="1"/>
            <a:r>
              <a:rPr lang="en-AU" dirty="0"/>
              <a:t>Does the likely market deployment of NR-U suggest a potential</a:t>
            </a:r>
            <a:br>
              <a:rPr lang="en-AU" dirty="0"/>
            </a:br>
            <a:r>
              <a:rPr lang="en-AU" dirty="0"/>
              <a:t>Wi-Fi/NR-U coexistence problem in the near future?</a:t>
            </a:r>
          </a:p>
          <a:p>
            <a:pPr lvl="2"/>
            <a:r>
              <a:rPr lang="en-AU" dirty="0"/>
              <a:t>Does anyone have a NR-U deployment forecast?</a:t>
            </a:r>
          </a:p>
          <a:p>
            <a:pPr lvl="1"/>
            <a:r>
              <a:rPr lang="en-AU" dirty="0"/>
              <a:t>Have coexistence issues between Wi-Fi/NR-U been observed in actual deployments? </a:t>
            </a:r>
          </a:p>
          <a:p>
            <a:pPr lvl="2"/>
            <a:r>
              <a:rPr lang="en-AU" dirty="0"/>
              <a:t>Are there any deployments?</a:t>
            </a:r>
          </a:p>
          <a:p>
            <a:pPr lvl="2"/>
            <a:r>
              <a:rPr lang="en-AU" dirty="0"/>
              <a:t>Is anyone undertaking or planning to undertake any measurement based studies?</a:t>
            </a:r>
          </a:p>
          <a:p>
            <a:pPr lvl="1"/>
            <a:r>
              <a:rPr lang="en-AU" dirty="0"/>
              <a:t>Are there any proposed mitigations to avoid NR-U/Wi-Fi coexistence issues?</a:t>
            </a:r>
          </a:p>
          <a:p>
            <a:pPr lvl="2"/>
            <a:r>
              <a:rPr lang="en-AU" dirty="0"/>
              <a:t>Particularly potential </a:t>
            </a:r>
            <a:r>
              <a:rPr lang="en-AU" i="1" dirty="0"/>
              <a:t>hidden station </a:t>
            </a:r>
            <a:r>
              <a:rPr lang="en-AU" dirty="0"/>
              <a:t>issues similar to those for Wi-Fi/LAA coexistence?</a:t>
            </a:r>
          </a:p>
        </p:txBody>
      </p:sp>
      <p:sp>
        <p:nvSpPr>
          <p:cNvPr id="4" name="Footer Placeholder 3">
            <a:extLst>
              <a:ext uri="{FF2B5EF4-FFF2-40B4-BE49-F238E27FC236}">
                <a16:creationId xmlns:a16="http://schemas.microsoft.com/office/drawing/2014/main" id="{33A2DF54-2B6E-4CA0-9612-FF45ED0B56FC}"/>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7A1B5416-07C9-4229-A7AC-118FF757475E}"/>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34</a:t>
            </a:fld>
            <a:endParaRPr lang="en-US" dirty="0"/>
          </a:p>
        </p:txBody>
      </p:sp>
    </p:spTree>
    <p:extLst>
      <p:ext uri="{BB962C8B-B14F-4D97-AF65-F5344CB8AC3E}">
        <p14:creationId xmlns:p14="http://schemas.microsoft.com/office/powerpoint/2010/main" val="41392510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ETSI BRAN issues</a:t>
            </a:r>
          </a:p>
        </p:txBody>
      </p:sp>
      <p:sp>
        <p:nvSpPr>
          <p:cNvPr id="3" name="Footer Placeholder 2"/>
          <p:cNvSpPr>
            <a:spLocks noGrp="1"/>
          </p:cNvSpPr>
          <p:nvPr>
            <p:ph type="ftr" sz="quarter" idx="10"/>
          </p:nvPr>
        </p:nvSpPr>
        <p:spPr/>
        <p:txBody>
          <a:bodyPr/>
          <a:lstStyle/>
          <a:p>
            <a:pPr>
              <a:defRPr/>
            </a:pPr>
            <a:r>
              <a:rPr lang="en-US" dirty="0"/>
              <a:t>Andrew Myles, Cisco</a:t>
            </a:r>
          </a:p>
        </p:txBody>
      </p:sp>
      <p:sp>
        <p:nvSpPr>
          <p:cNvPr id="4" name="Slide Number Placeholder 3"/>
          <p:cNvSpPr>
            <a:spLocks noGrp="1"/>
          </p:cNvSpPr>
          <p:nvPr>
            <p:ph type="sldNum" sz="quarter" idx="11"/>
          </p:nvPr>
        </p:nvSpPr>
        <p:spPr/>
        <p:txBody>
          <a:bodyPr/>
          <a:lstStyle/>
          <a:p>
            <a:pPr>
              <a:defRPr/>
            </a:pPr>
            <a:r>
              <a:rPr lang="en-US" dirty="0"/>
              <a:t>Slide </a:t>
            </a:r>
            <a:fld id="{EF4002E7-DB4D-4CC3-8382-1939D19420D8}" type="slidenum">
              <a:rPr lang="en-US" smtClean="0"/>
              <a:pPr>
                <a:defRPr/>
              </a:pPr>
              <a:t>35</a:t>
            </a:fld>
            <a:endParaRPr lang="en-US" dirty="0"/>
          </a:p>
        </p:txBody>
      </p:sp>
    </p:spTree>
    <p:extLst>
      <p:ext uri="{BB962C8B-B14F-4D97-AF65-F5344CB8AC3E}">
        <p14:creationId xmlns:p14="http://schemas.microsoft.com/office/powerpoint/2010/main" val="40722795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1ACA9-5886-4065-A6B4-4394C20C0AA0}"/>
              </a:ext>
            </a:extLst>
          </p:cNvPr>
          <p:cNvSpPr>
            <a:spLocks noGrp="1"/>
          </p:cNvSpPr>
          <p:nvPr>
            <p:ph type="title"/>
          </p:nvPr>
        </p:nvSpPr>
        <p:spPr/>
        <p:txBody>
          <a:bodyPr/>
          <a:lstStyle/>
          <a:p>
            <a:r>
              <a:rPr lang="en-AU" dirty="0"/>
              <a:t>Note that ESTI BRAN documents are available to IEEE 802.11 WG members</a:t>
            </a:r>
          </a:p>
        </p:txBody>
      </p:sp>
      <p:sp>
        <p:nvSpPr>
          <p:cNvPr id="3" name="Content Placeholder 2">
            <a:extLst>
              <a:ext uri="{FF2B5EF4-FFF2-40B4-BE49-F238E27FC236}">
                <a16:creationId xmlns:a16="http://schemas.microsoft.com/office/drawing/2014/main" id="{4AE0C1D3-160F-4683-8F9B-B56885951C3A}"/>
              </a:ext>
            </a:extLst>
          </p:cNvPr>
          <p:cNvSpPr>
            <a:spLocks noGrp="1"/>
          </p:cNvSpPr>
          <p:nvPr>
            <p:ph idx="1"/>
          </p:nvPr>
        </p:nvSpPr>
        <p:spPr/>
        <p:txBody>
          <a:bodyPr/>
          <a:lstStyle/>
          <a:p>
            <a:pPr lvl="1"/>
            <a:r>
              <a:rPr lang="en-AU" dirty="0"/>
              <a:t>Today’s material references many ETSI BRAN documents</a:t>
            </a:r>
          </a:p>
          <a:p>
            <a:pPr lvl="1"/>
            <a:r>
              <a:rPr lang="en-AU" dirty="0"/>
              <a:t>They are (or should be) available in the IEEE 802.11 WG members area</a:t>
            </a:r>
          </a:p>
          <a:p>
            <a:pPr lvl="2"/>
            <a:r>
              <a:rPr lang="en-AU" dirty="0"/>
              <a:t>See </a:t>
            </a:r>
            <a:r>
              <a:rPr lang="en-AU" dirty="0">
                <a:hlinkClick r:id="rId2"/>
              </a:rPr>
              <a:t>http://www.ieee802.org/11/private/ETSI_documents/BRAN</a:t>
            </a:r>
            <a:endParaRPr lang="en-AU" dirty="0"/>
          </a:p>
          <a:p>
            <a:pPr lvl="2"/>
            <a:endParaRPr lang="en-AU" dirty="0"/>
          </a:p>
        </p:txBody>
      </p:sp>
      <p:sp>
        <p:nvSpPr>
          <p:cNvPr id="4" name="Footer Placeholder 3">
            <a:extLst>
              <a:ext uri="{FF2B5EF4-FFF2-40B4-BE49-F238E27FC236}">
                <a16:creationId xmlns:a16="http://schemas.microsoft.com/office/drawing/2014/main" id="{FE377968-D115-4331-9108-1B3DD1CF552D}"/>
              </a:ext>
            </a:extLst>
          </p:cNvPr>
          <p:cNvSpPr>
            <a:spLocks noGrp="1"/>
          </p:cNvSpPr>
          <p:nvPr>
            <p:ph type="ftr" sz="quarter" idx="10"/>
          </p:nvPr>
        </p:nvSpPr>
        <p:spPr/>
        <p:txBody>
          <a:bodyPr/>
          <a:lstStyle/>
          <a:p>
            <a:pPr>
              <a:defRPr/>
            </a:pPr>
            <a:r>
              <a:rPr lang="en-US" dirty="0"/>
              <a:t>Andrew Myles, Cisco</a:t>
            </a:r>
          </a:p>
        </p:txBody>
      </p:sp>
      <p:sp>
        <p:nvSpPr>
          <p:cNvPr id="5" name="Slide Number Placeholder 4">
            <a:extLst>
              <a:ext uri="{FF2B5EF4-FFF2-40B4-BE49-F238E27FC236}">
                <a16:creationId xmlns:a16="http://schemas.microsoft.com/office/drawing/2014/main" id="{7E639CA4-2738-4CCC-A48F-AC810E5487FD}"/>
              </a:ext>
            </a:extLst>
          </p:cNvPr>
          <p:cNvSpPr>
            <a:spLocks noGrp="1"/>
          </p:cNvSpPr>
          <p:nvPr>
            <p:ph type="sldNum" sz="quarter" idx="11"/>
          </p:nvPr>
        </p:nvSpPr>
        <p:spPr/>
        <p:txBody>
          <a:bodyPr/>
          <a:lstStyle/>
          <a:p>
            <a:pPr>
              <a:defRPr/>
            </a:pPr>
            <a:r>
              <a:rPr lang="en-US" dirty="0"/>
              <a:t>Slide </a:t>
            </a:r>
            <a:fld id="{EF4002E7-DB4D-4CC3-8382-1939D19420D8}" type="slidenum">
              <a:rPr lang="en-US" smtClean="0"/>
              <a:pPr>
                <a:defRPr/>
              </a:pPr>
              <a:t>36</a:t>
            </a:fld>
            <a:endParaRPr lang="en-US" dirty="0"/>
          </a:p>
        </p:txBody>
      </p:sp>
    </p:spTree>
    <p:extLst>
      <p:ext uri="{BB962C8B-B14F-4D97-AF65-F5344CB8AC3E}">
        <p14:creationId xmlns:p14="http://schemas.microsoft.com/office/powerpoint/2010/main" val="35019071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ETSI BRAN 5 GHz</a:t>
            </a:r>
          </a:p>
        </p:txBody>
      </p:sp>
      <p:sp>
        <p:nvSpPr>
          <p:cNvPr id="3" name="Footer Placeholder 2"/>
          <p:cNvSpPr>
            <a:spLocks noGrp="1"/>
          </p:cNvSpPr>
          <p:nvPr>
            <p:ph type="ftr" sz="quarter" idx="10"/>
          </p:nvPr>
        </p:nvSpPr>
        <p:spPr/>
        <p:txBody>
          <a:bodyPr/>
          <a:lstStyle/>
          <a:p>
            <a:pPr>
              <a:defRPr/>
            </a:pPr>
            <a:r>
              <a:rPr lang="en-US" dirty="0"/>
              <a:t>Andrew Myles, Cisco</a:t>
            </a:r>
          </a:p>
        </p:txBody>
      </p:sp>
      <p:sp>
        <p:nvSpPr>
          <p:cNvPr id="4" name="Slide Number Placeholder 3"/>
          <p:cNvSpPr>
            <a:spLocks noGrp="1"/>
          </p:cNvSpPr>
          <p:nvPr>
            <p:ph type="sldNum" sz="quarter" idx="11"/>
          </p:nvPr>
        </p:nvSpPr>
        <p:spPr/>
        <p:txBody>
          <a:bodyPr/>
          <a:lstStyle/>
          <a:p>
            <a:pPr>
              <a:defRPr/>
            </a:pPr>
            <a:r>
              <a:rPr lang="en-US" dirty="0"/>
              <a:t>Slide </a:t>
            </a:r>
            <a:fld id="{EF4002E7-DB4D-4CC3-8382-1939D19420D8}" type="slidenum">
              <a:rPr lang="en-US" smtClean="0"/>
              <a:pPr>
                <a:defRPr/>
              </a:pPr>
              <a:t>37</a:t>
            </a:fld>
            <a:endParaRPr lang="en-US" dirty="0"/>
          </a:p>
        </p:txBody>
      </p:sp>
    </p:spTree>
    <p:extLst>
      <p:ext uri="{BB962C8B-B14F-4D97-AF65-F5344CB8AC3E}">
        <p14:creationId xmlns:p14="http://schemas.microsoft.com/office/powerpoint/2010/main" val="15830858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82E6A-552E-40DD-B087-F7077677F5E2}"/>
              </a:ext>
            </a:extLst>
          </p:cNvPr>
          <p:cNvSpPr>
            <a:spLocks noGrp="1"/>
          </p:cNvSpPr>
          <p:nvPr>
            <p:ph type="title"/>
          </p:nvPr>
        </p:nvSpPr>
        <p:spPr>
          <a:xfrm>
            <a:off x="685800" y="685800"/>
            <a:ext cx="7772400" cy="1066800"/>
          </a:xfrm>
        </p:spPr>
        <p:txBody>
          <a:bodyPr/>
          <a:lstStyle/>
          <a:p>
            <a:r>
              <a:rPr lang="en-AU" dirty="0"/>
              <a:t>The stable draft of EN 301 893 (5 GHz) includes the adaptivity compromise &amp; associated testing</a:t>
            </a:r>
          </a:p>
        </p:txBody>
      </p:sp>
      <p:sp>
        <p:nvSpPr>
          <p:cNvPr id="3" name="Content Placeholder 2">
            <a:extLst>
              <a:ext uri="{FF2B5EF4-FFF2-40B4-BE49-F238E27FC236}">
                <a16:creationId xmlns:a16="http://schemas.microsoft.com/office/drawing/2014/main" id="{4D9782BA-E009-4CC9-9408-97D0AE90B342}"/>
              </a:ext>
            </a:extLst>
          </p:cNvPr>
          <p:cNvSpPr>
            <a:spLocks noGrp="1"/>
          </p:cNvSpPr>
          <p:nvPr>
            <p:ph idx="1"/>
          </p:nvPr>
        </p:nvSpPr>
        <p:spPr>
          <a:xfrm>
            <a:off x="685800" y="1828800"/>
            <a:ext cx="7772400" cy="4114800"/>
          </a:xfrm>
        </p:spPr>
        <p:txBody>
          <a:bodyPr/>
          <a:lstStyle/>
          <a:p>
            <a:r>
              <a:rPr lang="en-AU" dirty="0"/>
              <a:t>Document status after BRAN#112 (Dec 2021)</a:t>
            </a:r>
          </a:p>
          <a:p>
            <a:pPr lvl="1"/>
            <a:r>
              <a:rPr lang="en-US" dirty="0"/>
              <a:t>Draft EN 301 893 </a:t>
            </a:r>
            <a:r>
              <a:rPr lang="en-AU" dirty="0"/>
              <a:t>v.2.1.46 (stable draft)</a:t>
            </a:r>
            <a:endParaRPr lang="en-GB" dirty="0"/>
          </a:p>
          <a:p>
            <a:r>
              <a:rPr lang="en-GB" dirty="0"/>
              <a:t>Discussion before &amp; during </a:t>
            </a:r>
            <a:r>
              <a:rPr lang="en-AU" dirty="0"/>
              <a:t>BRAN#112</a:t>
            </a:r>
          </a:p>
          <a:p>
            <a:pPr lvl="1"/>
            <a:r>
              <a:rPr lang="en-AU" dirty="0"/>
              <a:t>EN 301 893 v2.1.46 was published after BRAN#112 with mostly editorial changes based on:</a:t>
            </a:r>
          </a:p>
          <a:p>
            <a:pPr lvl="2"/>
            <a:r>
              <a:rPr lang="de-DE" dirty="0">
                <a:effectLst/>
                <a:latin typeface="Arial" panose="020B0604020202020204" pitchFamily="34" charset="0"/>
                <a:ea typeface="Times New Roman" panose="02020603050405020304" pitchFamily="18" charset="0"/>
              </a:rPr>
              <a:t>BRAN(21)111029r2 – related to CAC applicability</a:t>
            </a:r>
            <a:endParaRPr lang="en-AU" dirty="0">
              <a:effectLst/>
              <a:latin typeface="Times New Roman" panose="02020603050405020304" pitchFamily="18" charset="0"/>
              <a:ea typeface="Times New Roman" panose="02020603050405020304" pitchFamily="18" charset="0"/>
            </a:endParaRPr>
          </a:p>
          <a:p>
            <a:pPr lvl="2"/>
            <a:r>
              <a:rPr lang="de-DE" dirty="0">
                <a:effectLst/>
                <a:latin typeface="Arial" panose="020B0604020202020204" pitchFamily="34" charset="0"/>
                <a:ea typeface="Times New Roman" panose="02020603050405020304" pitchFamily="18" charset="0"/>
              </a:rPr>
              <a:t>BRAN(21)111h003 – related to EIRP/ERP abbreviations</a:t>
            </a:r>
            <a:endParaRPr lang="en-AU" dirty="0">
              <a:effectLst/>
              <a:latin typeface="Times New Roman" panose="02020603050405020304" pitchFamily="18" charset="0"/>
              <a:ea typeface="Times New Roman" panose="02020603050405020304" pitchFamily="18" charset="0"/>
            </a:endParaRPr>
          </a:p>
          <a:p>
            <a:pPr lvl="2"/>
            <a:r>
              <a:rPr lang="de-DE" dirty="0">
                <a:effectLst/>
                <a:latin typeface="Arial" panose="020B0604020202020204" pitchFamily="34" charset="0"/>
                <a:ea typeface="Times New Roman" panose="02020603050405020304" pitchFamily="18" charset="0"/>
              </a:rPr>
              <a:t>BRAN(21)111h004r1 - related to use of subband terminology</a:t>
            </a:r>
            <a:endParaRPr lang="en-AU" dirty="0">
              <a:effectLst/>
              <a:latin typeface="Times New Roman" panose="02020603050405020304" pitchFamily="18" charset="0"/>
              <a:ea typeface="Times New Roman" panose="02020603050405020304" pitchFamily="18" charset="0"/>
            </a:endParaRPr>
          </a:p>
          <a:p>
            <a:pPr lvl="2"/>
            <a:r>
              <a:rPr lang="en-US" dirty="0">
                <a:effectLst/>
                <a:latin typeface="Arial" panose="020B0604020202020204" pitchFamily="34" charset="0"/>
                <a:ea typeface="Times New Roman" panose="02020603050405020304" pitchFamily="18" charset="0"/>
              </a:rPr>
              <a:t>BRAN(21)111h005 - </a:t>
            </a:r>
            <a:r>
              <a:rPr lang="de-DE" dirty="0">
                <a:effectLst/>
                <a:latin typeface="Arial" panose="020B0604020202020204" pitchFamily="34" charset="0"/>
                <a:ea typeface="Times New Roman" panose="02020603050405020304" pitchFamily="18" charset="0"/>
              </a:rPr>
              <a:t>related to use of subband terminology</a:t>
            </a:r>
            <a:endParaRPr lang="en-AU" dirty="0">
              <a:effectLst/>
              <a:latin typeface="Times New Roman" panose="02020603050405020304" pitchFamily="18" charset="0"/>
              <a:ea typeface="Times New Roman" panose="02020603050405020304" pitchFamily="18" charset="0"/>
            </a:endParaRPr>
          </a:p>
          <a:p>
            <a:pPr lvl="2"/>
            <a:r>
              <a:rPr lang="en-US" dirty="0">
                <a:effectLst/>
                <a:latin typeface="Arial" panose="020B0604020202020204" pitchFamily="34" charset="0"/>
                <a:ea typeface="Times New Roman" panose="02020603050405020304" pitchFamily="18" charset="0"/>
              </a:rPr>
              <a:t>BRAN(21)112022 – to reflect approved version of EC Report 330</a:t>
            </a:r>
            <a:endParaRPr lang="en-AU" dirty="0">
              <a:effectLst/>
              <a:latin typeface="Times New Roman" panose="02020603050405020304" pitchFamily="18" charset="0"/>
              <a:ea typeface="Times New Roman" panose="02020603050405020304" pitchFamily="18" charset="0"/>
            </a:endParaRPr>
          </a:p>
          <a:p>
            <a:pPr lvl="2"/>
            <a:r>
              <a:rPr lang="en-US" dirty="0">
                <a:effectLst/>
                <a:latin typeface="Arial" panose="020B0604020202020204" pitchFamily="34" charset="0"/>
                <a:ea typeface="Times New Roman" panose="02020603050405020304" pitchFamily="18" charset="0"/>
              </a:rPr>
              <a:t>BRAN(21)112024r1 -  related to DFS</a:t>
            </a:r>
            <a:endParaRPr lang="en-AU" dirty="0">
              <a:effectLst/>
              <a:latin typeface="Times New Roman" panose="02020603050405020304" pitchFamily="18" charset="0"/>
              <a:ea typeface="Times New Roman" panose="02020603050405020304" pitchFamily="18" charset="0"/>
            </a:endParaRPr>
          </a:p>
          <a:p>
            <a:pPr lvl="2"/>
            <a:r>
              <a:rPr lang="en-US" dirty="0">
                <a:effectLst/>
                <a:latin typeface="Arial" panose="020B0604020202020204" pitchFamily="34" charset="0"/>
                <a:ea typeface="Times New Roman" panose="02020603050405020304" pitchFamily="18" charset="0"/>
              </a:rPr>
              <a:t>BRAN(21)112029 – replace </a:t>
            </a:r>
            <a:r>
              <a:rPr lang="en-US" i="1" dirty="0">
                <a:latin typeface="Arial" panose="020B0604020202020204" pitchFamily="34" charset="0"/>
                <a:ea typeface="Times New Roman" panose="02020603050405020304" pitchFamily="18" charset="0"/>
              </a:rPr>
              <a:t>compliance </a:t>
            </a:r>
            <a:r>
              <a:rPr lang="en-US" dirty="0">
                <a:effectLst/>
                <a:latin typeface="Arial" panose="020B0604020202020204" pitchFamily="34" charset="0"/>
                <a:ea typeface="Times New Roman" panose="02020603050405020304" pitchFamily="18" charset="0"/>
              </a:rPr>
              <a:t>with </a:t>
            </a:r>
            <a:r>
              <a:rPr lang="en-US" i="1" dirty="0">
                <a:latin typeface="Arial" panose="020B0604020202020204" pitchFamily="34" charset="0"/>
                <a:ea typeface="Times New Roman" panose="02020603050405020304" pitchFamily="18" charset="0"/>
              </a:rPr>
              <a:t>conformance</a:t>
            </a:r>
            <a:endParaRPr lang="en-AU" dirty="0">
              <a:effectLst/>
              <a:latin typeface="Times New Roman" panose="02020603050405020304" pitchFamily="18" charset="0"/>
              <a:ea typeface="Times New Roman" panose="02020603050405020304" pitchFamily="18" charset="0"/>
            </a:endParaRPr>
          </a:p>
          <a:p>
            <a:pPr lvl="1"/>
            <a:r>
              <a:rPr lang="en-AU" dirty="0"/>
              <a:t>Compromise for adaptivity (and associated testing) remains, as originally agreed back in BRAN#109</a:t>
            </a:r>
          </a:p>
        </p:txBody>
      </p:sp>
      <p:sp>
        <p:nvSpPr>
          <p:cNvPr id="4" name="Footer Placeholder 3">
            <a:extLst>
              <a:ext uri="{FF2B5EF4-FFF2-40B4-BE49-F238E27FC236}">
                <a16:creationId xmlns:a16="http://schemas.microsoft.com/office/drawing/2014/main" id="{E40C40FD-BBDE-4FDF-9EAE-F3870835A53B}"/>
              </a:ext>
            </a:extLst>
          </p:cNvPr>
          <p:cNvSpPr>
            <a:spLocks noGrp="1"/>
          </p:cNvSpPr>
          <p:nvPr>
            <p:ph type="ftr" sz="quarter" idx="10"/>
          </p:nvPr>
        </p:nvSpPr>
        <p:spPr>
          <a:xfrm>
            <a:off x="8053388" y="6475413"/>
            <a:ext cx="490537" cy="182562"/>
          </a:xfrm>
        </p:spPr>
        <p:txBody>
          <a:bodyPr/>
          <a:lstStyle/>
          <a:p>
            <a:r>
              <a:rPr lang="en-US" dirty="0"/>
              <a:t>Andrew Myles, Cisco</a:t>
            </a:r>
          </a:p>
        </p:txBody>
      </p:sp>
      <p:sp>
        <p:nvSpPr>
          <p:cNvPr id="5" name="Slide Number Placeholder 4">
            <a:extLst>
              <a:ext uri="{FF2B5EF4-FFF2-40B4-BE49-F238E27FC236}">
                <a16:creationId xmlns:a16="http://schemas.microsoft.com/office/drawing/2014/main" id="{04DDBDDB-0433-46C4-8D59-48794E98FA2A}"/>
              </a:ext>
            </a:extLst>
          </p:cNvPr>
          <p:cNvSpPr>
            <a:spLocks noGrp="1"/>
          </p:cNvSpPr>
          <p:nvPr>
            <p:ph type="sldNum" sz="quarter" idx="11"/>
          </p:nvPr>
        </p:nvSpPr>
        <p:spPr>
          <a:xfrm>
            <a:off x="4327525" y="6475413"/>
            <a:ext cx="565150" cy="182562"/>
          </a:xfrm>
        </p:spPr>
        <p:txBody>
          <a:bodyPr/>
          <a:lstStyle/>
          <a:p>
            <a:r>
              <a:rPr lang="en-US" dirty="0"/>
              <a:t>Slide </a:t>
            </a:r>
            <a:fld id="{EF4002E7-DB4D-4CC3-8382-1939D19420D8}" type="slidenum">
              <a:rPr lang="en-US" smtClean="0"/>
              <a:pPr/>
              <a:t>38</a:t>
            </a:fld>
            <a:endParaRPr lang="en-US" dirty="0"/>
          </a:p>
        </p:txBody>
      </p:sp>
    </p:spTree>
    <p:extLst>
      <p:ext uri="{BB962C8B-B14F-4D97-AF65-F5344CB8AC3E}">
        <p14:creationId xmlns:p14="http://schemas.microsoft.com/office/powerpoint/2010/main" val="35569490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EA056792-5D72-4A43-9661-916FCD5A84F6}"/>
              </a:ext>
            </a:extLst>
          </p:cNvPr>
          <p:cNvSpPr/>
          <p:nvPr/>
        </p:nvSpPr>
        <p:spPr bwMode="auto">
          <a:xfrm>
            <a:off x="5191261" y="2895600"/>
            <a:ext cx="147569" cy="732367"/>
          </a:xfrm>
          <a:prstGeom prst="rect">
            <a:avLst/>
          </a:prstGeom>
          <a:solidFill>
            <a:schemeClr val="accent3">
              <a:lumMod val="95000"/>
            </a:schemeClr>
          </a:solid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endParaRPr lang="en-AU" sz="1400" dirty="0">
              <a:latin typeface="+mj-lt"/>
            </a:endParaRPr>
          </a:p>
        </p:txBody>
      </p:sp>
      <p:sp>
        <p:nvSpPr>
          <p:cNvPr id="40" name="Rectangle 39">
            <a:extLst>
              <a:ext uri="{FF2B5EF4-FFF2-40B4-BE49-F238E27FC236}">
                <a16:creationId xmlns:a16="http://schemas.microsoft.com/office/drawing/2014/main" id="{1A2F592F-8CFF-4DB6-942A-815B363C2A6E}"/>
              </a:ext>
            </a:extLst>
          </p:cNvPr>
          <p:cNvSpPr/>
          <p:nvPr/>
        </p:nvSpPr>
        <p:spPr bwMode="auto">
          <a:xfrm>
            <a:off x="5191644" y="4053416"/>
            <a:ext cx="147569" cy="732367"/>
          </a:xfrm>
          <a:prstGeom prst="rect">
            <a:avLst/>
          </a:prstGeom>
          <a:solidFill>
            <a:schemeClr val="accent3">
              <a:lumMod val="95000"/>
            </a:schemeClr>
          </a:solid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endParaRPr lang="en-AU" sz="1400" dirty="0">
              <a:latin typeface="+mj-lt"/>
            </a:endParaRPr>
          </a:p>
        </p:txBody>
      </p:sp>
      <p:sp>
        <p:nvSpPr>
          <p:cNvPr id="41" name="Rectangle 40">
            <a:extLst>
              <a:ext uri="{FF2B5EF4-FFF2-40B4-BE49-F238E27FC236}">
                <a16:creationId xmlns:a16="http://schemas.microsoft.com/office/drawing/2014/main" id="{421F65CD-C4AC-4773-B0A0-8F7833A28EB9}"/>
              </a:ext>
            </a:extLst>
          </p:cNvPr>
          <p:cNvSpPr/>
          <p:nvPr/>
        </p:nvSpPr>
        <p:spPr bwMode="auto">
          <a:xfrm>
            <a:off x="5184920" y="5209115"/>
            <a:ext cx="147569" cy="732367"/>
          </a:xfrm>
          <a:prstGeom prst="rect">
            <a:avLst/>
          </a:prstGeom>
          <a:solidFill>
            <a:schemeClr val="accent3">
              <a:lumMod val="95000"/>
            </a:schemeClr>
          </a:solid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endParaRPr lang="en-AU" sz="1400" dirty="0">
              <a:latin typeface="+mj-lt"/>
            </a:endParaRPr>
          </a:p>
        </p:txBody>
      </p:sp>
      <p:sp>
        <p:nvSpPr>
          <p:cNvPr id="38" name="Rectangle 37">
            <a:extLst>
              <a:ext uri="{FF2B5EF4-FFF2-40B4-BE49-F238E27FC236}">
                <a16:creationId xmlns:a16="http://schemas.microsoft.com/office/drawing/2014/main" id="{71BA7BE1-43B3-4AA3-9947-002F7BDDD340}"/>
              </a:ext>
            </a:extLst>
          </p:cNvPr>
          <p:cNvSpPr/>
          <p:nvPr/>
        </p:nvSpPr>
        <p:spPr bwMode="auto">
          <a:xfrm>
            <a:off x="5191262" y="1782233"/>
            <a:ext cx="147569" cy="732367"/>
          </a:xfrm>
          <a:prstGeom prst="rect">
            <a:avLst/>
          </a:prstGeom>
          <a:solidFill>
            <a:schemeClr val="accent3">
              <a:lumMod val="95000"/>
            </a:schemeClr>
          </a:solid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endParaRPr lang="en-AU" sz="1400" dirty="0">
              <a:latin typeface="+mj-lt"/>
            </a:endParaRPr>
          </a:p>
        </p:txBody>
      </p:sp>
      <p:sp>
        <p:nvSpPr>
          <p:cNvPr id="5" name="Title 4">
            <a:extLst>
              <a:ext uri="{FF2B5EF4-FFF2-40B4-BE49-F238E27FC236}">
                <a16:creationId xmlns:a16="http://schemas.microsoft.com/office/drawing/2014/main" id="{640010F0-63BE-47E7-A08E-8958D672D3E7}"/>
              </a:ext>
            </a:extLst>
          </p:cNvPr>
          <p:cNvSpPr>
            <a:spLocks noGrp="1"/>
          </p:cNvSpPr>
          <p:nvPr>
            <p:ph type="title"/>
          </p:nvPr>
        </p:nvSpPr>
        <p:spPr>
          <a:xfrm>
            <a:off x="685800" y="685800"/>
            <a:ext cx="8458200" cy="1066800"/>
          </a:xfrm>
        </p:spPr>
        <p:txBody>
          <a:bodyPr/>
          <a:lstStyle/>
          <a:p>
            <a:r>
              <a:rPr lang="en-AU" dirty="0"/>
              <a:t>The EN 301 893 journey has been long &amp; interesting, achieving good sharing but with future risks for 802.11be</a:t>
            </a:r>
          </a:p>
        </p:txBody>
      </p:sp>
      <p:sp>
        <p:nvSpPr>
          <p:cNvPr id="3" name="Footer Placeholder 2">
            <a:extLst>
              <a:ext uri="{FF2B5EF4-FFF2-40B4-BE49-F238E27FC236}">
                <a16:creationId xmlns:a16="http://schemas.microsoft.com/office/drawing/2014/main" id="{ACD17965-BE4E-4E34-8079-D0166F7E7F9A}"/>
              </a:ext>
            </a:extLst>
          </p:cNvPr>
          <p:cNvSpPr>
            <a:spLocks noGrp="1"/>
          </p:cNvSpPr>
          <p:nvPr>
            <p:ph type="ftr" sz="quarter" idx="10"/>
          </p:nvPr>
        </p:nvSpPr>
        <p:spPr>
          <a:xfrm>
            <a:off x="8020686" y="6475413"/>
            <a:ext cx="523239" cy="182562"/>
          </a:xfrm>
        </p:spPr>
        <p:txBody>
          <a:bodyPr/>
          <a:lstStyle/>
          <a:p>
            <a:pPr>
              <a:defRPr/>
            </a:pPr>
            <a:r>
              <a:rPr lang="en-US" dirty="0"/>
              <a:t>Andrew Myles, Cisco</a:t>
            </a:r>
          </a:p>
        </p:txBody>
      </p:sp>
      <p:sp>
        <p:nvSpPr>
          <p:cNvPr id="4" name="Slide Number Placeholder 3">
            <a:extLst>
              <a:ext uri="{FF2B5EF4-FFF2-40B4-BE49-F238E27FC236}">
                <a16:creationId xmlns:a16="http://schemas.microsoft.com/office/drawing/2014/main" id="{DCAE5DB3-A40D-4691-9EF6-1374B029EEA1}"/>
              </a:ext>
            </a:extLst>
          </p:cNvPr>
          <p:cNvSpPr>
            <a:spLocks noGrp="1"/>
          </p:cNvSpPr>
          <p:nvPr>
            <p:ph type="sldNum" sz="quarter" idx="11"/>
          </p:nvPr>
        </p:nvSpPr>
        <p:spPr>
          <a:noFill/>
        </p:spPr>
        <p:txBody>
          <a:bodyPr/>
          <a:lstStyle/>
          <a:p>
            <a:pPr>
              <a:defRPr/>
            </a:pPr>
            <a:r>
              <a:rPr lang="en-US" dirty="0"/>
              <a:t>Slide </a:t>
            </a:r>
            <a:fld id="{EF4002E7-DB4D-4CC3-8382-1939D19420D8}" type="slidenum">
              <a:rPr lang="en-US" smtClean="0"/>
              <a:pPr>
                <a:defRPr/>
              </a:pPr>
              <a:t>39</a:t>
            </a:fld>
            <a:endParaRPr lang="en-US" dirty="0"/>
          </a:p>
        </p:txBody>
      </p:sp>
      <p:sp>
        <p:nvSpPr>
          <p:cNvPr id="7" name="Rectangle 6">
            <a:extLst>
              <a:ext uri="{FF2B5EF4-FFF2-40B4-BE49-F238E27FC236}">
                <a16:creationId xmlns:a16="http://schemas.microsoft.com/office/drawing/2014/main" id="{69A9B4F8-BFC2-4F54-9B4E-8AFE1085F070}"/>
              </a:ext>
            </a:extLst>
          </p:cNvPr>
          <p:cNvSpPr/>
          <p:nvPr/>
        </p:nvSpPr>
        <p:spPr bwMode="auto">
          <a:xfrm>
            <a:off x="152400" y="1676400"/>
            <a:ext cx="1142463" cy="9144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a:spcBef>
                <a:spcPts val="400"/>
              </a:spcBef>
            </a:pPr>
            <a:r>
              <a:rPr lang="en-AU" sz="1400" b="1" dirty="0">
                <a:latin typeface="+mj-lt"/>
              </a:rPr>
              <a:t>V1.8.1</a:t>
            </a:r>
          </a:p>
          <a:p>
            <a:pPr algn="ctr">
              <a:spcBef>
                <a:spcPts val="400"/>
              </a:spcBef>
            </a:pPr>
            <a:r>
              <a:rPr lang="en-AU" sz="1400" dirty="0">
                <a:latin typeface="+mj-lt"/>
              </a:rPr>
              <a:t>Standard</a:t>
            </a:r>
          </a:p>
          <a:p>
            <a:pPr algn="ctr">
              <a:spcBef>
                <a:spcPts val="400"/>
              </a:spcBef>
            </a:pPr>
            <a:r>
              <a:rPr lang="en-AU" sz="1400" dirty="0">
                <a:latin typeface="+mj-lt"/>
              </a:rPr>
              <a:t>Mar 2015</a:t>
            </a:r>
          </a:p>
        </p:txBody>
      </p:sp>
      <p:sp>
        <p:nvSpPr>
          <p:cNvPr id="8" name="Rectangle 7">
            <a:extLst>
              <a:ext uri="{FF2B5EF4-FFF2-40B4-BE49-F238E27FC236}">
                <a16:creationId xmlns:a16="http://schemas.microsoft.com/office/drawing/2014/main" id="{CD61CD5B-F99D-4A2F-B155-12B5CB62F092}"/>
              </a:ext>
            </a:extLst>
          </p:cNvPr>
          <p:cNvSpPr/>
          <p:nvPr/>
        </p:nvSpPr>
        <p:spPr bwMode="auto">
          <a:xfrm>
            <a:off x="157767" y="2819400"/>
            <a:ext cx="1142463" cy="9144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a:spcBef>
                <a:spcPts val="400"/>
              </a:spcBef>
            </a:pPr>
            <a:r>
              <a:rPr lang="en-AU" sz="1400" b="1" dirty="0">
                <a:latin typeface="+mj-lt"/>
              </a:rPr>
              <a:t>V2.1.1</a:t>
            </a:r>
          </a:p>
          <a:p>
            <a:pPr algn="ctr">
              <a:spcBef>
                <a:spcPts val="400"/>
              </a:spcBef>
            </a:pPr>
            <a:r>
              <a:rPr lang="en-AU" sz="1400" dirty="0">
                <a:latin typeface="+mj-lt"/>
              </a:rPr>
              <a:t>Standard</a:t>
            </a:r>
          </a:p>
          <a:p>
            <a:pPr algn="ctr">
              <a:spcBef>
                <a:spcPts val="400"/>
              </a:spcBef>
            </a:pPr>
            <a:r>
              <a:rPr lang="en-AU" sz="1400" dirty="0">
                <a:latin typeface="+mj-lt"/>
              </a:rPr>
              <a:t>May 2017</a:t>
            </a:r>
          </a:p>
        </p:txBody>
      </p:sp>
      <p:sp>
        <p:nvSpPr>
          <p:cNvPr id="9" name="Rectangle 8">
            <a:extLst>
              <a:ext uri="{FF2B5EF4-FFF2-40B4-BE49-F238E27FC236}">
                <a16:creationId xmlns:a16="http://schemas.microsoft.com/office/drawing/2014/main" id="{23AEEDD6-D3C9-4BCF-9AD0-8F4B2B7F3010}"/>
              </a:ext>
            </a:extLst>
          </p:cNvPr>
          <p:cNvSpPr/>
          <p:nvPr/>
        </p:nvSpPr>
        <p:spPr bwMode="auto">
          <a:xfrm>
            <a:off x="157230" y="5105400"/>
            <a:ext cx="1142463" cy="9144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a:spcBef>
                <a:spcPts val="400"/>
              </a:spcBef>
            </a:pPr>
            <a:r>
              <a:rPr lang="en-AU" sz="1400" b="1" dirty="0">
                <a:latin typeface="+mj-lt"/>
              </a:rPr>
              <a:t>V2.1.45</a:t>
            </a:r>
          </a:p>
          <a:p>
            <a:pPr algn="ctr">
              <a:spcBef>
                <a:spcPts val="400"/>
              </a:spcBef>
            </a:pPr>
            <a:r>
              <a:rPr lang="en-AU" sz="1400" dirty="0">
                <a:latin typeface="+mj-lt"/>
              </a:rPr>
              <a:t>Stable draft</a:t>
            </a:r>
          </a:p>
          <a:p>
            <a:pPr algn="ctr">
              <a:spcBef>
                <a:spcPts val="400"/>
              </a:spcBef>
            </a:pPr>
            <a:r>
              <a:rPr lang="en-AU" sz="1400" dirty="0">
                <a:latin typeface="+mj-lt"/>
              </a:rPr>
              <a:t>Oct 2021</a:t>
            </a:r>
          </a:p>
        </p:txBody>
      </p:sp>
      <p:sp>
        <p:nvSpPr>
          <p:cNvPr id="10" name="Rectangle 9">
            <a:extLst>
              <a:ext uri="{FF2B5EF4-FFF2-40B4-BE49-F238E27FC236}">
                <a16:creationId xmlns:a16="http://schemas.microsoft.com/office/drawing/2014/main" id="{CADCA54B-5D0C-4DE1-A218-F6DBF72363A4}"/>
              </a:ext>
            </a:extLst>
          </p:cNvPr>
          <p:cNvSpPr/>
          <p:nvPr/>
        </p:nvSpPr>
        <p:spPr bwMode="auto">
          <a:xfrm>
            <a:off x="157230" y="3962400"/>
            <a:ext cx="1142463" cy="9144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a:spcBef>
                <a:spcPts val="400"/>
              </a:spcBef>
            </a:pPr>
            <a:r>
              <a:rPr lang="en-AU" sz="1400" b="1" dirty="0">
                <a:latin typeface="+mj-lt"/>
              </a:rPr>
              <a:t>V2.1.8</a:t>
            </a:r>
          </a:p>
          <a:p>
            <a:pPr algn="ctr">
              <a:spcBef>
                <a:spcPts val="400"/>
              </a:spcBef>
            </a:pPr>
            <a:r>
              <a:rPr lang="en-AU" sz="1400" dirty="0">
                <a:latin typeface="+mj-lt"/>
              </a:rPr>
              <a:t>Stable draft</a:t>
            </a:r>
          </a:p>
          <a:p>
            <a:pPr algn="ctr">
              <a:spcBef>
                <a:spcPts val="400"/>
              </a:spcBef>
            </a:pPr>
            <a:r>
              <a:rPr lang="en-AU" sz="1400" dirty="0">
                <a:latin typeface="+mj-lt"/>
              </a:rPr>
              <a:t>Sep 2018</a:t>
            </a:r>
          </a:p>
        </p:txBody>
      </p:sp>
      <p:sp>
        <p:nvSpPr>
          <p:cNvPr id="11" name="Rectangle 10">
            <a:extLst>
              <a:ext uri="{FF2B5EF4-FFF2-40B4-BE49-F238E27FC236}">
                <a16:creationId xmlns:a16="http://schemas.microsoft.com/office/drawing/2014/main" id="{769ED19C-F426-4378-AB84-8F056D4B4AFB}"/>
              </a:ext>
            </a:extLst>
          </p:cNvPr>
          <p:cNvSpPr/>
          <p:nvPr/>
        </p:nvSpPr>
        <p:spPr bwMode="auto">
          <a:xfrm>
            <a:off x="1294864" y="1676400"/>
            <a:ext cx="3890056" cy="914400"/>
          </a:xfrm>
          <a:prstGeom prst="rect">
            <a:avLst/>
          </a:prstGeom>
          <a:solidFill>
            <a:schemeClr val="accent3">
              <a:lumMod val="9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180975" indent="-180975">
              <a:buFont typeface="Arial" panose="020B0604020202020204" pitchFamily="34" charset="0"/>
              <a:buChar char="•"/>
            </a:pPr>
            <a:r>
              <a:rPr lang="en-AU" sz="1400" dirty="0">
                <a:latin typeface="+mj-lt"/>
              </a:rPr>
              <a:t>802.11a/n/ac conformant devices use access mechanisms in 802.11 standard</a:t>
            </a:r>
          </a:p>
          <a:p>
            <a:pPr marL="180975" indent="-180975">
              <a:buFont typeface="Arial" panose="020B0604020202020204" pitchFamily="34" charset="0"/>
              <a:buChar char="•"/>
            </a:pPr>
            <a:r>
              <a:rPr lang="en-AU" sz="1400" dirty="0">
                <a:latin typeface="+mj-lt"/>
              </a:rPr>
              <a:t>Other devices followed weird rules with little connection to anything</a:t>
            </a:r>
          </a:p>
        </p:txBody>
      </p:sp>
      <p:sp>
        <p:nvSpPr>
          <p:cNvPr id="12" name="Rectangle 11">
            <a:extLst>
              <a:ext uri="{FF2B5EF4-FFF2-40B4-BE49-F238E27FC236}">
                <a16:creationId xmlns:a16="http://schemas.microsoft.com/office/drawing/2014/main" id="{E3100293-BEE4-473B-9282-66B8F3EC7232}"/>
              </a:ext>
            </a:extLst>
          </p:cNvPr>
          <p:cNvSpPr/>
          <p:nvPr/>
        </p:nvSpPr>
        <p:spPr bwMode="auto">
          <a:xfrm>
            <a:off x="1300231" y="2819400"/>
            <a:ext cx="3886200" cy="914400"/>
          </a:xfrm>
          <a:prstGeom prst="rect">
            <a:avLst/>
          </a:prstGeom>
          <a:solidFill>
            <a:schemeClr val="accent3">
              <a:lumMod val="9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180975" marR="0" indent="-180975"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AU" sz="1400" b="0" i="0" u="none" strike="noStrike" cap="none" normalizeH="0" baseline="0" dirty="0">
                <a:ln>
                  <a:noFill/>
                </a:ln>
                <a:solidFill>
                  <a:schemeClr val="tx1"/>
                </a:solidFill>
                <a:effectLst/>
                <a:latin typeface="+mj-lt"/>
              </a:rPr>
              <a:t>EDCA based adaptivity</a:t>
            </a:r>
          </a:p>
          <a:p>
            <a:pPr marL="360363" lvl="1" indent="-179388" eaLnBrk="0" hangingPunct="0">
              <a:buFont typeface="Arial" panose="020B0604020202020204" pitchFamily="34" charset="0"/>
              <a:buChar char="-"/>
            </a:pPr>
            <a:r>
              <a:rPr kumimoji="0" lang="en-AU" sz="1400" b="0" i="0" u="none" strike="noStrike" cap="none" normalizeH="0" baseline="0" dirty="0">
                <a:ln>
                  <a:noFill/>
                </a:ln>
                <a:solidFill>
                  <a:schemeClr val="tx1"/>
                </a:solidFill>
                <a:effectLst/>
                <a:latin typeface="+mj-lt"/>
              </a:rPr>
              <a:t>802.11a/n/ac conformant devices use </a:t>
            </a:r>
            <a:r>
              <a:rPr kumimoji="0" lang="en-AU" sz="1400" b="0" i="1" u="none" strike="noStrike" cap="none" normalizeH="0" baseline="0" dirty="0">
                <a:ln>
                  <a:noFill/>
                </a:ln>
                <a:solidFill>
                  <a:schemeClr val="tx1"/>
                </a:solidFill>
                <a:effectLst/>
                <a:latin typeface="+mj-lt"/>
              </a:rPr>
              <a:t>EDT</a:t>
            </a:r>
            <a:r>
              <a:rPr kumimoji="0" lang="en-AU" sz="1400" b="0" i="0" u="none" strike="noStrike" cap="none" normalizeH="0" baseline="0" dirty="0">
                <a:ln>
                  <a:noFill/>
                </a:ln>
                <a:solidFill>
                  <a:schemeClr val="tx1"/>
                </a:solidFill>
                <a:effectLst/>
                <a:latin typeface="+mj-lt"/>
              </a:rPr>
              <a:t> at -62 dBm</a:t>
            </a:r>
          </a:p>
          <a:p>
            <a:pPr marL="360363" lvl="1" indent="-179388" eaLnBrk="0" hangingPunct="0">
              <a:buFont typeface="Arial" panose="020B0604020202020204" pitchFamily="34" charset="0"/>
              <a:buChar char="-"/>
            </a:pPr>
            <a:r>
              <a:rPr kumimoji="0" lang="en-AU" sz="1400" b="0" i="0" u="none" strike="noStrike" cap="none" normalizeH="0" baseline="0" dirty="0">
                <a:ln>
                  <a:noFill/>
                </a:ln>
                <a:solidFill>
                  <a:schemeClr val="tx1"/>
                </a:solidFill>
                <a:effectLst/>
                <a:latin typeface="+mj-lt"/>
              </a:rPr>
              <a:t>Other devices use </a:t>
            </a:r>
            <a:r>
              <a:rPr kumimoji="0" lang="en-AU" sz="1400" b="0" i="1" u="none" strike="noStrike" cap="none" normalizeH="0" baseline="0" dirty="0">
                <a:ln>
                  <a:noFill/>
                </a:ln>
                <a:solidFill>
                  <a:schemeClr val="tx1"/>
                </a:solidFill>
                <a:effectLst/>
                <a:latin typeface="+mj-lt"/>
              </a:rPr>
              <a:t>EDT</a:t>
            </a:r>
            <a:r>
              <a:rPr kumimoji="0" lang="en-AU" sz="1400" b="0" i="0" u="none" strike="noStrike" cap="none" normalizeH="0" baseline="0" dirty="0">
                <a:ln>
                  <a:noFill/>
                </a:ln>
                <a:solidFill>
                  <a:schemeClr val="tx1"/>
                </a:solidFill>
                <a:effectLst/>
                <a:latin typeface="+mj-lt"/>
              </a:rPr>
              <a:t> @ -72 dB (scaled)</a:t>
            </a:r>
          </a:p>
        </p:txBody>
      </p:sp>
      <p:sp>
        <p:nvSpPr>
          <p:cNvPr id="15" name="Rectangle 14">
            <a:extLst>
              <a:ext uri="{FF2B5EF4-FFF2-40B4-BE49-F238E27FC236}">
                <a16:creationId xmlns:a16="http://schemas.microsoft.com/office/drawing/2014/main" id="{5B306D5C-630C-4630-B930-D9AC6321B539}"/>
              </a:ext>
            </a:extLst>
          </p:cNvPr>
          <p:cNvSpPr/>
          <p:nvPr/>
        </p:nvSpPr>
        <p:spPr bwMode="auto">
          <a:xfrm>
            <a:off x="1300231" y="3962400"/>
            <a:ext cx="3886200" cy="914400"/>
          </a:xfrm>
          <a:prstGeom prst="rect">
            <a:avLst/>
          </a:prstGeom>
          <a:solidFill>
            <a:schemeClr val="accent3">
              <a:lumMod val="9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180975" marR="0" indent="-180975"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AU" sz="1400" b="0" i="0" u="none" strike="noStrike" cap="none" normalizeH="0" baseline="0" dirty="0">
                <a:ln>
                  <a:noFill/>
                </a:ln>
                <a:solidFill>
                  <a:schemeClr val="tx1"/>
                </a:solidFill>
                <a:effectLst/>
                <a:latin typeface="+mj-lt"/>
              </a:rPr>
              <a:t>EDCA based adaptivity</a:t>
            </a:r>
          </a:p>
          <a:p>
            <a:pPr marL="360363" lvl="1" indent="-179388" eaLnBrk="0" hangingPunct="0">
              <a:buFont typeface="Arial" panose="020B0604020202020204" pitchFamily="34" charset="0"/>
              <a:buChar char="-"/>
            </a:pPr>
            <a:r>
              <a:rPr kumimoji="0" lang="en-AU" sz="1400" b="0" i="0" u="none" strike="noStrike" cap="none" normalizeH="0" baseline="0" dirty="0">
                <a:ln>
                  <a:noFill/>
                </a:ln>
                <a:solidFill>
                  <a:schemeClr val="tx1"/>
                </a:solidFill>
                <a:effectLst/>
                <a:latin typeface="+mj-lt"/>
              </a:rPr>
              <a:t>Any devices using 802.11 defined </a:t>
            </a:r>
            <a:r>
              <a:rPr kumimoji="0" lang="en-AU" sz="1400" b="0" i="1" u="none" strike="noStrike" cap="none" normalizeH="0" baseline="0" dirty="0">
                <a:ln>
                  <a:noFill/>
                </a:ln>
                <a:solidFill>
                  <a:schemeClr val="tx1"/>
                </a:solidFill>
                <a:effectLst/>
                <a:latin typeface="+mj-lt"/>
              </a:rPr>
              <a:t>PD</a:t>
            </a:r>
            <a:r>
              <a:rPr kumimoji="0" lang="en-AU" sz="1400" b="0" i="0" u="none" strike="noStrike" cap="none" normalizeH="0" baseline="0" dirty="0">
                <a:ln>
                  <a:noFill/>
                </a:ln>
                <a:solidFill>
                  <a:schemeClr val="tx1"/>
                </a:solidFill>
                <a:effectLst/>
                <a:latin typeface="+mj-lt"/>
              </a:rPr>
              <a:t> may use </a:t>
            </a:r>
            <a:r>
              <a:rPr kumimoji="0" lang="en-AU" sz="1400" b="0" i="1" u="none" strike="noStrike" cap="none" normalizeH="0" baseline="0" dirty="0">
                <a:ln>
                  <a:noFill/>
                </a:ln>
                <a:solidFill>
                  <a:schemeClr val="tx1"/>
                </a:solidFill>
                <a:effectLst/>
                <a:latin typeface="+mj-lt"/>
              </a:rPr>
              <a:t>EDT</a:t>
            </a:r>
            <a:r>
              <a:rPr kumimoji="0" lang="en-AU" sz="1400" b="0" i="0" u="none" strike="noStrike" cap="none" normalizeH="0" baseline="0" dirty="0">
                <a:ln>
                  <a:noFill/>
                </a:ln>
                <a:solidFill>
                  <a:schemeClr val="tx1"/>
                </a:solidFill>
                <a:effectLst/>
                <a:latin typeface="+mj-lt"/>
              </a:rPr>
              <a:t> at -62 dBm</a:t>
            </a:r>
          </a:p>
          <a:p>
            <a:pPr marL="360363" lvl="1" indent="-179388" eaLnBrk="0" hangingPunct="0">
              <a:buFont typeface="Arial" panose="020B0604020202020204" pitchFamily="34" charset="0"/>
              <a:buChar char="-"/>
            </a:pPr>
            <a:r>
              <a:rPr kumimoji="0" lang="en-AU" sz="1400" b="0" i="0" u="none" strike="noStrike" cap="none" normalizeH="0" baseline="0" dirty="0">
                <a:ln>
                  <a:noFill/>
                </a:ln>
                <a:solidFill>
                  <a:schemeClr val="tx1"/>
                </a:solidFill>
                <a:effectLst/>
                <a:latin typeface="+mj-lt"/>
              </a:rPr>
              <a:t>Otherwise use </a:t>
            </a:r>
            <a:r>
              <a:rPr kumimoji="0" lang="en-AU" sz="1400" b="0" i="1" u="none" strike="noStrike" cap="none" normalizeH="0" baseline="0" dirty="0">
                <a:ln>
                  <a:noFill/>
                </a:ln>
                <a:solidFill>
                  <a:schemeClr val="tx1"/>
                </a:solidFill>
                <a:effectLst/>
                <a:latin typeface="+mj-lt"/>
              </a:rPr>
              <a:t>EDT</a:t>
            </a:r>
            <a:r>
              <a:rPr kumimoji="0" lang="en-AU" sz="1400" b="0" i="0" u="none" strike="noStrike" cap="none" normalizeH="0" baseline="0" dirty="0">
                <a:ln>
                  <a:noFill/>
                </a:ln>
                <a:solidFill>
                  <a:schemeClr val="tx1"/>
                </a:solidFill>
                <a:effectLst/>
                <a:latin typeface="+mj-lt"/>
              </a:rPr>
              <a:t> @ -72 dB (scaled)</a:t>
            </a:r>
          </a:p>
        </p:txBody>
      </p:sp>
      <p:sp>
        <p:nvSpPr>
          <p:cNvPr id="16" name="Rectangle 15">
            <a:extLst>
              <a:ext uri="{FF2B5EF4-FFF2-40B4-BE49-F238E27FC236}">
                <a16:creationId xmlns:a16="http://schemas.microsoft.com/office/drawing/2014/main" id="{CF18E3C0-2016-4E14-AFE9-5D268F52BA50}"/>
              </a:ext>
            </a:extLst>
          </p:cNvPr>
          <p:cNvSpPr/>
          <p:nvPr/>
        </p:nvSpPr>
        <p:spPr bwMode="auto">
          <a:xfrm>
            <a:off x="1298872" y="5105400"/>
            <a:ext cx="3886200" cy="914400"/>
          </a:xfrm>
          <a:prstGeom prst="rect">
            <a:avLst/>
          </a:prstGeom>
          <a:solidFill>
            <a:schemeClr val="accent3">
              <a:lumMod val="9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180975" marR="0" indent="-180975"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AU" sz="1400" b="0" i="0" u="none" strike="noStrike" cap="none" normalizeH="0" baseline="0" dirty="0">
                <a:ln>
                  <a:noFill/>
                </a:ln>
                <a:solidFill>
                  <a:schemeClr val="tx1"/>
                </a:solidFill>
                <a:effectLst/>
                <a:latin typeface="+mj-lt"/>
              </a:rPr>
              <a:t>EDCA based adaptivity</a:t>
            </a:r>
          </a:p>
          <a:p>
            <a:pPr marL="360363" lvl="1" indent="-179388" eaLnBrk="0" hangingPunct="0">
              <a:buFont typeface="Arial" panose="020B0604020202020204" pitchFamily="34" charset="0"/>
              <a:buChar char="-"/>
            </a:pPr>
            <a:r>
              <a:rPr kumimoji="0" lang="en-AU" sz="1400" b="0" i="0" u="none" strike="noStrike" cap="none" normalizeH="0" baseline="0" dirty="0">
                <a:ln>
                  <a:noFill/>
                </a:ln>
                <a:solidFill>
                  <a:schemeClr val="tx1"/>
                </a:solidFill>
                <a:effectLst/>
                <a:latin typeface="+mj-lt"/>
              </a:rPr>
              <a:t>802.11a/n/ac/ax conformant devices use </a:t>
            </a:r>
            <a:r>
              <a:rPr kumimoji="0" lang="en-AU" sz="1400" b="0" i="1" u="none" strike="noStrike" cap="none" normalizeH="0" baseline="0" dirty="0">
                <a:ln>
                  <a:noFill/>
                </a:ln>
                <a:solidFill>
                  <a:schemeClr val="tx1"/>
                </a:solidFill>
                <a:effectLst/>
                <a:latin typeface="+mj-lt"/>
              </a:rPr>
              <a:t>ED </a:t>
            </a:r>
            <a:r>
              <a:rPr kumimoji="0" lang="en-AU" sz="1400" b="0" i="0" u="none" strike="noStrike" cap="none" normalizeH="0" baseline="0" dirty="0">
                <a:ln>
                  <a:noFill/>
                </a:ln>
                <a:solidFill>
                  <a:schemeClr val="tx1"/>
                </a:solidFill>
                <a:effectLst/>
                <a:latin typeface="+mj-lt"/>
              </a:rPr>
              <a:t>@ -62 dBm (&amp; PD @ -82 dBm)</a:t>
            </a:r>
          </a:p>
          <a:p>
            <a:pPr marL="360363" lvl="1" indent="-179388" eaLnBrk="0" hangingPunct="0">
              <a:buFont typeface="Arial" panose="020B0604020202020204" pitchFamily="34" charset="0"/>
              <a:buChar char="-"/>
            </a:pPr>
            <a:r>
              <a:rPr kumimoji="0" lang="en-AU" sz="1400" b="0" i="0" u="none" strike="noStrike" cap="none" normalizeH="0" baseline="0" dirty="0">
                <a:ln>
                  <a:noFill/>
                </a:ln>
                <a:solidFill>
                  <a:schemeClr val="tx1"/>
                </a:solidFill>
                <a:effectLst/>
                <a:latin typeface="+mj-lt"/>
              </a:rPr>
              <a:t>Other devices use </a:t>
            </a:r>
            <a:r>
              <a:rPr kumimoji="0" lang="en-AU" sz="1400" b="0" i="1" u="none" strike="noStrike" cap="none" normalizeH="0" baseline="0" dirty="0">
                <a:ln>
                  <a:noFill/>
                </a:ln>
                <a:solidFill>
                  <a:schemeClr val="tx1"/>
                </a:solidFill>
                <a:effectLst/>
                <a:latin typeface="+mj-lt"/>
              </a:rPr>
              <a:t>ED</a:t>
            </a:r>
            <a:r>
              <a:rPr kumimoji="0" lang="en-AU" sz="1400" b="0" i="0" u="none" strike="noStrike" cap="none" normalizeH="0" baseline="0" dirty="0">
                <a:ln>
                  <a:noFill/>
                </a:ln>
                <a:solidFill>
                  <a:schemeClr val="tx1"/>
                </a:solidFill>
                <a:effectLst/>
                <a:latin typeface="+mj-lt"/>
              </a:rPr>
              <a:t> @ -72 dB (scaled)</a:t>
            </a:r>
          </a:p>
        </p:txBody>
      </p:sp>
      <p:cxnSp>
        <p:nvCxnSpPr>
          <p:cNvPr id="18" name="Straight Arrow Connector 17">
            <a:extLst>
              <a:ext uri="{FF2B5EF4-FFF2-40B4-BE49-F238E27FC236}">
                <a16:creationId xmlns:a16="http://schemas.microsoft.com/office/drawing/2014/main" id="{1B2FC245-631D-4FCB-ADB1-09EC7AFA6708}"/>
              </a:ext>
            </a:extLst>
          </p:cNvPr>
          <p:cNvCxnSpPr>
            <a:stCxn id="7" idx="2"/>
            <a:endCxn id="8" idx="0"/>
          </p:cNvCxnSpPr>
          <p:nvPr/>
        </p:nvCxnSpPr>
        <p:spPr bwMode="auto">
          <a:xfrm>
            <a:off x="723632" y="2590800"/>
            <a:ext cx="5367" cy="228600"/>
          </a:xfrm>
          <a:prstGeom prst="straightConnector1">
            <a:avLst/>
          </a:prstGeom>
          <a:solidFill>
            <a:schemeClr val="accent1"/>
          </a:solidFill>
          <a:ln w="38100" cap="flat" cmpd="sng" algn="ctr">
            <a:solidFill>
              <a:schemeClr val="tx1"/>
            </a:solidFill>
            <a:prstDash val="solid"/>
            <a:round/>
            <a:headEnd type="none" w="sm" len="sm"/>
            <a:tailEnd type="triangle"/>
          </a:ln>
          <a:effectLst/>
        </p:spPr>
      </p:cxnSp>
      <p:cxnSp>
        <p:nvCxnSpPr>
          <p:cNvPr id="19" name="Straight Arrow Connector 18">
            <a:extLst>
              <a:ext uri="{FF2B5EF4-FFF2-40B4-BE49-F238E27FC236}">
                <a16:creationId xmlns:a16="http://schemas.microsoft.com/office/drawing/2014/main" id="{E91982A0-C074-4DD0-83D8-EC422EADABD3}"/>
              </a:ext>
            </a:extLst>
          </p:cNvPr>
          <p:cNvCxnSpPr>
            <a:cxnSpLocks/>
            <a:stCxn id="8" idx="2"/>
            <a:endCxn id="10" idx="0"/>
          </p:cNvCxnSpPr>
          <p:nvPr/>
        </p:nvCxnSpPr>
        <p:spPr bwMode="auto">
          <a:xfrm flipH="1">
            <a:off x="728462" y="3733800"/>
            <a:ext cx="537" cy="228600"/>
          </a:xfrm>
          <a:prstGeom prst="straightConnector1">
            <a:avLst/>
          </a:prstGeom>
          <a:solidFill>
            <a:schemeClr val="accent1"/>
          </a:solidFill>
          <a:ln w="38100" cap="flat" cmpd="sng" algn="ctr">
            <a:solidFill>
              <a:schemeClr val="tx1"/>
            </a:solidFill>
            <a:prstDash val="solid"/>
            <a:round/>
            <a:headEnd type="none" w="sm" len="sm"/>
            <a:tailEnd type="triangle"/>
          </a:ln>
          <a:effectLst/>
        </p:spPr>
      </p:cxnSp>
      <p:cxnSp>
        <p:nvCxnSpPr>
          <p:cNvPr id="22" name="Straight Arrow Connector 21">
            <a:extLst>
              <a:ext uri="{FF2B5EF4-FFF2-40B4-BE49-F238E27FC236}">
                <a16:creationId xmlns:a16="http://schemas.microsoft.com/office/drawing/2014/main" id="{5369AF05-2427-4494-96AE-9CC2824375C0}"/>
              </a:ext>
            </a:extLst>
          </p:cNvPr>
          <p:cNvCxnSpPr>
            <a:cxnSpLocks/>
            <a:stCxn id="10" idx="2"/>
            <a:endCxn id="9" idx="0"/>
          </p:cNvCxnSpPr>
          <p:nvPr/>
        </p:nvCxnSpPr>
        <p:spPr bwMode="auto">
          <a:xfrm>
            <a:off x="728462" y="4876800"/>
            <a:ext cx="0" cy="228600"/>
          </a:xfrm>
          <a:prstGeom prst="straightConnector1">
            <a:avLst/>
          </a:prstGeom>
          <a:solidFill>
            <a:schemeClr val="accent1"/>
          </a:solidFill>
          <a:ln w="38100" cap="flat" cmpd="sng" algn="ctr">
            <a:solidFill>
              <a:schemeClr val="tx1"/>
            </a:solidFill>
            <a:prstDash val="solid"/>
            <a:round/>
            <a:headEnd type="none" w="sm" len="sm"/>
            <a:tailEnd type="triangle"/>
          </a:ln>
          <a:effectLst/>
        </p:spPr>
      </p:cxnSp>
      <p:sp>
        <p:nvSpPr>
          <p:cNvPr id="29" name="Rectangle 28">
            <a:extLst>
              <a:ext uri="{FF2B5EF4-FFF2-40B4-BE49-F238E27FC236}">
                <a16:creationId xmlns:a16="http://schemas.microsoft.com/office/drawing/2014/main" id="{C8CEA666-F911-4320-90A1-7D219125286E}"/>
              </a:ext>
            </a:extLst>
          </p:cNvPr>
          <p:cNvSpPr/>
          <p:nvPr/>
        </p:nvSpPr>
        <p:spPr bwMode="auto">
          <a:xfrm>
            <a:off x="5338831" y="1676400"/>
            <a:ext cx="3657600" cy="914400"/>
          </a:xfrm>
          <a:prstGeom prst="rect">
            <a:avLst/>
          </a:prstGeom>
          <a:solidFill>
            <a:schemeClr val="accent3">
              <a:lumMod val="9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180975" indent="-180975">
              <a:buFont typeface="Arial" panose="020B0604020202020204" pitchFamily="34" charset="0"/>
              <a:buChar char="•"/>
            </a:pPr>
            <a:r>
              <a:rPr lang="en-AU" sz="1400" dirty="0">
                <a:solidFill>
                  <a:srgbClr val="00B050"/>
                </a:solidFill>
                <a:latin typeface="+mj-lt"/>
              </a:rPr>
              <a:t>Very 802.11 focused …</a:t>
            </a:r>
          </a:p>
          <a:p>
            <a:pPr marL="180975" indent="-180975">
              <a:buFont typeface="Arial" panose="020B0604020202020204" pitchFamily="34" charset="0"/>
              <a:buChar char="•"/>
            </a:pPr>
            <a:r>
              <a:rPr lang="en-AU" sz="1400" dirty="0">
                <a:solidFill>
                  <a:srgbClr val="00B050"/>
                </a:solidFill>
                <a:latin typeface="+mj-lt"/>
              </a:rPr>
              <a:t>… as </a:t>
            </a:r>
            <a:r>
              <a:rPr lang="en-AU" sz="1400" i="1" dirty="0">
                <a:solidFill>
                  <a:srgbClr val="00B050"/>
                </a:solidFill>
                <a:latin typeface="+mj-lt"/>
              </a:rPr>
              <a:t>only game in town</a:t>
            </a:r>
          </a:p>
          <a:p>
            <a:pPr marL="180975" indent="-180975">
              <a:buFont typeface="Arial" panose="020B0604020202020204" pitchFamily="34" charset="0"/>
              <a:buChar char="•"/>
            </a:pPr>
            <a:r>
              <a:rPr lang="en-AU" sz="1400" dirty="0">
                <a:solidFill>
                  <a:srgbClr val="FF9900"/>
                </a:solidFill>
                <a:latin typeface="+mj-lt"/>
              </a:rPr>
              <a:t>… but not clear there is good sharing between Wi-Fi/LAA/…</a:t>
            </a:r>
          </a:p>
        </p:txBody>
      </p:sp>
      <p:sp>
        <p:nvSpPr>
          <p:cNvPr id="30" name="Rectangle 29">
            <a:extLst>
              <a:ext uri="{FF2B5EF4-FFF2-40B4-BE49-F238E27FC236}">
                <a16:creationId xmlns:a16="http://schemas.microsoft.com/office/drawing/2014/main" id="{E3B01FD6-96F9-48E8-96DC-2E8B97D2B7C8}"/>
              </a:ext>
            </a:extLst>
          </p:cNvPr>
          <p:cNvSpPr/>
          <p:nvPr/>
        </p:nvSpPr>
        <p:spPr bwMode="auto">
          <a:xfrm>
            <a:off x="5344426" y="2819400"/>
            <a:ext cx="3653974" cy="914400"/>
          </a:xfrm>
          <a:prstGeom prst="rect">
            <a:avLst/>
          </a:prstGeom>
          <a:solidFill>
            <a:schemeClr val="accent3">
              <a:lumMod val="9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180975" marR="0" indent="-180975"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AU" sz="1400" dirty="0">
                <a:solidFill>
                  <a:srgbClr val="00B050"/>
                </a:solidFill>
                <a:latin typeface="+mj-lt"/>
              </a:rPr>
              <a:t>Enabled good sharing, using LBT with exponential backoff …</a:t>
            </a:r>
          </a:p>
          <a:p>
            <a:pPr marL="180975" marR="0" indent="-180975"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AU" sz="1400" b="0" i="0" u="none" strike="noStrike" cap="none" normalizeH="0" baseline="0" dirty="0">
                <a:ln>
                  <a:noFill/>
                </a:ln>
                <a:solidFill>
                  <a:srgbClr val="FF9900"/>
                </a:solidFill>
                <a:effectLst/>
                <a:latin typeface="+mj-lt"/>
              </a:rPr>
              <a:t>… but a compromis</a:t>
            </a:r>
            <a:r>
              <a:rPr lang="en-AU" sz="1400" dirty="0">
                <a:solidFill>
                  <a:srgbClr val="FF9900"/>
                </a:solidFill>
                <a:latin typeface="+mj-lt"/>
              </a:rPr>
              <a:t>e, with different thresholds for Wi-Fi &amp; LAA/NR-U</a:t>
            </a:r>
            <a:endParaRPr kumimoji="0" lang="en-AU" sz="1400" b="0" i="0" u="none" strike="noStrike" cap="none" normalizeH="0" baseline="0" dirty="0">
              <a:ln>
                <a:noFill/>
              </a:ln>
              <a:solidFill>
                <a:srgbClr val="FF9900"/>
              </a:solidFill>
              <a:effectLst/>
              <a:latin typeface="+mj-lt"/>
            </a:endParaRPr>
          </a:p>
        </p:txBody>
      </p:sp>
      <p:sp>
        <p:nvSpPr>
          <p:cNvPr id="31" name="Rectangle 30">
            <a:extLst>
              <a:ext uri="{FF2B5EF4-FFF2-40B4-BE49-F238E27FC236}">
                <a16:creationId xmlns:a16="http://schemas.microsoft.com/office/drawing/2014/main" id="{5E66252D-7A26-4D9D-8E80-457C293C9355}"/>
              </a:ext>
            </a:extLst>
          </p:cNvPr>
          <p:cNvSpPr/>
          <p:nvPr/>
        </p:nvSpPr>
        <p:spPr bwMode="auto">
          <a:xfrm>
            <a:off x="5344426" y="3962400"/>
            <a:ext cx="3653974" cy="914400"/>
          </a:xfrm>
          <a:prstGeom prst="rect">
            <a:avLst/>
          </a:prstGeom>
          <a:solidFill>
            <a:schemeClr val="accent3">
              <a:lumMod val="9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180975" marR="0" indent="-180975"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AU" sz="1400" dirty="0">
                <a:solidFill>
                  <a:srgbClr val="00B050"/>
                </a:solidFill>
                <a:latin typeface="+mj-lt"/>
              </a:rPr>
              <a:t>Enabled any technology to use either of the two options</a:t>
            </a:r>
          </a:p>
          <a:p>
            <a:pPr marL="180975" marR="0" indent="-180975"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AU" sz="1400" dirty="0">
                <a:solidFill>
                  <a:srgbClr val="00B050"/>
                </a:solidFill>
                <a:latin typeface="+mj-lt"/>
              </a:rPr>
              <a:t>Assisted placement of 802.11ax on market today</a:t>
            </a:r>
            <a:endParaRPr kumimoji="0" lang="en-AU" sz="1400" b="0" i="0" u="none" strike="noStrike" cap="none" normalizeH="0" baseline="0" dirty="0">
              <a:ln>
                <a:noFill/>
              </a:ln>
              <a:solidFill>
                <a:srgbClr val="00B050"/>
              </a:solidFill>
              <a:effectLst/>
              <a:latin typeface="+mj-lt"/>
            </a:endParaRPr>
          </a:p>
        </p:txBody>
      </p:sp>
      <p:sp>
        <p:nvSpPr>
          <p:cNvPr id="32" name="Rectangle 31">
            <a:extLst>
              <a:ext uri="{FF2B5EF4-FFF2-40B4-BE49-F238E27FC236}">
                <a16:creationId xmlns:a16="http://schemas.microsoft.com/office/drawing/2014/main" id="{3606D005-5735-4D18-9E94-2A8683533E30}"/>
              </a:ext>
            </a:extLst>
          </p:cNvPr>
          <p:cNvSpPr/>
          <p:nvPr/>
        </p:nvSpPr>
        <p:spPr bwMode="auto">
          <a:xfrm>
            <a:off x="5343067" y="5105400"/>
            <a:ext cx="3653974" cy="914400"/>
          </a:xfrm>
          <a:prstGeom prst="rect">
            <a:avLst/>
          </a:prstGeom>
          <a:solidFill>
            <a:schemeClr val="accent3">
              <a:lumMod val="9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180975" marR="0" indent="-180975"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AU" sz="1400" dirty="0">
                <a:solidFill>
                  <a:srgbClr val="00B050"/>
                </a:solidFill>
                <a:latin typeface="+mj-lt"/>
              </a:rPr>
              <a:t>Required compromise to make progress</a:t>
            </a:r>
          </a:p>
          <a:p>
            <a:pPr marL="180975" marR="0" indent="-180975"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AU" sz="1400" dirty="0">
                <a:solidFill>
                  <a:srgbClr val="00B050"/>
                </a:solidFill>
                <a:latin typeface="+mj-lt"/>
              </a:rPr>
              <a:t>Allows traditional Wi-Fi operation …</a:t>
            </a:r>
          </a:p>
          <a:p>
            <a:pPr marL="180975" marR="0" indent="-180975"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AU" sz="1400" dirty="0">
                <a:solidFill>
                  <a:srgbClr val="FF9900"/>
                </a:solidFill>
                <a:latin typeface="+mj-lt"/>
              </a:rPr>
              <a:t>… but forces 802.11be to use </a:t>
            </a:r>
            <a:r>
              <a:rPr lang="en-AU" sz="1400" i="1" dirty="0">
                <a:solidFill>
                  <a:srgbClr val="FF9900"/>
                </a:solidFill>
                <a:latin typeface="+mj-lt"/>
              </a:rPr>
              <a:t>ED-only</a:t>
            </a:r>
            <a:br>
              <a:rPr lang="en-AU" sz="1400" i="1" dirty="0">
                <a:solidFill>
                  <a:srgbClr val="FF9900"/>
                </a:solidFill>
                <a:latin typeface="+mj-lt"/>
              </a:rPr>
            </a:br>
            <a:r>
              <a:rPr lang="en-AU" sz="1400" dirty="0">
                <a:solidFill>
                  <a:srgbClr val="FF9900"/>
                </a:solidFill>
                <a:latin typeface="+mj-lt"/>
              </a:rPr>
              <a:t>@ -72 dBm, with potential </a:t>
            </a:r>
            <a:r>
              <a:rPr lang="en-AU" sz="1400" dirty="0" err="1">
                <a:solidFill>
                  <a:srgbClr val="FF9900"/>
                </a:solidFill>
                <a:latin typeface="+mj-lt"/>
              </a:rPr>
              <a:t>coex</a:t>
            </a:r>
            <a:r>
              <a:rPr lang="en-AU" sz="1400" dirty="0">
                <a:solidFill>
                  <a:srgbClr val="FF9900"/>
                </a:solidFill>
                <a:latin typeface="+mj-lt"/>
              </a:rPr>
              <a:t> issues</a:t>
            </a:r>
            <a:endParaRPr kumimoji="0" lang="en-AU" sz="1400" b="0" i="0" u="none" strike="noStrike" cap="none" normalizeH="0" baseline="0" dirty="0">
              <a:ln>
                <a:noFill/>
              </a:ln>
              <a:solidFill>
                <a:srgbClr val="FF9900"/>
              </a:solidFill>
              <a:effectLst/>
              <a:latin typeface="+mj-lt"/>
            </a:endParaRPr>
          </a:p>
        </p:txBody>
      </p:sp>
      <p:sp>
        <p:nvSpPr>
          <p:cNvPr id="24" name="Rectangle 23">
            <a:extLst>
              <a:ext uri="{FF2B5EF4-FFF2-40B4-BE49-F238E27FC236}">
                <a16:creationId xmlns:a16="http://schemas.microsoft.com/office/drawing/2014/main" id="{63F4599A-6D0B-44AE-A1E8-0B9B93CED842}"/>
              </a:ext>
            </a:extLst>
          </p:cNvPr>
          <p:cNvSpPr/>
          <p:nvPr/>
        </p:nvSpPr>
        <p:spPr bwMode="auto">
          <a:xfrm rot="1433100">
            <a:off x="7880495" y="159834"/>
            <a:ext cx="1285843"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Refined f</a:t>
            </a:r>
            <a:r>
              <a:rPr kumimoji="0" lang="en-AU" sz="1600" b="1" i="0" u="none" strike="noStrike" cap="none" normalizeH="0" baseline="0" dirty="0">
                <a:ln>
                  <a:noFill/>
                </a:ln>
                <a:solidFill>
                  <a:srgbClr val="FF0000"/>
                </a:solidFill>
                <a:effectLst/>
                <a:latin typeface="+mj-lt"/>
              </a:rPr>
              <a:t>rom</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Nov 2021</a:t>
            </a:r>
          </a:p>
        </p:txBody>
      </p:sp>
      <p:sp>
        <p:nvSpPr>
          <p:cNvPr id="25" name="Rectangle: Rounded Corners 24">
            <a:extLst>
              <a:ext uri="{FF2B5EF4-FFF2-40B4-BE49-F238E27FC236}">
                <a16:creationId xmlns:a16="http://schemas.microsoft.com/office/drawing/2014/main" id="{59478466-B2E8-4270-A89D-1BC7AD842696}"/>
              </a:ext>
            </a:extLst>
          </p:cNvPr>
          <p:cNvSpPr/>
          <p:nvPr/>
        </p:nvSpPr>
        <p:spPr bwMode="auto">
          <a:xfrm>
            <a:off x="168937" y="5105400"/>
            <a:ext cx="8827493" cy="914400"/>
          </a:xfrm>
          <a:prstGeom prst="roundRect">
            <a:avLst/>
          </a:prstGeom>
          <a:noFill/>
          <a:ln w="381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sp>
        <p:nvSpPr>
          <p:cNvPr id="2" name="Rectangle 1">
            <a:extLst>
              <a:ext uri="{FF2B5EF4-FFF2-40B4-BE49-F238E27FC236}">
                <a16:creationId xmlns:a16="http://schemas.microsoft.com/office/drawing/2014/main" id="{6FC6EBBC-90DA-464A-B0BD-781CC066B6A4}"/>
              </a:ext>
            </a:extLst>
          </p:cNvPr>
          <p:cNvSpPr/>
          <p:nvPr/>
        </p:nvSpPr>
        <p:spPr bwMode="auto">
          <a:xfrm>
            <a:off x="990601" y="6138070"/>
            <a:ext cx="3581400" cy="337344"/>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Close to l</a:t>
            </a:r>
            <a:r>
              <a:rPr kumimoji="0" lang="en-AU" sz="1600" b="1" i="0" u="none" strike="noStrike" cap="none" normalizeH="0" baseline="0" dirty="0">
                <a:ln>
                  <a:noFill/>
                </a:ln>
                <a:solidFill>
                  <a:srgbClr val="FF0000"/>
                </a:solidFill>
                <a:effectLst/>
                <a:latin typeface="+mj-lt"/>
              </a:rPr>
              <a:t>ikely end point, wrt </a:t>
            </a:r>
            <a:r>
              <a:rPr kumimoji="0" lang="en-AU" sz="1600" b="1" i="0" u="none" strike="noStrike" cap="none" normalizeH="0" baseline="0" dirty="0" err="1">
                <a:ln>
                  <a:noFill/>
                </a:ln>
                <a:solidFill>
                  <a:srgbClr val="FF0000"/>
                </a:solidFill>
                <a:effectLst/>
                <a:latin typeface="+mj-lt"/>
              </a:rPr>
              <a:t>coex</a:t>
            </a:r>
            <a:endParaRPr kumimoji="0" lang="en-AU" sz="1600" b="1" i="0" u="none" strike="noStrike" cap="none" normalizeH="0" baseline="0" dirty="0">
              <a:ln>
                <a:noFill/>
              </a:ln>
              <a:solidFill>
                <a:srgbClr val="FF0000"/>
              </a:solidFill>
              <a:effectLst/>
              <a:latin typeface="+mj-lt"/>
            </a:endParaRPr>
          </a:p>
        </p:txBody>
      </p:sp>
      <p:cxnSp>
        <p:nvCxnSpPr>
          <p:cNvPr id="13" name="Connector: Curved 12">
            <a:extLst>
              <a:ext uri="{FF2B5EF4-FFF2-40B4-BE49-F238E27FC236}">
                <a16:creationId xmlns:a16="http://schemas.microsoft.com/office/drawing/2014/main" id="{1F0B1861-8950-4406-AB2A-89AE6D4A8C6E}"/>
              </a:ext>
            </a:extLst>
          </p:cNvPr>
          <p:cNvCxnSpPr>
            <a:cxnSpLocks/>
            <a:stCxn id="2" idx="1"/>
            <a:endCxn id="9" idx="2"/>
          </p:cNvCxnSpPr>
          <p:nvPr/>
        </p:nvCxnSpPr>
        <p:spPr bwMode="auto">
          <a:xfrm rot="10800000">
            <a:off x="728463" y="6019800"/>
            <a:ext cx="262139" cy="286942"/>
          </a:xfrm>
          <a:prstGeom prst="curvedConnector2">
            <a:avLst/>
          </a:prstGeom>
          <a:solidFill>
            <a:schemeClr val="accent1"/>
          </a:solidFill>
          <a:ln w="57150" cap="flat" cmpd="sng" algn="ctr">
            <a:solidFill>
              <a:srgbClr val="FF0000"/>
            </a:solidFill>
            <a:prstDash val="solid"/>
            <a:round/>
            <a:headEnd type="none" w="sm" len="sm"/>
            <a:tailEnd type="triangle"/>
          </a:ln>
          <a:effectLst/>
        </p:spPr>
      </p:cxnSp>
      <p:sp>
        <p:nvSpPr>
          <p:cNvPr id="33" name="Rectangle 32">
            <a:extLst>
              <a:ext uri="{FF2B5EF4-FFF2-40B4-BE49-F238E27FC236}">
                <a16:creationId xmlns:a16="http://schemas.microsoft.com/office/drawing/2014/main" id="{2A255BED-FD66-42B6-84DE-2247B7BB12AE}"/>
              </a:ext>
            </a:extLst>
          </p:cNvPr>
          <p:cNvSpPr/>
          <p:nvPr/>
        </p:nvSpPr>
        <p:spPr bwMode="auto">
          <a:xfrm>
            <a:off x="4191000" y="6139656"/>
            <a:ext cx="3581400" cy="337344"/>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Potential </a:t>
            </a:r>
            <a:r>
              <a:rPr kumimoji="0" lang="en-AU" sz="1600" b="1" i="0" u="none" strike="noStrike" cap="none" normalizeH="0" baseline="0" dirty="0" err="1">
                <a:ln>
                  <a:noFill/>
                </a:ln>
                <a:solidFill>
                  <a:srgbClr val="FF0000"/>
                </a:solidFill>
                <a:effectLst/>
                <a:latin typeface="+mj-lt"/>
              </a:rPr>
              <a:t>coex</a:t>
            </a:r>
            <a:r>
              <a:rPr kumimoji="0" lang="en-AU" sz="1600" b="1" i="0" u="none" strike="noStrike" cap="none" normalizeH="0" baseline="0" dirty="0">
                <a:ln>
                  <a:noFill/>
                </a:ln>
                <a:solidFill>
                  <a:srgbClr val="FF0000"/>
                </a:solidFill>
                <a:effectLst/>
                <a:latin typeface="+mj-lt"/>
              </a:rPr>
              <a:t> issues</a:t>
            </a:r>
          </a:p>
        </p:txBody>
      </p:sp>
      <p:cxnSp>
        <p:nvCxnSpPr>
          <p:cNvPr id="34" name="Connector: Curved 33">
            <a:extLst>
              <a:ext uri="{FF2B5EF4-FFF2-40B4-BE49-F238E27FC236}">
                <a16:creationId xmlns:a16="http://schemas.microsoft.com/office/drawing/2014/main" id="{88128592-92C7-42D3-A03D-BA2D7F55FAF7}"/>
              </a:ext>
            </a:extLst>
          </p:cNvPr>
          <p:cNvCxnSpPr>
            <a:cxnSpLocks/>
            <a:stCxn id="33" idx="3"/>
          </p:cNvCxnSpPr>
          <p:nvPr/>
        </p:nvCxnSpPr>
        <p:spPr bwMode="auto">
          <a:xfrm flipV="1">
            <a:off x="7772400" y="6019800"/>
            <a:ext cx="248286" cy="288528"/>
          </a:xfrm>
          <a:prstGeom prst="curvedConnector2">
            <a:avLst/>
          </a:prstGeom>
          <a:solidFill>
            <a:schemeClr val="accent1"/>
          </a:solidFill>
          <a:ln w="57150" cap="flat" cmpd="sng" algn="ctr">
            <a:solidFill>
              <a:srgbClr val="FF0000"/>
            </a:solidFill>
            <a:prstDash val="solid"/>
            <a:round/>
            <a:headEnd type="none" w="sm" len="sm"/>
            <a:tailEnd type="triangle"/>
          </a:ln>
          <a:effectLst/>
        </p:spPr>
      </p:cxnSp>
    </p:spTree>
    <p:extLst>
      <p:ext uri="{BB962C8B-B14F-4D97-AF65-F5344CB8AC3E}">
        <p14:creationId xmlns:p14="http://schemas.microsoft.com/office/powerpoint/2010/main" val="14858396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i="1" dirty="0"/>
              <a:t>Coex SC </a:t>
            </a:r>
            <a:r>
              <a:rPr lang="en-AU" dirty="0"/>
              <a:t>minutes</a:t>
            </a:r>
            <a:r>
              <a:rPr lang="en-AU" i="1" dirty="0"/>
              <a:t> </a:t>
            </a:r>
            <a:r>
              <a:rPr lang="en-AU" dirty="0"/>
              <a:t>today will be kept by our permanent SC secretary</a:t>
            </a:r>
          </a:p>
        </p:txBody>
      </p:sp>
      <p:sp>
        <p:nvSpPr>
          <p:cNvPr id="3" name="Content Placeholder 2"/>
          <p:cNvSpPr>
            <a:spLocks noGrp="1"/>
          </p:cNvSpPr>
          <p:nvPr>
            <p:ph idx="1"/>
          </p:nvPr>
        </p:nvSpPr>
        <p:spPr/>
        <p:txBody>
          <a:bodyPr/>
          <a:lstStyle/>
          <a:p>
            <a:pPr lvl="1"/>
            <a:r>
              <a:rPr lang="en-AU" dirty="0"/>
              <a:t>It is important to keep proper minutes of all Coexistence SC meetings …</a:t>
            </a:r>
          </a:p>
          <a:p>
            <a:pPr lvl="1"/>
            <a:r>
              <a:rPr lang="en-AU" dirty="0">
                <a:sym typeface="Wingdings" panose="05000000000000000000" pitchFamily="2" charset="2"/>
              </a:rPr>
              <a:t>… and fortunately, way back in July 2017 in Berlin  at a time when we actually saw each other F2F</a:t>
            </a:r>
          </a:p>
          <a:p>
            <a:pPr lvl="1"/>
            <a:r>
              <a:rPr lang="en-AU" dirty="0">
                <a:sym typeface="Wingdings" panose="05000000000000000000" pitchFamily="2" charset="2"/>
              </a:rPr>
              <a:t>… Guido Hiertz (Ericsson) agreed to be appointed the IEEE 802.11 Coexistence SC’s permanent Secretary</a:t>
            </a:r>
          </a:p>
        </p:txBody>
      </p:sp>
      <p:sp>
        <p:nvSpPr>
          <p:cNvPr id="4" name="Footer Placeholder 3"/>
          <p:cNvSpPr>
            <a:spLocks noGrp="1"/>
          </p:cNvSpPr>
          <p:nvPr>
            <p:ph type="ftr" sz="quarter" idx="10"/>
          </p:nvPr>
        </p:nvSpPr>
        <p:spPr/>
        <p:txBody>
          <a:bodyPr/>
          <a:lstStyle/>
          <a:p>
            <a:r>
              <a:rPr lang="en-US" dirty="0"/>
              <a:t>Andrew Myles, Cisco</a:t>
            </a:r>
          </a:p>
        </p:txBody>
      </p:sp>
      <p:sp>
        <p:nvSpPr>
          <p:cNvPr id="5" name="Slide Number Placeholder 4"/>
          <p:cNvSpPr>
            <a:spLocks noGrp="1"/>
          </p:cNvSpPr>
          <p:nvPr>
            <p:ph type="sldNum" sz="quarter" idx="11"/>
          </p:nvPr>
        </p:nvSpPr>
        <p:spPr/>
        <p:txBody>
          <a:bodyPr/>
          <a:lstStyle/>
          <a:p>
            <a:r>
              <a:rPr lang="en-US" dirty="0"/>
              <a:t>Slide </a:t>
            </a:r>
            <a:fld id="{EF4002E7-DB4D-4CC3-8382-1939D19420D8}" type="slidenum">
              <a:rPr lang="en-US" smtClean="0"/>
              <a:pPr/>
              <a:t>4</a:t>
            </a:fld>
            <a:endParaRPr lang="en-US" dirty="0"/>
          </a:p>
        </p:txBody>
      </p:sp>
    </p:spTree>
    <p:extLst>
      <p:ext uri="{BB962C8B-B14F-4D97-AF65-F5344CB8AC3E}">
        <p14:creationId xmlns:p14="http://schemas.microsoft.com/office/powerpoint/2010/main" val="41220304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B4AAA-1EBF-40BC-8E01-8FCCAA1085DB}"/>
              </a:ext>
            </a:extLst>
          </p:cNvPr>
          <p:cNvSpPr>
            <a:spLocks noGrp="1"/>
          </p:cNvSpPr>
          <p:nvPr>
            <p:ph type="title"/>
          </p:nvPr>
        </p:nvSpPr>
        <p:spPr/>
        <p:txBody>
          <a:bodyPr/>
          <a:lstStyle/>
          <a:p>
            <a:r>
              <a:rPr lang="en-AU" dirty="0"/>
              <a:t>The EN 301 893 journey will continue, with multiple options for consideration by the Coex SC</a:t>
            </a:r>
          </a:p>
        </p:txBody>
      </p:sp>
      <p:sp>
        <p:nvSpPr>
          <p:cNvPr id="4" name="Footer Placeholder 3">
            <a:extLst>
              <a:ext uri="{FF2B5EF4-FFF2-40B4-BE49-F238E27FC236}">
                <a16:creationId xmlns:a16="http://schemas.microsoft.com/office/drawing/2014/main" id="{C9406D5A-0426-4E64-B93C-F6CBA70331FA}"/>
              </a:ext>
            </a:extLst>
          </p:cNvPr>
          <p:cNvSpPr>
            <a:spLocks noGrp="1"/>
          </p:cNvSpPr>
          <p:nvPr>
            <p:ph type="ftr" sz="quarter" idx="10"/>
          </p:nvPr>
        </p:nvSpPr>
        <p:spPr/>
        <p:txBody>
          <a:bodyPr/>
          <a:lstStyle/>
          <a:p>
            <a:pPr>
              <a:defRPr/>
            </a:pPr>
            <a:r>
              <a:rPr lang="en-US" dirty="0"/>
              <a:t>Andrew Myles, Cisco</a:t>
            </a:r>
          </a:p>
        </p:txBody>
      </p:sp>
      <p:sp>
        <p:nvSpPr>
          <p:cNvPr id="5" name="Slide Number Placeholder 4">
            <a:extLst>
              <a:ext uri="{FF2B5EF4-FFF2-40B4-BE49-F238E27FC236}">
                <a16:creationId xmlns:a16="http://schemas.microsoft.com/office/drawing/2014/main" id="{FFD4D663-8E7C-44A1-AFDC-9BA11B6DBC93}"/>
              </a:ext>
            </a:extLst>
          </p:cNvPr>
          <p:cNvSpPr>
            <a:spLocks noGrp="1"/>
          </p:cNvSpPr>
          <p:nvPr>
            <p:ph type="sldNum" sz="quarter" idx="11"/>
          </p:nvPr>
        </p:nvSpPr>
        <p:spPr/>
        <p:txBody>
          <a:bodyPr/>
          <a:lstStyle/>
          <a:p>
            <a:pPr>
              <a:defRPr/>
            </a:pPr>
            <a:r>
              <a:rPr lang="en-US" dirty="0"/>
              <a:t>Slide </a:t>
            </a:r>
            <a:fld id="{EF4002E7-DB4D-4CC3-8382-1939D19420D8}" type="slidenum">
              <a:rPr lang="en-US" smtClean="0"/>
              <a:pPr>
                <a:defRPr/>
              </a:pPr>
              <a:t>40</a:t>
            </a:fld>
            <a:endParaRPr lang="en-US" dirty="0"/>
          </a:p>
        </p:txBody>
      </p:sp>
      <p:sp>
        <p:nvSpPr>
          <p:cNvPr id="6" name="Rectangle 5">
            <a:extLst>
              <a:ext uri="{FF2B5EF4-FFF2-40B4-BE49-F238E27FC236}">
                <a16:creationId xmlns:a16="http://schemas.microsoft.com/office/drawing/2014/main" id="{DBED9377-5F13-4807-A6F5-E4C44B8A829A}"/>
              </a:ext>
            </a:extLst>
          </p:cNvPr>
          <p:cNvSpPr/>
          <p:nvPr/>
        </p:nvSpPr>
        <p:spPr bwMode="auto">
          <a:xfrm>
            <a:off x="381000" y="2577304"/>
            <a:ext cx="1905000" cy="541867"/>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400" b="1" i="0" u="none" strike="noStrike" cap="none" normalizeH="0" baseline="0" dirty="0">
                <a:ln>
                  <a:noFill/>
                </a:ln>
                <a:solidFill>
                  <a:schemeClr val="tx1"/>
                </a:solidFill>
                <a:effectLst/>
                <a:latin typeface="+mj-lt"/>
              </a:rPr>
              <a:t>Option 1: </a:t>
            </a:r>
            <a:r>
              <a:rPr kumimoji="0" lang="en-AU" sz="1400" b="1" i="1" u="none" strike="noStrike" cap="none" normalizeH="0" baseline="0" dirty="0">
                <a:ln>
                  <a:noFill/>
                </a:ln>
                <a:solidFill>
                  <a:schemeClr val="tx1"/>
                </a:solidFill>
                <a:effectLst/>
                <a:latin typeface="+mj-lt"/>
              </a:rPr>
              <a:t>status quo </a:t>
            </a:r>
            <a:r>
              <a:rPr kumimoji="0" lang="en-AU" sz="1400" b="1" i="0" u="none" strike="noStrike" cap="none" normalizeH="0" baseline="0" dirty="0">
                <a:ln>
                  <a:noFill/>
                </a:ln>
                <a:solidFill>
                  <a:schemeClr val="tx1"/>
                </a:solidFill>
                <a:effectLst/>
                <a:latin typeface="+mj-lt"/>
              </a:rPr>
              <a:t>based on </a:t>
            </a:r>
            <a:r>
              <a:rPr lang="en-AU" sz="1400" b="1" dirty="0">
                <a:latin typeface="+mj-lt"/>
              </a:rPr>
              <a:t>v.2.1.45</a:t>
            </a:r>
            <a:endParaRPr kumimoji="0" lang="en-AU" sz="1400" b="1" i="0" u="none" strike="noStrike" cap="none" normalizeH="0" baseline="0" dirty="0">
              <a:ln>
                <a:noFill/>
              </a:ln>
              <a:solidFill>
                <a:schemeClr val="tx1"/>
              </a:solidFill>
              <a:effectLst/>
              <a:latin typeface="+mj-lt"/>
            </a:endParaRPr>
          </a:p>
        </p:txBody>
      </p:sp>
      <p:sp>
        <p:nvSpPr>
          <p:cNvPr id="7" name="Rectangle 6">
            <a:extLst>
              <a:ext uri="{FF2B5EF4-FFF2-40B4-BE49-F238E27FC236}">
                <a16:creationId xmlns:a16="http://schemas.microsoft.com/office/drawing/2014/main" id="{C5C833E5-1A6E-4145-8AB6-82D9D0CE4B69}"/>
              </a:ext>
            </a:extLst>
          </p:cNvPr>
          <p:cNvSpPr/>
          <p:nvPr/>
        </p:nvSpPr>
        <p:spPr bwMode="auto">
          <a:xfrm>
            <a:off x="4724402" y="2573069"/>
            <a:ext cx="1905000" cy="541867"/>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400" b="1" i="0" u="none" strike="noStrike" cap="none" normalizeH="0" baseline="0" dirty="0">
                <a:ln>
                  <a:noFill/>
                </a:ln>
                <a:solidFill>
                  <a:schemeClr val="tx1"/>
                </a:solidFill>
                <a:effectLst/>
                <a:latin typeface="+mj-lt"/>
              </a:rPr>
              <a:t>Option 3: </a:t>
            </a:r>
            <a:r>
              <a:rPr kumimoji="0" lang="en-AU" sz="1400" b="1" i="1" u="none" strike="noStrike" cap="none" normalizeH="0" baseline="0" dirty="0">
                <a:ln>
                  <a:noFill/>
                </a:ln>
                <a:solidFill>
                  <a:schemeClr val="tx1"/>
                </a:solidFill>
                <a:effectLst/>
                <a:latin typeface="+mj-lt"/>
              </a:rPr>
              <a:t>ED-only</a:t>
            </a:r>
            <a:br>
              <a:rPr lang="en-AU" sz="1400" b="1" dirty="0">
                <a:latin typeface="+mj-lt"/>
              </a:rPr>
            </a:br>
            <a:r>
              <a:rPr kumimoji="0" lang="en-AU" sz="1400" b="1" i="0" u="none" strike="noStrike" cap="none" normalizeH="0" baseline="0" dirty="0">
                <a:ln>
                  <a:noFill/>
                </a:ln>
                <a:solidFill>
                  <a:schemeClr val="tx1"/>
                </a:solidFill>
                <a:effectLst/>
                <a:latin typeface="+mj-lt"/>
              </a:rPr>
              <a:t>@ -72 dB</a:t>
            </a:r>
          </a:p>
        </p:txBody>
      </p:sp>
      <p:sp>
        <p:nvSpPr>
          <p:cNvPr id="8" name="Rectangle 7">
            <a:extLst>
              <a:ext uri="{FF2B5EF4-FFF2-40B4-BE49-F238E27FC236}">
                <a16:creationId xmlns:a16="http://schemas.microsoft.com/office/drawing/2014/main" id="{5D45E8D2-8CB7-4A36-B027-3ADAF0C86F3F}"/>
              </a:ext>
            </a:extLst>
          </p:cNvPr>
          <p:cNvSpPr/>
          <p:nvPr/>
        </p:nvSpPr>
        <p:spPr bwMode="auto">
          <a:xfrm>
            <a:off x="2514600" y="2577304"/>
            <a:ext cx="1904999" cy="537633"/>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400" b="1" i="0" u="none" strike="noStrike" cap="none" normalizeH="0" baseline="0" dirty="0">
                <a:ln>
                  <a:noFill/>
                </a:ln>
                <a:solidFill>
                  <a:schemeClr val="tx1"/>
                </a:solidFill>
                <a:effectLst/>
                <a:latin typeface="+mj-lt"/>
              </a:rPr>
              <a:t>Option 2: </a:t>
            </a:r>
            <a:r>
              <a:rPr kumimoji="0" lang="en-AU" sz="1400" b="1" i="1" u="none" strike="noStrike" cap="none" normalizeH="0" baseline="0" dirty="0">
                <a:ln>
                  <a:noFill/>
                </a:ln>
                <a:solidFill>
                  <a:schemeClr val="tx1"/>
                </a:solidFill>
                <a:effectLst/>
                <a:latin typeface="+mj-lt"/>
              </a:rPr>
              <a:t>ED-only</a:t>
            </a:r>
            <a:br>
              <a:rPr lang="en-AU" sz="1400" b="1" dirty="0">
                <a:latin typeface="+mj-lt"/>
              </a:rPr>
            </a:br>
            <a:r>
              <a:rPr kumimoji="0" lang="en-AU" sz="1400" b="1" i="0" u="none" strike="noStrike" cap="none" normalizeH="0" baseline="0" dirty="0">
                <a:ln>
                  <a:noFill/>
                </a:ln>
                <a:solidFill>
                  <a:schemeClr val="tx1"/>
                </a:solidFill>
                <a:effectLst/>
                <a:latin typeface="+mj-lt"/>
              </a:rPr>
              <a:t>@ -62 dBm</a:t>
            </a:r>
          </a:p>
        </p:txBody>
      </p:sp>
      <p:sp>
        <p:nvSpPr>
          <p:cNvPr id="9" name="Rectangle 8">
            <a:extLst>
              <a:ext uri="{FF2B5EF4-FFF2-40B4-BE49-F238E27FC236}">
                <a16:creationId xmlns:a16="http://schemas.microsoft.com/office/drawing/2014/main" id="{2E48D334-0E32-4BC3-A615-EB80EE99AE71}"/>
              </a:ext>
            </a:extLst>
          </p:cNvPr>
          <p:cNvSpPr/>
          <p:nvPr/>
        </p:nvSpPr>
        <p:spPr bwMode="auto">
          <a:xfrm>
            <a:off x="6858002" y="2573069"/>
            <a:ext cx="1904998" cy="537632"/>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400" b="1" i="0" u="none" strike="noStrike" cap="none" normalizeH="0" baseline="0" dirty="0">
                <a:ln>
                  <a:noFill/>
                </a:ln>
                <a:solidFill>
                  <a:schemeClr val="tx1"/>
                </a:solidFill>
                <a:effectLst/>
                <a:latin typeface="+mj-lt"/>
              </a:rPr>
              <a:t>Option 4: Something else</a:t>
            </a:r>
          </a:p>
        </p:txBody>
      </p:sp>
      <p:sp>
        <p:nvSpPr>
          <p:cNvPr id="10" name="Rectangle 9">
            <a:extLst>
              <a:ext uri="{FF2B5EF4-FFF2-40B4-BE49-F238E27FC236}">
                <a16:creationId xmlns:a16="http://schemas.microsoft.com/office/drawing/2014/main" id="{25DD688D-66ED-4867-970E-569E94B08114}"/>
              </a:ext>
            </a:extLst>
          </p:cNvPr>
          <p:cNvSpPr/>
          <p:nvPr/>
        </p:nvSpPr>
        <p:spPr bwMode="auto">
          <a:xfrm>
            <a:off x="381000" y="3114936"/>
            <a:ext cx="1905000" cy="2970975"/>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177800" marR="0" indent="-177800" algn="l" defTabSz="914400" rtl="0" eaLnBrk="0" fontAlgn="base" latinLnBrk="0" hangingPunct="0">
              <a:lnSpc>
                <a:spcPct val="100000"/>
              </a:lnSpc>
              <a:spcBef>
                <a:spcPts val="400"/>
              </a:spcBef>
              <a:spcAft>
                <a:spcPct val="0"/>
              </a:spcAft>
              <a:buClrTx/>
              <a:buSzTx/>
              <a:buFont typeface="Arial" panose="020B0604020202020204" pitchFamily="34" charset="0"/>
              <a:buChar char="•"/>
              <a:tabLst/>
            </a:pPr>
            <a:r>
              <a:rPr kumimoji="0" lang="en-AU" sz="1400" i="0" u="none" strike="noStrike" cap="none" normalizeH="0" baseline="0" dirty="0">
                <a:ln>
                  <a:noFill/>
                </a:ln>
                <a:solidFill>
                  <a:srgbClr val="00B050"/>
                </a:solidFill>
                <a:effectLst/>
                <a:latin typeface="+mj-lt"/>
              </a:rPr>
              <a:t>Likely to be acceptable for next 2-3 years fo</a:t>
            </a:r>
            <a:r>
              <a:rPr lang="en-AU" sz="1400" dirty="0">
                <a:solidFill>
                  <a:srgbClr val="00B050"/>
                </a:solidFill>
                <a:latin typeface="+mj-lt"/>
              </a:rPr>
              <a:t>r reasonable coex between 802.11a/n/ac/ax &amp; LAA/NR-U</a:t>
            </a:r>
          </a:p>
          <a:p>
            <a:pPr marL="177800" marR="0" indent="-177800" algn="l" defTabSz="914400" rtl="0" eaLnBrk="0" fontAlgn="base" latinLnBrk="0" hangingPunct="0">
              <a:lnSpc>
                <a:spcPct val="100000"/>
              </a:lnSpc>
              <a:spcBef>
                <a:spcPts val="400"/>
              </a:spcBef>
              <a:spcAft>
                <a:spcPct val="0"/>
              </a:spcAft>
              <a:buClrTx/>
              <a:buSzTx/>
              <a:buFont typeface="Arial" panose="020B0604020202020204" pitchFamily="34" charset="0"/>
              <a:buChar char="•"/>
              <a:tabLst/>
            </a:pPr>
            <a:r>
              <a:rPr lang="en-AU" sz="1400" dirty="0">
                <a:solidFill>
                  <a:srgbClr val="FF9900"/>
                </a:solidFill>
                <a:latin typeface="+mj-lt"/>
              </a:rPr>
              <a:t>Coex SC/</a:t>
            </a:r>
            <a:r>
              <a:rPr lang="en-AU" sz="1400" dirty="0" err="1">
                <a:solidFill>
                  <a:srgbClr val="FF9900"/>
                </a:solidFill>
                <a:latin typeface="+mj-lt"/>
              </a:rPr>
              <a:t>TGbe</a:t>
            </a:r>
            <a:r>
              <a:rPr lang="en-AU" sz="1400" dirty="0">
                <a:solidFill>
                  <a:srgbClr val="FF9900"/>
                </a:solidFill>
                <a:latin typeface="+mj-lt"/>
              </a:rPr>
              <a:t> will need to evaluate coex between 802.11ax &amp; 802.11be</a:t>
            </a:r>
            <a:endParaRPr kumimoji="0" lang="en-AU" sz="1400" i="0" u="none" strike="noStrike" cap="none" normalizeH="0" baseline="0" dirty="0">
              <a:ln>
                <a:noFill/>
              </a:ln>
              <a:solidFill>
                <a:srgbClr val="FF9900"/>
              </a:solidFill>
              <a:effectLst/>
              <a:latin typeface="+mj-lt"/>
            </a:endParaRPr>
          </a:p>
        </p:txBody>
      </p:sp>
      <p:sp>
        <p:nvSpPr>
          <p:cNvPr id="11" name="Rectangle 10">
            <a:extLst>
              <a:ext uri="{FF2B5EF4-FFF2-40B4-BE49-F238E27FC236}">
                <a16:creationId xmlns:a16="http://schemas.microsoft.com/office/drawing/2014/main" id="{CC266D19-58F8-4C36-8915-A9EFB950DD88}"/>
              </a:ext>
            </a:extLst>
          </p:cNvPr>
          <p:cNvSpPr/>
          <p:nvPr/>
        </p:nvSpPr>
        <p:spPr bwMode="auto">
          <a:xfrm>
            <a:off x="4724402" y="3114935"/>
            <a:ext cx="1905000" cy="2970974"/>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177800" marR="0" indent="-177800" algn="l" defTabSz="914400" rtl="0" eaLnBrk="0" fontAlgn="base" latinLnBrk="0" hangingPunct="0">
              <a:lnSpc>
                <a:spcPct val="100000"/>
              </a:lnSpc>
              <a:spcBef>
                <a:spcPts val="400"/>
              </a:spcBef>
              <a:spcAft>
                <a:spcPct val="0"/>
              </a:spcAft>
              <a:buClrTx/>
              <a:buSzTx/>
              <a:buFont typeface="Arial" panose="020B0604020202020204" pitchFamily="34" charset="0"/>
              <a:buChar char="•"/>
              <a:tabLst/>
            </a:pPr>
            <a:r>
              <a:rPr lang="en-AU" sz="1400" dirty="0">
                <a:solidFill>
                  <a:srgbClr val="00B050"/>
                </a:solidFill>
                <a:latin typeface="+mj-lt"/>
              </a:rPr>
              <a:t>Attractive in that it would establish similar rules in both 5 GHz &amp; 6 GHz</a:t>
            </a:r>
          </a:p>
          <a:p>
            <a:pPr marL="177800" indent="-177800" eaLnBrk="0" hangingPunct="0">
              <a:spcBef>
                <a:spcPts val="400"/>
              </a:spcBef>
              <a:buFont typeface="Arial" panose="020B0604020202020204" pitchFamily="34" charset="0"/>
              <a:buChar char="•"/>
            </a:pPr>
            <a:r>
              <a:rPr lang="en-AU" sz="1400" dirty="0">
                <a:solidFill>
                  <a:srgbClr val="FF9900"/>
                </a:solidFill>
                <a:latin typeface="+mj-lt"/>
              </a:rPr>
              <a:t>Coex SC/</a:t>
            </a:r>
            <a:r>
              <a:rPr lang="en-AU" sz="1400" dirty="0" err="1">
                <a:solidFill>
                  <a:srgbClr val="FF9900"/>
                </a:solidFill>
                <a:latin typeface="+mj-lt"/>
              </a:rPr>
              <a:t>TGbe</a:t>
            </a:r>
            <a:r>
              <a:rPr lang="en-AU" sz="1400" dirty="0">
                <a:solidFill>
                  <a:srgbClr val="FF9900"/>
                </a:solidFill>
                <a:latin typeface="+mj-lt"/>
              </a:rPr>
              <a:t> will need to evaluate: </a:t>
            </a:r>
          </a:p>
          <a:p>
            <a:pPr marL="360363" lvl="1" indent="-182563" eaLnBrk="0" hangingPunct="0">
              <a:spcBef>
                <a:spcPts val="200"/>
              </a:spcBef>
              <a:buFont typeface="Arial" panose="020B0604020202020204" pitchFamily="34" charset="0"/>
              <a:buChar char="-"/>
            </a:pPr>
            <a:r>
              <a:rPr lang="en-AU" dirty="0">
                <a:solidFill>
                  <a:srgbClr val="FF9900"/>
                </a:solidFill>
                <a:latin typeface="+mj-lt"/>
              </a:rPr>
              <a:t>Impact on legacy </a:t>
            </a:r>
          </a:p>
          <a:p>
            <a:pPr marL="360363" lvl="1" indent="-182563" eaLnBrk="0" hangingPunct="0">
              <a:spcBef>
                <a:spcPts val="200"/>
              </a:spcBef>
              <a:buFont typeface="Arial" panose="020B0604020202020204" pitchFamily="34" charset="0"/>
              <a:buChar char="-"/>
            </a:pPr>
            <a:r>
              <a:rPr kumimoji="0" lang="en-AU" i="0" u="none" strike="noStrike" cap="none" normalizeH="0" baseline="0" dirty="0">
                <a:ln>
                  <a:noFill/>
                </a:ln>
                <a:solidFill>
                  <a:srgbClr val="FF9900"/>
                </a:solidFill>
                <a:effectLst/>
                <a:latin typeface="+mj-lt"/>
              </a:rPr>
              <a:t>Whether 802.11ax/be should use </a:t>
            </a:r>
            <a:r>
              <a:rPr kumimoji="0" lang="en-AU" i="1" u="none" strike="noStrike" cap="none" normalizeH="0" baseline="0" dirty="0">
                <a:ln>
                  <a:noFill/>
                </a:ln>
                <a:solidFill>
                  <a:srgbClr val="FF9900"/>
                </a:solidFill>
                <a:effectLst/>
                <a:latin typeface="+mj-lt"/>
              </a:rPr>
              <a:t>PD/ED </a:t>
            </a:r>
            <a:r>
              <a:rPr kumimoji="0" lang="en-AU" u="none" strike="noStrike" cap="none" normalizeH="0" baseline="0" dirty="0">
                <a:ln>
                  <a:noFill/>
                </a:ln>
                <a:solidFill>
                  <a:srgbClr val="FF9900"/>
                </a:solidFill>
                <a:effectLst/>
                <a:latin typeface="+mj-lt"/>
              </a:rPr>
              <a:t>@ -82/-72 dBm </a:t>
            </a:r>
            <a:r>
              <a:rPr kumimoji="0" lang="en-AU" i="1" u="none" strike="noStrike" cap="none" normalizeH="0" baseline="0" dirty="0">
                <a:ln>
                  <a:noFill/>
                </a:ln>
                <a:solidFill>
                  <a:srgbClr val="FF9900"/>
                </a:solidFill>
                <a:effectLst/>
                <a:latin typeface="+mj-lt"/>
              </a:rPr>
              <a:t>or ED-only </a:t>
            </a:r>
            <a:r>
              <a:rPr kumimoji="0" lang="en-AU" u="none" strike="noStrike" cap="none" normalizeH="0" baseline="0" dirty="0">
                <a:ln>
                  <a:noFill/>
                </a:ln>
                <a:solidFill>
                  <a:srgbClr val="FF9900"/>
                </a:solidFill>
                <a:effectLst/>
                <a:latin typeface="+mj-lt"/>
              </a:rPr>
              <a:t>@ -72 dBm  </a:t>
            </a:r>
            <a:r>
              <a:rPr kumimoji="0" lang="en-AU" i="0" u="none" strike="noStrike" cap="none" normalizeH="0" baseline="0" dirty="0">
                <a:ln>
                  <a:noFill/>
                </a:ln>
                <a:solidFill>
                  <a:srgbClr val="FF9900"/>
                </a:solidFill>
                <a:effectLst/>
                <a:latin typeface="+mj-lt"/>
              </a:rPr>
              <a:t>when coexisting with </a:t>
            </a:r>
            <a:r>
              <a:rPr lang="en-AU" dirty="0">
                <a:solidFill>
                  <a:srgbClr val="FF9900"/>
                </a:solidFill>
                <a:latin typeface="+mj-lt"/>
              </a:rPr>
              <a:t>LAA/NR-U</a:t>
            </a:r>
          </a:p>
        </p:txBody>
      </p:sp>
      <p:sp>
        <p:nvSpPr>
          <p:cNvPr id="12" name="Rectangle 11">
            <a:extLst>
              <a:ext uri="{FF2B5EF4-FFF2-40B4-BE49-F238E27FC236}">
                <a16:creationId xmlns:a16="http://schemas.microsoft.com/office/drawing/2014/main" id="{1AD48C1B-7C84-4EB2-BADF-2B97F2F7A254}"/>
              </a:ext>
            </a:extLst>
          </p:cNvPr>
          <p:cNvSpPr/>
          <p:nvPr/>
        </p:nvSpPr>
        <p:spPr bwMode="auto">
          <a:xfrm>
            <a:off x="2514600" y="3114936"/>
            <a:ext cx="1905000" cy="2970974"/>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177800" marR="0" indent="-177800" algn="l" defTabSz="914400" rtl="0" eaLnBrk="0" fontAlgn="base" latinLnBrk="0" hangingPunct="0">
              <a:lnSpc>
                <a:spcPct val="100000"/>
              </a:lnSpc>
              <a:spcBef>
                <a:spcPts val="400"/>
              </a:spcBef>
              <a:spcAft>
                <a:spcPct val="0"/>
              </a:spcAft>
              <a:buClrTx/>
              <a:buSzTx/>
              <a:buFont typeface="Arial" panose="020B0604020202020204" pitchFamily="34" charset="0"/>
              <a:buChar char="•"/>
              <a:tabLst/>
            </a:pPr>
            <a:r>
              <a:rPr kumimoji="0" lang="en-AU" sz="1400" i="0" u="none" strike="noStrike" cap="none" normalizeH="0" baseline="0" dirty="0">
                <a:ln>
                  <a:noFill/>
                </a:ln>
                <a:solidFill>
                  <a:srgbClr val="00B050"/>
                </a:solidFill>
                <a:effectLst/>
                <a:latin typeface="+mj-lt"/>
              </a:rPr>
              <a:t>Very simple and flexible</a:t>
            </a:r>
          </a:p>
          <a:p>
            <a:pPr marL="177800" marR="0" indent="-177800" algn="l" defTabSz="914400" rtl="0" eaLnBrk="0" fontAlgn="base" latinLnBrk="0" hangingPunct="0">
              <a:lnSpc>
                <a:spcPct val="100000"/>
              </a:lnSpc>
              <a:spcBef>
                <a:spcPts val="400"/>
              </a:spcBef>
              <a:spcAft>
                <a:spcPct val="0"/>
              </a:spcAft>
              <a:buClrTx/>
              <a:buSzTx/>
              <a:buFont typeface="Arial" panose="020B0604020202020204" pitchFamily="34" charset="0"/>
              <a:buChar char="•"/>
              <a:tabLst/>
            </a:pPr>
            <a:r>
              <a:rPr lang="en-AU" sz="1400" dirty="0">
                <a:solidFill>
                  <a:srgbClr val="00B050"/>
                </a:solidFill>
                <a:latin typeface="+mj-lt"/>
              </a:rPr>
              <a:t>Aligned with US</a:t>
            </a:r>
            <a:endParaRPr kumimoji="0" lang="en-AU" sz="1400" i="0" u="none" strike="noStrike" cap="none" normalizeH="0" baseline="0" dirty="0">
              <a:ln>
                <a:noFill/>
              </a:ln>
              <a:solidFill>
                <a:srgbClr val="00B050"/>
              </a:solidFill>
              <a:effectLst/>
              <a:latin typeface="+mj-lt"/>
            </a:endParaRPr>
          </a:p>
          <a:p>
            <a:pPr marL="177800" indent="-177800" eaLnBrk="0" hangingPunct="0">
              <a:spcBef>
                <a:spcPts val="400"/>
              </a:spcBef>
              <a:buFont typeface="Arial" panose="020B0604020202020204" pitchFamily="34" charset="0"/>
              <a:buChar char="•"/>
            </a:pPr>
            <a:r>
              <a:rPr lang="en-AU" sz="1400" dirty="0">
                <a:solidFill>
                  <a:srgbClr val="FF9900"/>
                </a:solidFill>
                <a:latin typeface="+mj-lt"/>
              </a:rPr>
              <a:t>Coex SC/</a:t>
            </a:r>
            <a:r>
              <a:rPr lang="en-AU" sz="1400" dirty="0" err="1">
                <a:solidFill>
                  <a:srgbClr val="FF9900"/>
                </a:solidFill>
                <a:latin typeface="+mj-lt"/>
              </a:rPr>
              <a:t>TGbe</a:t>
            </a:r>
            <a:r>
              <a:rPr lang="en-AU" sz="1400" dirty="0">
                <a:solidFill>
                  <a:srgbClr val="FF9900"/>
                </a:solidFill>
                <a:latin typeface="+mj-lt"/>
              </a:rPr>
              <a:t> will need to evaluate: </a:t>
            </a:r>
          </a:p>
          <a:p>
            <a:pPr marL="360363" lvl="1" indent="-182563" eaLnBrk="0" hangingPunct="0">
              <a:spcBef>
                <a:spcPts val="200"/>
              </a:spcBef>
              <a:buFont typeface="Arial" panose="020B0604020202020204" pitchFamily="34" charset="0"/>
              <a:buChar char="-"/>
            </a:pPr>
            <a:r>
              <a:rPr lang="en-AU" dirty="0">
                <a:solidFill>
                  <a:srgbClr val="FF9900"/>
                </a:solidFill>
                <a:latin typeface="+mj-lt"/>
              </a:rPr>
              <a:t>Effect on reuse vs interference </a:t>
            </a:r>
          </a:p>
          <a:p>
            <a:pPr marL="360363" lvl="1" indent="-182563" eaLnBrk="0" hangingPunct="0">
              <a:spcBef>
                <a:spcPts val="200"/>
              </a:spcBef>
              <a:buFont typeface="Arial" panose="020B0604020202020204" pitchFamily="34" charset="0"/>
              <a:buChar char="-"/>
            </a:pPr>
            <a:r>
              <a:rPr kumimoji="0" lang="en-AU" i="0" u="none" strike="noStrike" cap="none" normalizeH="0" baseline="0" dirty="0">
                <a:ln>
                  <a:noFill/>
                </a:ln>
                <a:solidFill>
                  <a:srgbClr val="FF9900"/>
                </a:solidFill>
                <a:effectLst/>
                <a:latin typeface="+mj-lt"/>
              </a:rPr>
              <a:t>Whether 802.1ax/be should use </a:t>
            </a:r>
            <a:r>
              <a:rPr kumimoji="0" lang="en-AU" i="1" u="none" strike="noStrike" cap="none" normalizeH="0" baseline="0" dirty="0">
                <a:ln>
                  <a:noFill/>
                </a:ln>
                <a:solidFill>
                  <a:srgbClr val="FF9900"/>
                </a:solidFill>
                <a:effectLst/>
                <a:latin typeface="+mj-lt"/>
              </a:rPr>
              <a:t>PD/ED </a:t>
            </a:r>
            <a:r>
              <a:rPr kumimoji="0" lang="en-AU" u="none" strike="noStrike" cap="none" normalizeH="0" baseline="0" dirty="0">
                <a:ln>
                  <a:noFill/>
                </a:ln>
                <a:solidFill>
                  <a:srgbClr val="FF9900"/>
                </a:solidFill>
                <a:effectLst/>
                <a:latin typeface="+mj-lt"/>
              </a:rPr>
              <a:t>@ -82/</a:t>
            </a:r>
            <a:br>
              <a:rPr kumimoji="0" lang="en-AU" u="none" strike="noStrike" cap="none" normalizeH="0" baseline="0" dirty="0">
                <a:ln>
                  <a:noFill/>
                </a:ln>
                <a:solidFill>
                  <a:srgbClr val="FF9900"/>
                </a:solidFill>
                <a:effectLst/>
                <a:latin typeface="+mj-lt"/>
              </a:rPr>
            </a:br>
            <a:r>
              <a:rPr kumimoji="0" lang="en-AU" u="none" strike="noStrike" cap="none" normalizeH="0" baseline="0" dirty="0">
                <a:ln>
                  <a:noFill/>
                </a:ln>
                <a:solidFill>
                  <a:srgbClr val="FF9900"/>
                </a:solidFill>
                <a:effectLst/>
                <a:latin typeface="+mj-lt"/>
              </a:rPr>
              <a:t>-62 dBm </a:t>
            </a:r>
            <a:r>
              <a:rPr kumimoji="0" lang="en-AU" i="1" u="none" strike="noStrike" cap="none" normalizeH="0" baseline="0" dirty="0">
                <a:ln>
                  <a:noFill/>
                </a:ln>
                <a:solidFill>
                  <a:srgbClr val="FF9900"/>
                </a:solidFill>
                <a:effectLst/>
                <a:latin typeface="+mj-lt"/>
              </a:rPr>
              <a:t>or ED-only </a:t>
            </a:r>
            <a:r>
              <a:rPr kumimoji="0" lang="en-AU" u="none" strike="noStrike" cap="none" normalizeH="0" baseline="0" dirty="0">
                <a:ln>
                  <a:noFill/>
                </a:ln>
                <a:solidFill>
                  <a:srgbClr val="FF9900"/>
                </a:solidFill>
                <a:effectLst/>
                <a:latin typeface="+mj-lt"/>
              </a:rPr>
              <a:t>@ -62 dBm </a:t>
            </a:r>
            <a:r>
              <a:rPr kumimoji="0" lang="en-AU" i="0" u="none" strike="noStrike" cap="none" normalizeH="0" baseline="0" dirty="0">
                <a:ln>
                  <a:noFill/>
                </a:ln>
                <a:solidFill>
                  <a:srgbClr val="FF9900"/>
                </a:solidFill>
                <a:effectLst/>
                <a:latin typeface="+mj-lt"/>
              </a:rPr>
              <a:t>when coexisting with </a:t>
            </a:r>
            <a:r>
              <a:rPr lang="en-AU" dirty="0">
                <a:solidFill>
                  <a:srgbClr val="FF9900"/>
                </a:solidFill>
                <a:latin typeface="+mj-lt"/>
              </a:rPr>
              <a:t>LAA/NR-U</a:t>
            </a:r>
          </a:p>
        </p:txBody>
      </p:sp>
      <p:sp>
        <p:nvSpPr>
          <p:cNvPr id="13" name="Rectangle 12">
            <a:extLst>
              <a:ext uri="{FF2B5EF4-FFF2-40B4-BE49-F238E27FC236}">
                <a16:creationId xmlns:a16="http://schemas.microsoft.com/office/drawing/2014/main" id="{7ABC14EB-6514-43E4-A3FC-353432B594F1}"/>
              </a:ext>
            </a:extLst>
          </p:cNvPr>
          <p:cNvSpPr/>
          <p:nvPr/>
        </p:nvSpPr>
        <p:spPr bwMode="auto">
          <a:xfrm>
            <a:off x="6858001" y="3106468"/>
            <a:ext cx="1904998" cy="2978365"/>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177800" marR="0" indent="-1778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AU" sz="1400" i="0" u="none" strike="noStrike" cap="none" normalizeH="0" baseline="0" dirty="0">
                <a:ln>
                  <a:noFill/>
                </a:ln>
                <a:solidFill>
                  <a:srgbClr val="FF9900"/>
                </a:solidFill>
                <a:effectLst/>
                <a:latin typeface="+mj-lt"/>
              </a:rPr>
              <a:t>What?</a:t>
            </a:r>
          </a:p>
          <a:p>
            <a:pPr marL="360363" lvl="1" indent="-182563" eaLnBrk="0" hangingPunct="0">
              <a:spcBef>
                <a:spcPts val="200"/>
              </a:spcBef>
              <a:buFont typeface="Arial" panose="020B0604020202020204" pitchFamily="34" charset="0"/>
              <a:buChar char="-"/>
            </a:pPr>
            <a:r>
              <a:rPr lang="en-AU" dirty="0">
                <a:solidFill>
                  <a:srgbClr val="FF9900"/>
                </a:solidFill>
                <a:latin typeface="+mj-lt"/>
              </a:rPr>
              <a:t>Focus 802.11be on 6 GHz operation</a:t>
            </a:r>
          </a:p>
          <a:p>
            <a:pPr marL="360363" lvl="1" indent="-182563" eaLnBrk="0" hangingPunct="0">
              <a:spcBef>
                <a:spcPts val="200"/>
              </a:spcBef>
              <a:buFont typeface="Arial" panose="020B0604020202020204" pitchFamily="34" charset="0"/>
              <a:buChar char="-"/>
            </a:pPr>
            <a:r>
              <a:rPr lang="en-AU" dirty="0">
                <a:solidFill>
                  <a:srgbClr val="FF9900"/>
                </a:solidFill>
                <a:latin typeface="+mj-lt"/>
              </a:rPr>
              <a:t>Operate 802.11be in 802.11ax mode if coexisting with 802.11ax</a:t>
            </a:r>
          </a:p>
          <a:p>
            <a:pPr marL="360363" lvl="1" indent="-182563" eaLnBrk="0" hangingPunct="0">
              <a:spcBef>
                <a:spcPts val="200"/>
              </a:spcBef>
              <a:buFont typeface="Arial" panose="020B0604020202020204" pitchFamily="34" charset="0"/>
              <a:buChar char="-"/>
            </a:pPr>
            <a:r>
              <a:rPr lang="en-AU" dirty="0">
                <a:solidFill>
                  <a:srgbClr val="FF9900"/>
                </a:solidFill>
                <a:latin typeface="+mj-lt"/>
              </a:rPr>
              <a:t>Change rules  in ETSI BRAN to allow 802.11be to use the same rules as 802.11a/n/ac/</a:t>
            </a:r>
            <a:r>
              <a:rPr lang="en-AU" dirty="0" err="1">
                <a:solidFill>
                  <a:srgbClr val="FF9900"/>
                </a:solidFill>
                <a:latin typeface="+mj-lt"/>
              </a:rPr>
              <a:t>ax</a:t>
            </a:r>
            <a:endParaRPr kumimoji="0" lang="en-AU" i="0" u="none" strike="noStrike" cap="none" normalizeH="0" baseline="0" dirty="0">
              <a:ln>
                <a:noFill/>
              </a:ln>
              <a:solidFill>
                <a:srgbClr val="FF9900"/>
              </a:solidFill>
              <a:effectLst/>
              <a:latin typeface="+mj-lt"/>
            </a:endParaRPr>
          </a:p>
        </p:txBody>
      </p:sp>
      <p:cxnSp>
        <p:nvCxnSpPr>
          <p:cNvPr id="14" name="Connector: Elbow 13">
            <a:extLst>
              <a:ext uri="{FF2B5EF4-FFF2-40B4-BE49-F238E27FC236}">
                <a16:creationId xmlns:a16="http://schemas.microsoft.com/office/drawing/2014/main" id="{F4B0E79D-4F72-471B-AC63-1E54142FECC0}"/>
              </a:ext>
            </a:extLst>
          </p:cNvPr>
          <p:cNvCxnSpPr>
            <a:cxnSpLocks/>
            <a:stCxn id="16" idx="2"/>
            <a:endCxn id="6" idx="0"/>
          </p:cNvCxnSpPr>
          <p:nvPr/>
        </p:nvCxnSpPr>
        <p:spPr bwMode="auto">
          <a:xfrm rot="5400000">
            <a:off x="2599268" y="604572"/>
            <a:ext cx="706964" cy="3238500"/>
          </a:xfrm>
          <a:prstGeom prst="bentConnector3">
            <a:avLst>
              <a:gd name="adj1" fmla="val 50000"/>
            </a:avLst>
          </a:prstGeom>
          <a:solidFill>
            <a:schemeClr val="accent1"/>
          </a:solidFill>
          <a:ln w="76200" cap="flat" cmpd="sng" algn="ctr">
            <a:solidFill>
              <a:schemeClr val="tx1"/>
            </a:solidFill>
            <a:prstDash val="solid"/>
            <a:round/>
            <a:headEnd type="none" w="sm" len="sm"/>
            <a:tailEnd type="triangle"/>
          </a:ln>
          <a:effectLst/>
        </p:spPr>
      </p:cxnSp>
      <p:sp>
        <p:nvSpPr>
          <p:cNvPr id="16" name="Rectangle 15">
            <a:extLst>
              <a:ext uri="{FF2B5EF4-FFF2-40B4-BE49-F238E27FC236}">
                <a16:creationId xmlns:a16="http://schemas.microsoft.com/office/drawing/2014/main" id="{ABF933EB-32F9-466D-9A4E-55E58DEDA86D}"/>
              </a:ext>
            </a:extLst>
          </p:cNvPr>
          <p:cNvSpPr/>
          <p:nvPr/>
        </p:nvSpPr>
        <p:spPr bwMode="auto">
          <a:xfrm>
            <a:off x="3810000" y="1524000"/>
            <a:ext cx="1524000" cy="34634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a:ln>
                  <a:noFill/>
                </a:ln>
                <a:solidFill>
                  <a:schemeClr val="tx1"/>
                </a:solidFill>
                <a:effectLst/>
                <a:latin typeface="+mj-lt"/>
              </a:rPr>
              <a:t>The future?</a:t>
            </a:r>
          </a:p>
        </p:txBody>
      </p:sp>
      <p:cxnSp>
        <p:nvCxnSpPr>
          <p:cNvPr id="18" name="Connector: Elbow 17">
            <a:extLst>
              <a:ext uri="{FF2B5EF4-FFF2-40B4-BE49-F238E27FC236}">
                <a16:creationId xmlns:a16="http://schemas.microsoft.com/office/drawing/2014/main" id="{1AAE73AB-6D2E-4677-9DF4-668A6A20AF9A}"/>
              </a:ext>
            </a:extLst>
          </p:cNvPr>
          <p:cNvCxnSpPr>
            <a:cxnSpLocks/>
            <a:stCxn id="16" idx="2"/>
            <a:endCxn id="8" idx="0"/>
          </p:cNvCxnSpPr>
          <p:nvPr/>
        </p:nvCxnSpPr>
        <p:spPr bwMode="auto">
          <a:xfrm rot="5400000">
            <a:off x="3666068" y="1671372"/>
            <a:ext cx="706964" cy="1104900"/>
          </a:xfrm>
          <a:prstGeom prst="bentConnector3">
            <a:avLst>
              <a:gd name="adj1" fmla="val 50000"/>
            </a:avLst>
          </a:prstGeom>
          <a:solidFill>
            <a:schemeClr val="accent1"/>
          </a:solidFill>
          <a:ln w="76200" cap="flat" cmpd="sng" algn="ctr">
            <a:solidFill>
              <a:schemeClr val="tx1"/>
            </a:solidFill>
            <a:prstDash val="solid"/>
            <a:round/>
            <a:headEnd type="none" w="sm" len="sm"/>
            <a:tailEnd type="triangle"/>
          </a:ln>
          <a:effectLst/>
        </p:spPr>
      </p:cxnSp>
      <p:cxnSp>
        <p:nvCxnSpPr>
          <p:cNvPr id="21" name="Connector: Elbow 20">
            <a:extLst>
              <a:ext uri="{FF2B5EF4-FFF2-40B4-BE49-F238E27FC236}">
                <a16:creationId xmlns:a16="http://schemas.microsoft.com/office/drawing/2014/main" id="{410D3DB2-034A-4FC8-A29B-7A0601668DD8}"/>
              </a:ext>
            </a:extLst>
          </p:cNvPr>
          <p:cNvCxnSpPr>
            <a:cxnSpLocks/>
            <a:stCxn id="16" idx="2"/>
            <a:endCxn id="7" idx="0"/>
          </p:cNvCxnSpPr>
          <p:nvPr/>
        </p:nvCxnSpPr>
        <p:spPr bwMode="auto">
          <a:xfrm rot="16200000" flipH="1">
            <a:off x="4773087" y="1669253"/>
            <a:ext cx="702729" cy="1104902"/>
          </a:xfrm>
          <a:prstGeom prst="bentConnector3">
            <a:avLst>
              <a:gd name="adj1" fmla="val 50000"/>
            </a:avLst>
          </a:prstGeom>
          <a:solidFill>
            <a:schemeClr val="accent1"/>
          </a:solidFill>
          <a:ln w="76200" cap="flat" cmpd="sng" algn="ctr">
            <a:solidFill>
              <a:schemeClr val="tx1"/>
            </a:solidFill>
            <a:prstDash val="solid"/>
            <a:round/>
            <a:headEnd type="none" w="sm" len="sm"/>
            <a:tailEnd type="triangle"/>
          </a:ln>
          <a:effectLst/>
        </p:spPr>
      </p:cxnSp>
      <p:cxnSp>
        <p:nvCxnSpPr>
          <p:cNvPr id="24" name="Connector: Elbow 23">
            <a:extLst>
              <a:ext uri="{FF2B5EF4-FFF2-40B4-BE49-F238E27FC236}">
                <a16:creationId xmlns:a16="http://schemas.microsoft.com/office/drawing/2014/main" id="{3483D9F3-D52B-4F9C-93A4-1F2B146DF513}"/>
              </a:ext>
            </a:extLst>
          </p:cNvPr>
          <p:cNvCxnSpPr>
            <a:cxnSpLocks/>
            <a:stCxn id="16" idx="2"/>
            <a:endCxn id="9" idx="0"/>
          </p:cNvCxnSpPr>
          <p:nvPr/>
        </p:nvCxnSpPr>
        <p:spPr bwMode="auto">
          <a:xfrm rot="16200000" flipH="1">
            <a:off x="5839886" y="602453"/>
            <a:ext cx="702729" cy="3238501"/>
          </a:xfrm>
          <a:prstGeom prst="bentConnector3">
            <a:avLst>
              <a:gd name="adj1" fmla="val 50000"/>
            </a:avLst>
          </a:prstGeom>
          <a:solidFill>
            <a:schemeClr val="accent1"/>
          </a:solidFill>
          <a:ln w="76200" cap="flat" cmpd="sng" algn="ctr">
            <a:solidFill>
              <a:schemeClr val="tx1"/>
            </a:solidFill>
            <a:prstDash val="solid"/>
            <a:round/>
            <a:headEnd type="none" w="sm" len="sm"/>
            <a:tailEnd type="triangle"/>
          </a:ln>
          <a:effectLst/>
        </p:spPr>
      </p:cxnSp>
      <p:sp>
        <p:nvSpPr>
          <p:cNvPr id="3" name="Rectangle: Rounded Corners 2">
            <a:extLst>
              <a:ext uri="{FF2B5EF4-FFF2-40B4-BE49-F238E27FC236}">
                <a16:creationId xmlns:a16="http://schemas.microsoft.com/office/drawing/2014/main" id="{FD6F2EEF-9A01-4BBD-94B8-2691BCF25018}"/>
              </a:ext>
            </a:extLst>
          </p:cNvPr>
          <p:cNvSpPr/>
          <p:nvPr/>
        </p:nvSpPr>
        <p:spPr bwMode="auto">
          <a:xfrm>
            <a:off x="533400" y="4648199"/>
            <a:ext cx="1676398" cy="1235373"/>
          </a:xfrm>
          <a:prstGeom prst="roundRect">
            <a:avLst/>
          </a:prstGeom>
          <a:noFill/>
          <a:ln w="381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sp>
        <p:nvSpPr>
          <p:cNvPr id="15" name="Rectangle 14">
            <a:extLst>
              <a:ext uri="{FF2B5EF4-FFF2-40B4-BE49-F238E27FC236}">
                <a16:creationId xmlns:a16="http://schemas.microsoft.com/office/drawing/2014/main" id="{9AB4ECC4-225E-4A14-A3C3-C64F36FD7375}"/>
              </a:ext>
            </a:extLst>
          </p:cNvPr>
          <p:cNvSpPr/>
          <p:nvPr/>
        </p:nvSpPr>
        <p:spPr bwMode="auto">
          <a:xfrm>
            <a:off x="1648006" y="6090144"/>
            <a:ext cx="7114993" cy="331191"/>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rgbClr val="FF0000"/>
                </a:solidFill>
                <a:effectLst/>
                <a:latin typeface="+mj-lt"/>
              </a:rPr>
              <a:t>How significant is this problem? Do we need to solve it? How?</a:t>
            </a:r>
          </a:p>
        </p:txBody>
      </p:sp>
      <p:cxnSp>
        <p:nvCxnSpPr>
          <p:cNvPr id="23" name="Connector: Curved 22">
            <a:extLst>
              <a:ext uri="{FF2B5EF4-FFF2-40B4-BE49-F238E27FC236}">
                <a16:creationId xmlns:a16="http://schemas.microsoft.com/office/drawing/2014/main" id="{0EFF12DF-DD02-4D4D-AFE9-24958F000DEF}"/>
              </a:ext>
            </a:extLst>
          </p:cNvPr>
          <p:cNvCxnSpPr>
            <a:cxnSpLocks/>
            <a:stCxn id="15" idx="1"/>
            <a:endCxn id="3" idx="2"/>
          </p:cNvCxnSpPr>
          <p:nvPr/>
        </p:nvCxnSpPr>
        <p:spPr bwMode="auto">
          <a:xfrm rot="10800000">
            <a:off x="1371600" y="5883572"/>
            <a:ext cx="276407" cy="372168"/>
          </a:xfrm>
          <a:prstGeom prst="curvedConnector2">
            <a:avLst/>
          </a:prstGeom>
          <a:solidFill>
            <a:schemeClr val="accent1"/>
          </a:solidFill>
          <a:ln w="38100" cap="flat" cmpd="sng" algn="ctr">
            <a:solidFill>
              <a:srgbClr val="FF0000"/>
            </a:solidFill>
            <a:prstDash val="solid"/>
            <a:round/>
            <a:headEnd type="none" w="sm" len="sm"/>
            <a:tailEnd type="none" w="sm" len="sm"/>
          </a:ln>
          <a:effectLst/>
        </p:spPr>
      </p:cxnSp>
      <p:sp>
        <p:nvSpPr>
          <p:cNvPr id="22" name="Rectangle 21">
            <a:extLst>
              <a:ext uri="{FF2B5EF4-FFF2-40B4-BE49-F238E27FC236}">
                <a16:creationId xmlns:a16="http://schemas.microsoft.com/office/drawing/2014/main" id="{667BA08E-762A-49D5-A8B6-5B05958CC7AA}"/>
              </a:ext>
            </a:extLst>
          </p:cNvPr>
          <p:cNvSpPr/>
          <p:nvPr/>
        </p:nvSpPr>
        <p:spPr bwMode="auto">
          <a:xfrm rot="1433100">
            <a:off x="7880495" y="159834"/>
            <a:ext cx="1285843"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Refined f</a:t>
            </a:r>
            <a:r>
              <a:rPr kumimoji="0" lang="en-AU" sz="1600" b="1" i="0" u="none" strike="noStrike" cap="none" normalizeH="0" baseline="0" dirty="0">
                <a:ln>
                  <a:noFill/>
                </a:ln>
                <a:solidFill>
                  <a:srgbClr val="FF0000"/>
                </a:solidFill>
                <a:effectLst/>
                <a:latin typeface="+mj-lt"/>
              </a:rPr>
              <a:t>rom</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Nov 2021</a:t>
            </a:r>
          </a:p>
        </p:txBody>
      </p:sp>
    </p:spTree>
    <p:extLst>
      <p:ext uri="{BB962C8B-B14F-4D97-AF65-F5344CB8AC3E}">
        <p14:creationId xmlns:p14="http://schemas.microsoft.com/office/powerpoint/2010/main" val="34516309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B8A5DC-D969-4578-B163-245815A4E724}"/>
              </a:ext>
            </a:extLst>
          </p:cNvPr>
          <p:cNvSpPr>
            <a:spLocks noGrp="1"/>
          </p:cNvSpPr>
          <p:nvPr>
            <p:ph type="title"/>
          </p:nvPr>
        </p:nvSpPr>
        <p:spPr>
          <a:xfrm>
            <a:off x="685800" y="685800"/>
            <a:ext cx="7772400" cy="1066800"/>
          </a:xfrm>
        </p:spPr>
        <p:txBody>
          <a:bodyPr/>
          <a:lstStyle/>
          <a:p>
            <a:r>
              <a:rPr lang="en-AU" dirty="0"/>
              <a:t>The Coex SC has started a process of evaluating the optimum path for 5 GHz (&amp; 6 GHz) coexistence</a:t>
            </a:r>
          </a:p>
        </p:txBody>
      </p:sp>
      <p:sp>
        <p:nvSpPr>
          <p:cNvPr id="3" name="Content Placeholder 2">
            <a:extLst>
              <a:ext uri="{FF2B5EF4-FFF2-40B4-BE49-F238E27FC236}">
                <a16:creationId xmlns:a16="http://schemas.microsoft.com/office/drawing/2014/main" id="{09A3BFCB-22DA-44AB-A4FB-6495B02FB635}"/>
              </a:ext>
            </a:extLst>
          </p:cNvPr>
          <p:cNvSpPr>
            <a:spLocks noGrp="1"/>
          </p:cNvSpPr>
          <p:nvPr>
            <p:ph idx="1"/>
          </p:nvPr>
        </p:nvSpPr>
        <p:spPr>
          <a:xfrm>
            <a:off x="685800" y="1981200"/>
            <a:ext cx="7772400" cy="4114800"/>
          </a:xfrm>
        </p:spPr>
        <p:txBody>
          <a:bodyPr/>
          <a:lstStyle/>
          <a:p>
            <a:pPr lvl="1"/>
            <a:r>
              <a:rPr lang="en-AU" dirty="0"/>
              <a:t>In May 2021, two submissions started the discussions about the optimum future path for coexistence in 5 GHz …</a:t>
            </a:r>
          </a:p>
          <a:p>
            <a:pPr lvl="2"/>
            <a:r>
              <a:rPr lang="en-US" dirty="0">
                <a:hlinkClick r:id="rId2"/>
              </a:rPr>
              <a:t>11-21-0705-00</a:t>
            </a:r>
            <a:endParaRPr lang="en-US" dirty="0"/>
          </a:p>
          <a:p>
            <a:pPr lvl="3"/>
            <a:r>
              <a:rPr lang="en-AU" i="1" dirty="0"/>
              <a:t>Simulation and Evaluation of the Impact of Varying ED Thresholds</a:t>
            </a:r>
          </a:p>
          <a:p>
            <a:pPr lvl="3"/>
            <a:r>
              <a:rPr lang="en-US" sz="1400" u="none" strike="noStrike" dirty="0">
                <a:effectLst/>
              </a:rPr>
              <a:t>Gaurav Patwardhan (HPE), Eldad Perahia (HPE), </a:t>
            </a:r>
            <a:r>
              <a:rPr lang="en-AU" dirty="0"/>
              <a:t>Stuart Strickland (HPE)</a:t>
            </a:r>
          </a:p>
          <a:p>
            <a:pPr lvl="3"/>
            <a:r>
              <a:rPr lang="en-AU" dirty="0">
                <a:solidFill>
                  <a:srgbClr val="00B050"/>
                </a:solidFill>
              </a:rPr>
              <a:t>Uniform use of </a:t>
            </a:r>
            <a:r>
              <a:rPr lang="en-AU" i="1" dirty="0">
                <a:solidFill>
                  <a:srgbClr val="00B050"/>
                </a:solidFill>
              </a:rPr>
              <a:t>EDT</a:t>
            </a:r>
            <a:r>
              <a:rPr lang="en-AU" dirty="0">
                <a:solidFill>
                  <a:srgbClr val="00B050"/>
                </a:solidFill>
              </a:rPr>
              <a:t> @ -72 dBm likely to have a positive impact on sharing</a:t>
            </a:r>
          </a:p>
          <a:p>
            <a:pPr lvl="3"/>
            <a:r>
              <a:rPr lang="en-AU" i="1" dirty="0">
                <a:solidFill>
                  <a:srgbClr val="FF6600"/>
                </a:solidFill>
              </a:rPr>
              <a:t>EDT</a:t>
            </a:r>
            <a:r>
              <a:rPr lang="en-AU" dirty="0">
                <a:solidFill>
                  <a:srgbClr val="FF6600"/>
                </a:solidFill>
              </a:rPr>
              <a:t> @ -72 dBm in 5 GHz will sometimes disadvantage 802.11be compared to legacy using </a:t>
            </a:r>
            <a:r>
              <a:rPr lang="en-AU" i="1" dirty="0">
                <a:solidFill>
                  <a:srgbClr val="FF6600"/>
                </a:solidFill>
              </a:rPr>
              <a:t>EDT</a:t>
            </a:r>
            <a:r>
              <a:rPr lang="en-AU" dirty="0">
                <a:solidFill>
                  <a:srgbClr val="FF6600"/>
                </a:solidFill>
              </a:rPr>
              <a:t> @ -62 dBm, with some mitigation from RTS/CTS</a:t>
            </a:r>
          </a:p>
          <a:p>
            <a:pPr lvl="3"/>
            <a:r>
              <a:rPr lang="en-AU" dirty="0"/>
              <a:t>Specification work is probably required in both TGme (for 802.11ax) and TGbe</a:t>
            </a:r>
          </a:p>
          <a:p>
            <a:pPr lvl="2"/>
            <a:r>
              <a:rPr lang="en-AU" dirty="0">
                <a:hlinkClick r:id="rId3"/>
              </a:rPr>
              <a:t>11-21-0851-00</a:t>
            </a:r>
            <a:r>
              <a:rPr lang="en-AU" dirty="0"/>
              <a:t> (Word document)</a:t>
            </a:r>
          </a:p>
          <a:p>
            <a:pPr lvl="3"/>
            <a:r>
              <a:rPr lang="en-AU" i="1" dirty="0"/>
              <a:t>5 GHz ED Analysis</a:t>
            </a:r>
          </a:p>
          <a:p>
            <a:pPr lvl="3"/>
            <a:r>
              <a:rPr lang="en-AU" dirty="0"/>
              <a:t>Menzo Wentink (Qualcomm)</a:t>
            </a:r>
          </a:p>
          <a:p>
            <a:pPr lvl="3"/>
            <a:r>
              <a:rPr lang="en-AU" i="1" dirty="0">
                <a:solidFill>
                  <a:srgbClr val="FF6600"/>
                </a:solidFill>
              </a:rPr>
              <a:t>EDT</a:t>
            </a:r>
            <a:r>
              <a:rPr lang="en-AU" dirty="0">
                <a:solidFill>
                  <a:srgbClr val="FF6600"/>
                </a:solidFill>
              </a:rPr>
              <a:t> @ -72 dBm in 5 GHz will sometimes disadvantage 802.11be compared to legacy</a:t>
            </a:r>
          </a:p>
          <a:p>
            <a:pPr lvl="3"/>
            <a:r>
              <a:rPr lang="en-AU" dirty="0">
                <a:solidFill>
                  <a:srgbClr val="FF6600"/>
                </a:solidFill>
              </a:rPr>
              <a:t>Use of </a:t>
            </a:r>
            <a:r>
              <a:rPr lang="en-AU" i="1" dirty="0">
                <a:solidFill>
                  <a:srgbClr val="FF6600"/>
                </a:solidFill>
              </a:rPr>
              <a:t>EDT</a:t>
            </a:r>
            <a:r>
              <a:rPr lang="en-AU" dirty="0">
                <a:solidFill>
                  <a:srgbClr val="FF6600"/>
                </a:solidFill>
              </a:rPr>
              <a:t> @ -72 dBm limits spectral reuse</a:t>
            </a:r>
          </a:p>
          <a:p>
            <a:pPr lvl="3"/>
            <a:r>
              <a:rPr lang="en-AU" dirty="0">
                <a:solidFill>
                  <a:srgbClr val="FF6600"/>
                </a:solidFill>
              </a:rPr>
              <a:t>EDT of -62 dBm may be a better long-term approach</a:t>
            </a:r>
          </a:p>
          <a:p>
            <a:pPr lvl="1"/>
            <a:r>
              <a:rPr lang="en-AU" b="1" dirty="0"/>
              <a:t>… suggesting more work is required!</a:t>
            </a:r>
          </a:p>
        </p:txBody>
      </p:sp>
      <p:sp>
        <p:nvSpPr>
          <p:cNvPr id="4" name="Footer Placeholder 3">
            <a:extLst>
              <a:ext uri="{FF2B5EF4-FFF2-40B4-BE49-F238E27FC236}">
                <a16:creationId xmlns:a16="http://schemas.microsoft.com/office/drawing/2014/main" id="{FDEBFE9B-C8AA-4D72-AA0D-963F801C518A}"/>
              </a:ext>
            </a:extLst>
          </p:cNvPr>
          <p:cNvSpPr>
            <a:spLocks noGrp="1"/>
          </p:cNvSpPr>
          <p:nvPr>
            <p:ph type="ftr" sz="quarter" idx="10"/>
          </p:nvPr>
        </p:nvSpPr>
        <p:spPr>
          <a:xfrm>
            <a:off x="8053388" y="6475413"/>
            <a:ext cx="490537" cy="182562"/>
          </a:xfrm>
        </p:spPr>
        <p:txBody>
          <a:bodyPr/>
          <a:lstStyle/>
          <a:p>
            <a:r>
              <a:rPr lang="en-US" dirty="0"/>
              <a:t>Andrew Myles, Cisco</a:t>
            </a:r>
          </a:p>
        </p:txBody>
      </p:sp>
      <p:sp>
        <p:nvSpPr>
          <p:cNvPr id="5" name="Slide Number Placeholder 4">
            <a:extLst>
              <a:ext uri="{FF2B5EF4-FFF2-40B4-BE49-F238E27FC236}">
                <a16:creationId xmlns:a16="http://schemas.microsoft.com/office/drawing/2014/main" id="{E8C550C9-663A-41F4-A191-9875274BBB44}"/>
              </a:ext>
            </a:extLst>
          </p:cNvPr>
          <p:cNvSpPr>
            <a:spLocks noGrp="1"/>
          </p:cNvSpPr>
          <p:nvPr>
            <p:ph type="sldNum" sz="quarter" idx="11"/>
          </p:nvPr>
        </p:nvSpPr>
        <p:spPr>
          <a:xfrm>
            <a:off x="4327525" y="6475413"/>
            <a:ext cx="565150" cy="182562"/>
          </a:xfrm>
        </p:spPr>
        <p:txBody>
          <a:bodyPr/>
          <a:lstStyle/>
          <a:p>
            <a:r>
              <a:rPr lang="en-US" dirty="0"/>
              <a:t>Slide </a:t>
            </a:r>
            <a:fld id="{EF4002E7-DB4D-4CC3-8382-1939D19420D8}" type="slidenum">
              <a:rPr lang="en-US" smtClean="0"/>
              <a:pPr/>
              <a:t>41</a:t>
            </a:fld>
            <a:endParaRPr lang="en-US" dirty="0"/>
          </a:p>
        </p:txBody>
      </p:sp>
      <p:sp>
        <p:nvSpPr>
          <p:cNvPr id="7" name="Rectangle 6">
            <a:extLst>
              <a:ext uri="{FF2B5EF4-FFF2-40B4-BE49-F238E27FC236}">
                <a16:creationId xmlns:a16="http://schemas.microsoft.com/office/drawing/2014/main" id="{D3B08BC8-6850-4EC0-8661-B1A26D2D39D3}"/>
              </a:ext>
            </a:extLst>
          </p:cNvPr>
          <p:cNvSpPr/>
          <p:nvPr/>
        </p:nvSpPr>
        <p:spPr bwMode="auto">
          <a:xfrm rot="1433100">
            <a:off x="7880495" y="159834"/>
            <a:ext cx="1285843"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No update f</a:t>
            </a:r>
            <a:r>
              <a:rPr kumimoji="0" lang="en-AU" sz="1600" b="1" i="0" u="none" strike="noStrike" cap="none" normalizeH="0" baseline="0" dirty="0">
                <a:ln>
                  <a:noFill/>
                </a:ln>
                <a:solidFill>
                  <a:srgbClr val="FF0000"/>
                </a:solidFill>
                <a:effectLst/>
                <a:latin typeface="+mj-lt"/>
              </a:rPr>
              <a:t>rom</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Nov 2021</a:t>
            </a:r>
          </a:p>
        </p:txBody>
      </p:sp>
    </p:spTree>
    <p:extLst>
      <p:ext uri="{BB962C8B-B14F-4D97-AF65-F5344CB8AC3E}">
        <p14:creationId xmlns:p14="http://schemas.microsoft.com/office/powerpoint/2010/main" val="17368425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6E0E4-8DC0-45BF-96EB-7F324982071F}"/>
              </a:ext>
            </a:extLst>
          </p:cNvPr>
          <p:cNvSpPr>
            <a:spLocks noGrp="1"/>
          </p:cNvSpPr>
          <p:nvPr>
            <p:ph type="title"/>
          </p:nvPr>
        </p:nvSpPr>
        <p:spPr>
          <a:xfrm>
            <a:off x="685800" y="685800"/>
            <a:ext cx="8077200" cy="1066800"/>
          </a:xfrm>
        </p:spPr>
        <p:txBody>
          <a:bodyPr/>
          <a:lstStyle/>
          <a:p>
            <a:r>
              <a:rPr lang="en-AU" dirty="0"/>
              <a:t>The Coex SC has started a process of evaluating the optimum path for 5 GHz (&amp; 6 GHz) coexistence</a:t>
            </a:r>
          </a:p>
        </p:txBody>
      </p:sp>
      <p:sp>
        <p:nvSpPr>
          <p:cNvPr id="3" name="Content Placeholder 2">
            <a:extLst>
              <a:ext uri="{FF2B5EF4-FFF2-40B4-BE49-F238E27FC236}">
                <a16:creationId xmlns:a16="http://schemas.microsoft.com/office/drawing/2014/main" id="{71CFA039-8D69-4C21-968A-8F6A965DA0B7}"/>
              </a:ext>
            </a:extLst>
          </p:cNvPr>
          <p:cNvSpPr>
            <a:spLocks noGrp="1"/>
          </p:cNvSpPr>
          <p:nvPr>
            <p:ph idx="1"/>
          </p:nvPr>
        </p:nvSpPr>
        <p:spPr>
          <a:xfrm>
            <a:off x="685800" y="1981200"/>
            <a:ext cx="7772400" cy="4114800"/>
          </a:xfrm>
        </p:spPr>
        <p:txBody>
          <a:bodyPr/>
          <a:lstStyle/>
          <a:p>
            <a:pPr lvl="1"/>
            <a:r>
              <a:rPr lang="en-US" dirty="0"/>
              <a:t>In July 2021, Stuart Strickland (HPE) presented a discussion on possible next steps in relation to 5 GHz coexistence, especially in relation to the use of 802.11be …</a:t>
            </a:r>
          </a:p>
          <a:p>
            <a:pPr lvl="2"/>
            <a:r>
              <a:rPr lang="en-AU" dirty="0">
                <a:hlinkClick r:id="rId2"/>
              </a:rPr>
              <a:t>11-21-1179-00</a:t>
            </a:r>
            <a:endParaRPr lang="en-AU" dirty="0"/>
          </a:p>
          <a:p>
            <a:pPr lvl="3"/>
            <a:r>
              <a:rPr lang="en-AU" dirty="0"/>
              <a:t>Similar submission to </a:t>
            </a:r>
            <a:r>
              <a:rPr lang="en-US" dirty="0">
                <a:hlinkClick r:id="rId3"/>
              </a:rPr>
              <a:t>11-21-0705-00</a:t>
            </a:r>
            <a:r>
              <a:rPr lang="en-US" dirty="0"/>
              <a:t> in May 2021</a:t>
            </a:r>
          </a:p>
          <a:p>
            <a:pPr lvl="3"/>
            <a:r>
              <a:rPr lang="en-AU" dirty="0"/>
              <a:t>Focused on coexistence between legacy 802.11 using </a:t>
            </a:r>
            <a:r>
              <a:rPr lang="en-AU" i="1" dirty="0"/>
              <a:t>EDT</a:t>
            </a:r>
            <a:r>
              <a:rPr lang="en-AU" dirty="0"/>
              <a:t> of -62 dB &amp; 802.11be using </a:t>
            </a:r>
            <a:r>
              <a:rPr lang="en-AU" i="1" dirty="0"/>
              <a:t>EDT</a:t>
            </a:r>
            <a:r>
              <a:rPr lang="en-AU" dirty="0"/>
              <a:t> of -72 dBm</a:t>
            </a:r>
          </a:p>
          <a:p>
            <a:pPr lvl="3"/>
            <a:r>
              <a:rPr lang="en-AU" dirty="0">
                <a:solidFill>
                  <a:srgbClr val="FF6600"/>
                </a:solidFill>
              </a:rPr>
              <a:t>Concluded that ~10% of 802.11be traffic may suffer a disadvantage, compared to legacy traffic</a:t>
            </a:r>
          </a:p>
          <a:p>
            <a:pPr lvl="3"/>
            <a:r>
              <a:rPr lang="en-AU" dirty="0">
                <a:solidFill>
                  <a:srgbClr val="00B050"/>
                </a:solidFill>
              </a:rPr>
              <a:t>Noted that in managed networks a common </a:t>
            </a:r>
            <a:r>
              <a:rPr lang="en-AU" i="1" dirty="0">
                <a:solidFill>
                  <a:srgbClr val="00B050"/>
                </a:solidFill>
              </a:rPr>
              <a:t>EDT</a:t>
            </a:r>
            <a:r>
              <a:rPr lang="en-AU" dirty="0">
                <a:solidFill>
                  <a:srgbClr val="00B050"/>
                </a:solidFill>
              </a:rPr>
              <a:t> of -72 dBm may benefit both 802.11be &amp; legacy equipment</a:t>
            </a:r>
          </a:p>
          <a:p>
            <a:pPr lvl="3"/>
            <a:r>
              <a:rPr lang="en-AU" dirty="0">
                <a:solidFill>
                  <a:srgbClr val="FF6600"/>
                </a:solidFill>
              </a:rPr>
              <a:t>However, highlighted that the simulations used to draw these conclusion are relatively simple … </a:t>
            </a:r>
            <a:r>
              <a:rPr lang="en-AU" b="1" dirty="0">
                <a:solidFill>
                  <a:srgbClr val="FF6600"/>
                </a:solidFill>
              </a:rPr>
              <a:t>and more work is required </a:t>
            </a:r>
          </a:p>
          <a:p>
            <a:pPr lvl="1"/>
            <a:r>
              <a:rPr lang="en-AU" b="1" dirty="0"/>
              <a:t>… suggesting more work is required!</a:t>
            </a:r>
          </a:p>
          <a:p>
            <a:pPr lvl="3"/>
            <a:endParaRPr lang="en-AU" b="1" dirty="0">
              <a:solidFill>
                <a:srgbClr val="FF6600"/>
              </a:solidFill>
            </a:endParaRPr>
          </a:p>
          <a:p>
            <a:pPr lvl="3"/>
            <a:endParaRPr lang="en-AU" dirty="0"/>
          </a:p>
        </p:txBody>
      </p:sp>
      <p:sp>
        <p:nvSpPr>
          <p:cNvPr id="4" name="Footer Placeholder 3">
            <a:extLst>
              <a:ext uri="{FF2B5EF4-FFF2-40B4-BE49-F238E27FC236}">
                <a16:creationId xmlns:a16="http://schemas.microsoft.com/office/drawing/2014/main" id="{FA84A010-2EE1-4074-B952-5960188B3E8D}"/>
              </a:ext>
            </a:extLst>
          </p:cNvPr>
          <p:cNvSpPr>
            <a:spLocks noGrp="1"/>
          </p:cNvSpPr>
          <p:nvPr>
            <p:ph type="ftr" sz="quarter" idx="10"/>
          </p:nvPr>
        </p:nvSpPr>
        <p:spPr>
          <a:xfrm>
            <a:off x="8053388" y="6475413"/>
            <a:ext cx="490537" cy="182562"/>
          </a:xfrm>
        </p:spPr>
        <p:txBody>
          <a:bodyPr/>
          <a:lstStyle/>
          <a:p>
            <a:r>
              <a:rPr lang="en-US" dirty="0"/>
              <a:t>Andrew Myles, Cisco</a:t>
            </a:r>
          </a:p>
        </p:txBody>
      </p:sp>
      <p:sp>
        <p:nvSpPr>
          <p:cNvPr id="5" name="Slide Number Placeholder 4">
            <a:extLst>
              <a:ext uri="{FF2B5EF4-FFF2-40B4-BE49-F238E27FC236}">
                <a16:creationId xmlns:a16="http://schemas.microsoft.com/office/drawing/2014/main" id="{8601A79B-6ED4-48F0-9006-916B5CBA2EA5}"/>
              </a:ext>
            </a:extLst>
          </p:cNvPr>
          <p:cNvSpPr>
            <a:spLocks noGrp="1"/>
          </p:cNvSpPr>
          <p:nvPr>
            <p:ph type="sldNum" sz="quarter" idx="11"/>
          </p:nvPr>
        </p:nvSpPr>
        <p:spPr>
          <a:xfrm>
            <a:off x="4327525" y="6475413"/>
            <a:ext cx="565150" cy="182562"/>
          </a:xfrm>
        </p:spPr>
        <p:txBody>
          <a:bodyPr/>
          <a:lstStyle/>
          <a:p>
            <a:r>
              <a:rPr lang="en-US" dirty="0"/>
              <a:t>Slide </a:t>
            </a:r>
            <a:fld id="{EF4002E7-DB4D-4CC3-8382-1939D19420D8}" type="slidenum">
              <a:rPr lang="en-US" smtClean="0"/>
              <a:pPr/>
              <a:t>42</a:t>
            </a:fld>
            <a:endParaRPr lang="en-US" dirty="0"/>
          </a:p>
        </p:txBody>
      </p:sp>
      <p:sp>
        <p:nvSpPr>
          <p:cNvPr id="7" name="Rectangle 6">
            <a:extLst>
              <a:ext uri="{FF2B5EF4-FFF2-40B4-BE49-F238E27FC236}">
                <a16:creationId xmlns:a16="http://schemas.microsoft.com/office/drawing/2014/main" id="{E304DF8C-A414-4A74-AAD9-A93E460D23E4}"/>
              </a:ext>
            </a:extLst>
          </p:cNvPr>
          <p:cNvSpPr/>
          <p:nvPr/>
        </p:nvSpPr>
        <p:spPr bwMode="auto">
          <a:xfrm rot="1433100">
            <a:off x="7880495" y="159834"/>
            <a:ext cx="1285843"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No update f</a:t>
            </a:r>
            <a:r>
              <a:rPr kumimoji="0" lang="en-AU" sz="1600" b="1" i="0" u="none" strike="noStrike" cap="none" normalizeH="0" baseline="0" dirty="0">
                <a:ln>
                  <a:noFill/>
                </a:ln>
                <a:solidFill>
                  <a:srgbClr val="FF0000"/>
                </a:solidFill>
                <a:effectLst/>
                <a:latin typeface="+mj-lt"/>
              </a:rPr>
              <a:t>rom</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Nov 2021</a:t>
            </a:r>
          </a:p>
        </p:txBody>
      </p:sp>
    </p:spTree>
    <p:extLst>
      <p:ext uri="{BB962C8B-B14F-4D97-AF65-F5344CB8AC3E}">
        <p14:creationId xmlns:p14="http://schemas.microsoft.com/office/powerpoint/2010/main" val="24921351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61A289-CE6B-44CB-A816-574F6F12F42D}"/>
              </a:ext>
            </a:extLst>
          </p:cNvPr>
          <p:cNvSpPr>
            <a:spLocks noGrp="1"/>
          </p:cNvSpPr>
          <p:nvPr>
            <p:ph type="title"/>
          </p:nvPr>
        </p:nvSpPr>
        <p:spPr/>
        <p:txBody>
          <a:bodyPr/>
          <a:lstStyle/>
          <a:p>
            <a:r>
              <a:rPr lang="en-AU" dirty="0"/>
              <a:t>The Coex SC will hopefully hear the results of additional work on 802.11ax/be coexistence </a:t>
            </a:r>
          </a:p>
        </p:txBody>
      </p:sp>
      <p:sp>
        <p:nvSpPr>
          <p:cNvPr id="3" name="Content Placeholder 2">
            <a:extLst>
              <a:ext uri="{FF2B5EF4-FFF2-40B4-BE49-F238E27FC236}">
                <a16:creationId xmlns:a16="http://schemas.microsoft.com/office/drawing/2014/main" id="{E75EE410-29D3-415A-929D-8385AFA68AD4}"/>
              </a:ext>
            </a:extLst>
          </p:cNvPr>
          <p:cNvSpPr>
            <a:spLocks noGrp="1"/>
          </p:cNvSpPr>
          <p:nvPr>
            <p:ph idx="1"/>
          </p:nvPr>
        </p:nvSpPr>
        <p:spPr/>
        <p:txBody>
          <a:bodyPr/>
          <a:lstStyle/>
          <a:p>
            <a:pPr lvl="1"/>
            <a:r>
              <a:rPr lang="en-AU" dirty="0"/>
              <a:t>It has been reported that work has been undertake to better understand the impact of additional restrictions on 802.11be</a:t>
            </a:r>
          </a:p>
          <a:p>
            <a:pPr lvl="2"/>
            <a:r>
              <a:rPr lang="en-AU" dirty="0" err="1"/>
              <a:t>ie</a:t>
            </a:r>
            <a:r>
              <a:rPr lang="en-AU" dirty="0"/>
              <a:t>, under ETSI BRAN rules that restrict 802.11be to an </a:t>
            </a:r>
            <a:r>
              <a:rPr lang="en-AU" i="1" dirty="0"/>
              <a:t>EDT</a:t>
            </a:r>
            <a:r>
              <a:rPr lang="en-AU" dirty="0"/>
              <a:t> of -72 dBm</a:t>
            </a:r>
          </a:p>
          <a:p>
            <a:pPr lvl="1"/>
            <a:r>
              <a:rPr lang="en-AU" dirty="0"/>
              <a:t>It was hoped that at least some of that work would be reported in Jan 2021</a:t>
            </a:r>
          </a:p>
          <a:p>
            <a:pPr lvl="2"/>
            <a:r>
              <a:rPr lang="en-AU" dirty="0">
                <a:solidFill>
                  <a:srgbClr val="FF0000"/>
                </a:solidFill>
              </a:rPr>
              <a:t>The author of the submission will not be ready until at least March 2022</a:t>
            </a:r>
          </a:p>
          <a:p>
            <a:endParaRPr lang="en-AU" dirty="0"/>
          </a:p>
        </p:txBody>
      </p:sp>
      <p:sp>
        <p:nvSpPr>
          <p:cNvPr id="4" name="Footer Placeholder 3">
            <a:extLst>
              <a:ext uri="{FF2B5EF4-FFF2-40B4-BE49-F238E27FC236}">
                <a16:creationId xmlns:a16="http://schemas.microsoft.com/office/drawing/2014/main" id="{68A07CD5-AC9B-4A2E-90D5-A302975FA11D}"/>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D67AA17A-37E0-4161-90D0-6FB6067B669A}"/>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43</a:t>
            </a:fld>
            <a:endParaRPr lang="en-US" dirty="0"/>
          </a:p>
        </p:txBody>
      </p:sp>
    </p:spTree>
    <p:extLst>
      <p:ext uri="{BB962C8B-B14F-4D97-AF65-F5344CB8AC3E}">
        <p14:creationId xmlns:p14="http://schemas.microsoft.com/office/powerpoint/2010/main" val="388244480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1FEF1-6D04-4D5F-B456-B466A54A1471}"/>
              </a:ext>
            </a:extLst>
          </p:cNvPr>
          <p:cNvSpPr>
            <a:spLocks noGrp="1"/>
          </p:cNvSpPr>
          <p:nvPr>
            <p:ph type="title"/>
          </p:nvPr>
        </p:nvSpPr>
        <p:spPr>
          <a:xfrm>
            <a:off x="685800" y="685800"/>
            <a:ext cx="7924800" cy="1066800"/>
          </a:xfrm>
        </p:spPr>
        <p:txBody>
          <a:bodyPr/>
          <a:lstStyle/>
          <a:p>
            <a:r>
              <a:rPr lang="en-AU" dirty="0"/>
              <a:t>The Coex SC might consider informing </a:t>
            </a:r>
            <a:r>
              <a:rPr lang="en-AU" dirty="0" err="1"/>
              <a:t>TGbe</a:t>
            </a:r>
            <a:r>
              <a:rPr lang="en-AU" dirty="0"/>
              <a:t>/WG about 802.11ax/be </a:t>
            </a:r>
            <a:r>
              <a:rPr lang="en-AU" dirty="0" err="1"/>
              <a:t>coex</a:t>
            </a:r>
            <a:r>
              <a:rPr lang="en-AU" dirty="0"/>
              <a:t> issues in 5 GHz</a:t>
            </a:r>
          </a:p>
        </p:txBody>
      </p:sp>
      <p:sp>
        <p:nvSpPr>
          <p:cNvPr id="3" name="Content Placeholder 2">
            <a:extLst>
              <a:ext uri="{FF2B5EF4-FFF2-40B4-BE49-F238E27FC236}">
                <a16:creationId xmlns:a16="http://schemas.microsoft.com/office/drawing/2014/main" id="{C37E0A09-12F3-4065-A2B6-69B853AD2E1A}"/>
              </a:ext>
            </a:extLst>
          </p:cNvPr>
          <p:cNvSpPr>
            <a:spLocks noGrp="1"/>
          </p:cNvSpPr>
          <p:nvPr>
            <p:ph idx="1"/>
          </p:nvPr>
        </p:nvSpPr>
        <p:spPr>
          <a:xfrm>
            <a:off x="685800" y="1752600"/>
            <a:ext cx="7772400" cy="4114800"/>
          </a:xfrm>
        </p:spPr>
        <p:txBody>
          <a:bodyPr/>
          <a:lstStyle/>
          <a:p>
            <a:r>
              <a:rPr lang="en-AU" dirty="0"/>
              <a:t>IEEE 802.11 </a:t>
            </a:r>
            <a:r>
              <a:rPr lang="en-AU" dirty="0" err="1"/>
              <a:t>TGbe</a:t>
            </a:r>
            <a:r>
              <a:rPr lang="en-AU" dirty="0"/>
              <a:t>/IEEE 802.11 WG</a:t>
            </a:r>
          </a:p>
          <a:p>
            <a:pPr lvl="1"/>
            <a:r>
              <a:rPr lang="en-AU" dirty="0"/>
              <a:t>802.11be is currently written in a way that forces it to use</a:t>
            </a:r>
            <a:br>
              <a:rPr lang="en-AU" dirty="0"/>
            </a:br>
            <a:r>
              <a:rPr lang="en-AU" dirty="0"/>
              <a:t>PD/ED @ -82/-72 dBm in Europe</a:t>
            </a:r>
          </a:p>
          <a:p>
            <a:pPr lvl="1"/>
            <a:r>
              <a:rPr lang="en-AU" dirty="0"/>
              <a:t>This might cause 802.11be to have less access than 802.11ax</a:t>
            </a:r>
          </a:p>
          <a:p>
            <a:pPr lvl="2"/>
            <a:r>
              <a:rPr lang="en-AU" dirty="0"/>
              <a:t>… and NR-U/LAA</a:t>
            </a:r>
          </a:p>
          <a:p>
            <a:pPr lvl="1"/>
            <a:r>
              <a:rPr lang="en-AU" dirty="0"/>
              <a:t>Some questions for Coex SC/</a:t>
            </a:r>
            <a:r>
              <a:rPr lang="en-AU" dirty="0" err="1"/>
              <a:t>TGbe</a:t>
            </a:r>
            <a:r>
              <a:rPr lang="en-AU" dirty="0"/>
              <a:t>/</a:t>
            </a:r>
            <a:r>
              <a:rPr lang="en-AU" dirty="0" err="1"/>
              <a:t>TGme</a:t>
            </a:r>
            <a:r>
              <a:rPr lang="en-AU" dirty="0"/>
              <a:t>/WG are:</a:t>
            </a:r>
          </a:p>
          <a:p>
            <a:pPr lvl="2"/>
            <a:r>
              <a:rPr lang="en-AU" dirty="0"/>
              <a:t>Should we adapt 802.11be to the European rules in 5 GHz?</a:t>
            </a:r>
          </a:p>
          <a:p>
            <a:pPr lvl="3"/>
            <a:r>
              <a:rPr lang="en-AU" dirty="0" err="1"/>
              <a:t>eg</a:t>
            </a:r>
            <a:r>
              <a:rPr lang="en-AU" dirty="0"/>
              <a:t> ED-only @ -72 dBm</a:t>
            </a:r>
          </a:p>
          <a:p>
            <a:pPr lvl="2"/>
            <a:r>
              <a:rPr lang="en-AU" dirty="0"/>
              <a:t>Should we advocate changing the European rules in 5 GHz?</a:t>
            </a:r>
          </a:p>
          <a:p>
            <a:pPr lvl="3"/>
            <a:r>
              <a:rPr lang="en-AU" dirty="0" err="1"/>
              <a:t>eg</a:t>
            </a:r>
            <a:r>
              <a:rPr lang="en-AU" dirty="0"/>
              <a:t> to allow 802.11be to use same rules as 802.11ax</a:t>
            </a:r>
          </a:p>
          <a:p>
            <a:pPr lvl="3"/>
            <a:r>
              <a:rPr lang="en-AU" dirty="0" err="1"/>
              <a:t>eg</a:t>
            </a:r>
            <a:r>
              <a:rPr lang="en-AU" dirty="0"/>
              <a:t> to allow a free for all with EDT @ -62 dBm</a:t>
            </a:r>
          </a:p>
          <a:p>
            <a:pPr lvl="2"/>
            <a:r>
              <a:rPr lang="en-AU" dirty="0"/>
              <a:t>Should we just avoid the issue?</a:t>
            </a:r>
          </a:p>
          <a:p>
            <a:pPr lvl="3"/>
            <a:r>
              <a:rPr lang="en-AU" dirty="0" err="1"/>
              <a:t>eg</a:t>
            </a:r>
            <a:r>
              <a:rPr lang="en-AU" dirty="0"/>
              <a:t> Don’t use 802.11be in Europe in 5 GHz</a:t>
            </a:r>
          </a:p>
          <a:p>
            <a:pPr lvl="1"/>
            <a:r>
              <a:rPr lang="en-AU" dirty="0"/>
              <a:t>This choice could be presented to </a:t>
            </a:r>
            <a:r>
              <a:rPr lang="en-AU" dirty="0" err="1"/>
              <a:t>TGbe</a:t>
            </a:r>
            <a:r>
              <a:rPr lang="en-AU" dirty="0"/>
              <a:t>/</a:t>
            </a:r>
            <a:r>
              <a:rPr lang="en-AU" dirty="0" err="1"/>
              <a:t>TGme</a:t>
            </a:r>
            <a:r>
              <a:rPr lang="en-AU" dirty="0"/>
              <a:t>/WG in Mar 2022</a:t>
            </a:r>
          </a:p>
          <a:p>
            <a:pPr lvl="2"/>
            <a:r>
              <a:rPr lang="en-AU" dirty="0"/>
              <a:t>See </a:t>
            </a:r>
            <a:r>
              <a:rPr lang="en-AU" dirty="0">
                <a:solidFill>
                  <a:srgbClr val="FF0000"/>
                </a:solidFill>
              </a:rPr>
              <a:t>draft</a:t>
            </a:r>
          </a:p>
        </p:txBody>
      </p:sp>
      <p:sp>
        <p:nvSpPr>
          <p:cNvPr id="4" name="Footer Placeholder 3">
            <a:extLst>
              <a:ext uri="{FF2B5EF4-FFF2-40B4-BE49-F238E27FC236}">
                <a16:creationId xmlns:a16="http://schemas.microsoft.com/office/drawing/2014/main" id="{A5EEEBB0-EC8A-4E56-A0E4-55018B12CCEF}"/>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2B0A2404-123D-4DAE-8987-0834630973CF}"/>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44</a:t>
            </a:fld>
            <a:endParaRPr lang="en-US" dirty="0"/>
          </a:p>
        </p:txBody>
      </p:sp>
    </p:spTree>
    <p:extLst>
      <p:ext uri="{BB962C8B-B14F-4D97-AF65-F5344CB8AC3E}">
        <p14:creationId xmlns:p14="http://schemas.microsoft.com/office/powerpoint/2010/main" val="367460056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1FEF1-6D04-4D5F-B456-B466A54A1471}"/>
              </a:ext>
            </a:extLst>
          </p:cNvPr>
          <p:cNvSpPr>
            <a:spLocks noGrp="1"/>
          </p:cNvSpPr>
          <p:nvPr>
            <p:ph type="title"/>
          </p:nvPr>
        </p:nvSpPr>
        <p:spPr/>
        <p:txBody>
          <a:bodyPr/>
          <a:lstStyle/>
          <a:p>
            <a:r>
              <a:rPr lang="en-AU" dirty="0"/>
              <a:t>The Coex SC might consider informing the Wi-Fi Alliance about 802.11ax/be </a:t>
            </a:r>
            <a:r>
              <a:rPr lang="en-AU" dirty="0" err="1"/>
              <a:t>coex</a:t>
            </a:r>
            <a:r>
              <a:rPr lang="en-AU" dirty="0"/>
              <a:t> issues in 5 GHz</a:t>
            </a:r>
          </a:p>
        </p:txBody>
      </p:sp>
      <p:sp>
        <p:nvSpPr>
          <p:cNvPr id="3" name="Content Placeholder 2">
            <a:extLst>
              <a:ext uri="{FF2B5EF4-FFF2-40B4-BE49-F238E27FC236}">
                <a16:creationId xmlns:a16="http://schemas.microsoft.com/office/drawing/2014/main" id="{C37E0A09-12F3-4065-A2B6-69B853AD2E1A}"/>
              </a:ext>
            </a:extLst>
          </p:cNvPr>
          <p:cNvSpPr>
            <a:spLocks noGrp="1"/>
          </p:cNvSpPr>
          <p:nvPr>
            <p:ph idx="1"/>
          </p:nvPr>
        </p:nvSpPr>
        <p:spPr/>
        <p:txBody>
          <a:bodyPr/>
          <a:lstStyle/>
          <a:p>
            <a:r>
              <a:rPr lang="en-AU" dirty="0"/>
              <a:t>Wi-Fi Alliance</a:t>
            </a:r>
          </a:p>
          <a:p>
            <a:pPr lvl="1"/>
            <a:r>
              <a:rPr lang="en-AU" dirty="0"/>
              <a:t>Assume that 802.11ax/be </a:t>
            </a:r>
            <a:r>
              <a:rPr lang="en-AU" dirty="0" err="1"/>
              <a:t>coex</a:t>
            </a:r>
            <a:r>
              <a:rPr lang="en-AU" dirty="0"/>
              <a:t> issues are real under the European rules in 5 GHz</a:t>
            </a:r>
          </a:p>
          <a:p>
            <a:pPr lvl="1"/>
            <a:r>
              <a:rPr lang="en-AU" dirty="0"/>
              <a:t>The question to ask is whether it matters in practice in the market?</a:t>
            </a:r>
          </a:p>
          <a:p>
            <a:pPr lvl="2"/>
            <a:r>
              <a:rPr lang="en-AU" dirty="0"/>
              <a:t>Maybe Wi-Fi 7 can avoid using 5 GHz, at least in the short term …</a:t>
            </a:r>
          </a:p>
          <a:p>
            <a:pPr lvl="2"/>
            <a:r>
              <a:rPr lang="en-AU" dirty="0"/>
              <a:t>… with a possibility that in the long term</a:t>
            </a:r>
          </a:p>
          <a:p>
            <a:pPr lvl="3"/>
            <a:r>
              <a:rPr lang="en-AU" dirty="0"/>
              <a:t>The rules in Europe applying to 802.11ax are applied to 802.11be too</a:t>
            </a:r>
          </a:p>
          <a:p>
            <a:pPr lvl="3"/>
            <a:r>
              <a:rPr lang="en-AU" dirty="0"/>
              <a:t>The rules in Europe are loosened so that </a:t>
            </a:r>
            <a:r>
              <a:rPr lang="en-AU" i="1" dirty="0"/>
              <a:t>EDT</a:t>
            </a:r>
            <a:r>
              <a:rPr lang="en-AU" dirty="0"/>
              <a:t> @ -62 dBm applies to all</a:t>
            </a:r>
          </a:p>
          <a:p>
            <a:pPr lvl="3"/>
            <a:r>
              <a:rPr lang="en-AU" dirty="0"/>
              <a:t>Wi-Fi 7 operates in 2.4 GHz and 6 GHz only</a:t>
            </a:r>
          </a:p>
          <a:p>
            <a:pPr lvl="3"/>
            <a:r>
              <a:rPr lang="en-AU" dirty="0"/>
              <a:t>802.11be uses </a:t>
            </a:r>
            <a:r>
              <a:rPr lang="en-AU" i="1" dirty="0"/>
              <a:t>ED-only</a:t>
            </a:r>
            <a:r>
              <a:rPr lang="en-AU" dirty="0"/>
              <a:t> @ -72 dBm</a:t>
            </a:r>
          </a:p>
          <a:p>
            <a:pPr lvl="3"/>
            <a:r>
              <a:rPr lang="en-AU" dirty="0"/>
              <a:t>…</a:t>
            </a:r>
          </a:p>
          <a:p>
            <a:pPr lvl="1"/>
            <a:r>
              <a:rPr lang="en-AU" dirty="0"/>
              <a:t>A market orientated question like this could be directed to the Wi-Fi Alliance for their consideration</a:t>
            </a:r>
          </a:p>
          <a:p>
            <a:pPr lvl="2"/>
            <a:r>
              <a:rPr lang="en-AU" dirty="0"/>
              <a:t>See </a:t>
            </a:r>
            <a:r>
              <a:rPr lang="en-AU" dirty="0">
                <a:solidFill>
                  <a:srgbClr val="FF0000"/>
                </a:solidFill>
              </a:rPr>
              <a:t>draft</a:t>
            </a:r>
          </a:p>
        </p:txBody>
      </p:sp>
      <p:sp>
        <p:nvSpPr>
          <p:cNvPr id="4" name="Footer Placeholder 3">
            <a:extLst>
              <a:ext uri="{FF2B5EF4-FFF2-40B4-BE49-F238E27FC236}">
                <a16:creationId xmlns:a16="http://schemas.microsoft.com/office/drawing/2014/main" id="{A5EEEBB0-EC8A-4E56-A0E4-55018B12CCEF}"/>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2B0A2404-123D-4DAE-8987-0834630973CF}"/>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45</a:t>
            </a:fld>
            <a:endParaRPr lang="en-US" dirty="0"/>
          </a:p>
        </p:txBody>
      </p:sp>
    </p:spTree>
    <p:extLst>
      <p:ext uri="{BB962C8B-B14F-4D97-AF65-F5344CB8AC3E}">
        <p14:creationId xmlns:p14="http://schemas.microsoft.com/office/powerpoint/2010/main" val="271992493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ETSI BRAN 6 GHz issues</a:t>
            </a:r>
          </a:p>
        </p:txBody>
      </p:sp>
      <p:sp>
        <p:nvSpPr>
          <p:cNvPr id="3" name="Footer Placeholder 2"/>
          <p:cNvSpPr>
            <a:spLocks noGrp="1"/>
          </p:cNvSpPr>
          <p:nvPr>
            <p:ph type="ftr" sz="quarter" idx="10"/>
          </p:nvPr>
        </p:nvSpPr>
        <p:spPr/>
        <p:txBody>
          <a:bodyPr/>
          <a:lstStyle/>
          <a:p>
            <a:pPr>
              <a:defRPr/>
            </a:pPr>
            <a:r>
              <a:rPr lang="en-US" dirty="0"/>
              <a:t>Andrew Myles, Cisco</a:t>
            </a:r>
          </a:p>
        </p:txBody>
      </p:sp>
      <p:sp>
        <p:nvSpPr>
          <p:cNvPr id="4" name="Slide Number Placeholder 3"/>
          <p:cNvSpPr>
            <a:spLocks noGrp="1"/>
          </p:cNvSpPr>
          <p:nvPr>
            <p:ph type="sldNum" sz="quarter" idx="11"/>
          </p:nvPr>
        </p:nvSpPr>
        <p:spPr/>
        <p:txBody>
          <a:bodyPr/>
          <a:lstStyle/>
          <a:p>
            <a:pPr>
              <a:defRPr/>
            </a:pPr>
            <a:r>
              <a:rPr lang="en-US" dirty="0"/>
              <a:t>Slide </a:t>
            </a:r>
            <a:fld id="{EF4002E7-DB4D-4CC3-8382-1939D19420D8}" type="slidenum">
              <a:rPr lang="en-US" smtClean="0"/>
              <a:pPr>
                <a:defRPr/>
              </a:pPr>
              <a:t>46</a:t>
            </a:fld>
            <a:endParaRPr lang="en-US" dirty="0"/>
          </a:p>
        </p:txBody>
      </p:sp>
    </p:spTree>
    <p:extLst>
      <p:ext uri="{BB962C8B-B14F-4D97-AF65-F5344CB8AC3E}">
        <p14:creationId xmlns:p14="http://schemas.microsoft.com/office/powerpoint/2010/main" val="340581255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B1657-5C15-4106-B8AA-0F03034BEB65}"/>
              </a:ext>
            </a:extLst>
          </p:cNvPr>
          <p:cNvSpPr>
            <a:spLocks noGrp="1"/>
          </p:cNvSpPr>
          <p:nvPr>
            <p:ph type="title"/>
          </p:nvPr>
        </p:nvSpPr>
        <p:spPr/>
        <p:txBody>
          <a:bodyPr/>
          <a:lstStyle/>
          <a:p>
            <a:r>
              <a:rPr lang="en-AU" dirty="0"/>
              <a:t>A stable draft of EN 303 687 includes the 6 GHz compromise for </a:t>
            </a:r>
            <a:r>
              <a:rPr lang="en-AU" i="1" dirty="0"/>
              <a:t>ED-only</a:t>
            </a:r>
            <a:r>
              <a:rPr lang="en-AU" dirty="0"/>
              <a:t> @ -72 dBm, &amp; some NB FH</a:t>
            </a:r>
          </a:p>
        </p:txBody>
      </p:sp>
      <p:sp>
        <p:nvSpPr>
          <p:cNvPr id="3" name="Content Placeholder 2">
            <a:extLst>
              <a:ext uri="{FF2B5EF4-FFF2-40B4-BE49-F238E27FC236}">
                <a16:creationId xmlns:a16="http://schemas.microsoft.com/office/drawing/2014/main" id="{A457AEF6-508E-4443-8995-C6EA02B6B88C}"/>
              </a:ext>
            </a:extLst>
          </p:cNvPr>
          <p:cNvSpPr>
            <a:spLocks noGrp="1"/>
          </p:cNvSpPr>
          <p:nvPr>
            <p:ph idx="1"/>
          </p:nvPr>
        </p:nvSpPr>
        <p:spPr/>
        <p:txBody>
          <a:bodyPr/>
          <a:lstStyle/>
          <a:p>
            <a:r>
              <a:rPr lang="en-AU" dirty="0"/>
              <a:t>Document status after BRAN#112</a:t>
            </a:r>
          </a:p>
          <a:p>
            <a:pPr lvl="1"/>
            <a:r>
              <a:rPr lang="en-US" dirty="0"/>
              <a:t>Draft EN 303 687 </a:t>
            </a:r>
            <a:r>
              <a:rPr lang="en-AU" dirty="0"/>
              <a:t>v0.0.15 (stable draft)</a:t>
            </a:r>
          </a:p>
          <a:p>
            <a:r>
              <a:rPr lang="en-GB" dirty="0"/>
              <a:t>Discussion before and during </a:t>
            </a:r>
            <a:r>
              <a:rPr lang="en-AU" dirty="0"/>
              <a:t>BRAN#112</a:t>
            </a:r>
          </a:p>
          <a:p>
            <a:pPr lvl="1"/>
            <a:r>
              <a:rPr lang="en-AU" dirty="0"/>
              <a:t> </a:t>
            </a:r>
            <a:r>
              <a:rPr lang="en-AU" dirty="0">
                <a:solidFill>
                  <a:srgbClr val="00B050"/>
                </a:solidFill>
              </a:rPr>
              <a:t>All agreements are included in EN 303 687 v0.0.15, including:</a:t>
            </a:r>
          </a:p>
          <a:p>
            <a:pPr lvl="2"/>
            <a:r>
              <a:rPr lang="en-AU" i="1" dirty="0">
                <a:solidFill>
                  <a:srgbClr val="00B050"/>
                </a:solidFill>
              </a:rPr>
              <a:t>ED-only</a:t>
            </a:r>
            <a:r>
              <a:rPr lang="en-AU" dirty="0">
                <a:solidFill>
                  <a:srgbClr val="00B050"/>
                </a:solidFill>
              </a:rPr>
              <a:t> at -72 dBm (reflecting previously discussed compromise)</a:t>
            </a:r>
          </a:p>
          <a:p>
            <a:pPr lvl="2"/>
            <a:r>
              <a:rPr lang="en-AU" dirty="0">
                <a:solidFill>
                  <a:srgbClr val="00B050"/>
                </a:solidFill>
                <a:latin typeface="Arial" panose="020B0604020202020204" pitchFamily="34" charset="0"/>
              </a:rPr>
              <a:t>Various e</a:t>
            </a:r>
            <a:r>
              <a:rPr lang="en-AU" b="0" dirty="0">
                <a:solidFill>
                  <a:srgbClr val="00B050"/>
                </a:solidFill>
                <a:effectLst/>
                <a:latin typeface="Arial" panose="020B0604020202020204" pitchFamily="34" charset="0"/>
              </a:rPr>
              <a:t>ditorial changes agreed during BRAN#112</a:t>
            </a:r>
          </a:p>
          <a:p>
            <a:pPr lvl="2"/>
            <a:r>
              <a:rPr lang="en-AU" dirty="0">
                <a:solidFill>
                  <a:srgbClr val="FF9900"/>
                </a:solidFill>
              </a:rPr>
              <a:t>Some aspects of NB FH in 4.3.3.2 (specification) &amp; clause 5 (testing)</a:t>
            </a:r>
          </a:p>
          <a:p>
            <a:pPr lvl="2"/>
            <a:endParaRPr lang="en-AU" b="0" i="1" dirty="0">
              <a:solidFill>
                <a:srgbClr val="000000"/>
              </a:solidFill>
              <a:effectLst/>
              <a:latin typeface="Arial" panose="020B0604020202020204" pitchFamily="34" charset="0"/>
            </a:endParaRPr>
          </a:p>
          <a:p>
            <a:pPr lvl="2"/>
            <a:endParaRPr lang="en-AU" dirty="0">
              <a:solidFill>
                <a:srgbClr val="FF9900"/>
              </a:solidFill>
            </a:endParaRPr>
          </a:p>
        </p:txBody>
      </p:sp>
      <p:sp>
        <p:nvSpPr>
          <p:cNvPr id="4" name="Footer Placeholder 3">
            <a:extLst>
              <a:ext uri="{FF2B5EF4-FFF2-40B4-BE49-F238E27FC236}">
                <a16:creationId xmlns:a16="http://schemas.microsoft.com/office/drawing/2014/main" id="{BD3228F5-284D-418D-88BA-BDADC04DAE86}"/>
              </a:ext>
            </a:extLst>
          </p:cNvPr>
          <p:cNvSpPr>
            <a:spLocks noGrp="1"/>
          </p:cNvSpPr>
          <p:nvPr>
            <p:ph type="ftr" sz="quarter" idx="10"/>
          </p:nvPr>
        </p:nvSpPr>
        <p:spPr/>
        <p:txBody>
          <a:bodyPr/>
          <a:lstStyle/>
          <a:p>
            <a:r>
              <a:rPr lang="en-US" dirty="0"/>
              <a:t>Andrew Myles, Cisco</a:t>
            </a:r>
          </a:p>
        </p:txBody>
      </p:sp>
      <p:sp>
        <p:nvSpPr>
          <p:cNvPr id="5" name="Slide Number Placeholder 4">
            <a:extLst>
              <a:ext uri="{FF2B5EF4-FFF2-40B4-BE49-F238E27FC236}">
                <a16:creationId xmlns:a16="http://schemas.microsoft.com/office/drawing/2014/main" id="{D9E964A0-2182-40D4-AF81-7EA9938AB1F5}"/>
              </a:ext>
            </a:extLst>
          </p:cNvPr>
          <p:cNvSpPr>
            <a:spLocks noGrp="1"/>
          </p:cNvSpPr>
          <p:nvPr>
            <p:ph type="sldNum" sz="quarter" idx="11"/>
          </p:nvPr>
        </p:nvSpPr>
        <p:spPr/>
        <p:txBody>
          <a:bodyPr/>
          <a:lstStyle/>
          <a:p>
            <a:r>
              <a:rPr lang="en-US" dirty="0"/>
              <a:t>Slide </a:t>
            </a:r>
            <a:fld id="{EF4002E7-DB4D-4CC3-8382-1939D19420D8}" type="slidenum">
              <a:rPr lang="en-US" smtClean="0"/>
              <a:pPr/>
              <a:t>47</a:t>
            </a:fld>
            <a:endParaRPr lang="en-US" dirty="0"/>
          </a:p>
        </p:txBody>
      </p:sp>
    </p:spTree>
    <p:extLst>
      <p:ext uri="{BB962C8B-B14F-4D97-AF65-F5344CB8AC3E}">
        <p14:creationId xmlns:p14="http://schemas.microsoft.com/office/powerpoint/2010/main" val="35006886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Coex SC</a:t>
            </a:r>
          </a:p>
          <a:p>
            <a:pPr marL="342900" lvl="1" indent="-342900" algn="ctr">
              <a:buNone/>
            </a:pPr>
            <a:r>
              <a:rPr lang="en-AU" sz="2400" b="1" dirty="0">
                <a:solidFill>
                  <a:srgbClr val="FF0000"/>
                </a:solidFill>
              </a:rPr>
              <a:t>ETSI BRAN 6 GHz issues</a:t>
            </a:r>
          </a:p>
          <a:p>
            <a:pPr marL="342900" lvl="1" indent="-342900" algn="ctr">
              <a:buNone/>
            </a:pPr>
            <a:r>
              <a:rPr lang="en-AU" sz="2400" b="1" dirty="0">
                <a:solidFill>
                  <a:srgbClr val="FF0000"/>
                </a:solidFill>
              </a:rPr>
              <a:t>NB FH update</a:t>
            </a:r>
          </a:p>
        </p:txBody>
      </p:sp>
      <p:sp>
        <p:nvSpPr>
          <p:cNvPr id="3" name="Footer Placeholder 2"/>
          <p:cNvSpPr>
            <a:spLocks noGrp="1"/>
          </p:cNvSpPr>
          <p:nvPr>
            <p:ph type="ftr" sz="quarter" idx="10"/>
          </p:nvPr>
        </p:nvSpPr>
        <p:spPr/>
        <p:txBody>
          <a:bodyPr/>
          <a:lstStyle/>
          <a:p>
            <a:pPr>
              <a:defRPr/>
            </a:pPr>
            <a:r>
              <a:rPr lang="en-US" dirty="0"/>
              <a:t>Andrew Myles, Cisco</a:t>
            </a:r>
          </a:p>
        </p:txBody>
      </p:sp>
      <p:sp>
        <p:nvSpPr>
          <p:cNvPr id="4" name="Slide Number Placeholder 3"/>
          <p:cNvSpPr>
            <a:spLocks noGrp="1"/>
          </p:cNvSpPr>
          <p:nvPr>
            <p:ph type="sldNum" sz="quarter" idx="11"/>
          </p:nvPr>
        </p:nvSpPr>
        <p:spPr/>
        <p:txBody>
          <a:bodyPr/>
          <a:lstStyle/>
          <a:p>
            <a:pPr>
              <a:defRPr/>
            </a:pPr>
            <a:r>
              <a:rPr lang="en-US" dirty="0"/>
              <a:t>Slide </a:t>
            </a:r>
            <a:fld id="{EF4002E7-DB4D-4CC3-8382-1939D19420D8}" type="slidenum">
              <a:rPr lang="en-US" smtClean="0"/>
              <a:pPr>
                <a:defRPr/>
              </a:pPr>
              <a:t>48</a:t>
            </a:fld>
            <a:endParaRPr lang="en-US" dirty="0"/>
          </a:p>
        </p:txBody>
      </p:sp>
    </p:spTree>
    <p:extLst>
      <p:ext uri="{BB962C8B-B14F-4D97-AF65-F5344CB8AC3E}">
        <p14:creationId xmlns:p14="http://schemas.microsoft.com/office/powerpoint/2010/main" val="348136860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04FD3-1EF3-4A3A-ACE9-41E800265111}"/>
              </a:ext>
            </a:extLst>
          </p:cNvPr>
          <p:cNvSpPr>
            <a:spLocks noGrp="1"/>
          </p:cNvSpPr>
          <p:nvPr>
            <p:ph type="title"/>
          </p:nvPr>
        </p:nvSpPr>
        <p:spPr/>
        <p:txBody>
          <a:bodyPr/>
          <a:lstStyle/>
          <a:p>
            <a:r>
              <a:rPr lang="en-AU" dirty="0"/>
              <a:t>Many believe NB FH systems represent a potential threat to coexistence in the 6 GHz band in Europe</a:t>
            </a:r>
          </a:p>
        </p:txBody>
      </p:sp>
      <p:sp>
        <p:nvSpPr>
          <p:cNvPr id="3" name="Content Placeholder 2">
            <a:extLst>
              <a:ext uri="{FF2B5EF4-FFF2-40B4-BE49-F238E27FC236}">
                <a16:creationId xmlns:a16="http://schemas.microsoft.com/office/drawing/2014/main" id="{FE4BCFAC-123B-44C4-873F-3064927FE694}"/>
              </a:ext>
            </a:extLst>
          </p:cNvPr>
          <p:cNvSpPr>
            <a:spLocks noGrp="1"/>
          </p:cNvSpPr>
          <p:nvPr>
            <p:ph idx="1"/>
          </p:nvPr>
        </p:nvSpPr>
        <p:spPr/>
        <p:txBody>
          <a:bodyPr/>
          <a:lstStyle/>
          <a:p>
            <a:pPr lvl="1"/>
            <a:r>
              <a:rPr lang="en-AU" dirty="0"/>
              <a:t>In Nov 2020, the Coex SC were made aware of two PSD limits being discussed for VLP devices in Europe:</a:t>
            </a:r>
          </a:p>
          <a:p>
            <a:pPr lvl="2"/>
            <a:r>
              <a:rPr lang="en-AU" dirty="0"/>
              <a:t>Default: 1 dBm/MHz</a:t>
            </a:r>
          </a:p>
          <a:p>
            <a:pPr lvl="2"/>
            <a:r>
              <a:rPr lang="en-AU" dirty="0"/>
              <a:t>Narrowband (NB) devices: </a:t>
            </a:r>
            <a:r>
              <a:rPr lang="en-AU" b="1" dirty="0"/>
              <a:t>10 dBm/MHz with FH</a:t>
            </a:r>
            <a:r>
              <a:rPr lang="en-AU" dirty="0"/>
              <a:t> across at least 15 hops, with NB defined as a BW of less than 20 MHz</a:t>
            </a:r>
          </a:p>
          <a:p>
            <a:pPr lvl="1"/>
            <a:r>
              <a:rPr lang="en-AU" dirty="0"/>
              <a:t>Many in the Wi-Fi/NR-U/LAA industries were concerned that these NB FH systems could have an adverse affect on Wi-Fi/NR-U/LAA systems</a:t>
            </a:r>
          </a:p>
          <a:p>
            <a:pPr lvl="2"/>
            <a:r>
              <a:rPr lang="en-AU" dirty="0"/>
              <a:t>ie, they will randomly “stomp” on Wi-Fi (and LAA/NR-U) systems without LBT leading to poor coexistence </a:t>
            </a:r>
            <a:r>
              <a:rPr lang="en-AU" dirty="0">
                <a:sym typeface="Wingdings" panose="05000000000000000000" pitchFamily="2" charset="2"/>
              </a:rPr>
              <a:t></a:t>
            </a:r>
          </a:p>
          <a:p>
            <a:pPr lvl="2"/>
            <a:r>
              <a:rPr lang="en-AU" dirty="0">
                <a:sym typeface="Wingdings" panose="05000000000000000000" pitchFamily="2" charset="2"/>
              </a:rPr>
              <a:t>The concern was exacerbated by the proponents of NB FH pushing the proposal through the regulator process in Europe without the knowledge or involvement of Wideband/Broadband stakeholders</a:t>
            </a:r>
          </a:p>
        </p:txBody>
      </p:sp>
      <p:sp>
        <p:nvSpPr>
          <p:cNvPr id="4" name="Footer Placeholder 3">
            <a:extLst>
              <a:ext uri="{FF2B5EF4-FFF2-40B4-BE49-F238E27FC236}">
                <a16:creationId xmlns:a16="http://schemas.microsoft.com/office/drawing/2014/main" id="{784567CA-A1BA-4568-8483-87B7CAA1AC7B}"/>
              </a:ext>
            </a:extLst>
          </p:cNvPr>
          <p:cNvSpPr>
            <a:spLocks noGrp="1"/>
          </p:cNvSpPr>
          <p:nvPr>
            <p:ph type="ftr" sz="quarter" idx="10"/>
          </p:nvPr>
        </p:nvSpPr>
        <p:spPr/>
        <p:txBody>
          <a:bodyPr/>
          <a:lstStyle/>
          <a:p>
            <a:pPr>
              <a:defRPr/>
            </a:pPr>
            <a:r>
              <a:rPr lang="en-US" dirty="0"/>
              <a:t>Andrew Myles, Cisco</a:t>
            </a:r>
          </a:p>
        </p:txBody>
      </p:sp>
      <p:sp>
        <p:nvSpPr>
          <p:cNvPr id="5" name="Slide Number Placeholder 4">
            <a:extLst>
              <a:ext uri="{FF2B5EF4-FFF2-40B4-BE49-F238E27FC236}">
                <a16:creationId xmlns:a16="http://schemas.microsoft.com/office/drawing/2014/main" id="{9C476791-B702-4D51-B168-A29CA47D3965}"/>
              </a:ext>
            </a:extLst>
          </p:cNvPr>
          <p:cNvSpPr>
            <a:spLocks noGrp="1"/>
          </p:cNvSpPr>
          <p:nvPr>
            <p:ph type="sldNum" sz="quarter" idx="11"/>
          </p:nvPr>
        </p:nvSpPr>
        <p:spPr/>
        <p:txBody>
          <a:bodyPr/>
          <a:lstStyle/>
          <a:p>
            <a:pPr>
              <a:defRPr/>
            </a:pPr>
            <a:r>
              <a:rPr lang="en-US" dirty="0"/>
              <a:t>Slide </a:t>
            </a:r>
            <a:fld id="{EF4002E7-DB4D-4CC3-8382-1939D19420D8}" type="slidenum">
              <a:rPr lang="en-US" smtClean="0"/>
              <a:pPr>
                <a:defRPr/>
              </a:pPr>
              <a:t>49</a:t>
            </a:fld>
            <a:endParaRPr lang="en-US" dirty="0"/>
          </a:p>
        </p:txBody>
      </p:sp>
      <p:sp>
        <p:nvSpPr>
          <p:cNvPr id="6" name="Rectangle 5">
            <a:extLst>
              <a:ext uri="{FF2B5EF4-FFF2-40B4-BE49-F238E27FC236}">
                <a16:creationId xmlns:a16="http://schemas.microsoft.com/office/drawing/2014/main" id="{D187455E-D347-4D78-B59E-A4A9F5C17673}"/>
              </a:ext>
            </a:extLst>
          </p:cNvPr>
          <p:cNvSpPr/>
          <p:nvPr/>
        </p:nvSpPr>
        <p:spPr bwMode="auto">
          <a:xfrm rot="2396923">
            <a:off x="7973262" y="1002765"/>
            <a:ext cx="1361447" cy="612855"/>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rgbClr val="FF0000"/>
                </a:solidFill>
                <a:effectLst/>
                <a:latin typeface="+mj-lt"/>
              </a:rPr>
              <a:t>Refined fro</a:t>
            </a:r>
            <a:r>
              <a:rPr lang="en-AU" sz="1600" b="1" dirty="0">
                <a:solidFill>
                  <a:srgbClr val="FF0000"/>
                </a:solidFill>
                <a:latin typeface="+mj-lt"/>
              </a:rPr>
              <a:t>m</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Jul 2021</a:t>
            </a:r>
          </a:p>
        </p:txBody>
      </p:sp>
    </p:spTree>
    <p:extLst>
      <p:ext uri="{BB962C8B-B14F-4D97-AF65-F5344CB8AC3E}">
        <p14:creationId xmlns:p14="http://schemas.microsoft.com/office/powerpoint/2010/main" val="34049754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Coex SC will review the official IEEE-SA patent material for pre-PAR groups</a:t>
            </a:r>
          </a:p>
        </p:txBody>
      </p:sp>
      <p:sp>
        <p:nvSpPr>
          <p:cNvPr id="4" name="Footer Placeholder 3"/>
          <p:cNvSpPr>
            <a:spLocks noGrp="1"/>
          </p:cNvSpPr>
          <p:nvPr>
            <p:ph type="ftr" sz="quarter" idx="10"/>
          </p:nvPr>
        </p:nvSpPr>
        <p:spPr/>
        <p:txBody>
          <a:bodyPr/>
          <a:lstStyle/>
          <a:p>
            <a:r>
              <a:rPr lang="en-US" dirty="0"/>
              <a:t>Andrew Myles, Cisco</a:t>
            </a:r>
          </a:p>
        </p:txBody>
      </p:sp>
      <p:sp>
        <p:nvSpPr>
          <p:cNvPr id="5" name="Slide Number Placeholder 4"/>
          <p:cNvSpPr>
            <a:spLocks noGrp="1"/>
          </p:cNvSpPr>
          <p:nvPr>
            <p:ph type="sldNum" sz="quarter" idx="11"/>
          </p:nvPr>
        </p:nvSpPr>
        <p:spPr/>
        <p:txBody>
          <a:bodyPr/>
          <a:lstStyle/>
          <a:p>
            <a:r>
              <a:rPr lang="en-US" dirty="0"/>
              <a:t>Slide </a:t>
            </a:r>
            <a:fld id="{EF4002E7-DB4D-4CC3-8382-1939D19420D8}" type="slidenum">
              <a:rPr lang="en-US" smtClean="0"/>
              <a:pPr/>
              <a:t>5</a:t>
            </a:fld>
            <a:endParaRPr lang="en-US" dirty="0"/>
          </a:p>
        </p:txBody>
      </p:sp>
      <p:pic>
        <p:nvPicPr>
          <p:cNvPr id="3" name="Picture 2">
            <a:extLst>
              <a:ext uri="{FF2B5EF4-FFF2-40B4-BE49-F238E27FC236}">
                <a16:creationId xmlns:a16="http://schemas.microsoft.com/office/drawing/2014/main" id="{DBE51480-62CB-466A-8809-22DA83A94E15}"/>
              </a:ext>
            </a:extLst>
          </p:cNvPr>
          <p:cNvPicPr>
            <a:picLocks noChangeAspect="1"/>
          </p:cNvPicPr>
          <p:nvPr/>
        </p:nvPicPr>
        <p:blipFill>
          <a:blip r:embed="rId2"/>
          <a:stretch>
            <a:fillRect/>
          </a:stretch>
        </p:blipFill>
        <p:spPr>
          <a:xfrm>
            <a:off x="1295400" y="1524000"/>
            <a:ext cx="6477000" cy="4864947"/>
          </a:xfrm>
          <a:prstGeom prst="rect">
            <a:avLst/>
          </a:prstGeom>
          <a:ln>
            <a:solidFill>
              <a:schemeClr val="tx1"/>
            </a:solidFill>
          </a:ln>
        </p:spPr>
      </p:pic>
      <p:sp>
        <p:nvSpPr>
          <p:cNvPr id="6" name="Rectangle 5">
            <a:extLst>
              <a:ext uri="{FF2B5EF4-FFF2-40B4-BE49-F238E27FC236}">
                <a16:creationId xmlns:a16="http://schemas.microsoft.com/office/drawing/2014/main" id="{3966C166-C575-4799-9036-8042579E6D64}"/>
              </a:ext>
            </a:extLst>
          </p:cNvPr>
          <p:cNvSpPr/>
          <p:nvPr/>
        </p:nvSpPr>
        <p:spPr bwMode="auto">
          <a:xfrm rot="2228405">
            <a:off x="7658099" y="1286064"/>
            <a:ext cx="16002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a:ln>
                  <a:noFill/>
                </a:ln>
                <a:solidFill>
                  <a:srgbClr val="FF0000"/>
                </a:solidFill>
                <a:effectLst/>
                <a:latin typeface="+mj-lt"/>
              </a:rPr>
              <a:t>Approved slide</a:t>
            </a:r>
          </a:p>
        </p:txBody>
      </p:sp>
    </p:spTree>
    <p:extLst>
      <p:ext uri="{BB962C8B-B14F-4D97-AF65-F5344CB8AC3E}">
        <p14:creationId xmlns:p14="http://schemas.microsoft.com/office/powerpoint/2010/main" val="536411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AF675-FB29-41F4-99BB-5B20405EDCC6}"/>
              </a:ext>
            </a:extLst>
          </p:cNvPr>
          <p:cNvSpPr>
            <a:spLocks noGrp="1"/>
          </p:cNvSpPr>
          <p:nvPr>
            <p:ph type="title"/>
          </p:nvPr>
        </p:nvSpPr>
        <p:spPr>
          <a:xfrm>
            <a:off x="685799" y="685800"/>
            <a:ext cx="8219441" cy="1066800"/>
          </a:xfrm>
        </p:spPr>
        <p:txBody>
          <a:bodyPr/>
          <a:lstStyle/>
          <a:p>
            <a:r>
              <a:rPr lang="en-AU" dirty="0"/>
              <a:t>An ECC decision that allows NB FH requires an adequate spectrum sharing mechanism</a:t>
            </a:r>
          </a:p>
        </p:txBody>
      </p:sp>
      <p:sp>
        <p:nvSpPr>
          <p:cNvPr id="3" name="Footer Placeholder 2">
            <a:extLst>
              <a:ext uri="{FF2B5EF4-FFF2-40B4-BE49-F238E27FC236}">
                <a16:creationId xmlns:a16="http://schemas.microsoft.com/office/drawing/2014/main" id="{56DC3239-1E2C-4E92-9256-7F6C243831E4}"/>
              </a:ext>
            </a:extLst>
          </p:cNvPr>
          <p:cNvSpPr>
            <a:spLocks noGrp="1"/>
          </p:cNvSpPr>
          <p:nvPr>
            <p:ph type="ftr" sz="quarter" idx="10"/>
          </p:nvPr>
        </p:nvSpPr>
        <p:spPr/>
        <p:txBody>
          <a:bodyPr/>
          <a:lstStyle/>
          <a:p>
            <a:pPr>
              <a:defRPr/>
            </a:pPr>
            <a:r>
              <a:rPr lang="en-US" dirty="0"/>
              <a:t>Andrew Myles, Cisco</a:t>
            </a:r>
          </a:p>
        </p:txBody>
      </p:sp>
      <p:sp>
        <p:nvSpPr>
          <p:cNvPr id="4" name="Slide Number Placeholder 3">
            <a:extLst>
              <a:ext uri="{FF2B5EF4-FFF2-40B4-BE49-F238E27FC236}">
                <a16:creationId xmlns:a16="http://schemas.microsoft.com/office/drawing/2014/main" id="{F13668FD-5B59-4500-817A-7D60577A2B35}"/>
              </a:ext>
            </a:extLst>
          </p:cNvPr>
          <p:cNvSpPr>
            <a:spLocks noGrp="1"/>
          </p:cNvSpPr>
          <p:nvPr>
            <p:ph type="sldNum" sz="quarter" idx="11"/>
          </p:nvPr>
        </p:nvSpPr>
        <p:spPr/>
        <p:txBody>
          <a:bodyPr/>
          <a:lstStyle/>
          <a:p>
            <a:pPr>
              <a:defRPr/>
            </a:pPr>
            <a:r>
              <a:rPr lang="en-US" dirty="0"/>
              <a:t>Slide </a:t>
            </a:r>
            <a:fld id="{EF4002E7-DB4D-4CC3-8382-1939D19420D8}" type="slidenum">
              <a:rPr lang="en-US" smtClean="0"/>
              <a:pPr>
                <a:defRPr/>
              </a:pPr>
              <a:t>50</a:t>
            </a:fld>
            <a:endParaRPr lang="en-US" dirty="0"/>
          </a:p>
        </p:txBody>
      </p:sp>
      <p:graphicFrame>
        <p:nvGraphicFramePr>
          <p:cNvPr id="7" name="Table 7">
            <a:extLst>
              <a:ext uri="{FF2B5EF4-FFF2-40B4-BE49-F238E27FC236}">
                <a16:creationId xmlns:a16="http://schemas.microsoft.com/office/drawing/2014/main" id="{8CD9CC30-B480-4FDE-8D31-1F48EED69A29}"/>
              </a:ext>
            </a:extLst>
          </p:cNvPr>
          <p:cNvGraphicFramePr>
            <a:graphicFrameLocks noGrp="1"/>
          </p:cNvGraphicFramePr>
          <p:nvPr>
            <p:extLst>
              <p:ext uri="{D42A27DB-BD31-4B8C-83A1-F6EECF244321}">
                <p14:modId xmlns:p14="http://schemas.microsoft.com/office/powerpoint/2010/main" val="1820488323"/>
              </p:ext>
            </p:extLst>
          </p:nvPr>
        </p:nvGraphicFramePr>
        <p:xfrm>
          <a:off x="152400" y="2486273"/>
          <a:ext cx="6200611" cy="3733800"/>
        </p:xfrm>
        <a:graphic>
          <a:graphicData uri="http://schemas.openxmlformats.org/drawingml/2006/table">
            <a:tbl>
              <a:tblPr firstRow="1" bandRow="1">
                <a:tableStyleId>{5C22544A-7EE6-4342-B048-85BDC9FD1C3A}</a:tableStyleId>
              </a:tblPr>
              <a:tblGrid>
                <a:gridCol w="3497780">
                  <a:extLst>
                    <a:ext uri="{9D8B030D-6E8A-4147-A177-3AD203B41FA5}">
                      <a16:colId xmlns:a16="http://schemas.microsoft.com/office/drawing/2014/main" val="2783008684"/>
                    </a:ext>
                  </a:extLst>
                </a:gridCol>
                <a:gridCol w="2702831">
                  <a:extLst>
                    <a:ext uri="{9D8B030D-6E8A-4147-A177-3AD203B41FA5}">
                      <a16:colId xmlns:a16="http://schemas.microsoft.com/office/drawing/2014/main" val="599445618"/>
                    </a:ext>
                  </a:extLst>
                </a:gridCol>
              </a:tblGrid>
              <a:tr h="188320">
                <a:tc>
                  <a:txBody>
                    <a:bodyPr/>
                    <a:lstStyle/>
                    <a:p>
                      <a:r>
                        <a:rPr lang="en-AU" sz="1200" dirty="0"/>
                        <a:t>Permissible operation </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FF0000"/>
                    </a:solidFill>
                  </a:tcPr>
                </a:tc>
                <a:tc>
                  <a:txBody>
                    <a:bodyPr/>
                    <a:lstStyle/>
                    <a:p>
                      <a:r>
                        <a:rPr lang="en-AU" sz="1200" dirty="0"/>
                        <a:t>Indoors and outdoors </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FF0000"/>
                    </a:solidFill>
                  </a:tcPr>
                </a:tc>
                <a:extLst>
                  <a:ext uri="{0D108BD9-81ED-4DB2-BD59-A6C34878D82A}">
                    <a16:rowId xmlns:a16="http://schemas.microsoft.com/office/drawing/2014/main" val="1787940074"/>
                  </a:ext>
                </a:extLst>
              </a:tr>
              <a:tr h="188320">
                <a:tc>
                  <a:txBody>
                    <a:bodyPr/>
                    <a:lstStyle/>
                    <a:p>
                      <a:r>
                        <a:rPr lang="en-AU" sz="1200" dirty="0"/>
                        <a:t>Category of device</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tc>
                  <a:txBody>
                    <a:bodyPr/>
                    <a:lstStyle/>
                    <a:p>
                      <a:r>
                        <a:rPr lang="en-AU" sz="1200" dirty="0"/>
                        <a:t>The VLP device is a portable device</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extLst>
                  <a:ext uri="{0D108BD9-81ED-4DB2-BD59-A6C34878D82A}">
                    <a16:rowId xmlns:a16="http://schemas.microsoft.com/office/drawing/2014/main" val="2720918734"/>
                  </a:ext>
                </a:extLst>
              </a:tr>
              <a:tr h="188320">
                <a:tc>
                  <a:txBody>
                    <a:bodyPr/>
                    <a:lstStyle/>
                    <a:p>
                      <a:r>
                        <a:rPr lang="en-AU" sz="1200" dirty="0"/>
                        <a:t>Frequency band</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tc>
                  <a:txBody>
                    <a:bodyPr/>
                    <a:lstStyle/>
                    <a:p>
                      <a:r>
                        <a:rPr lang="en-AU" sz="1200" dirty="0"/>
                        <a:t>5945-6425 MHz</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extLst>
                  <a:ext uri="{0D108BD9-81ED-4DB2-BD59-A6C34878D82A}">
                    <a16:rowId xmlns:a16="http://schemas.microsoft.com/office/drawing/2014/main" val="3870379334"/>
                  </a:ext>
                </a:extLst>
              </a:tr>
              <a:tr h="232176">
                <a:tc>
                  <a:txBody>
                    <a:bodyPr/>
                    <a:lstStyle/>
                    <a:p>
                      <a:r>
                        <a:rPr lang="en-AU" sz="1200" dirty="0"/>
                        <a:t>Channel access and occupation rules</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tc>
                  <a:txBody>
                    <a:bodyPr/>
                    <a:lstStyle/>
                    <a:p>
                      <a:r>
                        <a:rPr lang="en-AU" sz="1200" dirty="0"/>
                        <a:t>An adequate spectrum sharing mechanism shall be implemented.</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extLst>
                  <a:ext uri="{0D108BD9-81ED-4DB2-BD59-A6C34878D82A}">
                    <a16:rowId xmlns:a16="http://schemas.microsoft.com/office/drawing/2014/main" val="2473123919"/>
                  </a:ext>
                </a:extLst>
              </a:tr>
              <a:tr h="188320">
                <a:tc>
                  <a:txBody>
                    <a:bodyPr/>
                    <a:lstStyle/>
                    <a:p>
                      <a:r>
                        <a:rPr lang="en-AU" sz="1200" dirty="0"/>
                        <a:t>Maximum mean e.i.r.p. for in-band emissions (note 1)</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tc>
                  <a:txBody>
                    <a:bodyPr/>
                    <a:lstStyle/>
                    <a:p>
                      <a:r>
                        <a:rPr lang="en-AU" sz="1200" dirty="0"/>
                        <a:t>14 dBm</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extLst>
                  <a:ext uri="{0D108BD9-81ED-4DB2-BD59-A6C34878D82A}">
                    <a16:rowId xmlns:a16="http://schemas.microsoft.com/office/drawing/2014/main" val="794860304"/>
                  </a:ext>
                </a:extLst>
              </a:tr>
              <a:tr h="232176">
                <a:tc>
                  <a:txBody>
                    <a:bodyPr/>
                    <a:lstStyle/>
                    <a:p>
                      <a:r>
                        <a:rPr lang="en-AU" sz="1200" dirty="0"/>
                        <a:t>Maximum mean e.i.r.p. density for in-band emissions (note 1)</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tc>
                  <a:txBody>
                    <a:bodyPr/>
                    <a:lstStyle/>
                    <a:p>
                      <a:r>
                        <a:rPr lang="en-AU" sz="1200" dirty="0"/>
                        <a:t>1 dBm/MHz</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extLst>
                  <a:ext uri="{0D108BD9-81ED-4DB2-BD59-A6C34878D82A}">
                    <a16:rowId xmlns:a16="http://schemas.microsoft.com/office/drawing/2014/main" val="1449915946"/>
                  </a:ext>
                </a:extLst>
              </a:tr>
              <a:tr h="232176">
                <a:tc>
                  <a:txBody>
                    <a:bodyPr/>
                    <a:lstStyle/>
                    <a:p>
                      <a:r>
                        <a:rPr lang="en-AU" sz="1200" dirty="0"/>
                        <a:t>Narrowband usage maximum mean e.i.r.p. density for in-band emissions (note 1) (note 2)</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tc>
                  <a:txBody>
                    <a:bodyPr/>
                    <a:lstStyle/>
                    <a:p>
                      <a:r>
                        <a:rPr lang="en-AU" sz="1200" dirty="0"/>
                        <a:t>10 dBm/MHz</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extLst>
                  <a:ext uri="{0D108BD9-81ED-4DB2-BD59-A6C34878D82A}">
                    <a16:rowId xmlns:a16="http://schemas.microsoft.com/office/drawing/2014/main" val="344396094"/>
                  </a:ext>
                </a:extLst>
              </a:tr>
              <a:tr h="603657">
                <a:tc gridSpan="2">
                  <a:txBody>
                    <a:bodyPr/>
                    <a:lstStyle/>
                    <a:p>
                      <a:pPr marL="355600" indent="-355600">
                        <a:spcBef>
                          <a:spcPts val="600"/>
                        </a:spcBef>
                      </a:pPr>
                      <a:r>
                        <a:rPr lang="en-AU" sz="1200" dirty="0"/>
                        <a:t>Note 1: The "mean </a:t>
                      </a:r>
                      <a:r>
                        <a:rPr lang="en-AU" sz="1200" dirty="0" err="1"/>
                        <a:t>e.i.r.p</a:t>
                      </a:r>
                      <a:r>
                        <a:rPr lang="en-AU" sz="1200" dirty="0"/>
                        <a:t>." refers to the </a:t>
                      </a:r>
                      <a:r>
                        <a:rPr lang="en-AU" sz="1200" dirty="0" err="1"/>
                        <a:t>e.i.r.p</a:t>
                      </a:r>
                      <a:r>
                        <a:rPr lang="en-AU" sz="1200" dirty="0"/>
                        <a:t>. during the transmission burst, which corresponds to the highest power, if power control is implemented.</a:t>
                      </a:r>
                    </a:p>
                    <a:p>
                      <a:pPr marL="355600" indent="-355600">
                        <a:spcBef>
                          <a:spcPts val="600"/>
                        </a:spcBef>
                      </a:pPr>
                      <a:r>
                        <a:rPr lang="en-AU" sz="1200" dirty="0"/>
                        <a:t>Note 2: Narrowband (NB) devices are devices that operate in channels bandwidths below 20 MHz. Narrowband devices also require a frequency hopping mechanism based on at least 15 hop channels to operate at a PSD value above 1 dBm/MHz. </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tc hMerge="1">
                  <a:txBody>
                    <a:bodyPr/>
                    <a:lstStyle/>
                    <a:p>
                      <a:endParaRPr lang="en-AU" sz="1200" dirty="0"/>
                    </a:p>
                  </a:txBody>
                  <a:tcPr/>
                </a:tc>
                <a:extLst>
                  <a:ext uri="{0D108BD9-81ED-4DB2-BD59-A6C34878D82A}">
                    <a16:rowId xmlns:a16="http://schemas.microsoft.com/office/drawing/2014/main" val="4089012382"/>
                  </a:ext>
                </a:extLst>
              </a:tr>
            </a:tbl>
          </a:graphicData>
        </a:graphic>
      </p:graphicFrame>
      <p:sp>
        <p:nvSpPr>
          <p:cNvPr id="9" name="TextBox 8">
            <a:extLst>
              <a:ext uri="{FF2B5EF4-FFF2-40B4-BE49-F238E27FC236}">
                <a16:creationId xmlns:a16="http://schemas.microsoft.com/office/drawing/2014/main" id="{501C04FE-A0AC-4A85-9552-A1764C9EFE91}"/>
              </a:ext>
            </a:extLst>
          </p:cNvPr>
          <p:cNvSpPr txBox="1"/>
          <p:nvPr/>
        </p:nvSpPr>
        <p:spPr>
          <a:xfrm>
            <a:off x="238759" y="1752600"/>
            <a:ext cx="5933442" cy="584775"/>
          </a:xfrm>
          <a:prstGeom prst="rect">
            <a:avLst/>
          </a:prstGeom>
          <a:noFill/>
        </p:spPr>
        <p:txBody>
          <a:bodyPr wrap="square">
            <a:spAutoFit/>
          </a:bodyPr>
          <a:lstStyle/>
          <a:p>
            <a:r>
              <a:rPr lang="en-AU" sz="1600" dirty="0">
                <a:latin typeface="+mj-lt"/>
              </a:rPr>
              <a:t>Table 2: Very Low Power (VLP) WAS/RLAN devices</a:t>
            </a:r>
            <a:br>
              <a:rPr lang="en-AU" sz="1600" dirty="0">
                <a:latin typeface="+mj-lt"/>
              </a:rPr>
            </a:br>
            <a:r>
              <a:rPr lang="en-AU" sz="1600" dirty="0">
                <a:latin typeface="+mj-lt"/>
              </a:rPr>
              <a:t>(extract from </a:t>
            </a:r>
            <a:r>
              <a:rPr lang="en-AU" sz="1600" dirty="0">
                <a:latin typeface="+mj-lt"/>
                <a:hlinkClick r:id="rId2"/>
              </a:rPr>
              <a:t>ECC Decision (20)01</a:t>
            </a:r>
            <a:r>
              <a:rPr lang="en-AU" sz="1600" dirty="0">
                <a:latin typeface="+mj-lt"/>
              </a:rPr>
              <a:t>)</a:t>
            </a:r>
          </a:p>
        </p:txBody>
      </p:sp>
      <p:sp>
        <p:nvSpPr>
          <p:cNvPr id="10" name="Rectangle 9">
            <a:extLst>
              <a:ext uri="{FF2B5EF4-FFF2-40B4-BE49-F238E27FC236}">
                <a16:creationId xmlns:a16="http://schemas.microsoft.com/office/drawing/2014/main" id="{506956B1-EFC4-4845-B322-16B4E1BD5B66}"/>
              </a:ext>
            </a:extLst>
          </p:cNvPr>
          <p:cNvSpPr/>
          <p:nvPr/>
        </p:nvSpPr>
        <p:spPr bwMode="auto">
          <a:xfrm>
            <a:off x="7086600" y="4876799"/>
            <a:ext cx="1752600" cy="685801"/>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600" b="0" i="0" u="none" strike="noStrike" cap="none" normalizeH="0" baseline="0" dirty="0">
                <a:ln>
                  <a:noFill/>
                </a:ln>
                <a:effectLst/>
                <a:latin typeface="+mj-lt"/>
              </a:rPr>
              <a:t>Allows operation at 10 dBm/MHz  but with FH</a:t>
            </a:r>
          </a:p>
        </p:txBody>
      </p:sp>
      <p:cxnSp>
        <p:nvCxnSpPr>
          <p:cNvPr id="12" name="Connector: Elbow 11">
            <a:extLst>
              <a:ext uri="{FF2B5EF4-FFF2-40B4-BE49-F238E27FC236}">
                <a16:creationId xmlns:a16="http://schemas.microsoft.com/office/drawing/2014/main" id="{856E17D2-BAEB-49B2-BB7F-13F2C836AD60}"/>
              </a:ext>
            </a:extLst>
          </p:cNvPr>
          <p:cNvCxnSpPr>
            <a:cxnSpLocks/>
            <a:stCxn id="10" idx="1"/>
          </p:cNvCxnSpPr>
          <p:nvPr/>
        </p:nvCxnSpPr>
        <p:spPr bwMode="auto">
          <a:xfrm rot="10800000">
            <a:off x="6172196" y="4894820"/>
            <a:ext cx="914404" cy="324881"/>
          </a:xfrm>
          <a:prstGeom prst="bentConnector3">
            <a:avLst>
              <a:gd name="adj1" fmla="val 50000"/>
            </a:avLst>
          </a:prstGeom>
          <a:solidFill>
            <a:schemeClr val="accent1"/>
          </a:solidFill>
          <a:ln w="57150" cap="flat" cmpd="sng" algn="ctr">
            <a:solidFill>
              <a:schemeClr val="tx1"/>
            </a:solidFill>
            <a:prstDash val="solid"/>
            <a:round/>
            <a:headEnd type="none" w="sm" len="sm"/>
            <a:tailEnd type="triangle"/>
          </a:ln>
          <a:effectLst/>
        </p:spPr>
      </p:cxnSp>
      <p:cxnSp>
        <p:nvCxnSpPr>
          <p:cNvPr id="13" name="Connector: Elbow 12">
            <a:extLst>
              <a:ext uri="{FF2B5EF4-FFF2-40B4-BE49-F238E27FC236}">
                <a16:creationId xmlns:a16="http://schemas.microsoft.com/office/drawing/2014/main" id="{71C2E8D9-04C5-4F50-B66D-2C21D71D036F}"/>
              </a:ext>
            </a:extLst>
          </p:cNvPr>
          <p:cNvCxnSpPr>
            <a:cxnSpLocks/>
            <a:stCxn id="10" idx="1"/>
          </p:cNvCxnSpPr>
          <p:nvPr/>
        </p:nvCxnSpPr>
        <p:spPr bwMode="auto">
          <a:xfrm rot="10800000" flipV="1">
            <a:off x="6172196" y="5219700"/>
            <a:ext cx="914405" cy="647700"/>
          </a:xfrm>
          <a:prstGeom prst="bentConnector3">
            <a:avLst>
              <a:gd name="adj1" fmla="val 50000"/>
            </a:avLst>
          </a:prstGeom>
          <a:solidFill>
            <a:schemeClr val="accent1"/>
          </a:solidFill>
          <a:ln w="57150" cap="flat" cmpd="sng" algn="ctr">
            <a:solidFill>
              <a:schemeClr val="tx1"/>
            </a:solidFill>
            <a:prstDash val="solid"/>
            <a:round/>
            <a:headEnd type="none" w="sm" len="sm"/>
            <a:tailEnd type="triangle"/>
          </a:ln>
          <a:effectLst/>
        </p:spPr>
      </p:cxnSp>
      <p:sp>
        <p:nvSpPr>
          <p:cNvPr id="22" name="Rectangle 21">
            <a:extLst>
              <a:ext uri="{FF2B5EF4-FFF2-40B4-BE49-F238E27FC236}">
                <a16:creationId xmlns:a16="http://schemas.microsoft.com/office/drawing/2014/main" id="{584F3ACF-9682-4404-8D08-CA800EAA4865}"/>
              </a:ext>
            </a:extLst>
          </p:cNvPr>
          <p:cNvSpPr/>
          <p:nvPr/>
        </p:nvSpPr>
        <p:spPr bwMode="auto">
          <a:xfrm>
            <a:off x="3733795" y="4829771"/>
            <a:ext cx="2438401" cy="444024"/>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600" b="0" i="0" u="none" strike="noStrike" cap="none" normalizeH="0" baseline="0" dirty="0">
              <a:ln>
                <a:noFill/>
              </a:ln>
              <a:solidFill>
                <a:schemeClr val="tx1"/>
              </a:solidFill>
              <a:effectLst/>
              <a:latin typeface="+mj-lt"/>
            </a:endParaRPr>
          </a:p>
        </p:txBody>
      </p:sp>
      <p:sp>
        <p:nvSpPr>
          <p:cNvPr id="25" name="Rectangle 24">
            <a:extLst>
              <a:ext uri="{FF2B5EF4-FFF2-40B4-BE49-F238E27FC236}">
                <a16:creationId xmlns:a16="http://schemas.microsoft.com/office/drawing/2014/main" id="{74253A6F-4FC9-40EF-A800-85B9C3D74DDF}"/>
              </a:ext>
            </a:extLst>
          </p:cNvPr>
          <p:cNvSpPr/>
          <p:nvPr/>
        </p:nvSpPr>
        <p:spPr bwMode="auto">
          <a:xfrm>
            <a:off x="3733795" y="5268956"/>
            <a:ext cx="2438401" cy="831608"/>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600" b="0" i="0" u="none" strike="noStrike" cap="none" normalizeH="0" baseline="0" dirty="0">
              <a:ln>
                <a:noFill/>
              </a:ln>
              <a:solidFill>
                <a:schemeClr val="tx1"/>
              </a:solidFill>
              <a:effectLst/>
              <a:latin typeface="+mj-lt"/>
            </a:endParaRPr>
          </a:p>
        </p:txBody>
      </p:sp>
      <p:sp>
        <p:nvSpPr>
          <p:cNvPr id="36" name="Rectangle 35">
            <a:extLst>
              <a:ext uri="{FF2B5EF4-FFF2-40B4-BE49-F238E27FC236}">
                <a16:creationId xmlns:a16="http://schemas.microsoft.com/office/drawing/2014/main" id="{AFCDF9AB-6988-4A13-806C-C35FDD76A28E}"/>
              </a:ext>
            </a:extLst>
          </p:cNvPr>
          <p:cNvSpPr/>
          <p:nvPr/>
        </p:nvSpPr>
        <p:spPr bwMode="auto">
          <a:xfrm>
            <a:off x="6629400" y="3200400"/>
            <a:ext cx="2438400" cy="685801"/>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ts val="800"/>
              </a:spcBef>
              <a:spcAft>
                <a:spcPct val="0"/>
              </a:spcAft>
              <a:buClrTx/>
              <a:buSzTx/>
              <a:buFontTx/>
              <a:buNone/>
              <a:tabLst/>
            </a:pPr>
            <a:r>
              <a:rPr kumimoji="0" lang="en-AU" sz="1600" b="0" i="0" u="none" strike="noStrike" cap="none" normalizeH="0" baseline="0" dirty="0">
                <a:ln>
                  <a:noFill/>
                </a:ln>
                <a:effectLst/>
                <a:latin typeface="+mj-lt"/>
              </a:rPr>
              <a:t>Requires an ETSI BRAN defined spectrum sharing mechanism … </a:t>
            </a:r>
          </a:p>
          <a:p>
            <a:pPr marL="0" marR="0" indent="0" algn="l" defTabSz="914400" rtl="0" eaLnBrk="0" fontAlgn="base" latinLnBrk="0" hangingPunct="0">
              <a:lnSpc>
                <a:spcPct val="100000"/>
              </a:lnSpc>
              <a:spcBef>
                <a:spcPts val="800"/>
              </a:spcBef>
              <a:spcAft>
                <a:spcPct val="0"/>
              </a:spcAft>
              <a:buClrTx/>
              <a:buSzTx/>
              <a:buFontTx/>
              <a:buNone/>
              <a:tabLst/>
            </a:pPr>
            <a:r>
              <a:rPr lang="en-AU" sz="1600" dirty="0">
                <a:latin typeface="+mj-lt"/>
              </a:rPr>
              <a:t>… without defining </a:t>
            </a:r>
            <a:r>
              <a:rPr lang="en-AU" sz="1600" b="1" i="1" dirty="0">
                <a:latin typeface="+mj-lt"/>
              </a:rPr>
              <a:t>adequate spectrum sharing </a:t>
            </a:r>
            <a:endParaRPr kumimoji="0" lang="en-AU" sz="1600" b="1" i="1" u="none" strike="noStrike" cap="none" normalizeH="0" baseline="0" dirty="0">
              <a:ln>
                <a:noFill/>
              </a:ln>
              <a:effectLst/>
              <a:latin typeface="+mj-lt"/>
            </a:endParaRPr>
          </a:p>
        </p:txBody>
      </p:sp>
      <p:cxnSp>
        <p:nvCxnSpPr>
          <p:cNvPr id="38" name="Connector: Elbow 37">
            <a:extLst>
              <a:ext uri="{FF2B5EF4-FFF2-40B4-BE49-F238E27FC236}">
                <a16:creationId xmlns:a16="http://schemas.microsoft.com/office/drawing/2014/main" id="{D654F504-5110-4264-A476-581B85CFFEAF}"/>
              </a:ext>
            </a:extLst>
          </p:cNvPr>
          <p:cNvCxnSpPr>
            <a:cxnSpLocks/>
            <a:stCxn id="36" idx="1"/>
          </p:cNvCxnSpPr>
          <p:nvPr/>
        </p:nvCxnSpPr>
        <p:spPr bwMode="auto">
          <a:xfrm rot="10800000" flipV="1">
            <a:off x="6172196" y="3543300"/>
            <a:ext cx="457204" cy="1"/>
          </a:xfrm>
          <a:prstGeom prst="bentConnector3">
            <a:avLst>
              <a:gd name="adj1" fmla="val 50000"/>
            </a:avLst>
          </a:prstGeom>
          <a:solidFill>
            <a:schemeClr val="accent1"/>
          </a:solidFill>
          <a:ln w="57150" cap="flat" cmpd="sng" algn="ctr">
            <a:solidFill>
              <a:schemeClr val="tx1"/>
            </a:solidFill>
            <a:prstDash val="solid"/>
            <a:round/>
            <a:headEnd type="none" w="sm" len="sm"/>
            <a:tailEnd type="triangle"/>
          </a:ln>
          <a:effectLst/>
        </p:spPr>
      </p:cxnSp>
      <p:sp>
        <p:nvSpPr>
          <p:cNvPr id="40" name="Rectangle 39">
            <a:extLst>
              <a:ext uri="{FF2B5EF4-FFF2-40B4-BE49-F238E27FC236}">
                <a16:creationId xmlns:a16="http://schemas.microsoft.com/office/drawing/2014/main" id="{211B6FBF-DD31-43CC-B69B-5EC342D00A5D}"/>
              </a:ext>
            </a:extLst>
          </p:cNvPr>
          <p:cNvSpPr/>
          <p:nvPr/>
        </p:nvSpPr>
        <p:spPr bwMode="auto">
          <a:xfrm>
            <a:off x="4190996" y="3433564"/>
            <a:ext cx="1981200" cy="460496"/>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600" b="0" i="0" u="none" strike="noStrike" cap="none" normalizeH="0" baseline="0" dirty="0">
              <a:ln>
                <a:noFill/>
              </a:ln>
              <a:solidFill>
                <a:schemeClr val="tx1"/>
              </a:solidFill>
              <a:effectLst/>
              <a:latin typeface="+mj-lt"/>
            </a:endParaRPr>
          </a:p>
        </p:txBody>
      </p:sp>
      <p:sp>
        <p:nvSpPr>
          <p:cNvPr id="15" name="Rectangle 14">
            <a:extLst>
              <a:ext uri="{FF2B5EF4-FFF2-40B4-BE49-F238E27FC236}">
                <a16:creationId xmlns:a16="http://schemas.microsoft.com/office/drawing/2014/main" id="{4E24EF34-D0EE-4CF0-8427-4F4630ED5878}"/>
              </a:ext>
            </a:extLst>
          </p:cNvPr>
          <p:cNvSpPr/>
          <p:nvPr/>
        </p:nvSpPr>
        <p:spPr bwMode="auto">
          <a:xfrm rot="2396923">
            <a:off x="7973262" y="1002765"/>
            <a:ext cx="1361447" cy="612855"/>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rgbClr val="FF0000"/>
                </a:solidFill>
                <a:effectLst/>
                <a:latin typeface="+mj-lt"/>
              </a:rPr>
              <a:t>Refined from</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Nov 2021</a:t>
            </a:r>
          </a:p>
        </p:txBody>
      </p:sp>
    </p:spTree>
    <p:extLst>
      <p:ext uri="{BB962C8B-B14F-4D97-AF65-F5344CB8AC3E}">
        <p14:creationId xmlns:p14="http://schemas.microsoft.com/office/powerpoint/2010/main" val="93119235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02988CC1-0C2B-4EC7-B5A2-29BEE2F87115}"/>
              </a:ext>
            </a:extLst>
          </p:cNvPr>
          <p:cNvSpPr>
            <a:spLocks noGrp="1"/>
          </p:cNvSpPr>
          <p:nvPr>
            <p:ph type="title"/>
          </p:nvPr>
        </p:nvSpPr>
        <p:spPr/>
        <p:txBody>
          <a:bodyPr/>
          <a:lstStyle/>
          <a:p>
            <a:r>
              <a:rPr lang="en-AU" dirty="0"/>
              <a:t>An EC decision is actually more important than the ECC decision in driving EN 303 687</a:t>
            </a:r>
          </a:p>
        </p:txBody>
      </p:sp>
      <p:sp>
        <p:nvSpPr>
          <p:cNvPr id="3" name="Content Placeholder 2">
            <a:extLst>
              <a:ext uri="{FF2B5EF4-FFF2-40B4-BE49-F238E27FC236}">
                <a16:creationId xmlns:a16="http://schemas.microsoft.com/office/drawing/2014/main" id="{4738C8BE-B50A-4167-9155-5E8A9DAC59C1}"/>
              </a:ext>
            </a:extLst>
          </p:cNvPr>
          <p:cNvSpPr>
            <a:spLocks noGrp="1"/>
          </p:cNvSpPr>
          <p:nvPr>
            <p:ph idx="1"/>
          </p:nvPr>
        </p:nvSpPr>
        <p:spPr>
          <a:xfrm>
            <a:off x="685800" y="1981200"/>
            <a:ext cx="7772400" cy="4114800"/>
          </a:xfrm>
        </p:spPr>
        <p:txBody>
          <a:bodyPr/>
          <a:lstStyle/>
          <a:p>
            <a:pPr lvl="1"/>
            <a:r>
              <a:rPr lang="en-US" dirty="0"/>
              <a:t>In Nov 2021, the Chair commented that ECC/CEPT DEC(20)01 was driving work in ETSI BRAN related to 6 GHz (EN 303 687)</a:t>
            </a:r>
          </a:p>
          <a:p>
            <a:pPr lvl="1"/>
            <a:r>
              <a:rPr lang="en-US" dirty="0"/>
              <a:t>A participant noted it is better to refer to </a:t>
            </a:r>
            <a:r>
              <a:rPr lang="en-US" dirty="0">
                <a:hlinkClick r:id="rId2"/>
              </a:rPr>
              <a:t>EC 2021/1067</a:t>
            </a:r>
            <a:r>
              <a:rPr lang="en-US" dirty="0"/>
              <a:t> as driving the EN 303 687 work in ETSI BRAN </a:t>
            </a:r>
          </a:p>
          <a:p>
            <a:pPr lvl="2"/>
            <a:r>
              <a:rPr lang="en-US" dirty="0"/>
              <a:t>There is a cooperation agreement between CEPT &amp; ETSI …</a:t>
            </a:r>
          </a:p>
          <a:p>
            <a:pPr lvl="2"/>
            <a:r>
              <a:rPr lang="en-US" dirty="0"/>
              <a:t>… but CEPT cannot task or instruct ETSI to develop a HS</a:t>
            </a:r>
          </a:p>
          <a:p>
            <a:pPr lvl="2"/>
            <a:r>
              <a:rPr lang="en-US" dirty="0"/>
              <a:t>Only the European Commission (EC) can task ETSI to develop HSs …</a:t>
            </a:r>
          </a:p>
          <a:p>
            <a:pPr lvl="2"/>
            <a:r>
              <a:rPr lang="en-US" dirty="0"/>
              <a:t>… and it has tasked ETSI to develop a HS for the 6 GHz band based on EC 2021/1067 (and not ECC/CEPT DEC(20)01)</a:t>
            </a:r>
          </a:p>
          <a:p>
            <a:pPr lvl="2"/>
            <a:r>
              <a:rPr lang="en-US" dirty="0"/>
              <a:t>EC 2021/1067 and ECC/CEPT DEC(20)01 are very similar but have subtle differences</a:t>
            </a:r>
          </a:p>
        </p:txBody>
      </p:sp>
      <p:sp>
        <p:nvSpPr>
          <p:cNvPr id="4" name="Footer Placeholder 3">
            <a:extLst>
              <a:ext uri="{FF2B5EF4-FFF2-40B4-BE49-F238E27FC236}">
                <a16:creationId xmlns:a16="http://schemas.microsoft.com/office/drawing/2014/main" id="{60E5EF4E-A0BC-487F-94A0-5A4961E8CAF0}"/>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35CB5D8E-F891-434A-AE92-E9F1B6366084}"/>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51</a:t>
            </a:fld>
            <a:endParaRPr lang="en-US" dirty="0"/>
          </a:p>
        </p:txBody>
      </p:sp>
    </p:spTree>
    <p:extLst>
      <p:ext uri="{BB962C8B-B14F-4D97-AF65-F5344CB8AC3E}">
        <p14:creationId xmlns:p14="http://schemas.microsoft.com/office/powerpoint/2010/main" val="53475376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A37A093-4BF1-4BB7-BC07-B48B88DD2AB8}"/>
              </a:ext>
            </a:extLst>
          </p:cNvPr>
          <p:cNvSpPr>
            <a:spLocks noGrp="1"/>
          </p:cNvSpPr>
          <p:nvPr>
            <p:ph type="title"/>
          </p:nvPr>
        </p:nvSpPr>
        <p:spPr/>
        <p:txBody>
          <a:bodyPr/>
          <a:lstStyle/>
          <a:p>
            <a:r>
              <a:rPr lang="en-US" dirty="0"/>
              <a:t>EC 2021/1067 and ECC/CEPT DEC(20)01 are very similar but have subtle differences</a:t>
            </a:r>
            <a:endParaRPr lang="en-AU" dirty="0"/>
          </a:p>
        </p:txBody>
      </p:sp>
      <p:sp>
        <p:nvSpPr>
          <p:cNvPr id="7" name="Content Placeholder 6">
            <a:extLst>
              <a:ext uri="{FF2B5EF4-FFF2-40B4-BE49-F238E27FC236}">
                <a16:creationId xmlns:a16="http://schemas.microsoft.com/office/drawing/2014/main" id="{F82234C9-2AD2-4A5C-9305-F1A719E62A99}"/>
              </a:ext>
            </a:extLst>
          </p:cNvPr>
          <p:cNvSpPr>
            <a:spLocks noGrp="1"/>
          </p:cNvSpPr>
          <p:nvPr>
            <p:ph sz="half" idx="1"/>
          </p:nvPr>
        </p:nvSpPr>
        <p:spPr/>
        <p:txBody>
          <a:bodyPr/>
          <a:lstStyle/>
          <a:p>
            <a:r>
              <a:rPr lang="en-AU" sz="1800" dirty="0">
                <a:latin typeface="+mj-lt"/>
                <a:hlinkClick r:id="rId2"/>
              </a:rPr>
              <a:t>ECC (20)01</a:t>
            </a:r>
            <a:endParaRPr lang="en-AU" dirty="0">
              <a:latin typeface="+mj-lt"/>
            </a:endParaRPr>
          </a:p>
          <a:p>
            <a:pPr lvl="1"/>
            <a:r>
              <a:rPr lang="en-AU" dirty="0">
                <a:latin typeface="+mj-lt"/>
              </a:rPr>
              <a:t>ECC 20(10) requires:</a:t>
            </a:r>
          </a:p>
          <a:p>
            <a:pPr lvl="2"/>
            <a:r>
              <a:rPr lang="en-AU" i="1" dirty="0"/>
              <a:t>an adequate spectrum sharing mechanism shall be implemented </a:t>
            </a:r>
            <a:r>
              <a:rPr lang="en-AU" dirty="0"/>
              <a:t>for LPI devices and VLP devices (including NB FH devices)</a:t>
            </a:r>
          </a:p>
          <a:p>
            <a:endParaRPr lang="en-AU" dirty="0"/>
          </a:p>
        </p:txBody>
      </p:sp>
      <p:sp>
        <p:nvSpPr>
          <p:cNvPr id="8" name="Content Placeholder 7">
            <a:extLst>
              <a:ext uri="{FF2B5EF4-FFF2-40B4-BE49-F238E27FC236}">
                <a16:creationId xmlns:a16="http://schemas.microsoft.com/office/drawing/2014/main" id="{1CD0BA49-E6A8-45B1-BC53-5960C6988FB2}"/>
              </a:ext>
            </a:extLst>
          </p:cNvPr>
          <p:cNvSpPr>
            <a:spLocks noGrp="1"/>
          </p:cNvSpPr>
          <p:nvPr>
            <p:ph sz="half" idx="2"/>
          </p:nvPr>
        </p:nvSpPr>
        <p:spPr/>
        <p:txBody>
          <a:bodyPr/>
          <a:lstStyle/>
          <a:p>
            <a:r>
              <a:rPr lang="en-US" dirty="0">
                <a:hlinkClick r:id="rId3"/>
              </a:rPr>
              <a:t>EC 2021/1067</a:t>
            </a:r>
            <a:endParaRPr lang="en-US" dirty="0"/>
          </a:p>
          <a:p>
            <a:pPr lvl="1"/>
            <a:r>
              <a:rPr lang="en-US" dirty="0"/>
              <a:t>ECC 2021/1067 requires:</a:t>
            </a:r>
          </a:p>
          <a:p>
            <a:pPr lvl="2"/>
            <a:r>
              <a:rPr lang="en-AU" i="1" dirty="0"/>
              <a:t>Techniques to access spectrum and mitigate interference that provide an appropriate level of performance to comply with the essential requirements of Directive 2014/53/EU shall be used. Where relevant techniques are described in </a:t>
            </a:r>
            <a:r>
              <a:rPr lang="en-AU" dirty="0"/>
              <a:t>HSs</a:t>
            </a:r>
            <a:r>
              <a:rPr lang="en-AU" i="1" dirty="0"/>
              <a:t> or parts thereof the references of which have been published in the </a:t>
            </a:r>
            <a:r>
              <a:rPr lang="en-AU" dirty="0"/>
              <a:t>OJEU</a:t>
            </a:r>
            <a:r>
              <a:rPr lang="en-AU" i="1" dirty="0"/>
              <a:t> in accordance with Directive 2014/53/EU, performance at least equivalent to the performance level associated with those techniques shall be ensured.</a:t>
            </a:r>
          </a:p>
        </p:txBody>
      </p:sp>
      <p:sp>
        <p:nvSpPr>
          <p:cNvPr id="4" name="Footer Placeholder 3">
            <a:extLst>
              <a:ext uri="{FF2B5EF4-FFF2-40B4-BE49-F238E27FC236}">
                <a16:creationId xmlns:a16="http://schemas.microsoft.com/office/drawing/2014/main" id="{EA3493B2-F747-42A9-9B9E-7FAC550ECA7A}"/>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A2BB09D0-D7D6-45B3-837B-A4593793BDBC}"/>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52</a:t>
            </a:fld>
            <a:endParaRPr lang="en-US" dirty="0"/>
          </a:p>
        </p:txBody>
      </p:sp>
      <p:sp>
        <p:nvSpPr>
          <p:cNvPr id="9" name="Rectangle 8">
            <a:extLst>
              <a:ext uri="{FF2B5EF4-FFF2-40B4-BE49-F238E27FC236}">
                <a16:creationId xmlns:a16="http://schemas.microsoft.com/office/drawing/2014/main" id="{A82AA202-506A-46B5-8886-C39B9703BE6F}"/>
              </a:ext>
            </a:extLst>
          </p:cNvPr>
          <p:cNvSpPr/>
          <p:nvPr/>
        </p:nvSpPr>
        <p:spPr bwMode="auto">
          <a:xfrm>
            <a:off x="457200" y="4572000"/>
            <a:ext cx="19812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AU" sz="1800" b="0" i="0" u="none" strike="noStrike" cap="none" normalizeH="0" baseline="0" dirty="0">
                <a:ln>
                  <a:noFill/>
                </a:ln>
                <a:solidFill>
                  <a:srgbClr val="FF0000"/>
                </a:solidFill>
                <a:effectLst/>
                <a:latin typeface="+mj-lt"/>
              </a:rPr>
              <a:t>Different words but similar</a:t>
            </a:r>
          </a:p>
        </p:txBody>
      </p:sp>
      <p:cxnSp>
        <p:nvCxnSpPr>
          <p:cNvPr id="11" name="Connector: Curved 10">
            <a:extLst>
              <a:ext uri="{FF2B5EF4-FFF2-40B4-BE49-F238E27FC236}">
                <a16:creationId xmlns:a16="http://schemas.microsoft.com/office/drawing/2014/main" id="{5F814DF3-AF28-4966-8269-FC1C7769E7F9}"/>
              </a:ext>
            </a:extLst>
          </p:cNvPr>
          <p:cNvCxnSpPr>
            <a:cxnSpLocks/>
            <a:stCxn id="9" idx="3"/>
          </p:cNvCxnSpPr>
          <p:nvPr/>
        </p:nvCxnSpPr>
        <p:spPr bwMode="auto">
          <a:xfrm flipV="1">
            <a:off x="2438400" y="3810000"/>
            <a:ext cx="609600" cy="1219200"/>
          </a:xfrm>
          <a:prstGeom prst="curvedConnector2">
            <a:avLst/>
          </a:prstGeom>
          <a:solidFill>
            <a:schemeClr val="accent1"/>
          </a:solidFill>
          <a:ln w="38100" cap="flat" cmpd="sng" algn="ctr">
            <a:solidFill>
              <a:srgbClr val="FF0000"/>
            </a:solidFill>
            <a:prstDash val="solid"/>
            <a:round/>
            <a:headEnd type="none" w="sm" len="sm"/>
            <a:tailEnd type="triangle"/>
          </a:ln>
          <a:effectLst/>
        </p:spPr>
      </p:cxnSp>
      <p:cxnSp>
        <p:nvCxnSpPr>
          <p:cNvPr id="13" name="Connector: Curved 12">
            <a:extLst>
              <a:ext uri="{FF2B5EF4-FFF2-40B4-BE49-F238E27FC236}">
                <a16:creationId xmlns:a16="http://schemas.microsoft.com/office/drawing/2014/main" id="{A2163177-535B-4E97-8204-8149B89D3D6C}"/>
              </a:ext>
            </a:extLst>
          </p:cNvPr>
          <p:cNvCxnSpPr>
            <a:cxnSpLocks/>
            <a:stCxn id="9" idx="3"/>
          </p:cNvCxnSpPr>
          <p:nvPr/>
        </p:nvCxnSpPr>
        <p:spPr bwMode="auto">
          <a:xfrm flipV="1">
            <a:off x="2438400" y="4419600"/>
            <a:ext cx="2590800" cy="609600"/>
          </a:xfrm>
          <a:prstGeom prst="curvedConnector3">
            <a:avLst>
              <a:gd name="adj1" fmla="val 50000"/>
            </a:avLst>
          </a:prstGeom>
          <a:solidFill>
            <a:schemeClr val="accent1"/>
          </a:solidFill>
          <a:ln w="38100" cap="flat" cmpd="sng" algn="ctr">
            <a:solidFill>
              <a:srgbClr val="FF0000"/>
            </a:solidFill>
            <a:prstDash val="solid"/>
            <a:round/>
            <a:headEnd type="none" w="sm" len="sm"/>
            <a:tailEnd type="triangle"/>
          </a:ln>
          <a:effectLst/>
        </p:spPr>
      </p:cxnSp>
    </p:spTree>
    <p:extLst>
      <p:ext uri="{BB962C8B-B14F-4D97-AF65-F5344CB8AC3E}">
        <p14:creationId xmlns:p14="http://schemas.microsoft.com/office/powerpoint/2010/main" val="132036011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EC0DD-67F4-47FF-8C78-65E56B0F78D0}"/>
              </a:ext>
            </a:extLst>
          </p:cNvPr>
          <p:cNvSpPr>
            <a:spLocks noGrp="1"/>
          </p:cNvSpPr>
          <p:nvPr>
            <p:ph type="title"/>
          </p:nvPr>
        </p:nvSpPr>
        <p:spPr/>
        <p:txBody>
          <a:bodyPr/>
          <a:lstStyle/>
          <a:p>
            <a:r>
              <a:rPr lang="en-AU" dirty="0"/>
              <a:t>In May 2021, the Coex SC heard about the NB FH in 6 GHz issue … with no conclusions</a:t>
            </a:r>
          </a:p>
        </p:txBody>
      </p:sp>
      <p:sp>
        <p:nvSpPr>
          <p:cNvPr id="3" name="Content Placeholder 2">
            <a:extLst>
              <a:ext uri="{FF2B5EF4-FFF2-40B4-BE49-F238E27FC236}">
                <a16:creationId xmlns:a16="http://schemas.microsoft.com/office/drawing/2014/main" id="{09203C22-3F70-48EE-B261-55201605FE7E}"/>
              </a:ext>
            </a:extLst>
          </p:cNvPr>
          <p:cNvSpPr>
            <a:spLocks noGrp="1"/>
          </p:cNvSpPr>
          <p:nvPr>
            <p:ph idx="1"/>
          </p:nvPr>
        </p:nvSpPr>
        <p:spPr/>
        <p:txBody>
          <a:bodyPr/>
          <a:lstStyle/>
          <a:p>
            <a:pPr lvl="1"/>
            <a:r>
              <a:rPr lang="en-AU" dirty="0"/>
              <a:t>The IEEE 802.11 WG has an interest in how NB FH is specified by</a:t>
            </a:r>
            <a:br>
              <a:rPr lang="en-AU" dirty="0"/>
            </a:br>
            <a:r>
              <a:rPr lang="en-AU" dirty="0"/>
              <a:t>EN 303 687 for 6 GHz because it may have a significant impact on Wi-Fi operation in at least some circumstances</a:t>
            </a:r>
          </a:p>
          <a:p>
            <a:pPr lvl="1"/>
            <a:r>
              <a:rPr lang="en-AU" dirty="0"/>
              <a:t>Several WG members interested in the coexistence issues between</a:t>
            </a:r>
            <a:br>
              <a:rPr lang="en-AU" dirty="0"/>
            </a:br>
            <a:r>
              <a:rPr lang="en-AU" dirty="0"/>
              <a:t>Wi-Fi &amp; NB FH in 6 GHz provided contributions in May 2021:</a:t>
            </a:r>
          </a:p>
          <a:p>
            <a:pPr lvl="2"/>
            <a:r>
              <a:rPr lang="en-AU" dirty="0">
                <a:hlinkClick r:id="rId2"/>
              </a:rPr>
              <a:t>11-21-0814-00</a:t>
            </a:r>
            <a:r>
              <a:rPr lang="en-AU" dirty="0"/>
              <a:t> – </a:t>
            </a:r>
            <a:r>
              <a:rPr lang="en-GB" i="1" dirty="0"/>
              <a:t>ETSI 6GHz Narrow Band Status </a:t>
            </a:r>
            <a:r>
              <a:rPr lang="en-AU" dirty="0"/>
              <a:t>- Stuart Thomas (Apple)</a:t>
            </a:r>
          </a:p>
          <a:p>
            <a:pPr lvl="2"/>
            <a:r>
              <a:rPr lang="en-AU" dirty="0">
                <a:hlinkClick r:id="rId3"/>
              </a:rPr>
              <a:t>11-21-0832-00</a:t>
            </a:r>
            <a:r>
              <a:rPr lang="en-AU" dirty="0"/>
              <a:t> – </a:t>
            </a:r>
            <a:r>
              <a:rPr lang="en-AU" i="1" dirty="0"/>
              <a:t>Narrowband in 6 GHz </a:t>
            </a:r>
            <a:r>
              <a:rPr lang="en-AU" dirty="0"/>
              <a:t>- Menzo Wentink (Qualcomm)</a:t>
            </a:r>
          </a:p>
          <a:p>
            <a:pPr lvl="1"/>
            <a:r>
              <a:rPr lang="en-AU" dirty="0"/>
              <a:t>There were no conclusions or decisions from the Coex SC at the time …</a:t>
            </a:r>
          </a:p>
        </p:txBody>
      </p:sp>
      <p:sp>
        <p:nvSpPr>
          <p:cNvPr id="4" name="Footer Placeholder 3">
            <a:extLst>
              <a:ext uri="{FF2B5EF4-FFF2-40B4-BE49-F238E27FC236}">
                <a16:creationId xmlns:a16="http://schemas.microsoft.com/office/drawing/2014/main" id="{49A039C3-978A-4E09-A827-97245EA1F800}"/>
              </a:ext>
            </a:extLst>
          </p:cNvPr>
          <p:cNvSpPr>
            <a:spLocks noGrp="1"/>
          </p:cNvSpPr>
          <p:nvPr>
            <p:ph type="ftr" sz="quarter" idx="10"/>
          </p:nvPr>
        </p:nvSpPr>
        <p:spPr/>
        <p:txBody>
          <a:bodyPr/>
          <a:lstStyle/>
          <a:p>
            <a:pPr>
              <a:defRPr/>
            </a:pPr>
            <a:r>
              <a:rPr lang="en-US" dirty="0"/>
              <a:t>Andrew Myles, Cisco</a:t>
            </a:r>
          </a:p>
        </p:txBody>
      </p:sp>
      <p:sp>
        <p:nvSpPr>
          <p:cNvPr id="5" name="Slide Number Placeholder 4">
            <a:extLst>
              <a:ext uri="{FF2B5EF4-FFF2-40B4-BE49-F238E27FC236}">
                <a16:creationId xmlns:a16="http://schemas.microsoft.com/office/drawing/2014/main" id="{845F9FF3-7CFD-4D6D-A7EF-8F61DCE72FB5}"/>
              </a:ext>
            </a:extLst>
          </p:cNvPr>
          <p:cNvSpPr>
            <a:spLocks noGrp="1"/>
          </p:cNvSpPr>
          <p:nvPr>
            <p:ph type="sldNum" sz="quarter" idx="11"/>
          </p:nvPr>
        </p:nvSpPr>
        <p:spPr/>
        <p:txBody>
          <a:bodyPr/>
          <a:lstStyle/>
          <a:p>
            <a:pPr>
              <a:defRPr/>
            </a:pPr>
            <a:r>
              <a:rPr lang="en-US" dirty="0"/>
              <a:t>Slide </a:t>
            </a:r>
            <a:fld id="{EF4002E7-DB4D-4CC3-8382-1939D19420D8}" type="slidenum">
              <a:rPr lang="en-US" smtClean="0"/>
              <a:pPr>
                <a:defRPr/>
              </a:pPr>
              <a:t>53</a:t>
            </a:fld>
            <a:endParaRPr lang="en-US" dirty="0"/>
          </a:p>
        </p:txBody>
      </p:sp>
      <p:sp>
        <p:nvSpPr>
          <p:cNvPr id="7" name="Rectangle 6">
            <a:extLst>
              <a:ext uri="{FF2B5EF4-FFF2-40B4-BE49-F238E27FC236}">
                <a16:creationId xmlns:a16="http://schemas.microsoft.com/office/drawing/2014/main" id="{3507E2BC-C8A8-4691-9C45-AD6240F7AEEC}"/>
              </a:ext>
            </a:extLst>
          </p:cNvPr>
          <p:cNvSpPr/>
          <p:nvPr/>
        </p:nvSpPr>
        <p:spPr bwMode="auto">
          <a:xfrm rot="2396923">
            <a:off x="7973262" y="1002765"/>
            <a:ext cx="1361447" cy="612855"/>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Refined f</a:t>
            </a:r>
            <a:r>
              <a:rPr kumimoji="0" lang="en-AU" sz="1600" b="1" i="0" u="none" strike="noStrike" cap="none" normalizeH="0" baseline="0" dirty="0">
                <a:ln>
                  <a:noFill/>
                </a:ln>
                <a:solidFill>
                  <a:srgbClr val="FF0000"/>
                </a:solidFill>
                <a:effectLst/>
                <a:latin typeface="+mj-lt"/>
              </a:rPr>
              <a:t>ro</a:t>
            </a:r>
            <a:r>
              <a:rPr lang="en-AU" sz="1600" b="1" dirty="0">
                <a:solidFill>
                  <a:srgbClr val="FF0000"/>
                </a:solidFill>
                <a:latin typeface="+mj-lt"/>
              </a:rPr>
              <a:t>m</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Jul 2021</a:t>
            </a:r>
          </a:p>
        </p:txBody>
      </p:sp>
    </p:spTree>
    <p:extLst>
      <p:ext uri="{BB962C8B-B14F-4D97-AF65-F5344CB8AC3E}">
        <p14:creationId xmlns:p14="http://schemas.microsoft.com/office/powerpoint/2010/main" val="348155942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6D9BDBD-BE04-4C79-9B8D-A4CE06E1EF4E}"/>
              </a:ext>
            </a:extLst>
          </p:cNvPr>
          <p:cNvSpPr>
            <a:spLocks noGrp="1"/>
          </p:cNvSpPr>
          <p:nvPr>
            <p:ph type="title"/>
          </p:nvPr>
        </p:nvSpPr>
        <p:spPr>
          <a:xfrm>
            <a:off x="685800" y="685800"/>
            <a:ext cx="7772400" cy="1066800"/>
          </a:xfrm>
        </p:spPr>
        <p:txBody>
          <a:bodyPr/>
          <a:lstStyle/>
          <a:p>
            <a:r>
              <a:rPr lang="en-AU" dirty="0"/>
              <a:t>In June 2021, at BRAN#110 there was lots of discussion about NB FH … with no consensus</a:t>
            </a:r>
          </a:p>
        </p:txBody>
      </p:sp>
      <p:sp>
        <p:nvSpPr>
          <p:cNvPr id="3" name="Content Placeholder 2">
            <a:extLst>
              <a:ext uri="{FF2B5EF4-FFF2-40B4-BE49-F238E27FC236}">
                <a16:creationId xmlns:a16="http://schemas.microsoft.com/office/drawing/2014/main" id="{C097F16C-A209-49F2-B8ED-659CF0A216C8}"/>
              </a:ext>
            </a:extLst>
          </p:cNvPr>
          <p:cNvSpPr>
            <a:spLocks noGrp="1"/>
          </p:cNvSpPr>
          <p:nvPr>
            <p:ph idx="1"/>
          </p:nvPr>
        </p:nvSpPr>
        <p:spPr>
          <a:xfrm>
            <a:off x="685800" y="1981200"/>
            <a:ext cx="7772400" cy="4114800"/>
          </a:xfrm>
        </p:spPr>
        <p:txBody>
          <a:bodyPr/>
          <a:lstStyle/>
          <a:p>
            <a:r>
              <a:rPr lang="en-AU" dirty="0"/>
              <a:t>Submissions to BRAN#110 (Jun 2021)</a:t>
            </a:r>
          </a:p>
          <a:p>
            <a:pPr lvl="1"/>
            <a:r>
              <a:rPr lang="en-GB" dirty="0"/>
              <a:t>BRAN(21)110019 (Apple) - </a:t>
            </a:r>
            <a:r>
              <a:rPr lang="en-GB" i="1" dirty="0"/>
              <a:t>EN 303 687 NB Inputs</a:t>
            </a:r>
          </a:p>
          <a:p>
            <a:pPr lvl="1"/>
            <a:r>
              <a:rPr lang="en-GB" dirty="0"/>
              <a:t>BRAN(21)110045 (Qualcomm) - </a:t>
            </a:r>
            <a:r>
              <a:rPr lang="en-GB" i="1" dirty="0"/>
              <a:t>NB coexistence in 6 GHz – eDAA</a:t>
            </a:r>
          </a:p>
          <a:p>
            <a:pPr lvl="1"/>
            <a:r>
              <a:rPr lang="en-GB" dirty="0"/>
              <a:t>BRAN(21)110046 &amp; BRAN(21)110047 (Facebook &amp; HPE) - </a:t>
            </a:r>
            <a:r>
              <a:rPr lang="en-GB" i="1" dirty="0"/>
              <a:t>Proposal to approve EN 303 687 stable draft</a:t>
            </a:r>
          </a:p>
          <a:p>
            <a:r>
              <a:rPr lang="en-GB" dirty="0"/>
              <a:t>Summary of presentations at </a:t>
            </a:r>
            <a:r>
              <a:rPr lang="en-AU" dirty="0"/>
              <a:t>BRAN#110</a:t>
            </a:r>
          </a:p>
          <a:p>
            <a:pPr lvl="1"/>
            <a:r>
              <a:rPr lang="en-AU" dirty="0"/>
              <a:t>Apple proposed the use of </a:t>
            </a:r>
            <a:r>
              <a:rPr lang="en-US" sz="1800" i="1" dirty="0">
                <a:effectLst/>
                <a:latin typeface="+mj-lt"/>
                <a:ea typeface="Times New Roman" panose="02020603050405020304" pitchFamily="18" charset="0"/>
              </a:rPr>
              <a:t>Adaptive Frequency Hopping using non-LBT based Enhanced-DAA (eDAA) </a:t>
            </a:r>
          </a:p>
          <a:p>
            <a:pPr lvl="1"/>
            <a:r>
              <a:rPr lang="en-US" dirty="0">
                <a:latin typeface="+mj-lt"/>
              </a:rPr>
              <a:t>Qualcomm</a:t>
            </a:r>
            <a:r>
              <a:rPr lang="en-US" i="1" dirty="0">
                <a:latin typeface="+mj-lt"/>
              </a:rPr>
              <a:t> </a:t>
            </a:r>
            <a:r>
              <a:rPr lang="en-US" dirty="0">
                <a:latin typeface="+mj-lt"/>
              </a:rPr>
              <a:t>asserted that </a:t>
            </a:r>
            <a:r>
              <a:rPr lang="en-US" dirty="0"/>
              <a:t>eDAA causes latency issues with Wi-Fi and is inadequate for NB vs NB sharing too</a:t>
            </a:r>
          </a:p>
          <a:p>
            <a:pPr lvl="2"/>
            <a:r>
              <a:rPr lang="en-US" dirty="0"/>
              <a:t>With very high latency spikes &amp; unstable throughput</a:t>
            </a:r>
          </a:p>
          <a:p>
            <a:pPr lvl="1"/>
            <a:r>
              <a:rPr lang="en-GB" dirty="0"/>
              <a:t>Facebook</a:t>
            </a:r>
            <a:r>
              <a:rPr lang="en-US" dirty="0"/>
              <a:t> suggested that the NB FH issue be delayed until a future WI</a:t>
            </a:r>
            <a:endParaRPr lang="en-GB" i="1" dirty="0">
              <a:latin typeface="+mj-lt"/>
            </a:endParaRPr>
          </a:p>
        </p:txBody>
      </p:sp>
      <p:sp>
        <p:nvSpPr>
          <p:cNvPr id="4" name="Footer Placeholder 3">
            <a:extLst>
              <a:ext uri="{FF2B5EF4-FFF2-40B4-BE49-F238E27FC236}">
                <a16:creationId xmlns:a16="http://schemas.microsoft.com/office/drawing/2014/main" id="{4C06E83E-8BBF-4284-892D-8726D14AC4C0}"/>
              </a:ext>
            </a:extLst>
          </p:cNvPr>
          <p:cNvSpPr>
            <a:spLocks noGrp="1"/>
          </p:cNvSpPr>
          <p:nvPr>
            <p:ph type="ftr" sz="quarter" idx="10"/>
          </p:nvPr>
        </p:nvSpPr>
        <p:spPr>
          <a:xfrm>
            <a:off x="8053388" y="6475413"/>
            <a:ext cx="490537" cy="182562"/>
          </a:xfrm>
        </p:spPr>
        <p:txBody>
          <a:bodyPr/>
          <a:lstStyle/>
          <a:p>
            <a:r>
              <a:rPr lang="en-US" dirty="0"/>
              <a:t>Andrew Myles, Cisco</a:t>
            </a:r>
          </a:p>
        </p:txBody>
      </p:sp>
      <p:sp>
        <p:nvSpPr>
          <p:cNvPr id="5" name="Slide Number Placeholder 4">
            <a:extLst>
              <a:ext uri="{FF2B5EF4-FFF2-40B4-BE49-F238E27FC236}">
                <a16:creationId xmlns:a16="http://schemas.microsoft.com/office/drawing/2014/main" id="{658A03D9-144C-4D5B-970C-6C85576C31A6}"/>
              </a:ext>
            </a:extLst>
          </p:cNvPr>
          <p:cNvSpPr>
            <a:spLocks noGrp="1"/>
          </p:cNvSpPr>
          <p:nvPr>
            <p:ph type="sldNum" sz="quarter" idx="11"/>
          </p:nvPr>
        </p:nvSpPr>
        <p:spPr>
          <a:xfrm>
            <a:off x="4327525" y="6475413"/>
            <a:ext cx="565150" cy="182562"/>
          </a:xfrm>
        </p:spPr>
        <p:txBody>
          <a:bodyPr/>
          <a:lstStyle/>
          <a:p>
            <a:r>
              <a:rPr lang="en-US" dirty="0"/>
              <a:t>Slide </a:t>
            </a:r>
            <a:fld id="{EF4002E7-DB4D-4CC3-8382-1939D19420D8}" type="slidenum">
              <a:rPr lang="en-US" smtClean="0"/>
              <a:pPr/>
              <a:t>54</a:t>
            </a:fld>
            <a:endParaRPr lang="en-US" dirty="0"/>
          </a:p>
        </p:txBody>
      </p:sp>
      <p:sp>
        <p:nvSpPr>
          <p:cNvPr id="6" name="Rectangle 5">
            <a:extLst>
              <a:ext uri="{FF2B5EF4-FFF2-40B4-BE49-F238E27FC236}">
                <a16:creationId xmlns:a16="http://schemas.microsoft.com/office/drawing/2014/main" id="{62F2BAAE-1FE5-492A-9FD1-1B71207874D2}"/>
              </a:ext>
            </a:extLst>
          </p:cNvPr>
          <p:cNvSpPr/>
          <p:nvPr/>
        </p:nvSpPr>
        <p:spPr bwMode="auto">
          <a:xfrm rot="2396923">
            <a:off x="7973262" y="1002765"/>
            <a:ext cx="1361447" cy="612855"/>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rgbClr val="FF0000"/>
                </a:solidFill>
                <a:effectLst/>
                <a:latin typeface="+mj-lt"/>
              </a:rPr>
              <a:t>Fro</a:t>
            </a:r>
            <a:r>
              <a:rPr lang="en-AU" sz="1600" b="1" dirty="0">
                <a:solidFill>
                  <a:srgbClr val="FF0000"/>
                </a:solidFill>
                <a:latin typeface="+mj-lt"/>
              </a:rPr>
              <a:t>m</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Jul 2021</a:t>
            </a:r>
          </a:p>
        </p:txBody>
      </p:sp>
    </p:spTree>
    <p:extLst>
      <p:ext uri="{BB962C8B-B14F-4D97-AF65-F5344CB8AC3E}">
        <p14:creationId xmlns:p14="http://schemas.microsoft.com/office/powerpoint/2010/main" val="5812150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6E4A10A3-43C1-43AE-A6B0-592ACEE45AF3}"/>
              </a:ext>
            </a:extLst>
          </p:cNvPr>
          <p:cNvSpPr>
            <a:spLocks noGrp="1"/>
          </p:cNvSpPr>
          <p:nvPr>
            <p:ph type="title"/>
          </p:nvPr>
        </p:nvSpPr>
        <p:spPr>
          <a:xfrm>
            <a:off x="685800" y="685800"/>
            <a:ext cx="7772400" cy="1066800"/>
          </a:xfrm>
        </p:spPr>
        <p:txBody>
          <a:bodyPr/>
          <a:lstStyle/>
          <a:p>
            <a:r>
              <a:rPr lang="en-AU" dirty="0"/>
              <a:t>In July 2021, the Coex SC heard about issues with  </a:t>
            </a:r>
            <a:r>
              <a:rPr lang="en-AU" dirty="0" err="1"/>
              <a:t>eDAA</a:t>
            </a:r>
            <a:r>
              <a:rPr lang="en-AU" dirty="0"/>
              <a:t> … but came to no conclusions</a:t>
            </a:r>
          </a:p>
        </p:txBody>
      </p:sp>
      <p:sp>
        <p:nvSpPr>
          <p:cNvPr id="9" name="Content Placeholder 8">
            <a:extLst>
              <a:ext uri="{FF2B5EF4-FFF2-40B4-BE49-F238E27FC236}">
                <a16:creationId xmlns:a16="http://schemas.microsoft.com/office/drawing/2014/main" id="{C998900F-C7C1-4347-9264-9A7BE65DC152}"/>
              </a:ext>
            </a:extLst>
          </p:cNvPr>
          <p:cNvSpPr>
            <a:spLocks noGrp="1"/>
          </p:cNvSpPr>
          <p:nvPr>
            <p:ph idx="1"/>
          </p:nvPr>
        </p:nvSpPr>
        <p:spPr>
          <a:xfrm>
            <a:off x="685800" y="1981200"/>
            <a:ext cx="7772400" cy="4114800"/>
          </a:xfrm>
        </p:spPr>
        <p:txBody>
          <a:bodyPr/>
          <a:lstStyle/>
          <a:p>
            <a:pPr lvl="1"/>
            <a:r>
              <a:rPr lang="en-AU" dirty="0"/>
              <a:t>In July 2021, Menzo Wentink (Qualcomm) provided a summary of his latest </a:t>
            </a:r>
            <a:r>
              <a:rPr lang="en-AU" dirty="0" err="1"/>
              <a:t>eDAA</a:t>
            </a:r>
            <a:r>
              <a:rPr lang="en-AU" dirty="0"/>
              <a:t>  simulations &amp; findings</a:t>
            </a:r>
          </a:p>
          <a:p>
            <a:pPr lvl="2"/>
            <a:r>
              <a:rPr lang="en-AU" dirty="0"/>
              <a:t>See </a:t>
            </a:r>
            <a:r>
              <a:rPr lang="en-AU" dirty="0">
                <a:hlinkClick r:id="rId2"/>
              </a:rPr>
              <a:t>11-21-1191-00</a:t>
            </a:r>
            <a:r>
              <a:rPr lang="en-AU" dirty="0"/>
              <a:t> - </a:t>
            </a:r>
            <a:r>
              <a:rPr lang="en-US" i="1" dirty="0"/>
              <a:t>NB Coexistence in 6 GHz – eDAA</a:t>
            </a:r>
            <a:endParaRPr lang="en-AU" dirty="0"/>
          </a:p>
          <a:p>
            <a:pPr lvl="2"/>
            <a:r>
              <a:rPr lang="en-AU" dirty="0" err="1"/>
              <a:t>eDAA</a:t>
            </a:r>
            <a:r>
              <a:rPr lang="en-AU" dirty="0"/>
              <a:t> has been proposed by Apple in ETSI BRAN as a mechanism to enable </a:t>
            </a:r>
            <a:r>
              <a:rPr lang="en-AU" sz="1600" i="1" dirty="0"/>
              <a:t>adequate spectrum sharing </a:t>
            </a:r>
            <a:endParaRPr lang="en-AU" i="1" dirty="0"/>
          </a:p>
          <a:p>
            <a:pPr lvl="2"/>
            <a:r>
              <a:rPr lang="en-AU" dirty="0" err="1"/>
              <a:t>Menzo’s</a:t>
            </a:r>
            <a:r>
              <a:rPr lang="en-AU" dirty="0"/>
              <a:t> conclusions in relation to </a:t>
            </a:r>
            <a:r>
              <a:rPr lang="en-AU" dirty="0" err="1"/>
              <a:t>eDAA</a:t>
            </a:r>
            <a:r>
              <a:rPr lang="en-AU" dirty="0"/>
              <a:t> were:</a:t>
            </a:r>
          </a:p>
          <a:p>
            <a:pPr lvl="3"/>
            <a:r>
              <a:rPr lang="en-US" i="1" dirty="0"/>
              <a:t>NB with eDAA may cause latency issues at Wi-Fi</a:t>
            </a:r>
          </a:p>
          <a:p>
            <a:pPr lvl="3"/>
            <a:r>
              <a:rPr lang="en-US" i="1" dirty="0"/>
              <a:t>eDAA also appears inadequate for NB/NB sharing</a:t>
            </a:r>
          </a:p>
          <a:p>
            <a:pPr lvl="3"/>
            <a:r>
              <a:rPr lang="en-US" i="1" dirty="0"/>
              <a:t>LBT shows no issues for either Wi-Fi/NB or NB/NB coexistence</a:t>
            </a:r>
          </a:p>
          <a:p>
            <a:pPr lvl="3"/>
            <a:r>
              <a:rPr lang="en-US" i="1" dirty="0"/>
              <a:t>The eDAA coexistence issues pointed out in this analysis should make it unlikely that a notified body can certify 'no-LBT' NB equipment</a:t>
            </a:r>
          </a:p>
          <a:p>
            <a:pPr lvl="1"/>
            <a:r>
              <a:rPr lang="en-AU" dirty="0"/>
              <a:t>There were no conclusions or decisions from the Coex SC at the time …</a:t>
            </a:r>
          </a:p>
          <a:p>
            <a:pPr lvl="3"/>
            <a:endParaRPr lang="en-US" i="1" dirty="0"/>
          </a:p>
        </p:txBody>
      </p:sp>
      <p:sp>
        <p:nvSpPr>
          <p:cNvPr id="3" name="Footer Placeholder 2">
            <a:extLst>
              <a:ext uri="{FF2B5EF4-FFF2-40B4-BE49-F238E27FC236}">
                <a16:creationId xmlns:a16="http://schemas.microsoft.com/office/drawing/2014/main" id="{DE95F84A-43D6-4914-B94A-0049C8C85B70}"/>
              </a:ext>
            </a:extLst>
          </p:cNvPr>
          <p:cNvSpPr>
            <a:spLocks noGrp="1"/>
          </p:cNvSpPr>
          <p:nvPr>
            <p:ph type="ftr" sz="quarter" idx="10"/>
          </p:nvPr>
        </p:nvSpPr>
        <p:spPr>
          <a:xfrm>
            <a:off x="8053388" y="6475413"/>
            <a:ext cx="490537" cy="182562"/>
          </a:xfrm>
        </p:spPr>
        <p:txBody>
          <a:bodyPr/>
          <a:lstStyle/>
          <a:p>
            <a:r>
              <a:rPr lang="en-US" dirty="0"/>
              <a:t>Andrew Myles, Cisco</a:t>
            </a:r>
          </a:p>
        </p:txBody>
      </p:sp>
      <p:sp>
        <p:nvSpPr>
          <p:cNvPr id="4" name="Slide Number Placeholder 3">
            <a:extLst>
              <a:ext uri="{FF2B5EF4-FFF2-40B4-BE49-F238E27FC236}">
                <a16:creationId xmlns:a16="http://schemas.microsoft.com/office/drawing/2014/main" id="{5DEF089A-72CD-49A3-8918-734161B7613F}"/>
              </a:ext>
            </a:extLst>
          </p:cNvPr>
          <p:cNvSpPr>
            <a:spLocks noGrp="1"/>
          </p:cNvSpPr>
          <p:nvPr>
            <p:ph type="sldNum" sz="quarter" idx="11"/>
          </p:nvPr>
        </p:nvSpPr>
        <p:spPr>
          <a:xfrm>
            <a:off x="4327525" y="6475413"/>
            <a:ext cx="565150" cy="182562"/>
          </a:xfrm>
        </p:spPr>
        <p:txBody>
          <a:bodyPr/>
          <a:lstStyle/>
          <a:p>
            <a:r>
              <a:rPr lang="en-US" dirty="0"/>
              <a:t>Slide </a:t>
            </a:r>
            <a:fld id="{EF4002E7-DB4D-4CC3-8382-1939D19420D8}" type="slidenum">
              <a:rPr lang="en-US" smtClean="0"/>
              <a:pPr/>
              <a:t>55</a:t>
            </a:fld>
            <a:endParaRPr lang="en-US" dirty="0"/>
          </a:p>
        </p:txBody>
      </p:sp>
      <p:sp>
        <p:nvSpPr>
          <p:cNvPr id="6" name="Rectangle 5">
            <a:extLst>
              <a:ext uri="{FF2B5EF4-FFF2-40B4-BE49-F238E27FC236}">
                <a16:creationId xmlns:a16="http://schemas.microsoft.com/office/drawing/2014/main" id="{CB457D8E-9638-4D14-8795-6EB1932F4036}"/>
              </a:ext>
            </a:extLst>
          </p:cNvPr>
          <p:cNvSpPr/>
          <p:nvPr/>
        </p:nvSpPr>
        <p:spPr bwMode="auto">
          <a:xfrm rot="2396923">
            <a:off x="7973262" y="1002765"/>
            <a:ext cx="1361447" cy="612855"/>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Refined f</a:t>
            </a:r>
            <a:r>
              <a:rPr kumimoji="0" lang="en-AU" sz="1600" b="1" i="0" u="none" strike="noStrike" cap="none" normalizeH="0" baseline="0" dirty="0">
                <a:ln>
                  <a:noFill/>
                </a:ln>
                <a:solidFill>
                  <a:srgbClr val="FF0000"/>
                </a:solidFill>
                <a:effectLst/>
                <a:latin typeface="+mj-lt"/>
              </a:rPr>
              <a:t>ro</a:t>
            </a:r>
            <a:r>
              <a:rPr lang="en-AU" sz="1600" b="1" dirty="0">
                <a:solidFill>
                  <a:srgbClr val="FF0000"/>
                </a:solidFill>
                <a:latin typeface="+mj-lt"/>
              </a:rPr>
              <a:t>m</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Jul 2021</a:t>
            </a:r>
          </a:p>
        </p:txBody>
      </p:sp>
    </p:spTree>
    <p:extLst>
      <p:ext uri="{BB962C8B-B14F-4D97-AF65-F5344CB8AC3E}">
        <p14:creationId xmlns:p14="http://schemas.microsoft.com/office/powerpoint/2010/main" val="383783679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26FE6-BFD4-43F2-9D9F-3DF379A73FEC}"/>
              </a:ext>
            </a:extLst>
          </p:cNvPr>
          <p:cNvSpPr>
            <a:spLocks noGrp="1"/>
          </p:cNvSpPr>
          <p:nvPr>
            <p:ph type="title"/>
          </p:nvPr>
        </p:nvSpPr>
        <p:spPr>
          <a:xfrm>
            <a:off x="685799" y="685800"/>
            <a:ext cx="7858125" cy="1066800"/>
          </a:xfrm>
        </p:spPr>
        <p:txBody>
          <a:bodyPr/>
          <a:lstStyle/>
          <a:p>
            <a:r>
              <a:rPr lang="en-AU" dirty="0"/>
              <a:t>In Sept 2021, BRAN#110d underlined fundamental disagreements about </a:t>
            </a:r>
            <a:r>
              <a:rPr lang="en-AU" dirty="0" err="1"/>
              <a:t>eDAA</a:t>
            </a:r>
            <a:r>
              <a:rPr lang="en-AU" dirty="0"/>
              <a:t> spectrum </a:t>
            </a:r>
            <a:r>
              <a:rPr lang="en-GB" dirty="0">
                <a:ea typeface="Times New Roman" panose="02020603050405020304" pitchFamily="18" charset="0"/>
              </a:rPr>
              <a:t>sharing</a:t>
            </a:r>
            <a:endParaRPr lang="en-AU" dirty="0"/>
          </a:p>
        </p:txBody>
      </p:sp>
      <p:sp>
        <p:nvSpPr>
          <p:cNvPr id="3" name="Content Placeholder 2">
            <a:extLst>
              <a:ext uri="{FF2B5EF4-FFF2-40B4-BE49-F238E27FC236}">
                <a16:creationId xmlns:a16="http://schemas.microsoft.com/office/drawing/2014/main" id="{76426FAD-D613-469C-B51D-7AA25AF069FE}"/>
              </a:ext>
            </a:extLst>
          </p:cNvPr>
          <p:cNvSpPr>
            <a:spLocks noGrp="1"/>
          </p:cNvSpPr>
          <p:nvPr>
            <p:ph idx="1"/>
          </p:nvPr>
        </p:nvSpPr>
        <p:spPr>
          <a:xfrm>
            <a:off x="685800" y="1981200"/>
            <a:ext cx="7772400" cy="4114800"/>
          </a:xfrm>
        </p:spPr>
        <p:txBody>
          <a:bodyPr/>
          <a:lstStyle/>
          <a:p>
            <a:r>
              <a:rPr lang="en-AU" dirty="0"/>
              <a:t>Submissions</a:t>
            </a:r>
          </a:p>
          <a:p>
            <a:pPr lvl="1"/>
            <a:r>
              <a:rPr lang="en-US" dirty="0"/>
              <a:t>BRAN(21)110a003 (Apple) - </a:t>
            </a:r>
            <a:r>
              <a:rPr lang="en-US" i="1" dirty="0"/>
              <a:t>Spectrum sharing comparisons</a:t>
            </a:r>
            <a:endParaRPr lang="en-AU" i="1" dirty="0"/>
          </a:p>
          <a:p>
            <a:pPr lvl="1"/>
            <a:r>
              <a:rPr lang="en-US" dirty="0"/>
              <a:t>BRAN(21)110d003r1 (Qualcomm) - </a:t>
            </a:r>
            <a:r>
              <a:rPr lang="en-US" i="1" dirty="0"/>
              <a:t>Response to BRAN(21)110a003</a:t>
            </a:r>
          </a:p>
          <a:p>
            <a:pPr lvl="1"/>
            <a:r>
              <a:rPr lang="en-US" dirty="0"/>
              <a:t>BRAN(21)110d009 (Apple) - </a:t>
            </a:r>
            <a:r>
              <a:rPr lang="en-US" i="1" dirty="0"/>
              <a:t>Inaccuracies in BRAN(21)110d003r1</a:t>
            </a:r>
          </a:p>
          <a:p>
            <a:pPr lvl="1"/>
            <a:r>
              <a:rPr lang="en-US" dirty="0"/>
              <a:t>BRAN(21)110d006 (Ericsson) - </a:t>
            </a:r>
            <a:r>
              <a:rPr lang="en-US" i="1" dirty="0"/>
              <a:t>Co-existence considerations for 6GHz channel access</a:t>
            </a:r>
          </a:p>
          <a:p>
            <a:r>
              <a:rPr lang="en-US" dirty="0"/>
              <a:t>Summary</a:t>
            </a:r>
          </a:p>
          <a:p>
            <a:pPr lvl="1"/>
            <a:r>
              <a:rPr lang="en-US" dirty="0">
                <a:latin typeface="+mj-lt"/>
              </a:rPr>
              <a:t>Lots of claims &amp; counter claims, but still little agreement</a:t>
            </a:r>
          </a:p>
          <a:p>
            <a:pPr lvl="2"/>
            <a:r>
              <a:rPr lang="en-US" dirty="0">
                <a:latin typeface="+mj-lt"/>
              </a:rPr>
              <a:t>One side claims </a:t>
            </a:r>
            <a:r>
              <a:rPr lang="en-US" dirty="0" err="1">
                <a:latin typeface="+mj-lt"/>
              </a:rPr>
              <a:t>eDAA</a:t>
            </a:r>
            <a:r>
              <a:rPr lang="en-US" dirty="0">
                <a:latin typeface="+mj-lt"/>
              </a:rPr>
              <a:t> provides </a:t>
            </a:r>
            <a:r>
              <a:rPr lang="en-GB" i="1" dirty="0">
                <a:effectLst/>
                <a:latin typeface="+mj-lt"/>
                <a:ea typeface="Times New Roman" panose="02020603050405020304" pitchFamily="18" charset="0"/>
              </a:rPr>
              <a:t>adequate spectrum sharing</a:t>
            </a:r>
            <a:r>
              <a:rPr lang="en-GB" dirty="0">
                <a:effectLst/>
                <a:latin typeface="+mj-lt"/>
                <a:ea typeface="Times New Roman" panose="02020603050405020304" pitchFamily="18" charset="0"/>
              </a:rPr>
              <a:t>, is the only way to enable &lt;10 </a:t>
            </a:r>
            <a:r>
              <a:rPr lang="en-GB" dirty="0" err="1">
                <a:effectLst/>
                <a:latin typeface="+mj-lt"/>
                <a:ea typeface="Times New Roman" panose="02020603050405020304" pitchFamily="18" charset="0"/>
              </a:rPr>
              <a:t>ms</a:t>
            </a:r>
            <a:r>
              <a:rPr lang="en-GB" dirty="0">
                <a:effectLst/>
                <a:latin typeface="+mj-lt"/>
                <a:ea typeface="Times New Roman" panose="02020603050405020304" pitchFamily="18" charset="0"/>
              </a:rPr>
              <a:t> latency, &amp; causes </a:t>
            </a:r>
            <a:r>
              <a:rPr lang="en-GB" dirty="0">
                <a:effectLst/>
                <a:latin typeface="Arial" panose="020B0604020202020204" pitchFamily="34" charset="0"/>
                <a:ea typeface="Times New Roman" panose="02020603050405020304" pitchFamily="18" charset="0"/>
              </a:rPr>
              <a:t>no more problem to Wi-Fi than Wi-Fi or NR-U</a:t>
            </a:r>
          </a:p>
          <a:p>
            <a:pPr lvl="2"/>
            <a:r>
              <a:rPr lang="en-GB" dirty="0">
                <a:latin typeface="Arial" panose="020B0604020202020204" pitchFamily="34" charset="0"/>
              </a:rPr>
              <a:t>Other side claims </a:t>
            </a:r>
            <a:r>
              <a:rPr lang="en-GB" dirty="0" err="1">
                <a:latin typeface="Arial" panose="020B0604020202020204" pitchFamily="34" charset="0"/>
              </a:rPr>
              <a:t>eDAA</a:t>
            </a:r>
            <a:r>
              <a:rPr lang="en-GB" dirty="0">
                <a:latin typeface="Arial" panose="020B0604020202020204" pitchFamily="34" charset="0"/>
              </a:rPr>
              <a:t> cannot share with Wi-Fi, particularly in terms of latency, and </a:t>
            </a:r>
            <a:r>
              <a:rPr lang="en-GB" dirty="0" err="1">
                <a:latin typeface="Arial" panose="020B0604020202020204" pitchFamily="34" charset="0"/>
              </a:rPr>
              <a:t>eDAA</a:t>
            </a:r>
            <a:r>
              <a:rPr lang="en-GB" dirty="0">
                <a:latin typeface="Arial" panose="020B0604020202020204" pitchFamily="34" charset="0"/>
              </a:rPr>
              <a:t> can’t even share with </a:t>
            </a:r>
            <a:r>
              <a:rPr lang="en-GB" dirty="0" err="1">
                <a:latin typeface="Arial" panose="020B0604020202020204" pitchFamily="34" charset="0"/>
              </a:rPr>
              <a:t>eDAA</a:t>
            </a:r>
            <a:endParaRPr lang="en-GB" dirty="0">
              <a:latin typeface="Arial" panose="020B0604020202020204" pitchFamily="34" charset="0"/>
            </a:endParaRPr>
          </a:p>
          <a:p>
            <a:pPr lvl="2"/>
            <a:r>
              <a:rPr lang="en-GB" dirty="0">
                <a:latin typeface="Arial" panose="020B0604020202020204" pitchFamily="34" charset="0"/>
              </a:rPr>
              <a:t>Both sides questioned the other side’s sims &amp; analysis</a:t>
            </a:r>
            <a:endParaRPr lang="en-AU" dirty="0"/>
          </a:p>
        </p:txBody>
      </p:sp>
      <p:sp>
        <p:nvSpPr>
          <p:cNvPr id="4" name="Footer Placeholder 3">
            <a:extLst>
              <a:ext uri="{FF2B5EF4-FFF2-40B4-BE49-F238E27FC236}">
                <a16:creationId xmlns:a16="http://schemas.microsoft.com/office/drawing/2014/main" id="{F2B54887-C1B9-4BBC-AD63-F2D7D277D320}"/>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327A1C40-0D78-4F4A-A79A-DDFA531FA902}"/>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56</a:t>
            </a:fld>
            <a:endParaRPr lang="en-US" dirty="0"/>
          </a:p>
        </p:txBody>
      </p:sp>
      <p:sp>
        <p:nvSpPr>
          <p:cNvPr id="6" name="Rectangle 5">
            <a:extLst>
              <a:ext uri="{FF2B5EF4-FFF2-40B4-BE49-F238E27FC236}">
                <a16:creationId xmlns:a16="http://schemas.microsoft.com/office/drawing/2014/main" id="{F08FAE04-EF27-4E5B-97FB-4643EECCA6A3}"/>
              </a:ext>
            </a:extLst>
          </p:cNvPr>
          <p:cNvSpPr/>
          <p:nvPr/>
        </p:nvSpPr>
        <p:spPr bwMode="auto">
          <a:xfrm rot="2396923">
            <a:off x="7973262" y="1002765"/>
            <a:ext cx="1361447" cy="612855"/>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rgbClr val="FF0000"/>
                </a:solidFill>
                <a:effectLst/>
                <a:latin typeface="+mj-lt"/>
              </a:rPr>
              <a:t>Fro</a:t>
            </a:r>
            <a:r>
              <a:rPr lang="en-AU" sz="1600" b="1" dirty="0">
                <a:solidFill>
                  <a:srgbClr val="FF0000"/>
                </a:solidFill>
                <a:latin typeface="+mj-lt"/>
              </a:rPr>
              <a:t>m</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Sep 2021</a:t>
            </a:r>
          </a:p>
        </p:txBody>
      </p:sp>
    </p:spTree>
    <p:extLst>
      <p:ext uri="{BB962C8B-B14F-4D97-AF65-F5344CB8AC3E}">
        <p14:creationId xmlns:p14="http://schemas.microsoft.com/office/powerpoint/2010/main" val="344148600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26FE6-BFD4-43F2-9D9F-3DF379A73FEC}"/>
              </a:ext>
            </a:extLst>
          </p:cNvPr>
          <p:cNvSpPr>
            <a:spLocks noGrp="1"/>
          </p:cNvSpPr>
          <p:nvPr>
            <p:ph type="title"/>
          </p:nvPr>
        </p:nvSpPr>
        <p:spPr>
          <a:xfrm>
            <a:off x="685800" y="685800"/>
            <a:ext cx="8458200" cy="1066800"/>
          </a:xfrm>
        </p:spPr>
        <p:txBody>
          <a:bodyPr/>
          <a:lstStyle/>
          <a:p>
            <a:r>
              <a:rPr lang="en-AU" dirty="0"/>
              <a:t>In Sept 2021, BRAN#110e focused on both process &amp; technical NB FH aspects … again without consensus</a:t>
            </a:r>
          </a:p>
        </p:txBody>
      </p:sp>
      <p:sp>
        <p:nvSpPr>
          <p:cNvPr id="3" name="Content Placeholder 2">
            <a:extLst>
              <a:ext uri="{FF2B5EF4-FFF2-40B4-BE49-F238E27FC236}">
                <a16:creationId xmlns:a16="http://schemas.microsoft.com/office/drawing/2014/main" id="{76426FAD-D613-469C-B51D-7AA25AF069FE}"/>
              </a:ext>
            </a:extLst>
          </p:cNvPr>
          <p:cNvSpPr>
            <a:spLocks noGrp="1"/>
          </p:cNvSpPr>
          <p:nvPr>
            <p:ph idx="1"/>
          </p:nvPr>
        </p:nvSpPr>
        <p:spPr>
          <a:xfrm>
            <a:off x="685800" y="1981200"/>
            <a:ext cx="7772400" cy="4114800"/>
          </a:xfrm>
        </p:spPr>
        <p:txBody>
          <a:bodyPr/>
          <a:lstStyle/>
          <a:p>
            <a:r>
              <a:rPr lang="en-AU" dirty="0"/>
              <a:t>Submissions</a:t>
            </a:r>
          </a:p>
          <a:p>
            <a:pPr lvl="1"/>
            <a:r>
              <a:rPr lang="en-US" dirty="0"/>
              <a:t>BRAN(21)110d004 (Rapporteur/Broadcom) - </a:t>
            </a:r>
            <a:r>
              <a:rPr lang="en-US" i="1" dirty="0"/>
              <a:t>Proposal for way forward for NB in EN 303 687</a:t>
            </a:r>
          </a:p>
          <a:p>
            <a:pPr lvl="1"/>
            <a:r>
              <a:rPr lang="en-US" dirty="0"/>
              <a:t>BRAN(21)110d007 (Ericsson) - </a:t>
            </a:r>
            <a:r>
              <a:rPr lang="en-US" i="1" dirty="0"/>
              <a:t>Next Step for Narrowband in 6 GHz</a:t>
            </a:r>
          </a:p>
          <a:p>
            <a:pPr lvl="1"/>
            <a:r>
              <a:rPr lang="en-US" dirty="0"/>
              <a:t>BRAN(21)110d005 (Apple) - </a:t>
            </a:r>
            <a:r>
              <a:rPr lang="en-US" i="1" dirty="0"/>
              <a:t>Equal Treatment of Narrow Band</a:t>
            </a:r>
          </a:p>
          <a:p>
            <a:pPr lvl="1"/>
            <a:r>
              <a:rPr lang="en-US" dirty="0"/>
              <a:t>BRAN(21)110e004 (Ericsson) </a:t>
            </a:r>
            <a:r>
              <a:rPr lang="en-US" i="1" dirty="0"/>
              <a:t>- LBT and MU for Narrowband Frequency Hopping</a:t>
            </a:r>
          </a:p>
          <a:p>
            <a:pPr lvl="1"/>
            <a:r>
              <a:rPr lang="en-US" dirty="0"/>
              <a:t>BRAN(21)110d008 (Apple) - </a:t>
            </a:r>
            <a:r>
              <a:rPr lang="en-US" i="1" dirty="0"/>
              <a:t>Way forward for Narrow-band in 6GHz</a:t>
            </a:r>
            <a:r>
              <a:rPr lang="en-US" dirty="0"/>
              <a:t> </a:t>
            </a:r>
            <a:endParaRPr lang="en-AU" dirty="0"/>
          </a:p>
          <a:p>
            <a:pPr lvl="1"/>
            <a:r>
              <a:rPr lang="en-US" dirty="0"/>
              <a:t>BRAN(21)110e003 (Ericsson) - </a:t>
            </a:r>
            <a:r>
              <a:rPr lang="en-US" i="1" dirty="0"/>
              <a:t>Relevance of EN 300 328</a:t>
            </a:r>
          </a:p>
        </p:txBody>
      </p:sp>
      <p:sp>
        <p:nvSpPr>
          <p:cNvPr id="4" name="Footer Placeholder 3">
            <a:extLst>
              <a:ext uri="{FF2B5EF4-FFF2-40B4-BE49-F238E27FC236}">
                <a16:creationId xmlns:a16="http://schemas.microsoft.com/office/drawing/2014/main" id="{F2B54887-C1B9-4BBC-AD63-F2D7D277D320}"/>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327A1C40-0D78-4F4A-A79A-DDFA531FA902}"/>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57</a:t>
            </a:fld>
            <a:endParaRPr lang="en-US" dirty="0"/>
          </a:p>
        </p:txBody>
      </p:sp>
      <p:sp>
        <p:nvSpPr>
          <p:cNvPr id="6" name="Rectangle 5">
            <a:extLst>
              <a:ext uri="{FF2B5EF4-FFF2-40B4-BE49-F238E27FC236}">
                <a16:creationId xmlns:a16="http://schemas.microsoft.com/office/drawing/2014/main" id="{2208A560-4861-489A-ABB6-05F9C110EEFF}"/>
              </a:ext>
            </a:extLst>
          </p:cNvPr>
          <p:cNvSpPr/>
          <p:nvPr/>
        </p:nvSpPr>
        <p:spPr bwMode="auto">
          <a:xfrm rot="2396923">
            <a:off x="7973262" y="1002765"/>
            <a:ext cx="1361447" cy="612855"/>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rgbClr val="FF0000"/>
                </a:solidFill>
                <a:effectLst/>
                <a:latin typeface="+mj-lt"/>
              </a:rPr>
              <a:t>Fro</a:t>
            </a:r>
            <a:r>
              <a:rPr lang="en-AU" sz="1600" b="1" dirty="0">
                <a:solidFill>
                  <a:srgbClr val="FF0000"/>
                </a:solidFill>
                <a:latin typeface="+mj-lt"/>
              </a:rPr>
              <a:t>m</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Sep 2021</a:t>
            </a:r>
          </a:p>
        </p:txBody>
      </p:sp>
    </p:spTree>
    <p:extLst>
      <p:ext uri="{BB962C8B-B14F-4D97-AF65-F5344CB8AC3E}">
        <p14:creationId xmlns:p14="http://schemas.microsoft.com/office/powerpoint/2010/main" val="206250171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24A711-5FA8-4C2E-9EA4-63E097E75021}"/>
              </a:ext>
            </a:extLst>
          </p:cNvPr>
          <p:cNvSpPr>
            <a:spLocks noGrp="1"/>
          </p:cNvSpPr>
          <p:nvPr>
            <p:ph type="title"/>
          </p:nvPr>
        </p:nvSpPr>
        <p:spPr/>
        <p:txBody>
          <a:bodyPr/>
          <a:lstStyle/>
          <a:p>
            <a:r>
              <a:rPr lang="en-AU" dirty="0"/>
              <a:t>BRAN#110e did not come to any agreement about NB FH on various process related issues</a:t>
            </a:r>
          </a:p>
        </p:txBody>
      </p:sp>
      <p:sp>
        <p:nvSpPr>
          <p:cNvPr id="3" name="Content Placeholder 2">
            <a:extLst>
              <a:ext uri="{FF2B5EF4-FFF2-40B4-BE49-F238E27FC236}">
                <a16:creationId xmlns:a16="http://schemas.microsoft.com/office/drawing/2014/main" id="{88E6F152-40DA-42EF-A0F0-6B881EC5EC95}"/>
              </a:ext>
            </a:extLst>
          </p:cNvPr>
          <p:cNvSpPr>
            <a:spLocks noGrp="1"/>
          </p:cNvSpPr>
          <p:nvPr>
            <p:ph idx="1"/>
          </p:nvPr>
        </p:nvSpPr>
        <p:spPr>
          <a:xfrm>
            <a:off x="685800" y="1600200"/>
            <a:ext cx="7772400" cy="4114800"/>
          </a:xfrm>
        </p:spPr>
        <p:txBody>
          <a:bodyPr/>
          <a:lstStyle/>
          <a:p>
            <a:r>
              <a:rPr lang="en-AU" dirty="0"/>
              <a:t>Summary of process issues</a:t>
            </a:r>
          </a:p>
          <a:p>
            <a:pPr lvl="1"/>
            <a:r>
              <a:rPr lang="en-AU" dirty="0"/>
              <a:t>BRAN#110e discussed various procedural options, including:</a:t>
            </a:r>
          </a:p>
          <a:p>
            <a:pPr lvl="2"/>
            <a:r>
              <a:rPr lang="en-AU" dirty="0"/>
              <a:t>Include NB FH in EN 303 687 now, even if that means delay for 6 GHz</a:t>
            </a:r>
          </a:p>
          <a:p>
            <a:pPr lvl="2"/>
            <a:r>
              <a:rPr lang="en-AU" dirty="0"/>
              <a:t>Include NB FH in EN 303 687 as proposed, and refine in next version</a:t>
            </a:r>
          </a:p>
          <a:p>
            <a:pPr lvl="2"/>
            <a:r>
              <a:rPr lang="en-AU" dirty="0"/>
              <a:t>Include NB  FH in next version of EN 303 687, which will mean delay for NB FH</a:t>
            </a:r>
          </a:p>
          <a:p>
            <a:pPr lvl="2"/>
            <a:r>
              <a:rPr lang="en-AU" dirty="0"/>
              <a:t>Develop NB FH in a parallel WI</a:t>
            </a:r>
          </a:p>
          <a:p>
            <a:pPr lvl="1"/>
            <a:r>
              <a:rPr lang="en-AU" dirty="0"/>
              <a:t>There was no agreement after intense discussion about:</a:t>
            </a:r>
          </a:p>
          <a:p>
            <a:pPr lvl="2"/>
            <a:r>
              <a:rPr lang="en-AU" dirty="0"/>
              <a:t>What is (not) allowed by rules?</a:t>
            </a:r>
          </a:p>
          <a:p>
            <a:pPr lvl="3"/>
            <a:r>
              <a:rPr lang="en-AU" dirty="0" err="1"/>
              <a:t>eg</a:t>
            </a:r>
            <a:r>
              <a:rPr lang="en-AU" dirty="0"/>
              <a:t> parallel WI’s, noting 60 GHz precedent</a:t>
            </a:r>
          </a:p>
          <a:p>
            <a:pPr lvl="3"/>
            <a:r>
              <a:rPr lang="en-AU" dirty="0" err="1"/>
              <a:t>eg</a:t>
            </a:r>
            <a:r>
              <a:rPr lang="en-AU" dirty="0"/>
              <a:t> could EN 303 687 even be a stable draft before regulations were published?</a:t>
            </a:r>
          </a:p>
          <a:p>
            <a:pPr lvl="2"/>
            <a:r>
              <a:rPr lang="en-AU" dirty="0"/>
              <a:t>What was (not) intended by regulators?</a:t>
            </a:r>
          </a:p>
          <a:p>
            <a:pPr lvl="3"/>
            <a:r>
              <a:rPr lang="en-AU" dirty="0" err="1"/>
              <a:t>eg</a:t>
            </a:r>
            <a:r>
              <a:rPr lang="en-AU" dirty="0"/>
              <a:t> Should Wi-Fi/NR-U have priority over NB FH, or equal treatment?</a:t>
            </a:r>
          </a:p>
          <a:p>
            <a:pPr lvl="2"/>
            <a:r>
              <a:rPr lang="en-AU" dirty="0"/>
              <a:t>Can </a:t>
            </a:r>
            <a:r>
              <a:rPr lang="en-AU" i="1" dirty="0"/>
              <a:t>Notified Bodies </a:t>
            </a:r>
            <a:r>
              <a:rPr lang="en-AU" dirty="0"/>
              <a:t>be informed about disagreements related to </a:t>
            </a:r>
            <a:r>
              <a:rPr lang="en-AU" i="1" dirty="0"/>
              <a:t>adequate sharing </a:t>
            </a:r>
            <a:r>
              <a:rPr lang="en-AU" dirty="0"/>
              <a:t>for NB FH?</a:t>
            </a:r>
          </a:p>
          <a:p>
            <a:pPr lvl="3"/>
            <a:r>
              <a:rPr lang="en-AU" dirty="0"/>
              <a:t>This is important if NB FH is not included in a </a:t>
            </a:r>
            <a:r>
              <a:rPr lang="en-AU" i="1" dirty="0"/>
              <a:t>Harmonised Standard </a:t>
            </a:r>
            <a:r>
              <a:rPr lang="en-AU" dirty="0"/>
              <a:t>soon</a:t>
            </a:r>
          </a:p>
          <a:p>
            <a:pPr lvl="2"/>
            <a:r>
              <a:rPr lang="en-AU" dirty="0"/>
              <a:t>…</a:t>
            </a:r>
          </a:p>
          <a:p>
            <a:pPr lvl="1"/>
            <a:endParaRPr lang="en-AU" dirty="0"/>
          </a:p>
          <a:p>
            <a:pPr lvl="2"/>
            <a:endParaRPr lang="en-AU" dirty="0"/>
          </a:p>
        </p:txBody>
      </p:sp>
      <p:sp>
        <p:nvSpPr>
          <p:cNvPr id="4" name="Footer Placeholder 3">
            <a:extLst>
              <a:ext uri="{FF2B5EF4-FFF2-40B4-BE49-F238E27FC236}">
                <a16:creationId xmlns:a16="http://schemas.microsoft.com/office/drawing/2014/main" id="{D6170D1D-8E1C-4B5D-8651-6B9866E26DFF}"/>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2A29EEA6-C0F3-4F9D-B47F-3DA8A5080B27}"/>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58</a:t>
            </a:fld>
            <a:endParaRPr lang="en-US" dirty="0"/>
          </a:p>
        </p:txBody>
      </p:sp>
      <p:sp>
        <p:nvSpPr>
          <p:cNvPr id="6" name="Rectangle 5">
            <a:extLst>
              <a:ext uri="{FF2B5EF4-FFF2-40B4-BE49-F238E27FC236}">
                <a16:creationId xmlns:a16="http://schemas.microsoft.com/office/drawing/2014/main" id="{C75217E3-746E-45C6-910A-FC1945870823}"/>
              </a:ext>
            </a:extLst>
          </p:cNvPr>
          <p:cNvSpPr/>
          <p:nvPr/>
        </p:nvSpPr>
        <p:spPr bwMode="auto">
          <a:xfrm rot="2396923">
            <a:off x="7973262" y="1002765"/>
            <a:ext cx="1361447" cy="612855"/>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rgbClr val="FF0000"/>
                </a:solidFill>
                <a:effectLst/>
                <a:latin typeface="+mj-lt"/>
              </a:rPr>
              <a:t>Fro</a:t>
            </a:r>
            <a:r>
              <a:rPr lang="en-AU" sz="1600" b="1" dirty="0">
                <a:solidFill>
                  <a:srgbClr val="FF0000"/>
                </a:solidFill>
                <a:latin typeface="+mj-lt"/>
              </a:rPr>
              <a:t>m</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Sep 2021</a:t>
            </a:r>
          </a:p>
        </p:txBody>
      </p:sp>
    </p:spTree>
    <p:extLst>
      <p:ext uri="{BB962C8B-B14F-4D97-AF65-F5344CB8AC3E}">
        <p14:creationId xmlns:p14="http://schemas.microsoft.com/office/powerpoint/2010/main" val="113018307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47D90-0B54-44C8-9A13-6E049A54B89D}"/>
              </a:ext>
            </a:extLst>
          </p:cNvPr>
          <p:cNvSpPr>
            <a:spLocks noGrp="1"/>
          </p:cNvSpPr>
          <p:nvPr>
            <p:ph type="title"/>
          </p:nvPr>
        </p:nvSpPr>
        <p:spPr/>
        <p:txBody>
          <a:bodyPr/>
          <a:lstStyle/>
          <a:p>
            <a:r>
              <a:rPr lang="en-AU" dirty="0"/>
              <a:t>BRAN#110e did not come to any agreement on issues related to adoption of EN 300 328 techniques</a:t>
            </a:r>
          </a:p>
        </p:txBody>
      </p:sp>
      <p:sp>
        <p:nvSpPr>
          <p:cNvPr id="3" name="Content Placeholder 2">
            <a:extLst>
              <a:ext uri="{FF2B5EF4-FFF2-40B4-BE49-F238E27FC236}">
                <a16:creationId xmlns:a16="http://schemas.microsoft.com/office/drawing/2014/main" id="{B258CA39-27DF-4544-A795-C040661EC7A3}"/>
              </a:ext>
            </a:extLst>
          </p:cNvPr>
          <p:cNvSpPr>
            <a:spLocks noGrp="1"/>
          </p:cNvSpPr>
          <p:nvPr>
            <p:ph idx="1"/>
          </p:nvPr>
        </p:nvSpPr>
        <p:spPr/>
        <p:txBody>
          <a:bodyPr/>
          <a:lstStyle/>
          <a:p>
            <a:r>
              <a:rPr lang="en-AU" dirty="0"/>
              <a:t>Summary of EN 300 328 related issues</a:t>
            </a:r>
          </a:p>
          <a:p>
            <a:pPr lvl="1"/>
            <a:r>
              <a:rPr lang="en-AU" dirty="0"/>
              <a:t>In BRAN#110e, some (re)asserted that sharing techniques from</a:t>
            </a:r>
            <a:br>
              <a:rPr lang="en-AU" dirty="0"/>
            </a:br>
            <a:r>
              <a:rPr lang="en-AU" dirty="0"/>
              <a:t>EN 300 328 (2.4 GHz) provide:</a:t>
            </a:r>
          </a:p>
          <a:p>
            <a:pPr lvl="2"/>
            <a:r>
              <a:rPr lang="en-AU" dirty="0"/>
              <a:t>Adequate sharing for 6 GHz </a:t>
            </a:r>
            <a:r>
              <a:rPr lang="en-AU" i="1" dirty="0"/>
              <a:t>as is …</a:t>
            </a:r>
          </a:p>
          <a:p>
            <a:pPr lvl="2"/>
            <a:r>
              <a:rPr lang="en-AU" dirty="0"/>
              <a:t>… but refinements are possible to make sharing even better in 6 GHz</a:t>
            </a:r>
          </a:p>
          <a:p>
            <a:pPr lvl="1"/>
            <a:r>
              <a:rPr lang="en-AU" dirty="0"/>
              <a:t>Others disagreed (again), noting 2.4 GHz is a different band to 6 GHz, and that EN 300 328 does not even provide good sharing in 2.4 GHz</a:t>
            </a:r>
          </a:p>
          <a:p>
            <a:pPr lvl="2"/>
            <a:r>
              <a:rPr lang="en-AU" dirty="0"/>
              <a:t>Different goals</a:t>
            </a:r>
          </a:p>
          <a:p>
            <a:pPr lvl="2"/>
            <a:r>
              <a:rPr lang="en-AU" dirty="0"/>
              <a:t>Different size of band</a:t>
            </a:r>
          </a:p>
          <a:p>
            <a:pPr lvl="2"/>
            <a:r>
              <a:rPr lang="en-AU" dirty="0"/>
              <a:t>Different channel plan</a:t>
            </a:r>
          </a:p>
          <a:p>
            <a:pPr lvl="1"/>
            <a:r>
              <a:rPr lang="en-AU" dirty="0"/>
              <a:t>The bottom line in relation to NB FH sharing is:</a:t>
            </a:r>
          </a:p>
          <a:p>
            <a:pPr lvl="2"/>
            <a:r>
              <a:rPr lang="en-AU" dirty="0"/>
              <a:t>Some want it to be based on (a refinement of) EN 300 328 … ASAP</a:t>
            </a:r>
          </a:p>
          <a:p>
            <a:pPr lvl="2"/>
            <a:r>
              <a:rPr lang="en-AU" dirty="0"/>
              <a:t>Others want it to be based on LBT … after a full technical discussion </a:t>
            </a:r>
          </a:p>
          <a:p>
            <a:endParaRPr lang="en-AU" dirty="0"/>
          </a:p>
        </p:txBody>
      </p:sp>
      <p:sp>
        <p:nvSpPr>
          <p:cNvPr id="4" name="Footer Placeholder 3">
            <a:extLst>
              <a:ext uri="{FF2B5EF4-FFF2-40B4-BE49-F238E27FC236}">
                <a16:creationId xmlns:a16="http://schemas.microsoft.com/office/drawing/2014/main" id="{4336606E-87B6-412B-BBD2-A8B3AEFEE4E9}"/>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488EB667-E227-4AF4-9854-D07640DFBC39}"/>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59</a:t>
            </a:fld>
            <a:endParaRPr lang="en-US" dirty="0"/>
          </a:p>
        </p:txBody>
      </p:sp>
      <p:sp>
        <p:nvSpPr>
          <p:cNvPr id="6" name="Rectangle 5">
            <a:extLst>
              <a:ext uri="{FF2B5EF4-FFF2-40B4-BE49-F238E27FC236}">
                <a16:creationId xmlns:a16="http://schemas.microsoft.com/office/drawing/2014/main" id="{DA376A2C-B68B-46FE-B74A-23BAC8249CAC}"/>
              </a:ext>
            </a:extLst>
          </p:cNvPr>
          <p:cNvSpPr/>
          <p:nvPr/>
        </p:nvSpPr>
        <p:spPr bwMode="auto">
          <a:xfrm rot="2396923">
            <a:off x="7973262" y="1002765"/>
            <a:ext cx="1361447" cy="612855"/>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rgbClr val="FF0000"/>
                </a:solidFill>
                <a:effectLst/>
                <a:latin typeface="+mj-lt"/>
              </a:rPr>
              <a:t>Fro</a:t>
            </a:r>
            <a:r>
              <a:rPr lang="en-AU" sz="1600" b="1" dirty="0">
                <a:solidFill>
                  <a:srgbClr val="FF0000"/>
                </a:solidFill>
                <a:latin typeface="+mj-lt"/>
              </a:rPr>
              <a:t>m</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Sep 2021</a:t>
            </a:r>
          </a:p>
        </p:txBody>
      </p:sp>
    </p:spTree>
    <p:extLst>
      <p:ext uri="{BB962C8B-B14F-4D97-AF65-F5344CB8AC3E}">
        <p14:creationId xmlns:p14="http://schemas.microsoft.com/office/powerpoint/2010/main" val="34811704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Participant behavior in IEEE-SA activities is guided</a:t>
            </a:r>
            <a:br>
              <a:rPr lang="en-US" dirty="0"/>
            </a:br>
            <a:r>
              <a:rPr lang="en-US" dirty="0"/>
              <a:t>by the IEEE Codes of Ethics &amp; Conduct</a:t>
            </a:r>
          </a:p>
        </p:txBody>
      </p:sp>
      <p:sp>
        <p:nvSpPr>
          <p:cNvPr id="3" name="Content Placeholder 2"/>
          <p:cNvSpPr>
            <a:spLocks noGrp="1"/>
          </p:cNvSpPr>
          <p:nvPr>
            <p:ph idx="1"/>
          </p:nvPr>
        </p:nvSpPr>
        <p:spPr/>
        <p:txBody>
          <a:bodyPr/>
          <a:lstStyle/>
          <a:p>
            <a:pPr lvl="1"/>
            <a:r>
              <a:rPr lang="en-US" dirty="0"/>
              <a:t>All participants in IEEE-SA activities are expected to adhere to the core principles underlying the:</a:t>
            </a:r>
          </a:p>
          <a:p>
            <a:pPr lvl="2"/>
            <a:r>
              <a:rPr lang="en-US" dirty="0">
                <a:hlinkClick r:id="rId2"/>
              </a:rPr>
              <a:t>IEEE Code of Ethics</a:t>
            </a:r>
            <a:endParaRPr lang="en-US" dirty="0"/>
          </a:p>
          <a:p>
            <a:pPr lvl="2"/>
            <a:r>
              <a:rPr lang="en-US" dirty="0">
                <a:hlinkClick r:id="rId3"/>
              </a:rPr>
              <a:t>IEEE Code of Conduct</a:t>
            </a:r>
            <a:endParaRPr lang="en-US" dirty="0"/>
          </a:p>
          <a:p>
            <a:pPr lvl="1"/>
            <a:r>
              <a:rPr lang="en-US" dirty="0"/>
              <a:t>The core principles of the IEEE Codes of Ethics &amp; Conduct are to:</a:t>
            </a:r>
          </a:p>
          <a:p>
            <a:pPr lvl="2"/>
            <a:r>
              <a:rPr lang="en-US" i="1" dirty="0"/>
              <a:t>Uphold the highest standards of integrity, responsible behavior, and ethical and professional conduct</a:t>
            </a:r>
          </a:p>
          <a:p>
            <a:pPr lvl="2"/>
            <a:r>
              <a:rPr lang="en-US" i="1" dirty="0"/>
              <a:t>Treat people fairly and with respect, to not engage in harassment, discrimination, or retaliation, and to protect people's privacy.</a:t>
            </a:r>
          </a:p>
          <a:p>
            <a:pPr lvl="2"/>
            <a:r>
              <a:rPr lang="en-US" i="1" dirty="0"/>
              <a:t>Avoid injuring others, their property, reputation, or employment by false or malicious action</a:t>
            </a:r>
          </a:p>
          <a:p>
            <a:pPr lvl="1"/>
            <a:r>
              <a:rPr lang="en-US" dirty="0"/>
              <a:t>The most recent versions of these Codes are available at</a:t>
            </a:r>
          </a:p>
          <a:p>
            <a:pPr lvl="2"/>
            <a:r>
              <a:rPr lang="en-US" dirty="0">
                <a:hlinkClick r:id="rId4"/>
              </a:rPr>
              <a:t>http://www.ieee.org/about/corporate/governance</a:t>
            </a:r>
            <a:endParaRPr lang="en-US" dirty="0"/>
          </a:p>
        </p:txBody>
      </p:sp>
      <p:sp>
        <p:nvSpPr>
          <p:cNvPr id="5" name="Footer Placeholder 4"/>
          <p:cNvSpPr>
            <a:spLocks noGrp="1"/>
          </p:cNvSpPr>
          <p:nvPr>
            <p:ph type="ftr" idx="10"/>
          </p:nvPr>
        </p:nvSpPr>
        <p:spPr/>
        <p:txBody>
          <a:bodyPr/>
          <a:lstStyle/>
          <a:p>
            <a:r>
              <a:rPr lang="en-US" dirty="0"/>
              <a:t>Andrew Myles, Cisco</a:t>
            </a:r>
          </a:p>
        </p:txBody>
      </p:sp>
      <p:sp>
        <p:nvSpPr>
          <p:cNvPr id="4" name="Slide Number Placeholder 3"/>
          <p:cNvSpPr>
            <a:spLocks noGrp="1"/>
          </p:cNvSpPr>
          <p:nvPr>
            <p:ph type="sldNum" idx="11"/>
          </p:nvPr>
        </p:nvSpPr>
        <p:spPr/>
        <p:txBody>
          <a:bodyPr/>
          <a:lstStyle/>
          <a:p>
            <a:r>
              <a:rPr lang="en-GB" dirty="0"/>
              <a:t>Slide </a:t>
            </a:r>
            <a:fld id="{440F5867-744E-4AA6-B0ED-4C44D2DFBB7B}" type="slidenum">
              <a:rPr lang="en-GB" smtClean="0"/>
              <a:pPr/>
              <a:t>6</a:t>
            </a:fld>
            <a:endParaRPr lang="en-GB" dirty="0"/>
          </a:p>
        </p:txBody>
      </p:sp>
      <p:sp>
        <p:nvSpPr>
          <p:cNvPr id="7" name="Rectangle 6">
            <a:extLst>
              <a:ext uri="{FF2B5EF4-FFF2-40B4-BE49-F238E27FC236}">
                <a16:creationId xmlns:a16="http://schemas.microsoft.com/office/drawing/2014/main" id="{3DB4D861-E815-4748-A24F-3BEB008A00F1}"/>
              </a:ext>
            </a:extLst>
          </p:cNvPr>
          <p:cNvSpPr/>
          <p:nvPr/>
        </p:nvSpPr>
        <p:spPr bwMode="auto">
          <a:xfrm rot="2228405">
            <a:off x="7658099" y="1286064"/>
            <a:ext cx="16002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a:ln>
                  <a:noFill/>
                </a:ln>
                <a:solidFill>
                  <a:srgbClr val="FF0000"/>
                </a:solidFill>
                <a:effectLst/>
                <a:latin typeface="+mj-lt"/>
              </a:rPr>
              <a:t>Approved slide</a:t>
            </a:r>
          </a:p>
        </p:txBody>
      </p:sp>
    </p:spTree>
    <p:extLst>
      <p:ext uri="{BB962C8B-B14F-4D97-AF65-F5344CB8AC3E}">
        <p14:creationId xmlns:p14="http://schemas.microsoft.com/office/powerpoint/2010/main" val="39554336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E0BF0-3772-47EF-A425-265D04903F93}"/>
              </a:ext>
            </a:extLst>
          </p:cNvPr>
          <p:cNvSpPr>
            <a:spLocks noGrp="1"/>
          </p:cNvSpPr>
          <p:nvPr>
            <p:ph type="title"/>
          </p:nvPr>
        </p:nvSpPr>
        <p:spPr>
          <a:xfrm>
            <a:off x="685800" y="685800"/>
            <a:ext cx="7772400" cy="1066800"/>
          </a:xfrm>
        </p:spPr>
        <p:txBody>
          <a:bodyPr/>
          <a:lstStyle/>
          <a:p>
            <a:r>
              <a:rPr lang="en-AU" dirty="0"/>
              <a:t>In Sept 2021, the Coex SC heard summaries of issues related to NB FH sharing with Wi-Fi</a:t>
            </a:r>
          </a:p>
        </p:txBody>
      </p:sp>
      <p:sp>
        <p:nvSpPr>
          <p:cNvPr id="3" name="Content Placeholder 2">
            <a:extLst>
              <a:ext uri="{FF2B5EF4-FFF2-40B4-BE49-F238E27FC236}">
                <a16:creationId xmlns:a16="http://schemas.microsoft.com/office/drawing/2014/main" id="{5D54AD26-1294-4D5E-95EF-7CCB5FCDAB45}"/>
              </a:ext>
            </a:extLst>
          </p:cNvPr>
          <p:cNvSpPr>
            <a:spLocks noGrp="1"/>
          </p:cNvSpPr>
          <p:nvPr>
            <p:ph idx="1"/>
          </p:nvPr>
        </p:nvSpPr>
        <p:spPr>
          <a:xfrm>
            <a:off x="685800" y="1981200"/>
            <a:ext cx="7772400" cy="4114800"/>
          </a:xfrm>
        </p:spPr>
        <p:txBody>
          <a:bodyPr/>
          <a:lstStyle/>
          <a:p>
            <a:pPr lvl="1"/>
            <a:r>
              <a:rPr lang="en-AU" dirty="0"/>
              <a:t>In July 2021, the Coex SC both sides of the NB FH discussion to summarise the technical issues from their perspective </a:t>
            </a:r>
          </a:p>
          <a:p>
            <a:pPr lvl="2"/>
            <a:r>
              <a:rPr lang="en-AU" dirty="0">
                <a:hlinkClick r:id="rId2"/>
              </a:rPr>
              <a:t>11-21-1550-00</a:t>
            </a:r>
            <a:r>
              <a:rPr lang="en-AU" dirty="0"/>
              <a:t> - </a:t>
            </a:r>
            <a:r>
              <a:rPr lang="en-AU" i="1" dirty="0"/>
              <a:t>Narrowband coexistence issues with enhanced DAA in 6 GHz</a:t>
            </a:r>
          </a:p>
          <a:p>
            <a:pPr lvl="3"/>
            <a:r>
              <a:rPr lang="en-AU" dirty="0"/>
              <a:t>Menzo Wentink (Qualcomm), Stuart Strickland (HPE), Michael Tseytlin (Facebook), Xinrong Wang (Intel), Scott Blue (Microsoft)</a:t>
            </a:r>
          </a:p>
          <a:p>
            <a:pPr lvl="3"/>
            <a:r>
              <a:rPr lang="en-AU" dirty="0"/>
              <a:t>Summary</a:t>
            </a:r>
          </a:p>
          <a:p>
            <a:pPr lvl="4"/>
            <a:r>
              <a:rPr lang="en-AU" sz="1400" dirty="0"/>
              <a:t>Asserted that </a:t>
            </a:r>
            <a:r>
              <a:rPr lang="en-AU" sz="1400" dirty="0" err="1"/>
              <a:t>eDAA</a:t>
            </a:r>
            <a:r>
              <a:rPr lang="en-AU" sz="1400" dirty="0"/>
              <a:t> does not support coexistence with Wi-Fi, or even between </a:t>
            </a:r>
            <a:r>
              <a:rPr lang="en-AU" sz="1400" dirty="0" err="1"/>
              <a:t>eDAA</a:t>
            </a:r>
            <a:r>
              <a:rPr lang="en-AU" sz="1400" dirty="0"/>
              <a:t> systems</a:t>
            </a:r>
          </a:p>
          <a:p>
            <a:pPr lvl="4"/>
            <a:r>
              <a:rPr lang="en-AU" sz="1400" dirty="0"/>
              <a:t>Advoc</a:t>
            </a:r>
            <a:r>
              <a:rPr lang="en-AU" dirty="0"/>
              <a:t>ated the use of LBT with NB FH, rather than </a:t>
            </a:r>
            <a:r>
              <a:rPr lang="en-AU" dirty="0" err="1"/>
              <a:t>eDAA</a:t>
            </a:r>
            <a:r>
              <a:rPr lang="en-AU" dirty="0"/>
              <a:t> as defined</a:t>
            </a:r>
          </a:p>
          <a:p>
            <a:pPr lvl="2"/>
            <a:r>
              <a:rPr lang="en-AU" dirty="0">
                <a:hlinkClick r:id="rId3"/>
              </a:rPr>
              <a:t>11-21-1552-00</a:t>
            </a:r>
            <a:r>
              <a:rPr lang="en-AU" dirty="0"/>
              <a:t> -  </a:t>
            </a:r>
            <a:r>
              <a:rPr lang="en-AU" i="1" dirty="0"/>
              <a:t>ETSI 6GHz Narrow Band Status</a:t>
            </a:r>
            <a:endParaRPr lang="en-AU" i="1" dirty="0">
              <a:solidFill>
                <a:srgbClr val="FF0000"/>
              </a:solidFill>
            </a:endParaRPr>
          </a:p>
          <a:p>
            <a:pPr lvl="3"/>
            <a:r>
              <a:rPr lang="en-AU" dirty="0"/>
              <a:t>Stuart Thomas (Apple)	</a:t>
            </a:r>
          </a:p>
          <a:p>
            <a:pPr lvl="3"/>
            <a:r>
              <a:rPr lang="en-AU" dirty="0"/>
              <a:t>Summary</a:t>
            </a:r>
          </a:p>
          <a:p>
            <a:pPr lvl="4"/>
            <a:r>
              <a:rPr lang="en-AU" sz="1400" dirty="0"/>
              <a:t>Advocated a solution that enables both NB &amp; WB equally, based on assertion that WB does not have any priority over NB</a:t>
            </a:r>
          </a:p>
          <a:p>
            <a:pPr lvl="4"/>
            <a:r>
              <a:rPr lang="en-AU" sz="1400" dirty="0"/>
              <a:t>Also noted this may require a compromise from the WB community</a:t>
            </a:r>
          </a:p>
          <a:p>
            <a:pPr lvl="4"/>
            <a:r>
              <a:rPr lang="en-AU" sz="1400" dirty="0"/>
              <a:t>Wanted to avoid a “free for all” via Notified Bodies in the case that NB is not included in EN 303 </a:t>
            </a:r>
            <a:r>
              <a:rPr lang="en-AU" dirty="0"/>
              <a:t>687</a:t>
            </a:r>
          </a:p>
          <a:p>
            <a:pPr lvl="2"/>
            <a:endParaRPr lang="en-AU" dirty="0"/>
          </a:p>
          <a:p>
            <a:pPr lvl="2"/>
            <a:endParaRPr lang="en-AU" dirty="0"/>
          </a:p>
          <a:p>
            <a:pPr lvl="2"/>
            <a:endParaRPr lang="en-AU" dirty="0"/>
          </a:p>
          <a:p>
            <a:pPr lvl="1"/>
            <a:endParaRPr lang="en-AU" dirty="0"/>
          </a:p>
        </p:txBody>
      </p:sp>
      <p:sp>
        <p:nvSpPr>
          <p:cNvPr id="4" name="Footer Placeholder 3">
            <a:extLst>
              <a:ext uri="{FF2B5EF4-FFF2-40B4-BE49-F238E27FC236}">
                <a16:creationId xmlns:a16="http://schemas.microsoft.com/office/drawing/2014/main" id="{1E5378A9-96EC-4573-A994-0067FEEF64C8}"/>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64280BB3-8746-4315-B0D2-E18D89B328B7}"/>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60</a:t>
            </a:fld>
            <a:endParaRPr lang="en-US" dirty="0"/>
          </a:p>
        </p:txBody>
      </p:sp>
      <p:sp>
        <p:nvSpPr>
          <p:cNvPr id="6" name="Rectangle 5">
            <a:extLst>
              <a:ext uri="{FF2B5EF4-FFF2-40B4-BE49-F238E27FC236}">
                <a16:creationId xmlns:a16="http://schemas.microsoft.com/office/drawing/2014/main" id="{44DB264C-69B4-4912-BA06-8A801B6CE548}"/>
              </a:ext>
            </a:extLst>
          </p:cNvPr>
          <p:cNvSpPr/>
          <p:nvPr/>
        </p:nvSpPr>
        <p:spPr bwMode="auto">
          <a:xfrm rot="2396923">
            <a:off x="7962690" y="654550"/>
            <a:ext cx="1361447" cy="612855"/>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rgbClr val="FF0000"/>
                </a:solidFill>
                <a:effectLst/>
                <a:latin typeface="+mj-lt"/>
              </a:rPr>
              <a:t>Fro</a:t>
            </a:r>
            <a:r>
              <a:rPr lang="en-AU" sz="1600" b="1" dirty="0">
                <a:solidFill>
                  <a:srgbClr val="FF0000"/>
                </a:solidFill>
                <a:latin typeface="+mj-lt"/>
              </a:rPr>
              <a:t>m</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Nov 2021</a:t>
            </a:r>
          </a:p>
        </p:txBody>
      </p:sp>
    </p:spTree>
    <p:extLst>
      <p:ext uri="{BB962C8B-B14F-4D97-AF65-F5344CB8AC3E}">
        <p14:creationId xmlns:p14="http://schemas.microsoft.com/office/powerpoint/2010/main" val="100776494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DC38FB1C-BBBC-46F9-8AE2-F6E657CD8FEF}"/>
              </a:ext>
            </a:extLst>
          </p:cNvPr>
          <p:cNvSpPr>
            <a:spLocks noGrp="1"/>
          </p:cNvSpPr>
          <p:nvPr>
            <p:ph type="title"/>
          </p:nvPr>
        </p:nvSpPr>
        <p:spPr/>
        <p:txBody>
          <a:bodyPr/>
          <a:lstStyle/>
          <a:p>
            <a:r>
              <a:rPr lang="en-AU" dirty="0"/>
              <a:t>At BRAN#111, there were more submissions on integration of NB into EN 303 687…</a:t>
            </a:r>
          </a:p>
        </p:txBody>
      </p:sp>
      <p:sp>
        <p:nvSpPr>
          <p:cNvPr id="3" name="Content Placeholder 2">
            <a:extLst>
              <a:ext uri="{FF2B5EF4-FFF2-40B4-BE49-F238E27FC236}">
                <a16:creationId xmlns:a16="http://schemas.microsoft.com/office/drawing/2014/main" id="{D7EAA126-A400-45D8-9B18-8C72E77A7265}"/>
              </a:ext>
            </a:extLst>
          </p:cNvPr>
          <p:cNvSpPr>
            <a:spLocks noGrp="1"/>
          </p:cNvSpPr>
          <p:nvPr>
            <p:ph idx="1"/>
          </p:nvPr>
        </p:nvSpPr>
        <p:spPr>
          <a:xfrm>
            <a:off x="685800" y="1981200"/>
            <a:ext cx="7772400" cy="4114800"/>
          </a:xfrm>
        </p:spPr>
        <p:txBody>
          <a:bodyPr/>
          <a:lstStyle/>
          <a:p>
            <a:r>
              <a:rPr lang="en-AU" dirty="0"/>
              <a:t>Submissions</a:t>
            </a:r>
          </a:p>
          <a:p>
            <a:pPr lvl="1"/>
            <a:r>
              <a:rPr lang="en-US" dirty="0"/>
              <a:t>BRAN(21)111019 (Ericsson) </a:t>
            </a:r>
            <a:r>
              <a:rPr lang="en-US" i="1" dirty="0"/>
              <a:t>On equal status of NB FH</a:t>
            </a:r>
          </a:p>
          <a:p>
            <a:pPr lvl="1"/>
            <a:r>
              <a:rPr lang="en-US" dirty="0"/>
              <a:t>BRAN(21)111024 (Ericsson) </a:t>
            </a:r>
            <a:r>
              <a:rPr lang="en-US" i="1" dirty="0"/>
              <a:t>Maximum BW for NB frequency hopping</a:t>
            </a:r>
          </a:p>
          <a:p>
            <a:pPr lvl="1"/>
            <a:r>
              <a:rPr lang="en-US" dirty="0"/>
              <a:t>BRAN(21)111025 (Ericsson) </a:t>
            </a:r>
            <a:r>
              <a:rPr lang="en-US" i="1" dirty="0"/>
              <a:t>NB FH LBT Specification text</a:t>
            </a:r>
          </a:p>
          <a:p>
            <a:pPr lvl="1"/>
            <a:r>
              <a:rPr lang="en-AU" dirty="0"/>
              <a:t>BRAN(21)111027 (Qualcomm/HPE/Microsoft/Intel) </a:t>
            </a:r>
            <a:r>
              <a:rPr lang="en-AU" i="1" dirty="0"/>
              <a:t>NB normative text proposal</a:t>
            </a:r>
          </a:p>
        </p:txBody>
      </p:sp>
      <p:sp>
        <p:nvSpPr>
          <p:cNvPr id="4" name="Footer Placeholder 3">
            <a:extLst>
              <a:ext uri="{FF2B5EF4-FFF2-40B4-BE49-F238E27FC236}">
                <a16:creationId xmlns:a16="http://schemas.microsoft.com/office/drawing/2014/main" id="{AB305D7C-3841-43A1-8865-720F7BCACFD7}"/>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A2221F68-A593-4996-9057-061FBA028F4F}"/>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61</a:t>
            </a:fld>
            <a:endParaRPr lang="en-US" dirty="0"/>
          </a:p>
        </p:txBody>
      </p:sp>
      <p:sp>
        <p:nvSpPr>
          <p:cNvPr id="6" name="Rectangle 5">
            <a:extLst>
              <a:ext uri="{FF2B5EF4-FFF2-40B4-BE49-F238E27FC236}">
                <a16:creationId xmlns:a16="http://schemas.microsoft.com/office/drawing/2014/main" id="{2927D247-AC95-48A5-A32A-4CE6F957ED01}"/>
              </a:ext>
            </a:extLst>
          </p:cNvPr>
          <p:cNvSpPr/>
          <p:nvPr/>
        </p:nvSpPr>
        <p:spPr bwMode="auto">
          <a:xfrm rot="2396923">
            <a:off x="7962690" y="654550"/>
            <a:ext cx="1361447" cy="612855"/>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rgbClr val="FF0000"/>
                </a:solidFill>
                <a:effectLst/>
                <a:latin typeface="+mj-lt"/>
              </a:rPr>
              <a:t>Fro</a:t>
            </a:r>
            <a:r>
              <a:rPr lang="en-AU" sz="1600" b="1" dirty="0">
                <a:solidFill>
                  <a:srgbClr val="FF0000"/>
                </a:solidFill>
                <a:latin typeface="+mj-lt"/>
              </a:rPr>
              <a:t>m</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Nov 2021</a:t>
            </a:r>
          </a:p>
        </p:txBody>
      </p:sp>
    </p:spTree>
    <p:extLst>
      <p:ext uri="{BB962C8B-B14F-4D97-AF65-F5344CB8AC3E}">
        <p14:creationId xmlns:p14="http://schemas.microsoft.com/office/powerpoint/2010/main" val="147978217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AD788-FEEC-422A-88B0-76524129084A}"/>
              </a:ext>
            </a:extLst>
          </p:cNvPr>
          <p:cNvSpPr>
            <a:spLocks noGrp="1"/>
          </p:cNvSpPr>
          <p:nvPr>
            <p:ph type="title"/>
          </p:nvPr>
        </p:nvSpPr>
        <p:spPr/>
        <p:txBody>
          <a:bodyPr/>
          <a:lstStyle/>
          <a:p>
            <a:r>
              <a:rPr lang="en-AU" dirty="0"/>
              <a:t>… and there was continuing contention about integration of NB into EN 303 687</a:t>
            </a:r>
          </a:p>
        </p:txBody>
      </p:sp>
      <p:sp>
        <p:nvSpPr>
          <p:cNvPr id="3" name="Content Placeholder 2">
            <a:extLst>
              <a:ext uri="{FF2B5EF4-FFF2-40B4-BE49-F238E27FC236}">
                <a16:creationId xmlns:a16="http://schemas.microsoft.com/office/drawing/2014/main" id="{A55FFF46-F9F9-4252-A675-C69FC80CAAE7}"/>
              </a:ext>
            </a:extLst>
          </p:cNvPr>
          <p:cNvSpPr>
            <a:spLocks noGrp="1"/>
          </p:cNvSpPr>
          <p:nvPr>
            <p:ph idx="1"/>
          </p:nvPr>
        </p:nvSpPr>
        <p:spPr>
          <a:xfrm>
            <a:off x="685800" y="1828800"/>
            <a:ext cx="7772400" cy="4114800"/>
          </a:xfrm>
        </p:spPr>
        <p:txBody>
          <a:bodyPr/>
          <a:lstStyle/>
          <a:p>
            <a:r>
              <a:rPr lang="en-US" dirty="0"/>
              <a:t>Summary</a:t>
            </a:r>
          </a:p>
          <a:p>
            <a:pPr lvl="1"/>
            <a:r>
              <a:rPr lang="en-US" dirty="0"/>
              <a:t>Multiple presentations discussing various aspects of NB FH in 6 GHz, </a:t>
            </a:r>
            <a:r>
              <a:rPr lang="en-US" dirty="0" err="1"/>
              <a:t>inc</a:t>
            </a:r>
            <a:r>
              <a:rPr lang="en-US" dirty="0"/>
              <a:t> </a:t>
            </a:r>
          </a:p>
          <a:p>
            <a:pPr lvl="2"/>
            <a:r>
              <a:rPr lang="en-US" dirty="0"/>
              <a:t>Relative priority of NB &amp; WB</a:t>
            </a:r>
          </a:p>
          <a:p>
            <a:pPr lvl="2"/>
            <a:r>
              <a:rPr lang="en-US" dirty="0"/>
              <a:t>The efficacy of LBT as used by Wi-Fi; as part of an argument that it is OK for NB to interfere with Wi-Fi because Wi-Fi interferes with Wi-Fi in hidden node environments</a:t>
            </a:r>
          </a:p>
          <a:p>
            <a:pPr lvl="2"/>
            <a:r>
              <a:rPr lang="en-US" dirty="0"/>
              <a:t>How to incorporate LBT into NB operation</a:t>
            </a:r>
          </a:p>
          <a:p>
            <a:pPr lvl="1"/>
            <a:r>
              <a:rPr lang="en-US" dirty="0"/>
              <a:t>Overall, there was continuing disagreement by various stakeholders on almost all aspects, including whether:</a:t>
            </a:r>
          </a:p>
          <a:p>
            <a:pPr lvl="2"/>
            <a:r>
              <a:rPr lang="en-US" dirty="0"/>
              <a:t>The ECC decision needs to be followed to the letter</a:t>
            </a:r>
          </a:p>
          <a:p>
            <a:pPr lvl="2"/>
            <a:r>
              <a:rPr lang="en-US" dirty="0"/>
              <a:t>It is appropriate to apply 2.4 GHz rules to 6 GHz band</a:t>
            </a:r>
          </a:p>
          <a:p>
            <a:pPr lvl="2"/>
            <a:r>
              <a:rPr lang="en-US" dirty="0"/>
              <a:t>NB has equal status with WB</a:t>
            </a:r>
          </a:p>
          <a:p>
            <a:pPr lvl="2"/>
            <a:r>
              <a:rPr lang="en-US" i="1" dirty="0"/>
              <a:t>Adequate spectrum sharing </a:t>
            </a:r>
            <a:r>
              <a:rPr lang="en-US" dirty="0"/>
              <a:t>is required</a:t>
            </a:r>
          </a:p>
          <a:p>
            <a:pPr lvl="2"/>
            <a:r>
              <a:rPr lang="en-US" dirty="0"/>
              <a:t>NB can have higher priority than WB, just like </a:t>
            </a:r>
            <a:r>
              <a:rPr lang="en-US" i="1" dirty="0"/>
              <a:t>voice</a:t>
            </a:r>
            <a:r>
              <a:rPr lang="en-US" dirty="0"/>
              <a:t> has priority </a:t>
            </a:r>
            <a:r>
              <a:rPr lang="en-US" i="1" dirty="0"/>
              <a:t>over best effort</a:t>
            </a:r>
          </a:p>
          <a:p>
            <a:pPr lvl="2"/>
            <a:r>
              <a:rPr lang="en-US" i="1" dirty="0"/>
              <a:t>…</a:t>
            </a:r>
          </a:p>
          <a:p>
            <a:endParaRPr lang="en-AU" dirty="0"/>
          </a:p>
        </p:txBody>
      </p:sp>
      <p:sp>
        <p:nvSpPr>
          <p:cNvPr id="4" name="Footer Placeholder 3">
            <a:extLst>
              <a:ext uri="{FF2B5EF4-FFF2-40B4-BE49-F238E27FC236}">
                <a16:creationId xmlns:a16="http://schemas.microsoft.com/office/drawing/2014/main" id="{79BDB843-41B9-45CA-8E11-5C686ED06F53}"/>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83133B83-5E5E-4162-A963-366FDEFED4B4}"/>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62</a:t>
            </a:fld>
            <a:endParaRPr lang="en-US" dirty="0"/>
          </a:p>
        </p:txBody>
      </p:sp>
      <p:sp>
        <p:nvSpPr>
          <p:cNvPr id="6" name="Rectangle 5">
            <a:extLst>
              <a:ext uri="{FF2B5EF4-FFF2-40B4-BE49-F238E27FC236}">
                <a16:creationId xmlns:a16="http://schemas.microsoft.com/office/drawing/2014/main" id="{C9250ACB-0AB2-40CF-A5FE-9E37DF84DB9B}"/>
              </a:ext>
            </a:extLst>
          </p:cNvPr>
          <p:cNvSpPr/>
          <p:nvPr/>
        </p:nvSpPr>
        <p:spPr bwMode="auto">
          <a:xfrm rot="2396923">
            <a:off x="7962690" y="654550"/>
            <a:ext cx="1361447" cy="612855"/>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rgbClr val="FF0000"/>
                </a:solidFill>
                <a:effectLst/>
                <a:latin typeface="+mj-lt"/>
              </a:rPr>
              <a:t>Fro</a:t>
            </a:r>
            <a:r>
              <a:rPr lang="en-AU" sz="1600" b="1" dirty="0">
                <a:solidFill>
                  <a:srgbClr val="FF0000"/>
                </a:solidFill>
                <a:latin typeface="+mj-lt"/>
              </a:rPr>
              <a:t>m</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Nov 2021</a:t>
            </a:r>
          </a:p>
        </p:txBody>
      </p:sp>
    </p:spTree>
    <p:extLst>
      <p:ext uri="{BB962C8B-B14F-4D97-AF65-F5344CB8AC3E}">
        <p14:creationId xmlns:p14="http://schemas.microsoft.com/office/powerpoint/2010/main" val="271056792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E9596-978F-4F41-B024-EB3AEB224FE9}"/>
              </a:ext>
            </a:extLst>
          </p:cNvPr>
          <p:cNvSpPr>
            <a:spLocks noGrp="1"/>
          </p:cNvSpPr>
          <p:nvPr>
            <p:ph type="title"/>
          </p:nvPr>
        </p:nvSpPr>
        <p:spPr/>
        <p:txBody>
          <a:bodyPr/>
          <a:lstStyle/>
          <a:p>
            <a:r>
              <a:rPr lang="en-AU" dirty="0"/>
              <a:t>The regulators finally drove a breakthrough on the NB FH issue at BRAN#111 …</a:t>
            </a:r>
          </a:p>
        </p:txBody>
      </p:sp>
      <p:sp>
        <p:nvSpPr>
          <p:cNvPr id="3" name="Content Placeholder 2">
            <a:extLst>
              <a:ext uri="{FF2B5EF4-FFF2-40B4-BE49-F238E27FC236}">
                <a16:creationId xmlns:a16="http://schemas.microsoft.com/office/drawing/2014/main" id="{77A10C66-04AD-4897-8A12-705F3D765138}"/>
              </a:ext>
            </a:extLst>
          </p:cNvPr>
          <p:cNvSpPr>
            <a:spLocks noGrp="1"/>
          </p:cNvSpPr>
          <p:nvPr>
            <p:ph idx="1"/>
          </p:nvPr>
        </p:nvSpPr>
        <p:spPr/>
        <p:txBody>
          <a:bodyPr/>
          <a:lstStyle/>
          <a:p>
            <a:pPr lvl="1"/>
            <a:r>
              <a:rPr lang="en-AU" dirty="0"/>
              <a:t>The regulators at BRAN often tire of listening to the bickering between the industry participants … and the NB issue is no exception </a:t>
            </a:r>
            <a:r>
              <a:rPr lang="en-AU" dirty="0">
                <a:sym typeface="Wingdings" panose="05000000000000000000" pitchFamily="2" charset="2"/>
              </a:rPr>
              <a:t></a:t>
            </a:r>
          </a:p>
          <a:p>
            <a:pPr lvl="1"/>
            <a:r>
              <a:rPr lang="en-AU" dirty="0">
                <a:sym typeface="Wingdings" panose="05000000000000000000" pitchFamily="2" charset="2"/>
              </a:rPr>
              <a:t>A couple of regulators supported the idea that the primary purpose of the 6 GHz band was WB operation to support the </a:t>
            </a:r>
            <a:r>
              <a:rPr lang="en-AU" i="1" dirty="0">
                <a:sym typeface="Wingdings" panose="05000000000000000000" pitchFamily="2" charset="2"/>
              </a:rPr>
              <a:t>Gigabit Society </a:t>
            </a:r>
            <a:r>
              <a:rPr lang="en-AU" dirty="0">
                <a:sym typeface="Wingdings" panose="05000000000000000000" pitchFamily="2" charset="2"/>
              </a:rPr>
              <a:t>in Europe</a:t>
            </a:r>
          </a:p>
          <a:p>
            <a:pPr lvl="2"/>
            <a:r>
              <a:rPr lang="en-AU" dirty="0">
                <a:sym typeface="Wingdings" panose="05000000000000000000" pitchFamily="2" charset="2"/>
              </a:rPr>
              <a:t>It was noted that studies supporting 6 GHz allocation were all based on WB</a:t>
            </a:r>
          </a:p>
          <a:p>
            <a:pPr lvl="2"/>
            <a:r>
              <a:rPr lang="en-AU" dirty="0">
                <a:solidFill>
                  <a:srgbClr val="FF0000"/>
                </a:solidFill>
                <a:sym typeface="Wingdings" panose="05000000000000000000" pitchFamily="2" charset="2"/>
              </a:rPr>
              <a:t>Note: The </a:t>
            </a:r>
            <a:r>
              <a:rPr lang="en-AU" i="1" dirty="0">
                <a:solidFill>
                  <a:srgbClr val="FF0000"/>
                </a:solidFill>
                <a:sym typeface="Wingdings" panose="05000000000000000000" pitchFamily="2" charset="2"/>
              </a:rPr>
              <a:t>Gigabit Society </a:t>
            </a:r>
            <a:r>
              <a:rPr lang="en-AU" dirty="0">
                <a:solidFill>
                  <a:srgbClr val="FF0000"/>
                </a:solidFill>
                <a:sym typeface="Wingdings" panose="05000000000000000000" pitchFamily="2" charset="2"/>
              </a:rPr>
              <a:t>(</a:t>
            </a:r>
            <a:r>
              <a:rPr lang="en-AU" dirty="0">
                <a:sym typeface="Wingdings" panose="05000000000000000000" pitchFamily="2" charset="2"/>
                <a:hlinkClick r:id="rId2"/>
              </a:rPr>
              <a:t>COM(2016) 587 final</a:t>
            </a:r>
            <a:r>
              <a:rPr lang="en-AU" dirty="0">
                <a:solidFill>
                  <a:srgbClr val="FF0000"/>
                </a:solidFill>
                <a:sym typeface="Wingdings" panose="05000000000000000000" pitchFamily="2" charset="2"/>
              </a:rPr>
              <a:t>) is referenced in </a:t>
            </a:r>
            <a:r>
              <a:rPr lang="en-US" dirty="0">
                <a:hlinkClick r:id="rId3"/>
              </a:rPr>
              <a:t>EC 2021/1067</a:t>
            </a:r>
            <a:r>
              <a:rPr lang="en-US" dirty="0">
                <a:solidFill>
                  <a:srgbClr val="FF0000"/>
                </a:solidFill>
              </a:rPr>
              <a:t>, with a focus on high bandwidth applications</a:t>
            </a:r>
            <a:endParaRPr lang="en-AU" dirty="0">
              <a:solidFill>
                <a:srgbClr val="FF0000"/>
              </a:solidFill>
              <a:sym typeface="Wingdings" panose="05000000000000000000" pitchFamily="2" charset="2"/>
            </a:endParaRPr>
          </a:p>
          <a:p>
            <a:pPr lvl="1"/>
            <a:r>
              <a:rPr lang="en-AU" dirty="0">
                <a:sym typeface="Wingdings" panose="05000000000000000000" pitchFamily="2" charset="2"/>
              </a:rPr>
              <a:t>All the regulators in attendance agreed it was vital to complete EN 303 687 (6 GHz) HS with WB support as soon as possible</a:t>
            </a:r>
          </a:p>
          <a:p>
            <a:pPr lvl="2"/>
            <a:r>
              <a:rPr lang="en-AU" dirty="0">
                <a:sym typeface="Wingdings" panose="05000000000000000000" pitchFamily="2" charset="2"/>
              </a:rPr>
              <a:t>Even if that meant delaying NB coverage in EN 303 687</a:t>
            </a:r>
          </a:p>
          <a:p>
            <a:pPr lvl="1"/>
            <a:r>
              <a:rPr lang="en-AU" dirty="0">
                <a:sym typeface="Wingdings" panose="05000000000000000000" pitchFamily="2" charset="2"/>
              </a:rPr>
              <a:t>This led to an agreement with BRAN on how to progress …</a:t>
            </a:r>
            <a:endParaRPr lang="en-AU" dirty="0"/>
          </a:p>
        </p:txBody>
      </p:sp>
      <p:sp>
        <p:nvSpPr>
          <p:cNvPr id="4" name="Footer Placeholder 3">
            <a:extLst>
              <a:ext uri="{FF2B5EF4-FFF2-40B4-BE49-F238E27FC236}">
                <a16:creationId xmlns:a16="http://schemas.microsoft.com/office/drawing/2014/main" id="{91798411-8D1C-4010-ACD2-66714E5EFE23}"/>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7A0F1CD4-4AE3-4E96-87F4-041D6B4A28EA}"/>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63</a:t>
            </a:fld>
            <a:endParaRPr lang="en-US" dirty="0"/>
          </a:p>
        </p:txBody>
      </p:sp>
      <p:sp>
        <p:nvSpPr>
          <p:cNvPr id="6" name="Rectangle 5">
            <a:extLst>
              <a:ext uri="{FF2B5EF4-FFF2-40B4-BE49-F238E27FC236}">
                <a16:creationId xmlns:a16="http://schemas.microsoft.com/office/drawing/2014/main" id="{3ED00DE1-F6E4-49CE-9D78-1CD7F8C3E475}"/>
              </a:ext>
            </a:extLst>
          </p:cNvPr>
          <p:cNvSpPr/>
          <p:nvPr/>
        </p:nvSpPr>
        <p:spPr bwMode="auto">
          <a:xfrm rot="2396923">
            <a:off x="7962690" y="654550"/>
            <a:ext cx="1361447" cy="612855"/>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Refined</a:t>
            </a:r>
          </a:p>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rgbClr val="FF0000"/>
                </a:solidFill>
                <a:effectLst/>
                <a:latin typeface="+mj-lt"/>
              </a:rPr>
              <a:t>fro</a:t>
            </a:r>
            <a:r>
              <a:rPr lang="en-AU" sz="1600" b="1" dirty="0">
                <a:solidFill>
                  <a:srgbClr val="FF0000"/>
                </a:solidFill>
                <a:latin typeface="+mj-lt"/>
              </a:rPr>
              <a:t>m</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Nov 2021</a:t>
            </a:r>
          </a:p>
        </p:txBody>
      </p:sp>
    </p:spTree>
    <p:extLst>
      <p:ext uri="{BB962C8B-B14F-4D97-AF65-F5344CB8AC3E}">
        <p14:creationId xmlns:p14="http://schemas.microsoft.com/office/powerpoint/2010/main" val="320726579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3CC2F-F8D9-43AF-A36A-71BEA2188234}"/>
              </a:ext>
            </a:extLst>
          </p:cNvPr>
          <p:cNvSpPr>
            <a:spLocks noGrp="1"/>
          </p:cNvSpPr>
          <p:nvPr>
            <p:ph type="title"/>
          </p:nvPr>
        </p:nvSpPr>
        <p:spPr/>
        <p:txBody>
          <a:bodyPr/>
          <a:lstStyle/>
          <a:p>
            <a:r>
              <a:rPr lang="en-AU" dirty="0"/>
              <a:t>… with the agreed outcome based on use of current LBE &amp; FBE adaptivity mechanisms by default</a:t>
            </a:r>
          </a:p>
        </p:txBody>
      </p:sp>
      <p:sp>
        <p:nvSpPr>
          <p:cNvPr id="3" name="Content Placeholder 2">
            <a:extLst>
              <a:ext uri="{FF2B5EF4-FFF2-40B4-BE49-F238E27FC236}">
                <a16:creationId xmlns:a16="http://schemas.microsoft.com/office/drawing/2014/main" id="{19D3D082-00D1-4AE2-AF9D-724B633E3E51}"/>
              </a:ext>
            </a:extLst>
          </p:cNvPr>
          <p:cNvSpPr>
            <a:spLocks noGrp="1"/>
          </p:cNvSpPr>
          <p:nvPr>
            <p:ph idx="1"/>
          </p:nvPr>
        </p:nvSpPr>
        <p:spPr/>
        <p:txBody>
          <a:bodyPr/>
          <a:lstStyle/>
          <a:p>
            <a:r>
              <a:rPr lang="en-AU" dirty="0"/>
              <a:t>Summary of “way forward” in BRAN(21)111033r2</a:t>
            </a:r>
          </a:p>
          <a:p>
            <a:pPr lvl="1"/>
            <a:r>
              <a:rPr lang="en-AU" dirty="0"/>
              <a:t>Include basic NB VLP requirements from ECC (20)01 into current EN 303 687 draft</a:t>
            </a:r>
          </a:p>
          <a:p>
            <a:pPr lvl="2"/>
            <a:r>
              <a:rPr lang="en-AU" dirty="0"/>
              <a:t>mean </a:t>
            </a:r>
            <a:r>
              <a:rPr lang="en-AU" dirty="0" err="1"/>
              <a:t>e.i.r.p</a:t>
            </a:r>
            <a:r>
              <a:rPr lang="en-AU" dirty="0"/>
              <a:t> density</a:t>
            </a:r>
          </a:p>
          <a:p>
            <a:pPr lvl="2"/>
            <a:r>
              <a:rPr lang="en-AU" dirty="0"/>
              <a:t>BW restriction ≤20MHz </a:t>
            </a:r>
          </a:p>
          <a:p>
            <a:pPr lvl="2"/>
            <a:r>
              <a:rPr lang="en-AU" dirty="0"/>
              <a:t>frequency hopping mechanism with minimum hop channels of 15</a:t>
            </a:r>
          </a:p>
          <a:p>
            <a:pPr lvl="1"/>
            <a:r>
              <a:rPr lang="en-AU" dirty="0"/>
              <a:t>Use existing adaptivity requirements (from LBE or FBE) in the current EN 303 687 draft by default in next version of EN 303 67 …</a:t>
            </a:r>
          </a:p>
          <a:p>
            <a:pPr lvl="2"/>
            <a:r>
              <a:rPr lang="en-AU" dirty="0" err="1"/>
              <a:t>ie</a:t>
            </a:r>
            <a:r>
              <a:rPr lang="en-AU" dirty="0"/>
              <a:t> LBT as currently defined in EN 303 687</a:t>
            </a:r>
          </a:p>
          <a:p>
            <a:pPr lvl="1"/>
            <a:r>
              <a:rPr lang="en-AU" dirty="0"/>
              <a:t>… unless an alternative NB channel access mechanism can be agreed with a particular timeframe</a:t>
            </a:r>
          </a:p>
          <a:p>
            <a:pPr lvl="2"/>
            <a:r>
              <a:rPr lang="en-AU" dirty="0"/>
              <a:t>The timeframe was not part of the agreement</a:t>
            </a:r>
          </a:p>
        </p:txBody>
      </p:sp>
      <p:sp>
        <p:nvSpPr>
          <p:cNvPr id="4" name="Footer Placeholder 3">
            <a:extLst>
              <a:ext uri="{FF2B5EF4-FFF2-40B4-BE49-F238E27FC236}">
                <a16:creationId xmlns:a16="http://schemas.microsoft.com/office/drawing/2014/main" id="{FC235A78-7B2A-4814-AEC9-5885A96BA0CC}"/>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219BDDF7-3771-4075-9C78-AD40E08C6891}"/>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64</a:t>
            </a:fld>
            <a:endParaRPr lang="en-US" dirty="0"/>
          </a:p>
        </p:txBody>
      </p:sp>
      <p:sp>
        <p:nvSpPr>
          <p:cNvPr id="6" name="Rectangle 5">
            <a:extLst>
              <a:ext uri="{FF2B5EF4-FFF2-40B4-BE49-F238E27FC236}">
                <a16:creationId xmlns:a16="http://schemas.microsoft.com/office/drawing/2014/main" id="{46EE5A3E-ED91-4A19-8E0F-8E7F249D1957}"/>
              </a:ext>
            </a:extLst>
          </p:cNvPr>
          <p:cNvSpPr/>
          <p:nvPr/>
        </p:nvSpPr>
        <p:spPr bwMode="auto">
          <a:xfrm rot="2396923">
            <a:off x="7962690" y="654550"/>
            <a:ext cx="1361447" cy="612855"/>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rgbClr val="FF0000"/>
                </a:solidFill>
                <a:effectLst/>
                <a:latin typeface="+mj-lt"/>
              </a:rPr>
              <a:t>Fro</a:t>
            </a:r>
            <a:r>
              <a:rPr lang="en-AU" sz="1600" b="1" dirty="0">
                <a:solidFill>
                  <a:srgbClr val="FF0000"/>
                </a:solidFill>
                <a:latin typeface="+mj-lt"/>
              </a:rPr>
              <a:t>m</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Nov 2021</a:t>
            </a:r>
          </a:p>
        </p:txBody>
      </p:sp>
    </p:spTree>
    <p:extLst>
      <p:ext uri="{BB962C8B-B14F-4D97-AF65-F5344CB8AC3E}">
        <p14:creationId xmlns:p14="http://schemas.microsoft.com/office/powerpoint/2010/main" val="299630112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E59F0F-88DE-4960-9BC5-108DBADF703E}"/>
              </a:ext>
            </a:extLst>
          </p:cNvPr>
          <p:cNvSpPr>
            <a:spLocks noGrp="1"/>
          </p:cNvSpPr>
          <p:nvPr>
            <p:ph type="title"/>
          </p:nvPr>
        </p:nvSpPr>
        <p:spPr/>
        <p:txBody>
          <a:bodyPr/>
          <a:lstStyle/>
          <a:p>
            <a:r>
              <a:rPr lang="en-AU" dirty="0"/>
              <a:t>The risk of NB FB coexisting poorly with Wi-Fi has diminished in at least the short term</a:t>
            </a:r>
          </a:p>
        </p:txBody>
      </p:sp>
      <p:sp>
        <p:nvSpPr>
          <p:cNvPr id="3" name="Content Placeholder 2">
            <a:extLst>
              <a:ext uri="{FF2B5EF4-FFF2-40B4-BE49-F238E27FC236}">
                <a16:creationId xmlns:a16="http://schemas.microsoft.com/office/drawing/2014/main" id="{1F51F47F-4AE4-4E38-A12E-59F62BBA92BB}"/>
              </a:ext>
            </a:extLst>
          </p:cNvPr>
          <p:cNvSpPr>
            <a:spLocks noGrp="1"/>
          </p:cNvSpPr>
          <p:nvPr>
            <p:ph idx="1"/>
          </p:nvPr>
        </p:nvSpPr>
        <p:spPr/>
        <p:txBody>
          <a:bodyPr/>
          <a:lstStyle/>
          <a:p>
            <a:pPr lvl="1"/>
            <a:r>
              <a:rPr lang="en-AU" dirty="0"/>
              <a:t>The likely effect of this agreement is:</a:t>
            </a:r>
          </a:p>
          <a:p>
            <a:pPr lvl="2"/>
            <a:r>
              <a:rPr lang="en-AU" dirty="0"/>
              <a:t>Appropriate NB sharing mechanisms are included in the first version of EN 303 687 </a:t>
            </a:r>
            <a:r>
              <a:rPr lang="en-AU" dirty="0">
                <a:solidFill>
                  <a:schemeClr val="accent1">
                    <a:lumMod val="50000"/>
                  </a:schemeClr>
                </a:solidFill>
              </a:rPr>
              <a:t>=&gt; good coexistence in both short &amp; long term</a:t>
            </a:r>
            <a:r>
              <a:rPr lang="en-AU" dirty="0"/>
              <a:t>; OR</a:t>
            </a:r>
          </a:p>
          <a:p>
            <a:pPr lvl="2"/>
            <a:r>
              <a:rPr lang="en-AU" dirty="0"/>
              <a:t>Appropriate NB specific sharing mechanisms are delayed until a later version of EN 303 687 </a:t>
            </a:r>
            <a:r>
              <a:rPr lang="en-AU" dirty="0">
                <a:solidFill>
                  <a:schemeClr val="accent1">
                    <a:lumMod val="50000"/>
                  </a:schemeClr>
                </a:solidFill>
              </a:rPr>
              <a:t>=&gt; good coexistence in short term</a:t>
            </a:r>
          </a:p>
          <a:p>
            <a:pPr lvl="1"/>
            <a:r>
              <a:rPr lang="en-AU" dirty="0"/>
              <a:t>A risk to this outcome is that NB vendors manage to persuade </a:t>
            </a:r>
            <a:r>
              <a:rPr lang="en-AU" i="1" dirty="0"/>
              <a:t>Notified Bodies</a:t>
            </a:r>
            <a:r>
              <a:rPr lang="en-AU" dirty="0"/>
              <a:t> that their NB FH systems have </a:t>
            </a:r>
            <a:r>
              <a:rPr lang="en-AU" sz="1800" i="1" dirty="0"/>
              <a:t>adequate spectrum sharing </a:t>
            </a:r>
            <a:r>
              <a:rPr lang="en-AU" sz="1800" dirty="0"/>
              <a:t>even though NB adaptivity is not specifically addressed in the HS…</a:t>
            </a:r>
          </a:p>
          <a:p>
            <a:pPr lvl="2"/>
            <a:r>
              <a:rPr lang="en-AU" dirty="0"/>
              <a:t>… but as noted by a regulator during BRAN#111, </a:t>
            </a:r>
            <a:r>
              <a:rPr lang="en-AU" i="1" dirty="0"/>
              <a:t>Notified Bodies don’t know what to do without a stable draft HS – not a clue!</a:t>
            </a:r>
          </a:p>
          <a:p>
            <a:pPr lvl="2"/>
            <a:r>
              <a:rPr lang="en-AU" dirty="0"/>
              <a:t>… and so it is unlikely this will occur in practice</a:t>
            </a:r>
          </a:p>
          <a:p>
            <a:endParaRPr lang="en-AU" dirty="0"/>
          </a:p>
        </p:txBody>
      </p:sp>
      <p:sp>
        <p:nvSpPr>
          <p:cNvPr id="4" name="Footer Placeholder 3">
            <a:extLst>
              <a:ext uri="{FF2B5EF4-FFF2-40B4-BE49-F238E27FC236}">
                <a16:creationId xmlns:a16="http://schemas.microsoft.com/office/drawing/2014/main" id="{858E6960-79B0-40F0-8990-2E52877FA0AD}"/>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569DB5B6-9E63-4C0F-89DF-B647A03DF44E}"/>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65</a:t>
            </a:fld>
            <a:endParaRPr lang="en-US" dirty="0"/>
          </a:p>
        </p:txBody>
      </p:sp>
      <p:sp>
        <p:nvSpPr>
          <p:cNvPr id="6" name="Rectangle 5">
            <a:extLst>
              <a:ext uri="{FF2B5EF4-FFF2-40B4-BE49-F238E27FC236}">
                <a16:creationId xmlns:a16="http://schemas.microsoft.com/office/drawing/2014/main" id="{921ABC07-8D61-4436-830D-7FEDB1C592F5}"/>
              </a:ext>
            </a:extLst>
          </p:cNvPr>
          <p:cNvSpPr/>
          <p:nvPr/>
        </p:nvSpPr>
        <p:spPr bwMode="auto">
          <a:xfrm rot="2396923">
            <a:off x="7962690" y="654550"/>
            <a:ext cx="1361447" cy="612855"/>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rgbClr val="FF0000"/>
                </a:solidFill>
                <a:effectLst/>
                <a:latin typeface="+mj-lt"/>
              </a:rPr>
              <a:t>Fro</a:t>
            </a:r>
            <a:r>
              <a:rPr lang="en-AU" sz="1600" b="1" dirty="0">
                <a:solidFill>
                  <a:srgbClr val="FF0000"/>
                </a:solidFill>
                <a:latin typeface="+mj-lt"/>
              </a:rPr>
              <a:t>m</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Nov 2021</a:t>
            </a:r>
          </a:p>
        </p:txBody>
      </p:sp>
    </p:spTree>
    <p:extLst>
      <p:ext uri="{BB962C8B-B14F-4D97-AF65-F5344CB8AC3E}">
        <p14:creationId xmlns:p14="http://schemas.microsoft.com/office/powerpoint/2010/main" val="250796854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7EA23-3480-4A30-A17B-5EED9E91674B}"/>
              </a:ext>
            </a:extLst>
          </p:cNvPr>
          <p:cNvSpPr>
            <a:spLocks noGrp="1"/>
          </p:cNvSpPr>
          <p:nvPr>
            <p:ph type="title"/>
          </p:nvPr>
        </p:nvSpPr>
        <p:spPr>
          <a:xfrm>
            <a:off x="685800" y="685800"/>
            <a:ext cx="7772400" cy="1066800"/>
          </a:xfrm>
        </p:spPr>
        <p:txBody>
          <a:bodyPr/>
          <a:lstStyle/>
          <a:p>
            <a:r>
              <a:rPr lang="en-AU" dirty="0"/>
              <a:t>The NB FH discussions continued in BRAN#111k &amp; BRAN#111l without resolution …</a:t>
            </a:r>
          </a:p>
        </p:txBody>
      </p:sp>
      <p:sp>
        <p:nvSpPr>
          <p:cNvPr id="3" name="Content Placeholder 2">
            <a:extLst>
              <a:ext uri="{FF2B5EF4-FFF2-40B4-BE49-F238E27FC236}">
                <a16:creationId xmlns:a16="http://schemas.microsoft.com/office/drawing/2014/main" id="{D08FD781-19F4-4578-B8CF-43F2859D3EA7}"/>
              </a:ext>
            </a:extLst>
          </p:cNvPr>
          <p:cNvSpPr>
            <a:spLocks noGrp="1"/>
          </p:cNvSpPr>
          <p:nvPr>
            <p:ph idx="1"/>
          </p:nvPr>
        </p:nvSpPr>
        <p:spPr>
          <a:xfrm>
            <a:off x="685800" y="1981200"/>
            <a:ext cx="7772400" cy="4114800"/>
          </a:xfrm>
        </p:spPr>
        <p:txBody>
          <a:bodyPr/>
          <a:lstStyle/>
          <a:p>
            <a:r>
              <a:rPr lang="en-AU" dirty="0"/>
              <a:t>Submissions to BRAN#111k (13 Oct) &amp; BRAN#111l (21 Oct)</a:t>
            </a:r>
          </a:p>
          <a:p>
            <a:pPr lvl="1"/>
            <a:r>
              <a:rPr lang="en-AU" dirty="0"/>
              <a:t>BRAN(21)111k003r2 (Qualcomm, HPE, Facebook, Cisco, Microsoft, Intel, Nokia) - </a:t>
            </a:r>
            <a:r>
              <a:rPr lang="en-US" i="1" dirty="0"/>
              <a:t>NB normative text proposal</a:t>
            </a:r>
          </a:p>
          <a:p>
            <a:pPr lvl="1"/>
            <a:r>
              <a:rPr lang="en-US" dirty="0"/>
              <a:t>BRAN(21)111l003 (Ericsson) - </a:t>
            </a:r>
            <a:r>
              <a:rPr lang="en-US" i="1" dirty="0"/>
              <a:t>NB FH proposal</a:t>
            </a:r>
          </a:p>
          <a:p>
            <a:pPr lvl="1"/>
            <a:r>
              <a:rPr lang="en-US" dirty="0"/>
              <a:t>BRAN(21)111l004 (Broadcom) - </a:t>
            </a:r>
            <a:r>
              <a:rPr lang="en-US" i="1" dirty="0"/>
              <a:t>Proposed draft update for EN 303 687</a:t>
            </a:r>
          </a:p>
          <a:p>
            <a:r>
              <a:rPr lang="en-US" dirty="0"/>
              <a:t>Summary</a:t>
            </a:r>
          </a:p>
          <a:p>
            <a:pPr lvl="1"/>
            <a:r>
              <a:rPr lang="en-AU" dirty="0"/>
              <a:t>The same old arguments continue … although in a context whereby NB FH access could be delayed until a future version of EN 303 687</a:t>
            </a:r>
          </a:p>
          <a:p>
            <a:pPr lvl="2"/>
            <a:r>
              <a:rPr lang="en-AU" dirty="0"/>
              <a:t>Should NB FH access be based on EN 300 328 (2.4 </a:t>
            </a:r>
            <a:r>
              <a:rPr lang="en-AU" dirty="0" err="1"/>
              <a:t>Ghz</a:t>
            </a:r>
            <a:r>
              <a:rPr lang="en-AU" dirty="0"/>
              <a:t>)?</a:t>
            </a:r>
          </a:p>
          <a:p>
            <a:pPr lvl="2"/>
            <a:r>
              <a:rPr lang="en-AU" dirty="0"/>
              <a:t>Can NB FH devices do 20 MHz based CCA?</a:t>
            </a:r>
          </a:p>
          <a:p>
            <a:pPr lvl="2"/>
            <a:r>
              <a:rPr lang="en-AU" dirty="0"/>
              <a:t>What is technology neutrality?</a:t>
            </a:r>
          </a:p>
          <a:p>
            <a:pPr lvl="2"/>
            <a:r>
              <a:rPr lang="en-AU" dirty="0"/>
              <a:t>Is WB more important than NB?</a:t>
            </a:r>
          </a:p>
          <a:p>
            <a:pPr lvl="2"/>
            <a:r>
              <a:rPr lang="en-AU" dirty="0"/>
              <a:t>…</a:t>
            </a:r>
          </a:p>
          <a:p>
            <a:pPr lvl="1"/>
            <a:endParaRPr lang="en-AU" dirty="0"/>
          </a:p>
        </p:txBody>
      </p:sp>
      <p:sp>
        <p:nvSpPr>
          <p:cNvPr id="4" name="Footer Placeholder 3">
            <a:extLst>
              <a:ext uri="{FF2B5EF4-FFF2-40B4-BE49-F238E27FC236}">
                <a16:creationId xmlns:a16="http://schemas.microsoft.com/office/drawing/2014/main" id="{D1399C18-B35B-4504-9528-2D2D3F953330}"/>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FFD4A373-CDB4-4AC3-BA9E-B3945487CB3F}"/>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66</a:t>
            </a:fld>
            <a:endParaRPr lang="en-US" dirty="0"/>
          </a:p>
        </p:txBody>
      </p:sp>
    </p:spTree>
    <p:extLst>
      <p:ext uri="{BB962C8B-B14F-4D97-AF65-F5344CB8AC3E}">
        <p14:creationId xmlns:p14="http://schemas.microsoft.com/office/powerpoint/2010/main" val="195303965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7EA23-3480-4A30-A17B-5EED9E91674B}"/>
              </a:ext>
            </a:extLst>
          </p:cNvPr>
          <p:cNvSpPr>
            <a:spLocks noGrp="1"/>
          </p:cNvSpPr>
          <p:nvPr>
            <p:ph type="title"/>
          </p:nvPr>
        </p:nvSpPr>
        <p:spPr>
          <a:xfrm>
            <a:off x="685800" y="685800"/>
            <a:ext cx="7772400" cy="1066800"/>
          </a:xfrm>
        </p:spPr>
        <p:txBody>
          <a:bodyPr/>
          <a:lstStyle/>
          <a:p>
            <a:r>
              <a:rPr lang="en-AU" dirty="0"/>
              <a:t>…. and the discussions continued in BRAN#111e without resolution …</a:t>
            </a:r>
          </a:p>
        </p:txBody>
      </p:sp>
      <p:sp>
        <p:nvSpPr>
          <p:cNvPr id="3" name="Content Placeholder 2">
            <a:extLst>
              <a:ext uri="{FF2B5EF4-FFF2-40B4-BE49-F238E27FC236}">
                <a16:creationId xmlns:a16="http://schemas.microsoft.com/office/drawing/2014/main" id="{D08FD781-19F4-4578-B8CF-43F2859D3EA7}"/>
              </a:ext>
            </a:extLst>
          </p:cNvPr>
          <p:cNvSpPr>
            <a:spLocks noGrp="1"/>
          </p:cNvSpPr>
          <p:nvPr>
            <p:ph idx="1"/>
          </p:nvPr>
        </p:nvSpPr>
        <p:spPr>
          <a:xfrm>
            <a:off x="685800" y="1981200"/>
            <a:ext cx="7772400" cy="4114800"/>
          </a:xfrm>
        </p:spPr>
        <p:txBody>
          <a:bodyPr/>
          <a:lstStyle/>
          <a:p>
            <a:r>
              <a:rPr lang="en-AU" dirty="0"/>
              <a:t>Submissions to BRAN#111e (23 Nov)</a:t>
            </a:r>
          </a:p>
          <a:p>
            <a:pPr lvl="1"/>
            <a:r>
              <a:rPr lang="en-AU" dirty="0"/>
              <a:t>BRAN(21)111e004 (Ericsson) - </a:t>
            </a:r>
            <a:r>
              <a:rPr lang="en-AU" b="0" i="1" dirty="0">
                <a:solidFill>
                  <a:srgbClr val="333333"/>
                </a:solidFill>
                <a:effectLst/>
                <a:latin typeface="Arial" panose="020B0604020202020204" pitchFamily="34" charset="0"/>
              </a:rPr>
              <a:t>VLP NB Bandwidth text proposal</a:t>
            </a:r>
          </a:p>
          <a:p>
            <a:pPr lvl="1"/>
            <a:r>
              <a:rPr lang="en-AU" dirty="0"/>
              <a:t>BRAN(21)111e005 (Ericsson) - </a:t>
            </a:r>
            <a:r>
              <a:rPr lang="en-AU" b="0" i="1" dirty="0">
                <a:solidFill>
                  <a:srgbClr val="333333"/>
                </a:solidFill>
                <a:effectLst/>
                <a:latin typeface="Arial" panose="020B0604020202020204" pitchFamily="34" charset="0"/>
              </a:rPr>
              <a:t>VLP NB PSD and FH text proposal</a:t>
            </a:r>
          </a:p>
          <a:p>
            <a:pPr lvl="1"/>
            <a:r>
              <a:rPr lang="en-US" dirty="0"/>
              <a:t>BRAN(21)111k003r6 (Qualcomm </a:t>
            </a:r>
            <a:r>
              <a:rPr lang="en-US" i="1" dirty="0"/>
              <a:t>et al</a:t>
            </a:r>
            <a:r>
              <a:rPr lang="en-US" dirty="0"/>
              <a:t>) - </a:t>
            </a:r>
            <a:r>
              <a:rPr lang="en-AU" b="0" i="1" dirty="0">
                <a:solidFill>
                  <a:srgbClr val="333333"/>
                </a:solidFill>
                <a:effectLst/>
                <a:latin typeface="Arial" panose="020B0604020202020204" pitchFamily="34" charset="0"/>
              </a:rPr>
              <a:t>NB normative text proposal</a:t>
            </a:r>
            <a:endParaRPr lang="en-US" i="1" dirty="0"/>
          </a:p>
          <a:p>
            <a:r>
              <a:rPr lang="en-US" dirty="0"/>
              <a:t>Summary</a:t>
            </a:r>
          </a:p>
          <a:p>
            <a:pPr lvl="1"/>
            <a:r>
              <a:rPr lang="en-AU" dirty="0"/>
              <a:t>The same old arguments continue … </a:t>
            </a:r>
          </a:p>
          <a:p>
            <a:pPr lvl="2"/>
            <a:r>
              <a:rPr lang="en-AU" dirty="0"/>
              <a:t>Main issue was whether the duty cycle approach in </a:t>
            </a:r>
            <a:r>
              <a:rPr lang="en-US" dirty="0"/>
              <a:t>BRAN(21)111k003r6, instead of defining use of FH directly, is compatible EC 2021/1067</a:t>
            </a:r>
            <a:endParaRPr lang="en-AU" dirty="0"/>
          </a:p>
          <a:p>
            <a:pPr lvl="1"/>
            <a:r>
              <a:rPr lang="en-AU" dirty="0"/>
              <a:t>… with no resolution</a:t>
            </a:r>
          </a:p>
        </p:txBody>
      </p:sp>
      <p:sp>
        <p:nvSpPr>
          <p:cNvPr id="4" name="Footer Placeholder 3">
            <a:extLst>
              <a:ext uri="{FF2B5EF4-FFF2-40B4-BE49-F238E27FC236}">
                <a16:creationId xmlns:a16="http://schemas.microsoft.com/office/drawing/2014/main" id="{D1399C18-B35B-4504-9528-2D2D3F953330}"/>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FFD4A373-CDB4-4AC3-BA9E-B3945487CB3F}"/>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67</a:t>
            </a:fld>
            <a:endParaRPr lang="en-US" dirty="0"/>
          </a:p>
        </p:txBody>
      </p:sp>
    </p:spTree>
    <p:extLst>
      <p:ext uri="{BB962C8B-B14F-4D97-AF65-F5344CB8AC3E}">
        <p14:creationId xmlns:p14="http://schemas.microsoft.com/office/powerpoint/2010/main" val="102862598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7EA23-3480-4A30-A17B-5EED9E91674B}"/>
              </a:ext>
            </a:extLst>
          </p:cNvPr>
          <p:cNvSpPr>
            <a:spLocks noGrp="1"/>
          </p:cNvSpPr>
          <p:nvPr>
            <p:ph type="title"/>
          </p:nvPr>
        </p:nvSpPr>
        <p:spPr>
          <a:xfrm>
            <a:off x="685800" y="685800"/>
            <a:ext cx="7772400" cy="1066800"/>
          </a:xfrm>
        </p:spPr>
        <p:txBody>
          <a:bodyPr/>
          <a:lstStyle/>
          <a:p>
            <a:r>
              <a:rPr lang="en-AU" dirty="0"/>
              <a:t>…. and the discussions continued in BRAN#111f without resolution …</a:t>
            </a:r>
          </a:p>
        </p:txBody>
      </p:sp>
      <p:sp>
        <p:nvSpPr>
          <p:cNvPr id="3" name="Content Placeholder 2">
            <a:extLst>
              <a:ext uri="{FF2B5EF4-FFF2-40B4-BE49-F238E27FC236}">
                <a16:creationId xmlns:a16="http://schemas.microsoft.com/office/drawing/2014/main" id="{D08FD781-19F4-4578-B8CF-43F2859D3EA7}"/>
              </a:ext>
            </a:extLst>
          </p:cNvPr>
          <p:cNvSpPr>
            <a:spLocks noGrp="1"/>
          </p:cNvSpPr>
          <p:nvPr>
            <p:ph idx="1"/>
          </p:nvPr>
        </p:nvSpPr>
        <p:spPr>
          <a:xfrm>
            <a:off x="685800" y="1981200"/>
            <a:ext cx="7772400" cy="4114800"/>
          </a:xfrm>
        </p:spPr>
        <p:txBody>
          <a:bodyPr/>
          <a:lstStyle/>
          <a:p>
            <a:r>
              <a:rPr lang="en-AU" dirty="0"/>
              <a:t>Submissions to BRAN#111f (30 Nov)</a:t>
            </a:r>
          </a:p>
          <a:p>
            <a:pPr lvl="1"/>
            <a:r>
              <a:rPr lang="en-US" dirty="0"/>
              <a:t>BRAN(21)111k003r6 (Qualcomm </a:t>
            </a:r>
            <a:r>
              <a:rPr lang="en-US" i="1" dirty="0"/>
              <a:t>et al</a:t>
            </a:r>
            <a:r>
              <a:rPr lang="en-US" dirty="0"/>
              <a:t>) - </a:t>
            </a:r>
            <a:r>
              <a:rPr lang="en-AU" b="0" i="1" dirty="0">
                <a:solidFill>
                  <a:srgbClr val="333333"/>
                </a:solidFill>
                <a:effectLst/>
                <a:latin typeface="Arial" panose="020B0604020202020204" pitchFamily="34" charset="0"/>
              </a:rPr>
              <a:t>NB normative text proposal</a:t>
            </a:r>
          </a:p>
          <a:p>
            <a:pPr lvl="1"/>
            <a:r>
              <a:rPr lang="en-AU" b="0" dirty="0">
                <a:solidFill>
                  <a:srgbClr val="333333"/>
                </a:solidFill>
                <a:effectLst/>
                <a:latin typeface="Arial" panose="020B0604020202020204" pitchFamily="34" charset="0"/>
              </a:rPr>
              <a:t>BRAN(21)111f003 (Huawei) - </a:t>
            </a:r>
            <a:r>
              <a:rPr lang="en-AU" b="0" i="1" dirty="0">
                <a:solidFill>
                  <a:srgbClr val="333333"/>
                </a:solidFill>
                <a:effectLst/>
                <a:latin typeface="Arial" panose="020B0604020202020204" pitchFamily="34" charset="0"/>
              </a:rPr>
              <a:t>Reflecting the NB normative text in EN 303 687</a:t>
            </a:r>
            <a:endParaRPr lang="en-US" i="1" dirty="0"/>
          </a:p>
          <a:p>
            <a:r>
              <a:rPr lang="en-US" dirty="0"/>
              <a:t>Summary</a:t>
            </a:r>
          </a:p>
          <a:p>
            <a:pPr lvl="1"/>
            <a:r>
              <a:rPr lang="en-AU" dirty="0"/>
              <a:t>The same old arguments continue … </a:t>
            </a:r>
          </a:p>
          <a:p>
            <a:pPr lvl="2"/>
            <a:r>
              <a:rPr lang="en-AU" dirty="0"/>
              <a:t>Main issue continued to be whether the duty cycle approach in </a:t>
            </a:r>
            <a:r>
              <a:rPr lang="en-US" dirty="0"/>
              <a:t>BRAN(21)111k003r6, instead of defining use of FH directly, is compatible EC 2021/1067</a:t>
            </a:r>
            <a:endParaRPr lang="en-AU" dirty="0"/>
          </a:p>
          <a:p>
            <a:pPr lvl="1"/>
            <a:r>
              <a:rPr lang="en-AU" dirty="0"/>
              <a:t>… with no resolution</a:t>
            </a:r>
          </a:p>
        </p:txBody>
      </p:sp>
      <p:sp>
        <p:nvSpPr>
          <p:cNvPr id="4" name="Footer Placeholder 3">
            <a:extLst>
              <a:ext uri="{FF2B5EF4-FFF2-40B4-BE49-F238E27FC236}">
                <a16:creationId xmlns:a16="http://schemas.microsoft.com/office/drawing/2014/main" id="{D1399C18-B35B-4504-9528-2D2D3F953330}"/>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FFD4A373-CDB4-4AC3-BA9E-B3945487CB3F}"/>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68</a:t>
            </a:fld>
            <a:endParaRPr lang="en-US" dirty="0"/>
          </a:p>
        </p:txBody>
      </p:sp>
      <p:sp>
        <p:nvSpPr>
          <p:cNvPr id="8" name="Rectangle 1">
            <a:extLst>
              <a:ext uri="{FF2B5EF4-FFF2-40B4-BE49-F238E27FC236}">
                <a16:creationId xmlns:a16="http://schemas.microsoft.com/office/drawing/2014/main" id="{2A51F35E-0307-41FE-87C7-A27AEE99BEB5}"/>
              </a:ext>
            </a:extLst>
          </p:cNvPr>
          <p:cNvSpPr>
            <a:spLocks noChangeArrowheads="1"/>
          </p:cNvSpPr>
          <p:nvPr/>
        </p:nvSpPr>
        <p:spPr bwMode="auto">
          <a:xfrm>
            <a:off x="685800" y="3949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65709358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7EA23-3480-4A30-A17B-5EED9E91674B}"/>
              </a:ext>
            </a:extLst>
          </p:cNvPr>
          <p:cNvSpPr>
            <a:spLocks noGrp="1"/>
          </p:cNvSpPr>
          <p:nvPr>
            <p:ph type="title"/>
          </p:nvPr>
        </p:nvSpPr>
        <p:spPr>
          <a:xfrm>
            <a:off x="685800" y="685800"/>
            <a:ext cx="7772400" cy="1066800"/>
          </a:xfrm>
        </p:spPr>
        <p:txBody>
          <a:bodyPr/>
          <a:lstStyle/>
          <a:p>
            <a:r>
              <a:rPr lang="en-AU" dirty="0"/>
              <a:t>…. and the discussions continued in BRAN#111g without resolution</a:t>
            </a:r>
          </a:p>
        </p:txBody>
      </p:sp>
      <p:sp>
        <p:nvSpPr>
          <p:cNvPr id="3" name="Content Placeholder 2">
            <a:extLst>
              <a:ext uri="{FF2B5EF4-FFF2-40B4-BE49-F238E27FC236}">
                <a16:creationId xmlns:a16="http://schemas.microsoft.com/office/drawing/2014/main" id="{D08FD781-19F4-4578-B8CF-43F2859D3EA7}"/>
              </a:ext>
            </a:extLst>
          </p:cNvPr>
          <p:cNvSpPr>
            <a:spLocks noGrp="1"/>
          </p:cNvSpPr>
          <p:nvPr>
            <p:ph idx="1"/>
          </p:nvPr>
        </p:nvSpPr>
        <p:spPr>
          <a:xfrm>
            <a:off x="685800" y="1981200"/>
            <a:ext cx="7772400" cy="4114800"/>
          </a:xfrm>
        </p:spPr>
        <p:txBody>
          <a:bodyPr/>
          <a:lstStyle/>
          <a:p>
            <a:r>
              <a:rPr lang="en-AU" dirty="0"/>
              <a:t>Submissions to BRAN#111g (3 Dec)</a:t>
            </a:r>
          </a:p>
          <a:p>
            <a:pPr lvl="1"/>
            <a:r>
              <a:rPr lang="en-US" dirty="0"/>
              <a:t>BRAN(21)111k003r6 (Qualcomm </a:t>
            </a:r>
            <a:r>
              <a:rPr lang="en-US" i="1" dirty="0"/>
              <a:t>et al</a:t>
            </a:r>
            <a:r>
              <a:rPr lang="en-US" dirty="0"/>
              <a:t>) - </a:t>
            </a:r>
            <a:r>
              <a:rPr lang="en-AU" b="0" i="1" dirty="0">
                <a:solidFill>
                  <a:srgbClr val="333333"/>
                </a:solidFill>
                <a:effectLst/>
                <a:latin typeface="Arial" panose="020B0604020202020204" pitchFamily="34" charset="0"/>
              </a:rPr>
              <a:t>NB normative text proposal</a:t>
            </a:r>
          </a:p>
          <a:p>
            <a:pPr lvl="1"/>
            <a:r>
              <a:rPr lang="en-AU" b="0" dirty="0">
                <a:solidFill>
                  <a:srgbClr val="333333"/>
                </a:solidFill>
                <a:effectLst/>
                <a:latin typeface="Arial" panose="020B0604020202020204" pitchFamily="34" charset="0"/>
              </a:rPr>
              <a:t>BRAN(21)111g003r1 (Ericsson) - </a:t>
            </a:r>
            <a:r>
              <a:rPr lang="en-AU" b="0" i="1" dirty="0">
                <a:solidFill>
                  <a:srgbClr val="333333"/>
                </a:solidFill>
                <a:effectLst/>
                <a:latin typeface="Arial" panose="020B0604020202020204" pitchFamily="34" charset="0"/>
              </a:rPr>
              <a:t>	VLP NB text for EN 303 687</a:t>
            </a:r>
          </a:p>
          <a:p>
            <a:r>
              <a:rPr lang="en-US" dirty="0"/>
              <a:t>Summary</a:t>
            </a:r>
          </a:p>
          <a:p>
            <a:pPr lvl="1"/>
            <a:r>
              <a:rPr lang="en-AU" dirty="0"/>
              <a:t>The same old arguments continue …</a:t>
            </a:r>
          </a:p>
          <a:p>
            <a:pPr lvl="2"/>
            <a:r>
              <a:rPr lang="en-AU" dirty="0"/>
              <a:t>With two proposals for progress on table from</a:t>
            </a:r>
          </a:p>
          <a:p>
            <a:pPr lvl="3"/>
            <a:r>
              <a:rPr lang="en-US" dirty="0"/>
              <a:t>BRAN(21)111k003r6: Qualcomm, HPE, Facebook, Cisco, Intel, Nokia</a:t>
            </a:r>
          </a:p>
          <a:p>
            <a:pPr lvl="3"/>
            <a:r>
              <a:rPr lang="en-AU" b="0" dirty="0">
                <a:solidFill>
                  <a:srgbClr val="333333"/>
                </a:solidFill>
                <a:effectLst/>
                <a:latin typeface="Arial" panose="020B0604020202020204" pitchFamily="34" charset="0"/>
              </a:rPr>
              <a:t>BRAN(21)111g003r1: Ericsson</a:t>
            </a:r>
            <a:endParaRPr lang="en-AU" dirty="0"/>
          </a:p>
          <a:p>
            <a:pPr lvl="1"/>
            <a:r>
              <a:rPr lang="en-AU" dirty="0"/>
              <a:t>… with no resolution</a:t>
            </a:r>
          </a:p>
        </p:txBody>
      </p:sp>
      <p:sp>
        <p:nvSpPr>
          <p:cNvPr id="4" name="Footer Placeholder 3">
            <a:extLst>
              <a:ext uri="{FF2B5EF4-FFF2-40B4-BE49-F238E27FC236}">
                <a16:creationId xmlns:a16="http://schemas.microsoft.com/office/drawing/2014/main" id="{D1399C18-B35B-4504-9528-2D2D3F953330}"/>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FFD4A373-CDB4-4AC3-BA9E-B3945487CB3F}"/>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69</a:t>
            </a:fld>
            <a:endParaRPr lang="en-US" dirty="0"/>
          </a:p>
        </p:txBody>
      </p:sp>
      <p:sp>
        <p:nvSpPr>
          <p:cNvPr id="8" name="Rectangle 1">
            <a:extLst>
              <a:ext uri="{FF2B5EF4-FFF2-40B4-BE49-F238E27FC236}">
                <a16:creationId xmlns:a16="http://schemas.microsoft.com/office/drawing/2014/main" id="{2A51F35E-0307-41FE-87C7-A27AEE99BEB5}"/>
              </a:ext>
            </a:extLst>
          </p:cNvPr>
          <p:cNvSpPr>
            <a:spLocks noChangeArrowheads="1"/>
          </p:cNvSpPr>
          <p:nvPr/>
        </p:nvSpPr>
        <p:spPr bwMode="auto">
          <a:xfrm>
            <a:off x="685800" y="3949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33247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305800" cy="1066800"/>
          </a:xfrm>
        </p:spPr>
        <p:txBody>
          <a:bodyPr/>
          <a:lstStyle/>
          <a:p>
            <a:r>
              <a:rPr lang="en-US" dirty="0"/>
              <a:t>Participants in the IEEE-SA “individual process” shall act independently of others, including employers</a:t>
            </a:r>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require that “participants in the IEEE standards development individual process shall act based on their qualifications and experience”</a:t>
            </a:r>
          </a:p>
          <a:p>
            <a:pPr lvl="1"/>
            <a:r>
              <a:rPr lang="en-US" dirty="0"/>
              <a:t>This means participants:</a:t>
            </a:r>
          </a:p>
          <a:p>
            <a:pPr lvl="2"/>
            <a:r>
              <a:rPr lang="en-US" b="1" dirty="0">
                <a:solidFill>
                  <a:srgbClr val="00B050"/>
                </a:solidFill>
              </a:rPr>
              <a:t>Shall act &amp; vote </a:t>
            </a:r>
            <a:r>
              <a:rPr lang="en-US" dirty="0"/>
              <a:t>based on their personal &amp; independent opinions derived from their expertise, knowledge, and qualifications</a:t>
            </a:r>
          </a:p>
          <a:p>
            <a:pPr lvl="2"/>
            <a:r>
              <a:rPr lang="en-US" b="1" dirty="0">
                <a:solidFill>
                  <a:srgbClr val="FF0000"/>
                </a:solidFill>
              </a:rPr>
              <a:t>Shall not act or vote </a:t>
            </a:r>
            <a:r>
              <a:rPr lang="en-US" dirty="0"/>
              <a:t>based on any obligation to or any direction from any other person or organization, including an employer or client, regardless of any external commitments, agreements, contracts, or orders</a:t>
            </a:r>
          </a:p>
          <a:p>
            <a:pPr lvl="2"/>
            <a:r>
              <a:rPr lang="en-US" b="1" dirty="0">
                <a:solidFill>
                  <a:srgbClr val="FF0000"/>
                </a:solidFill>
              </a:rPr>
              <a:t>Shall not direct</a:t>
            </a:r>
            <a:r>
              <a:rPr lang="en-US" dirty="0"/>
              <a:t> the actions or votes of other participants or retaliate against other participants for fulfilling their responsibility to act &amp; vote based on their personal &amp; independently developed opinions</a:t>
            </a:r>
          </a:p>
          <a:p>
            <a:pPr lvl="1"/>
            <a:r>
              <a:rPr lang="en-US" dirty="0"/>
              <a:t>By participating in standards activities using the “</a:t>
            </a:r>
            <a:r>
              <a:rPr lang="en-US" i="1" dirty="0"/>
              <a:t>individual process</a:t>
            </a:r>
            <a:r>
              <a:rPr lang="en-US" dirty="0"/>
              <a:t>”, you are deemed to accept these requirements; if you are unable to satisfy these requirements then you shall immediately cease any participation</a:t>
            </a:r>
          </a:p>
        </p:txBody>
      </p:sp>
      <p:sp>
        <p:nvSpPr>
          <p:cNvPr id="5" name="Footer Placeholder 4"/>
          <p:cNvSpPr>
            <a:spLocks noGrp="1"/>
          </p:cNvSpPr>
          <p:nvPr>
            <p:ph type="ftr" idx="10"/>
          </p:nvPr>
        </p:nvSpPr>
        <p:spPr/>
        <p:txBody>
          <a:bodyPr/>
          <a:lstStyle/>
          <a:p>
            <a:r>
              <a:rPr lang="en-US" dirty="0"/>
              <a:t>Andrew Myles, Cisco</a:t>
            </a:r>
          </a:p>
        </p:txBody>
      </p:sp>
      <p:sp>
        <p:nvSpPr>
          <p:cNvPr id="4" name="Slide Number Placeholder 3"/>
          <p:cNvSpPr>
            <a:spLocks noGrp="1"/>
          </p:cNvSpPr>
          <p:nvPr>
            <p:ph type="sldNum" idx="11"/>
          </p:nvPr>
        </p:nvSpPr>
        <p:spPr/>
        <p:txBody>
          <a:bodyPr/>
          <a:lstStyle/>
          <a:p>
            <a:r>
              <a:rPr lang="en-GB" dirty="0"/>
              <a:t>Slide </a:t>
            </a:r>
            <a:fld id="{440F5867-744E-4AA6-B0ED-4C44D2DFBB7B}" type="slidenum">
              <a:rPr lang="en-GB" smtClean="0"/>
              <a:pPr/>
              <a:t>7</a:t>
            </a:fld>
            <a:endParaRPr lang="en-GB" dirty="0"/>
          </a:p>
        </p:txBody>
      </p:sp>
      <p:sp>
        <p:nvSpPr>
          <p:cNvPr id="6" name="Rectangle 5"/>
          <p:cNvSpPr/>
          <p:nvPr/>
        </p:nvSpPr>
        <p:spPr bwMode="auto">
          <a:xfrm rot="2228405">
            <a:off x="7658099" y="1286064"/>
            <a:ext cx="16002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a:ln>
                  <a:noFill/>
                </a:ln>
                <a:solidFill>
                  <a:srgbClr val="FF0000"/>
                </a:solidFill>
                <a:effectLst/>
                <a:latin typeface="+mj-lt"/>
              </a:rPr>
              <a:t>Approved slide</a:t>
            </a:r>
          </a:p>
        </p:txBody>
      </p:sp>
    </p:spTree>
    <p:extLst>
      <p:ext uri="{BB962C8B-B14F-4D97-AF65-F5344CB8AC3E}">
        <p14:creationId xmlns:p14="http://schemas.microsoft.com/office/powerpoint/2010/main" val="40660537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7EA23-3480-4A30-A17B-5EED9E91674B}"/>
              </a:ext>
            </a:extLst>
          </p:cNvPr>
          <p:cNvSpPr>
            <a:spLocks noGrp="1"/>
          </p:cNvSpPr>
          <p:nvPr>
            <p:ph type="title"/>
          </p:nvPr>
        </p:nvSpPr>
        <p:spPr/>
        <p:txBody>
          <a:bodyPr/>
          <a:lstStyle/>
          <a:p>
            <a:r>
              <a:rPr lang="en-AU" dirty="0"/>
              <a:t>NB FH continued to be a hot topic at BRAN #112</a:t>
            </a:r>
          </a:p>
        </p:txBody>
      </p:sp>
      <p:sp>
        <p:nvSpPr>
          <p:cNvPr id="3" name="Content Placeholder 2">
            <a:extLst>
              <a:ext uri="{FF2B5EF4-FFF2-40B4-BE49-F238E27FC236}">
                <a16:creationId xmlns:a16="http://schemas.microsoft.com/office/drawing/2014/main" id="{D08FD781-19F4-4578-B8CF-43F2859D3EA7}"/>
              </a:ext>
            </a:extLst>
          </p:cNvPr>
          <p:cNvSpPr>
            <a:spLocks noGrp="1"/>
          </p:cNvSpPr>
          <p:nvPr>
            <p:ph idx="1"/>
          </p:nvPr>
        </p:nvSpPr>
        <p:spPr/>
        <p:txBody>
          <a:bodyPr/>
          <a:lstStyle/>
          <a:p>
            <a:r>
              <a:rPr lang="en-AU" dirty="0"/>
              <a:t>Submissions to BRAN#112 (13-17 Dec)</a:t>
            </a:r>
          </a:p>
          <a:p>
            <a:pPr lvl="1"/>
            <a:r>
              <a:rPr lang="en-AU" b="0" dirty="0">
                <a:solidFill>
                  <a:srgbClr val="333333"/>
                </a:solidFill>
                <a:effectLst/>
                <a:latin typeface="Arial" panose="020B0604020202020204" pitchFamily="34" charset="0"/>
              </a:rPr>
              <a:t>BRAN(21)111g003r2 (Ericsson) - </a:t>
            </a:r>
            <a:r>
              <a:rPr lang="en-AU" b="0" i="1" dirty="0">
                <a:solidFill>
                  <a:srgbClr val="333333"/>
                </a:solidFill>
                <a:effectLst/>
                <a:latin typeface="Arial" panose="020B0604020202020204" pitchFamily="34" charset="0"/>
              </a:rPr>
              <a:t>	VLP NB text for EN 303 687</a:t>
            </a:r>
          </a:p>
          <a:p>
            <a:pPr lvl="1"/>
            <a:r>
              <a:rPr lang="en-US" dirty="0"/>
              <a:t>BRAN(21)111k003r6 (Qualcomm </a:t>
            </a:r>
            <a:r>
              <a:rPr lang="en-US" i="1" dirty="0"/>
              <a:t>et al</a:t>
            </a:r>
            <a:r>
              <a:rPr lang="en-US" dirty="0"/>
              <a:t>) - </a:t>
            </a:r>
            <a:r>
              <a:rPr lang="en-AU" b="0" i="1" dirty="0">
                <a:solidFill>
                  <a:srgbClr val="333333"/>
                </a:solidFill>
                <a:effectLst/>
                <a:latin typeface="Arial" panose="020B0604020202020204" pitchFamily="34" charset="0"/>
              </a:rPr>
              <a:t>NB normative text proposal</a:t>
            </a:r>
          </a:p>
          <a:p>
            <a:pPr lvl="1"/>
            <a:r>
              <a:rPr lang="en-AU" b="0" dirty="0">
                <a:solidFill>
                  <a:srgbClr val="333333"/>
                </a:solidFill>
                <a:effectLst/>
                <a:latin typeface="Arial" panose="020B0604020202020204" pitchFamily="34" charset="0"/>
              </a:rPr>
              <a:t>BRAN(21)112011</a:t>
            </a:r>
            <a:r>
              <a:rPr lang="en-AU" dirty="0">
                <a:solidFill>
                  <a:srgbClr val="333333"/>
                </a:solidFill>
                <a:latin typeface="Arial" panose="020B0604020202020204" pitchFamily="34" charset="0"/>
              </a:rPr>
              <a:t> (Apple) - </a:t>
            </a:r>
            <a:r>
              <a:rPr lang="en-AU" i="1" dirty="0">
                <a:solidFill>
                  <a:srgbClr val="333333"/>
                </a:solidFill>
                <a:latin typeface="Arial" panose="020B0604020202020204" pitchFamily="34" charset="0"/>
              </a:rPr>
              <a:t>Narrow Band Channel Access in 6GHz</a:t>
            </a:r>
          </a:p>
          <a:p>
            <a:pPr lvl="1"/>
            <a:r>
              <a:rPr lang="en-AU" dirty="0">
                <a:solidFill>
                  <a:srgbClr val="333333"/>
                </a:solidFill>
                <a:latin typeface="Arial" panose="020B0604020202020204" pitchFamily="34" charset="0"/>
              </a:rPr>
              <a:t>BRAN(21)112019 (Germany, France, UK)</a:t>
            </a:r>
            <a:r>
              <a:rPr lang="en-AU" i="1" dirty="0">
                <a:solidFill>
                  <a:srgbClr val="333333"/>
                </a:solidFill>
                <a:latin typeface="Arial" panose="020B0604020202020204" pitchFamily="34" charset="0"/>
              </a:rPr>
              <a:t> - </a:t>
            </a:r>
            <a:r>
              <a:rPr lang="en-AU" b="0" i="1" dirty="0">
                <a:solidFill>
                  <a:srgbClr val="333333"/>
                </a:solidFill>
                <a:effectLst/>
                <a:latin typeface="Arial" panose="020B0604020202020204" pitchFamily="34" charset="0"/>
              </a:rPr>
              <a:t>Outstanding points in EN 303 687</a:t>
            </a:r>
          </a:p>
          <a:p>
            <a:pPr lvl="1"/>
            <a:r>
              <a:rPr lang="en-AU" dirty="0"/>
              <a:t>BRAN(21)112033 (Ericsson) - </a:t>
            </a:r>
            <a:r>
              <a:rPr lang="en-AU" i="1" dirty="0"/>
              <a:t>VLP NB test suite for EN 303 687 </a:t>
            </a:r>
          </a:p>
          <a:p>
            <a:pPr lvl="1"/>
            <a:r>
              <a:rPr lang="en-GB" sz="1800" dirty="0">
                <a:effectLst/>
                <a:latin typeface="+mj-lt"/>
                <a:ea typeface="Times New Roman" panose="02020603050405020304" pitchFamily="18" charset="0"/>
              </a:rPr>
              <a:t>BRAN(21)112016r3 (</a:t>
            </a:r>
            <a:r>
              <a:rPr lang="en-US" sz="1800" dirty="0">
                <a:effectLst/>
                <a:latin typeface="+mj-lt"/>
                <a:ea typeface="Times New Roman" panose="02020603050405020304" pitchFamily="18" charset="0"/>
              </a:rPr>
              <a:t>Rapporteur)</a:t>
            </a:r>
            <a:r>
              <a:rPr lang="en-AU" sz="1800" i="1" dirty="0">
                <a:effectLst/>
                <a:latin typeface="+mj-lt"/>
                <a:ea typeface="Times New Roman" panose="02020603050405020304" pitchFamily="18" charset="0"/>
              </a:rPr>
              <a:t> - </a:t>
            </a:r>
            <a:r>
              <a:rPr lang="en-US" sz="1800" i="1" dirty="0">
                <a:effectLst/>
                <a:latin typeface="+mj-lt"/>
                <a:ea typeface="Times New Roman" panose="02020603050405020304" pitchFamily="18" charset="0"/>
              </a:rPr>
              <a:t>Clause 4.3.3.2 discussion output of Dec 3 </a:t>
            </a:r>
            <a:r>
              <a:rPr lang="en-US" sz="1800" i="1" dirty="0" err="1">
                <a:effectLst/>
                <a:latin typeface="+mj-lt"/>
                <a:ea typeface="Times New Roman" panose="02020603050405020304" pitchFamily="18" charset="0"/>
              </a:rPr>
              <a:t>adhoc</a:t>
            </a:r>
            <a:endParaRPr lang="en-AU" i="1" dirty="0">
              <a:latin typeface="+mj-lt"/>
            </a:endParaRPr>
          </a:p>
          <a:p>
            <a:pPr lvl="1"/>
            <a:endParaRPr lang="en-AU" b="0" i="1" dirty="0">
              <a:solidFill>
                <a:srgbClr val="333333"/>
              </a:solidFill>
              <a:effectLst/>
              <a:latin typeface="Arial" panose="020B0604020202020204" pitchFamily="34" charset="0"/>
            </a:endParaRPr>
          </a:p>
        </p:txBody>
      </p:sp>
      <p:sp>
        <p:nvSpPr>
          <p:cNvPr id="4" name="Footer Placeholder 3">
            <a:extLst>
              <a:ext uri="{FF2B5EF4-FFF2-40B4-BE49-F238E27FC236}">
                <a16:creationId xmlns:a16="http://schemas.microsoft.com/office/drawing/2014/main" id="{D1399C18-B35B-4504-9528-2D2D3F953330}"/>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FFD4A373-CDB4-4AC3-BA9E-B3945487CB3F}"/>
              </a:ext>
            </a:extLst>
          </p:cNvPr>
          <p:cNvSpPr>
            <a:spLocks noGrp="1"/>
          </p:cNvSpPr>
          <p:nvPr>
            <p:ph type="sldNum" sz="quarter" idx="11"/>
          </p:nvPr>
        </p:nvSpPr>
        <p:spPr/>
        <p:txBody>
          <a:bodyPr/>
          <a:lstStyle/>
          <a:p>
            <a:r>
              <a:rPr lang="en-US"/>
              <a:t>Slide </a:t>
            </a:r>
            <a:fld id="{EF4002E7-DB4D-4CC3-8382-1939D19420D8}" type="slidenum">
              <a:rPr lang="en-US" smtClean="0"/>
              <a:pPr/>
              <a:t>70</a:t>
            </a:fld>
            <a:endParaRPr lang="en-US" dirty="0"/>
          </a:p>
        </p:txBody>
      </p:sp>
      <p:sp>
        <p:nvSpPr>
          <p:cNvPr id="8" name="Rectangle 1">
            <a:extLst>
              <a:ext uri="{FF2B5EF4-FFF2-40B4-BE49-F238E27FC236}">
                <a16:creationId xmlns:a16="http://schemas.microsoft.com/office/drawing/2014/main" id="{2A51F35E-0307-41FE-87C7-A27AEE99BEB5}"/>
              </a:ext>
            </a:extLst>
          </p:cNvPr>
          <p:cNvSpPr>
            <a:spLocks noChangeArrowheads="1"/>
          </p:cNvSpPr>
          <p:nvPr/>
        </p:nvSpPr>
        <p:spPr bwMode="auto">
          <a:xfrm>
            <a:off x="685800" y="3949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25200451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7EA23-3480-4A30-A17B-5EED9E91674B}"/>
              </a:ext>
            </a:extLst>
          </p:cNvPr>
          <p:cNvSpPr>
            <a:spLocks noGrp="1"/>
          </p:cNvSpPr>
          <p:nvPr>
            <p:ph type="title"/>
          </p:nvPr>
        </p:nvSpPr>
        <p:spPr/>
        <p:txBody>
          <a:bodyPr/>
          <a:lstStyle/>
          <a:p>
            <a:r>
              <a:rPr lang="en-AU" dirty="0"/>
              <a:t>DE, UK , FR admins set a direction for NB FH at BRAN #112 … that was subsequently followed</a:t>
            </a:r>
          </a:p>
        </p:txBody>
      </p:sp>
      <p:sp>
        <p:nvSpPr>
          <p:cNvPr id="3" name="Content Placeholder 2">
            <a:extLst>
              <a:ext uri="{FF2B5EF4-FFF2-40B4-BE49-F238E27FC236}">
                <a16:creationId xmlns:a16="http://schemas.microsoft.com/office/drawing/2014/main" id="{D08FD781-19F4-4578-B8CF-43F2859D3EA7}"/>
              </a:ext>
            </a:extLst>
          </p:cNvPr>
          <p:cNvSpPr>
            <a:spLocks noGrp="1"/>
          </p:cNvSpPr>
          <p:nvPr>
            <p:ph idx="1"/>
          </p:nvPr>
        </p:nvSpPr>
        <p:spPr/>
        <p:txBody>
          <a:bodyPr/>
          <a:lstStyle/>
          <a:p>
            <a:pPr lvl="1"/>
            <a:endParaRPr lang="en-AU" b="0" i="1" dirty="0">
              <a:solidFill>
                <a:srgbClr val="333333"/>
              </a:solidFill>
              <a:effectLst/>
              <a:latin typeface="Arial" panose="020B0604020202020204" pitchFamily="34" charset="0"/>
            </a:endParaRPr>
          </a:p>
          <a:p>
            <a:r>
              <a:rPr lang="en-AU" dirty="0">
                <a:solidFill>
                  <a:srgbClr val="333333"/>
                </a:solidFill>
                <a:latin typeface="Arial" panose="020B0604020202020204" pitchFamily="34" charset="0"/>
              </a:rPr>
              <a:t>Summary</a:t>
            </a:r>
          </a:p>
          <a:p>
            <a:pPr lvl="1"/>
            <a:r>
              <a:rPr lang="en-AU" b="0" dirty="0">
                <a:solidFill>
                  <a:srgbClr val="333333"/>
                </a:solidFill>
                <a:effectLst/>
                <a:latin typeface="Arial" panose="020B0604020202020204" pitchFamily="34" charset="0"/>
              </a:rPr>
              <a:t>The </a:t>
            </a:r>
            <a:r>
              <a:rPr lang="en-AU" dirty="0">
                <a:solidFill>
                  <a:srgbClr val="333333"/>
                </a:solidFill>
                <a:latin typeface="Arial" panose="020B0604020202020204" pitchFamily="34" charset="0"/>
              </a:rPr>
              <a:t>Germany, France, UK administrations set the direction for the NB FH discussion at BRAN#1112 in BRAN(21)112019 by noting: </a:t>
            </a:r>
          </a:p>
          <a:p>
            <a:pPr lvl="2"/>
            <a:r>
              <a:rPr lang="en-AU" dirty="0">
                <a:solidFill>
                  <a:srgbClr val="333333"/>
                </a:solidFill>
                <a:latin typeface="Arial" panose="020B0604020202020204" pitchFamily="34" charset="0"/>
              </a:rPr>
              <a:t>NB FH was only introduced late in the process … but it is part of regulation</a:t>
            </a:r>
          </a:p>
          <a:p>
            <a:pPr lvl="2"/>
            <a:r>
              <a:rPr lang="en-AU" dirty="0">
                <a:solidFill>
                  <a:srgbClr val="333333"/>
                </a:solidFill>
                <a:latin typeface="Arial" panose="020B0604020202020204" pitchFamily="34" charset="0"/>
              </a:rPr>
              <a:t>BRAN should work hard on a NB FH resolution while other issues are still open</a:t>
            </a:r>
          </a:p>
          <a:p>
            <a:pPr lvl="2"/>
            <a:r>
              <a:rPr lang="en-AU" b="0" dirty="0">
                <a:solidFill>
                  <a:srgbClr val="333333"/>
                </a:solidFill>
                <a:effectLst/>
                <a:latin typeface="Arial" panose="020B0604020202020204" pitchFamily="34" charset="0"/>
              </a:rPr>
              <a:t>If a resolution is not possible then EN 303 687 should go ahead without a special NB FH access method …</a:t>
            </a:r>
          </a:p>
          <a:p>
            <a:pPr lvl="2"/>
            <a:r>
              <a:rPr lang="en-AU" dirty="0">
                <a:solidFill>
                  <a:srgbClr val="333333"/>
                </a:solidFill>
                <a:latin typeface="Arial" panose="020B0604020202020204" pitchFamily="34" charset="0"/>
              </a:rPr>
              <a:t>… </a:t>
            </a:r>
            <a:r>
              <a:rPr lang="en-AU" b="0" dirty="0">
                <a:solidFill>
                  <a:srgbClr val="333333"/>
                </a:solidFill>
                <a:effectLst/>
                <a:latin typeface="Arial" panose="020B0604020202020204" pitchFamily="34" charset="0"/>
              </a:rPr>
              <a:t>instead using current LBE/FBE access &amp; channelisation</a:t>
            </a:r>
          </a:p>
          <a:p>
            <a:pPr lvl="2"/>
            <a:r>
              <a:rPr lang="en-AU" dirty="0">
                <a:solidFill>
                  <a:srgbClr val="333333"/>
                </a:solidFill>
                <a:latin typeface="Arial" panose="020B0604020202020204" pitchFamily="34" charset="0"/>
              </a:rPr>
              <a:t>In that case, a s</a:t>
            </a:r>
            <a:r>
              <a:rPr lang="en-AU" b="0" dirty="0">
                <a:solidFill>
                  <a:srgbClr val="333333"/>
                </a:solidFill>
                <a:effectLst/>
                <a:latin typeface="Arial" panose="020B0604020202020204" pitchFamily="34" charset="0"/>
              </a:rPr>
              <a:t>pecial/new NB FH specific access method can be included in next version after further discussions</a:t>
            </a:r>
          </a:p>
          <a:p>
            <a:pPr lvl="1"/>
            <a:r>
              <a:rPr lang="en-AU" dirty="0">
                <a:solidFill>
                  <a:srgbClr val="333333"/>
                </a:solidFill>
                <a:latin typeface="Arial" panose="020B0604020202020204" pitchFamily="34" charset="0"/>
              </a:rPr>
              <a:t>By the end of BRAN#112, some limited NB FH requirements &amp; testing material was included in the draft of EN 303 687</a:t>
            </a:r>
            <a:endParaRPr lang="en-AU" b="0" dirty="0">
              <a:solidFill>
                <a:srgbClr val="333333"/>
              </a:solidFill>
              <a:effectLst/>
              <a:latin typeface="Arial" panose="020B0604020202020204" pitchFamily="34" charset="0"/>
            </a:endParaRPr>
          </a:p>
        </p:txBody>
      </p:sp>
      <p:sp>
        <p:nvSpPr>
          <p:cNvPr id="4" name="Footer Placeholder 3">
            <a:extLst>
              <a:ext uri="{FF2B5EF4-FFF2-40B4-BE49-F238E27FC236}">
                <a16:creationId xmlns:a16="http://schemas.microsoft.com/office/drawing/2014/main" id="{D1399C18-B35B-4504-9528-2D2D3F953330}"/>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FFD4A373-CDB4-4AC3-BA9E-B3945487CB3F}"/>
              </a:ext>
            </a:extLst>
          </p:cNvPr>
          <p:cNvSpPr>
            <a:spLocks noGrp="1"/>
          </p:cNvSpPr>
          <p:nvPr>
            <p:ph type="sldNum" sz="quarter" idx="11"/>
          </p:nvPr>
        </p:nvSpPr>
        <p:spPr/>
        <p:txBody>
          <a:bodyPr/>
          <a:lstStyle/>
          <a:p>
            <a:r>
              <a:rPr lang="en-US"/>
              <a:t>Slide </a:t>
            </a:r>
            <a:fld id="{EF4002E7-DB4D-4CC3-8382-1939D19420D8}" type="slidenum">
              <a:rPr lang="en-US" smtClean="0"/>
              <a:pPr/>
              <a:t>71</a:t>
            </a:fld>
            <a:endParaRPr lang="en-US" dirty="0"/>
          </a:p>
        </p:txBody>
      </p:sp>
      <p:sp>
        <p:nvSpPr>
          <p:cNvPr id="8" name="Rectangle 1">
            <a:extLst>
              <a:ext uri="{FF2B5EF4-FFF2-40B4-BE49-F238E27FC236}">
                <a16:creationId xmlns:a16="http://schemas.microsoft.com/office/drawing/2014/main" id="{2A51F35E-0307-41FE-87C7-A27AEE99BEB5}"/>
              </a:ext>
            </a:extLst>
          </p:cNvPr>
          <p:cNvSpPr>
            <a:spLocks noChangeArrowheads="1"/>
          </p:cNvSpPr>
          <p:nvPr/>
        </p:nvSpPr>
        <p:spPr bwMode="auto">
          <a:xfrm>
            <a:off x="685800" y="3949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83810443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BADA4-B547-4A0A-9477-955A61D9929C}"/>
              </a:ext>
            </a:extLst>
          </p:cNvPr>
          <p:cNvSpPr>
            <a:spLocks noGrp="1"/>
          </p:cNvSpPr>
          <p:nvPr>
            <p:ph type="title"/>
          </p:nvPr>
        </p:nvSpPr>
        <p:spPr>
          <a:xfrm>
            <a:off x="685800" y="685800"/>
            <a:ext cx="7772400" cy="1066800"/>
          </a:xfrm>
        </p:spPr>
        <p:txBody>
          <a:bodyPr/>
          <a:lstStyle/>
          <a:p>
            <a:pPr lvl="1"/>
            <a:r>
              <a:rPr lang="en-AU" dirty="0"/>
              <a:t>During BRAN#112, limited NB FH requirements &amp; testing material was included in EN 303 687</a:t>
            </a:r>
          </a:p>
        </p:txBody>
      </p:sp>
      <p:sp>
        <p:nvSpPr>
          <p:cNvPr id="3" name="Content Placeholder 2">
            <a:extLst>
              <a:ext uri="{FF2B5EF4-FFF2-40B4-BE49-F238E27FC236}">
                <a16:creationId xmlns:a16="http://schemas.microsoft.com/office/drawing/2014/main" id="{62FB5C0F-6E1F-4704-A90D-7789FFD93A72}"/>
              </a:ext>
            </a:extLst>
          </p:cNvPr>
          <p:cNvSpPr>
            <a:spLocks noGrp="1"/>
          </p:cNvSpPr>
          <p:nvPr>
            <p:ph idx="1"/>
          </p:nvPr>
        </p:nvSpPr>
        <p:spPr>
          <a:xfrm>
            <a:off x="685800" y="1981200"/>
            <a:ext cx="7772400" cy="304800"/>
          </a:xfrm>
        </p:spPr>
        <p:txBody>
          <a:bodyPr/>
          <a:lstStyle/>
          <a:p>
            <a:pPr lvl="1"/>
            <a:endParaRPr lang="en-AU" sz="1400" dirty="0">
              <a:latin typeface="+mj-lt"/>
            </a:endParaRPr>
          </a:p>
          <a:p>
            <a:pPr lvl="1"/>
            <a:endParaRPr lang="en-AU" sz="1400" dirty="0">
              <a:latin typeface="+mj-lt"/>
            </a:endParaRPr>
          </a:p>
        </p:txBody>
      </p:sp>
      <p:sp>
        <p:nvSpPr>
          <p:cNvPr id="4" name="Footer Placeholder 3">
            <a:extLst>
              <a:ext uri="{FF2B5EF4-FFF2-40B4-BE49-F238E27FC236}">
                <a16:creationId xmlns:a16="http://schemas.microsoft.com/office/drawing/2014/main" id="{0EF0395A-15EF-4B1A-BCE0-C49D5A10F202}"/>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8CC2040E-B842-4ADC-B4AF-C3395C1D3FCE}"/>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72</a:t>
            </a:fld>
            <a:endParaRPr lang="en-US" dirty="0"/>
          </a:p>
        </p:txBody>
      </p:sp>
      <p:graphicFrame>
        <p:nvGraphicFramePr>
          <p:cNvPr id="10" name="Table 9">
            <a:extLst>
              <a:ext uri="{FF2B5EF4-FFF2-40B4-BE49-F238E27FC236}">
                <a16:creationId xmlns:a16="http://schemas.microsoft.com/office/drawing/2014/main" id="{5445BE53-B901-498F-AB34-B6EE3493E0E7}"/>
              </a:ext>
            </a:extLst>
          </p:cNvPr>
          <p:cNvGraphicFramePr>
            <a:graphicFrameLocks noGrp="1"/>
          </p:cNvGraphicFramePr>
          <p:nvPr>
            <p:extLst>
              <p:ext uri="{D42A27DB-BD31-4B8C-83A1-F6EECF244321}">
                <p14:modId xmlns:p14="http://schemas.microsoft.com/office/powerpoint/2010/main" val="2756275468"/>
              </p:ext>
            </p:extLst>
          </p:nvPr>
        </p:nvGraphicFramePr>
        <p:xfrm>
          <a:off x="815439" y="2318665"/>
          <a:ext cx="7215188" cy="1161499"/>
        </p:xfrm>
        <a:graphic>
          <a:graphicData uri="http://schemas.openxmlformats.org/drawingml/2006/table">
            <a:tbl>
              <a:tblPr>
                <a:tableStyleId>{93296810-A885-4BE3-A3E7-6D5BEEA58F35}</a:tableStyleId>
              </a:tblPr>
              <a:tblGrid>
                <a:gridCol w="1752867">
                  <a:extLst>
                    <a:ext uri="{9D8B030D-6E8A-4147-A177-3AD203B41FA5}">
                      <a16:colId xmlns:a16="http://schemas.microsoft.com/office/drawing/2014/main" val="3815660239"/>
                    </a:ext>
                  </a:extLst>
                </a:gridCol>
                <a:gridCol w="1551265">
                  <a:extLst>
                    <a:ext uri="{9D8B030D-6E8A-4147-A177-3AD203B41FA5}">
                      <a16:colId xmlns:a16="http://schemas.microsoft.com/office/drawing/2014/main" val="1516871703"/>
                    </a:ext>
                  </a:extLst>
                </a:gridCol>
                <a:gridCol w="1955528">
                  <a:extLst>
                    <a:ext uri="{9D8B030D-6E8A-4147-A177-3AD203B41FA5}">
                      <a16:colId xmlns:a16="http://schemas.microsoft.com/office/drawing/2014/main" val="225690910"/>
                    </a:ext>
                  </a:extLst>
                </a:gridCol>
                <a:gridCol w="1955528">
                  <a:extLst>
                    <a:ext uri="{9D8B030D-6E8A-4147-A177-3AD203B41FA5}">
                      <a16:colId xmlns:a16="http://schemas.microsoft.com/office/drawing/2014/main" val="1658722612"/>
                    </a:ext>
                  </a:extLst>
                </a:gridCol>
              </a:tblGrid>
              <a:tr h="194860">
                <a:tc rowSpan="2">
                  <a:txBody>
                    <a:bodyPr/>
                    <a:lstStyle/>
                    <a:p>
                      <a:pPr algn="ctr" hangingPunct="0">
                        <a:spcAft>
                          <a:spcPts val="900"/>
                        </a:spcAft>
                      </a:pPr>
                      <a:r>
                        <a:rPr lang="en-GB" sz="1400" dirty="0">
                          <a:effectLst/>
                        </a:rPr>
                        <a:t>Frequency range</a:t>
                      </a:r>
                      <a:br>
                        <a:rPr lang="en-GB" sz="1400" dirty="0">
                          <a:effectLst/>
                        </a:rPr>
                      </a:br>
                      <a:r>
                        <a:rPr lang="en-GB" sz="1400" dirty="0">
                          <a:effectLst/>
                        </a:rPr>
                        <a:t>(MHz)</a:t>
                      </a:r>
                      <a:endParaRPr lang="en-AU" sz="1600" dirty="0">
                        <a:effectLst/>
                        <a:latin typeface="Times New Roman" panose="02020603050405020304" pitchFamily="18" charset="0"/>
                        <a:ea typeface="Times New Roman" panose="02020603050405020304" pitchFamily="18" charset="0"/>
                      </a:endParaRPr>
                    </a:p>
                  </a:txBody>
                  <a:tcPr marL="17780" marR="68580" marT="9525" marB="0" anchor="ctr"/>
                </a:tc>
                <a:tc gridSpan="3">
                  <a:txBody>
                    <a:bodyPr/>
                    <a:lstStyle/>
                    <a:p>
                      <a:pPr algn="ctr" hangingPunct="0">
                        <a:spcAft>
                          <a:spcPts val="900"/>
                        </a:spcAft>
                      </a:pPr>
                      <a:r>
                        <a:rPr lang="en-GB" sz="1400" dirty="0">
                          <a:effectLst/>
                        </a:rPr>
                        <a:t>PSD limit (dBm/MHz)</a:t>
                      </a:r>
                      <a:endParaRPr lang="en-AU" sz="1600" dirty="0">
                        <a:effectLst/>
                        <a:latin typeface="Times New Roman" panose="02020603050405020304" pitchFamily="18" charset="0"/>
                        <a:ea typeface="Times New Roman" panose="02020603050405020304" pitchFamily="18" charset="0"/>
                      </a:endParaRPr>
                    </a:p>
                  </a:txBody>
                  <a:tcPr marL="0" marR="0" marT="0" marB="0"/>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2892736706"/>
                  </a:ext>
                </a:extLst>
              </a:tr>
              <a:tr h="538572">
                <a:tc vMerge="1">
                  <a:txBody>
                    <a:bodyPr/>
                    <a:lstStyle/>
                    <a:p>
                      <a:endParaRPr lang="en-AU"/>
                    </a:p>
                  </a:txBody>
                  <a:tcPr/>
                </a:tc>
                <a:tc>
                  <a:txBody>
                    <a:bodyPr/>
                    <a:lstStyle/>
                    <a:p>
                      <a:pPr algn="ctr" hangingPunct="0">
                        <a:spcAft>
                          <a:spcPts val="900"/>
                        </a:spcAft>
                      </a:pPr>
                      <a:r>
                        <a:rPr lang="en-GB" sz="1400" dirty="0">
                          <a:effectLst/>
                        </a:rPr>
                        <a:t>LPI usage</a:t>
                      </a:r>
                      <a:endParaRPr lang="en-AU" sz="1600" dirty="0">
                        <a:effectLst/>
                        <a:latin typeface="Times New Roman" panose="02020603050405020304" pitchFamily="18" charset="0"/>
                        <a:ea typeface="Times New Roman" panose="02020603050405020304" pitchFamily="18" charset="0"/>
                      </a:endParaRPr>
                    </a:p>
                  </a:txBody>
                  <a:tcPr marL="17780" marR="68580" marT="9525" marB="0" anchor="ctr"/>
                </a:tc>
                <a:tc>
                  <a:txBody>
                    <a:bodyPr/>
                    <a:lstStyle/>
                    <a:p>
                      <a:pPr algn="ctr" hangingPunct="0">
                        <a:spcAft>
                          <a:spcPts val="900"/>
                        </a:spcAft>
                      </a:pPr>
                      <a:r>
                        <a:rPr lang="en-GB" sz="1400" dirty="0">
                          <a:effectLst/>
                        </a:rPr>
                        <a:t>VLP usage</a:t>
                      </a:r>
                      <a:endParaRPr lang="en-AU" sz="1600" dirty="0">
                        <a:effectLst/>
                        <a:latin typeface="Times New Roman" panose="02020603050405020304" pitchFamily="18" charset="0"/>
                        <a:ea typeface="Times New Roman" panose="02020603050405020304" pitchFamily="18" charset="0"/>
                      </a:endParaRPr>
                    </a:p>
                  </a:txBody>
                  <a:tcPr marL="0" marR="0" marT="0" marB="0" anchor="ctr"/>
                </a:tc>
                <a:tc>
                  <a:txBody>
                    <a:bodyPr/>
                    <a:lstStyle/>
                    <a:p>
                      <a:pPr algn="ctr" hangingPunct="0">
                        <a:spcAft>
                          <a:spcPts val="900"/>
                        </a:spcAft>
                      </a:pPr>
                      <a:r>
                        <a:rPr lang="en-GB" sz="1400" dirty="0">
                          <a:effectLst/>
                          <a:highlight>
                            <a:srgbClr val="FFFF00"/>
                          </a:highlight>
                        </a:rPr>
                        <a:t>VLP NB usage</a:t>
                      </a:r>
                      <a:endParaRPr lang="en-AU" sz="1600" dirty="0">
                        <a:effectLst/>
                        <a:highlight>
                          <a:srgbClr val="FFFF00"/>
                        </a:highlight>
                        <a:latin typeface="Times New Roman" panose="02020603050405020304" pitchFamily="18" charset="0"/>
                        <a:ea typeface="Times New Roman" panose="02020603050405020304" pitchFamily="18" charset="0"/>
                      </a:endParaRPr>
                    </a:p>
                  </a:txBody>
                  <a:tcPr marL="17780" marR="68580" marT="9525" marB="0" anchor="ctr"/>
                </a:tc>
                <a:extLst>
                  <a:ext uri="{0D108BD9-81ED-4DB2-BD59-A6C34878D82A}">
                    <a16:rowId xmlns:a16="http://schemas.microsoft.com/office/drawing/2014/main" val="562742157"/>
                  </a:ext>
                </a:extLst>
              </a:tr>
              <a:tr h="409567">
                <a:tc>
                  <a:txBody>
                    <a:bodyPr/>
                    <a:lstStyle/>
                    <a:p>
                      <a:pPr algn="ctr" hangingPunct="0">
                        <a:spcAft>
                          <a:spcPts val="900"/>
                        </a:spcAft>
                      </a:pPr>
                      <a:r>
                        <a:rPr lang="en-GB" sz="1400">
                          <a:effectLst/>
                        </a:rPr>
                        <a:t>5 945 to 6 425</a:t>
                      </a:r>
                      <a:endParaRPr lang="en-AU" sz="1600">
                        <a:effectLst/>
                        <a:latin typeface="Times New Roman" panose="02020603050405020304" pitchFamily="18" charset="0"/>
                        <a:ea typeface="Times New Roman" panose="02020603050405020304" pitchFamily="18" charset="0"/>
                      </a:endParaRPr>
                    </a:p>
                  </a:txBody>
                  <a:tcPr marL="17780" marR="68580" marT="9525" marB="0" anchor="ctr"/>
                </a:tc>
                <a:tc>
                  <a:txBody>
                    <a:bodyPr/>
                    <a:lstStyle/>
                    <a:p>
                      <a:pPr algn="ctr" hangingPunct="0">
                        <a:spcAft>
                          <a:spcPts val="900"/>
                        </a:spcAft>
                      </a:pPr>
                      <a:r>
                        <a:rPr lang="en-GB" sz="1400">
                          <a:effectLst/>
                        </a:rPr>
                        <a:t>10</a:t>
                      </a:r>
                      <a:endParaRPr lang="en-AU" sz="1600">
                        <a:effectLst/>
                        <a:latin typeface="Times New Roman" panose="02020603050405020304" pitchFamily="18" charset="0"/>
                        <a:ea typeface="Times New Roman" panose="02020603050405020304" pitchFamily="18" charset="0"/>
                      </a:endParaRPr>
                    </a:p>
                  </a:txBody>
                  <a:tcPr marL="17780" marR="68580" marT="9525" marB="0" anchor="ctr"/>
                </a:tc>
                <a:tc>
                  <a:txBody>
                    <a:bodyPr/>
                    <a:lstStyle/>
                    <a:p>
                      <a:pPr algn="ctr" hangingPunct="0">
                        <a:spcAft>
                          <a:spcPts val="900"/>
                        </a:spcAft>
                      </a:pPr>
                      <a:r>
                        <a:rPr lang="en-GB" sz="1400">
                          <a:effectLst/>
                        </a:rPr>
                        <a:t>1</a:t>
                      </a:r>
                      <a:endParaRPr lang="en-AU" sz="1600">
                        <a:effectLst/>
                        <a:latin typeface="Times New Roman" panose="02020603050405020304" pitchFamily="18" charset="0"/>
                        <a:ea typeface="Times New Roman" panose="02020603050405020304" pitchFamily="18" charset="0"/>
                      </a:endParaRPr>
                    </a:p>
                  </a:txBody>
                  <a:tcPr marL="0" marR="0" marT="0" marB="0" anchor="ctr"/>
                </a:tc>
                <a:tc>
                  <a:txBody>
                    <a:bodyPr/>
                    <a:lstStyle/>
                    <a:p>
                      <a:pPr algn="ctr" hangingPunct="0">
                        <a:spcAft>
                          <a:spcPts val="900"/>
                        </a:spcAft>
                      </a:pPr>
                      <a:r>
                        <a:rPr lang="en-GB" sz="1400" dirty="0">
                          <a:effectLst/>
                          <a:highlight>
                            <a:srgbClr val="FFFF00"/>
                          </a:highlight>
                        </a:rPr>
                        <a:t>10 (see 4.3.3.2a)</a:t>
                      </a:r>
                      <a:endParaRPr lang="en-AU" sz="1600" dirty="0">
                        <a:effectLst/>
                        <a:highlight>
                          <a:srgbClr val="FFFF00"/>
                        </a:highlight>
                        <a:latin typeface="Times New Roman" panose="02020603050405020304" pitchFamily="18" charset="0"/>
                        <a:ea typeface="Times New Roman" panose="02020603050405020304" pitchFamily="18" charset="0"/>
                      </a:endParaRPr>
                    </a:p>
                  </a:txBody>
                  <a:tcPr marL="17780" marR="68580" marT="9525" marB="0" anchor="ctr"/>
                </a:tc>
                <a:extLst>
                  <a:ext uri="{0D108BD9-81ED-4DB2-BD59-A6C34878D82A}">
                    <a16:rowId xmlns:a16="http://schemas.microsoft.com/office/drawing/2014/main" val="3642905134"/>
                  </a:ext>
                </a:extLst>
              </a:tr>
            </a:tbl>
          </a:graphicData>
        </a:graphic>
      </p:graphicFrame>
      <p:sp>
        <p:nvSpPr>
          <p:cNvPr id="12" name="TextBox 11">
            <a:extLst>
              <a:ext uri="{FF2B5EF4-FFF2-40B4-BE49-F238E27FC236}">
                <a16:creationId xmlns:a16="http://schemas.microsoft.com/office/drawing/2014/main" id="{191A2584-CE33-4990-AB5F-3369DFA60F73}"/>
              </a:ext>
            </a:extLst>
          </p:cNvPr>
          <p:cNvSpPr txBox="1"/>
          <p:nvPr/>
        </p:nvSpPr>
        <p:spPr>
          <a:xfrm>
            <a:off x="685800" y="1996044"/>
            <a:ext cx="4572000" cy="307777"/>
          </a:xfrm>
          <a:prstGeom prst="rect">
            <a:avLst/>
          </a:prstGeom>
          <a:noFill/>
        </p:spPr>
        <p:txBody>
          <a:bodyPr wrap="square">
            <a:spAutoFit/>
          </a:bodyPr>
          <a:lstStyle/>
          <a:p>
            <a:r>
              <a:rPr lang="en-AU" sz="1400" b="1" dirty="0">
                <a:latin typeface="+mj-lt"/>
              </a:rPr>
              <a:t>Table 3: Mean EIRP density limit</a:t>
            </a:r>
          </a:p>
        </p:txBody>
      </p:sp>
      <p:sp>
        <p:nvSpPr>
          <p:cNvPr id="14" name="TextBox 13">
            <a:extLst>
              <a:ext uri="{FF2B5EF4-FFF2-40B4-BE49-F238E27FC236}">
                <a16:creationId xmlns:a16="http://schemas.microsoft.com/office/drawing/2014/main" id="{4B7F8AC2-67B7-49DE-B132-7B17AB1811BC}"/>
              </a:ext>
            </a:extLst>
          </p:cNvPr>
          <p:cNvSpPr txBox="1"/>
          <p:nvPr/>
        </p:nvSpPr>
        <p:spPr>
          <a:xfrm>
            <a:off x="2581275" y="4038600"/>
            <a:ext cx="6410325" cy="2377574"/>
          </a:xfrm>
          <a:prstGeom prst="rect">
            <a:avLst/>
          </a:prstGeom>
          <a:noFill/>
          <a:ln>
            <a:solidFill>
              <a:schemeClr val="tx1"/>
            </a:solidFill>
          </a:ln>
        </p:spPr>
        <p:txBody>
          <a:bodyPr wrap="square">
            <a:spAutoFit/>
          </a:bodyPr>
          <a:lstStyle/>
          <a:p>
            <a:pPr hangingPunct="0">
              <a:spcAft>
                <a:spcPts val="900"/>
              </a:spcAft>
            </a:pPr>
            <a:r>
              <a:rPr lang="en-US" sz="1400" b="1" dirty="0">
                <a:effectLst/>
                <a:latin typeface="+mj-lt"/>
                <a:ea typeface="Times New Roman" panose="02020603050405020304" pitchFamily="18" charset="0"/>
              </a:rPr>
              <a:t>4.3.3.2a	</a:t>
            </a:r>
            <a:r>
              <a:rPr lang="en-GB" sz="1400" b="1" dirty="0">
                <a:solidFill>
                  <a:srgbClr val="25282D"/>
                </a:solidFill>
                <a:effectLst/>
                <a:latin typeface="+mj-lt"/>
                <a:ea typeface="Times New Roman" panose="02020603050405020304" pitchFamily="18" charset="0"/>
              </a:rPr>
              <a:t>VLP NB usage </a:t>
            </a:r>
            <a:r>
              <a:rPr lang="en-US" sz="1400" b="1" dirty="0">
                <a:effectLst/>
                <a:latin typeface="+mj-lt"/>
                <a:ea typeface="Times New Roman" panose="02020603050405020304" pitchFamily="18" charset="0"/>
              </a:rPr>
              <a:t>with a PSD above 1 dBm/MHz</a:t>
            </a:r>
            <a:endParaRPr lang="en-AU" sz="1400" b="1" dirty="0">
              <a:effectLst/>
              <a:latin typeface="+mj-lt"/>
              <a:ea typeface="Times New Roman" panose="02020603050405020304" pitchFamily="18" charset="0"/>
            </a:endParaRPr>
          </a:p>
          <a:p>
            <a:pPr hangingPunct="0">
              <a:spcAft>
                <a:spcPts val="900"/>
              </a:spcAft>
            </a:pPr>
            <a:r>
              <a:rPr lang="en-US" sz="1400" dirty="0">
                <a:effectLst/>
                <a:latin typeface="+mj-lt"/>
                <a:ea typeface="Times New Roman" panose="02020603050405020304" pitchFamily="18" charset="0"/>
              </a:rPr>
              <a:t>The duty cycle of narrowband (NB) transmissions by a VLP device with a PSD above 1 dBm/MHz shall not exceed 1/15 on any transmission frequency. </a:t>
            </a:r>
            <a:endParaRPr lang="en-AU" sz="1400" dirty="0">
              <a:effectLst/>
              <a:latin typeface="+mj-lt"/>
              <a:ea typeface="Times New Roman" panose="02020603050405020304" pitchFamily="18" charset="0"/>
            </a:endParaRPr>
          </a:p>
          <a:p>
            <a:pPr hangingPunct="0">
              <a:spcAft>
                <a:spcPts val="900"/>
              </a:spcAft>
            </a:pPr>
            <a:r>
              <a:rPr lang="en-US" sz="1400" dirty="0">
                <a:effectLst/>
                <a:latin typeface="+mj-lt"/>
                <a:ea typeface="Times New Roman" panose="02020603050405020304" pitchFamily="18" charset="0"/>
              </a:rPr>
              <a:t>NB devices require a frequency hopping mechanism based on at least 15 hop channels and meet the above duty cycle to operate at a PSD value above 1 dBm/</a:t>
            </a:r>
            <a:r>
              <a:rPr lang="en-US" sz="1400" dirty="0" err="1">
                <a:effectLst/>
                <a:latin typeface="+mj-lt"/>
                <a:ea typeface="Times New Roman" panose="02020603050405020304" pitchFamily="18" charset="0"/>
              </a:rPr>
              <a:t>MHz.</a:t>
            </a:r>
            <a:endParaRPr lang="en-AU" sz="1400" dirty="0">
              <a:effectLst/>
              <a:latin typeface="+mj-lt"/>
              <a:ea typeface="Times New Roman" panose="02020603050405020304" pitchFamily="18" charset="0"/>
            </a:endParaRPr>
          </a:p>
          <a:p>
            <a:pPr hangingPunct="0">
              <a:spcAft>
                <a:spcPts val="900"/>
              </a:spcAft>
            </a:pPr>
            <a:r>
              <a:rPr lang="en-US" sz="1400" dirty="0">
                <a:effectLst/>
                <a:highlight>
                  <a:srgbClr val="FFFF00"/>
                </a:highlight>
                <a:latin typeface="+mj-lt"/>
                <a:ea typeface="Times New Roman" panose="02020603050405020304" pitchFamily="18" charset="0"/>
              </a:rPr>
              <a:t>Note: Frequency hopping in the context of this standard implies the use of the channel access mechanisms and channelization as defined in the present document.</a:t>
            </a:r>
            <a:endParaRPr lang="en-AU" sz="1400" dirty="0">
              <a:effectLst/>
              <a:highlight>
                <a:srgbClr val="FFFF00"/>
              </a:highlight>
              <a:latin typeface="+mj-lt"/>
              <a:ea typeface="Times New Roman" panose="02020603050405020304" pitchFamily="18" charset="0"/>
            </a:endParaRPr>
          </a:p>
        </p:txBody>
      </p:sp>
      <p:cxnSp>
        <p:nvCxnSpPr>
          <p:cNvPr id="16" name="Straight Arrow Connector 15">
            <a:extLst>
              <a:ext uri="{FF2B5EF4-FFF2-40B4-BE49-F238E27FC236}">
                <a16:creationId xmlns:a16="http://schemas.microsoft.com/office/drawing/2014/main" id="{0692951A-3864-4128-B5F4-79D3B65A2081}"/>
              </a:ext>
            </a:extLst>
          </p:cNvPr>
          <p:cNvCxnSpPr>
            <a:cxnSpLocks/>
          </p:cNvCxnSpPr>
          <p:nvPr/>
        </p:nvCxnSpPr>
        <p:spPr bwMode="auto">
          <a:xfrm flipH="1">
            <a:off x="6781800" y="3429000"/>
            <a:ext cx="76200" cy="609600"/>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sp>
        <p:nvSpPr>
          <p:cNvPr id="18" name="Rectangle 17">
            <a:extLst>
              <a:ext uri="{FF2B5EF4-FFF2-40B4-BE49-F238E27FC236}">
                <a16:creationId xmlns:a16="http://schemas.microsoft.com/office/drawing/2014/main" id="{3E10876C-82B3-4F48-B958-C9F744C1422F}"/>
              </a:ext>
            </a:extLst>
          </p:cNvPr>
          <p:cNvSpPr/>
          <p:nvPr/>
        </p:nvSpPr>
        <p:spPr bwMode="auto">
          <a:xfrm>
            <a:off x="152400" y="5486400"/>
            <a:ext cx="1752600" cy="7620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AU" sz="1400" b="0" i="0" u="none" strike="noStrike" cap="none" normalizeH="0" baseline="0" dirty="0">
                <a:ln>
                  <a:noFill/>
                </a:ln>
                <a:solidFill>
                  <a:srgbClr val="FF0000"/>
                </a:solidFill>
                <a:effectLst/>
                <a:latin typeface="+mj-lt"/>
              </a:rPr>
              <a:t>Must use LBE/FBE with 20 MHz channelisation</a:t>
            </a:r>
          </a:p>
        </p:txBody>
      </p:sp>
      <p:cxnSp>
        <p:nvCxnSpPr>
          <p:cNvPr id="20" name="Straight Arrow Connector 19">
            <a:extLst>
              <a:ext uri="{FF2B5EF4-FFF2-40B4-BE49-F238E27FC236}">
                <a16:creationId xmlns:a16="http://schemas.microsoft.com/office/drawing/2014/main" id="{9AEB466E-4C24-473C-8CEB-B33A174E96B3}"/>
              </a:ext>
            </a:extLst>
          </p:cNvPr>
          <p:cNvCxnSpPr>
            <a:cxnSpLocks/>
            <a:stCxn id="18" idx="3"/>
          </p:cNvCxnSpPr>
          <p:nvPr/>
        </p:nvCxnSpPr>
        <p:spPr bwMode="auto">
          <a:xfrm>
            <a:off x="1905000" y="5867400"/>
            <a:ext cx="676275" cy="152400"/>
          </a:xfrm>
          <a:prstGeom prst="straightConnector1">
            <a:avLst/>
          </a:prstGeom>
          <a:solidFill>
            <a:schemeClr val="accent1"/>
          </a:solidFill>
          <a:ln w="12700" cap="flat" cmpd="sng" algn="ctr">
            <a:solidFill>
              <a:srgbClr val="FF0000"/>
            </a:solidFill>
            <a:prstDash val="solid"/>
            <a:round/>
            <a:headEnd type="none" w="sm" len="sm"/>
            <a:tailEnd type="triangle"/>
          </a:ln>
          <a:effectLst/>
        </p:spPr>
      </p:cxnSp>
      <p:sp>
        <p:nvSpPr>
          <p:cNvPr id="23" name="Rectangle 22">
            <a:extLst>
              <a:ext uri="{FF2B5EF4-FFF2-40B4-BE49-F238E27FC236}">
                <a16:creationId xmlns:a16="http://schemas.microsoft.com/office/drawing/2014/main" id="{0153BFC5-CFAD-44E0-8A8B-3082903F9BEA}"/>
              </a:ext>
            </a:extLst>
          </p:cNvPr>
          <p:cNvSpPr/>
          <p:nvPr/>
        </p:nvSpPr>
        <p:spPr bwMode="auto">
          <a:xfrm>
            <a:off x="6096000" y="1524000"/>
            <a:ext cx="1752600" cy="533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400" b="0" i="0" u="none" strike="noStrike" cap="none" normalizeH="0" baseline="0" dirty="0">
                <a:ln>
                  <a:noFill/>
                </a:ln>
                <a:solidFill>
                  <a:srgbClr val="FF0000"/>
                </a:solidFill>
                <a:effectLst/>
                <a:latin typeface="+mj-lt"/>
              </a:rPr>
              <a:t>Enable VLP NB at LPI power levels</a:t>
            </a:r>
          </a:p>
        </p:txBody>
      </p:sp>
      <p:cxnSp>
        <p:nvCxnSpPr>
          <p:cNvPr id="24" name="Straight Arrow Connector 23">
            <a:extLst>
              <a:ext uri="{FF2B5EF4-FFF2-40B4-BE49-F238E27FC236}">
                <a16:creationId xmlns:a16="http://schemas.microsoft.com/office/drawing/2014/main" id="{0BF24E77-87E2-4038-9722-52D6E8D490D6}"/>
              </a:ext>
            </a:extLst>
          </p:cNvPr>
          <p:cNvCxnSpPr>
            <a:cxnSpLocks/>
            <a:stCxn id="23" idx="2"/>
          </p:cNvCxnSpPr>
          <p:nvPr/>
        </p:nvCxnSpPr>
        <p:spPr bwMode="auto">
          <a:xfrm>
            <a:off x="6972300" y="2057400"/>
            <a:ext cx="0" cy="558436"/>
          </a:xfrm>
          <a:prstGeom prst="straightConnector1">
            <a:avLst/>
          </a:prstGeom>
          <a:solidFill>
            <a:schemeClr val="accent1"/>
          </a:solidFill>
          <a:ln w="12700" cap="flat" cmpd="sng" algn="ctr">
            <a:solidFill>
              <a:srgbClr val="FF0000"/>
            </a:solidFill>
            <a:prstDash val="solid"/>
            <a:round/>
            <a:headEnd type="none" w="sm" len="sm"/>
            <a:tailEnd type="triangle"/>
          </a:ln>
          <a:effectLst/>
        </p:spPr>
      </p:cxnSp>
      <p:sp>
        <p:nvSpPr>
          <p:cNvPr id="28" name="TextBox 27">
            <a:extLst>
              <a:ext uri="{FF2B5EF4-FFF2-40B4-BE49-F238E27FC236}">
                <a16:creationId xmlns:a16="http://schemas.microsoft.com/office/drawing/2014/main" id="{9DBD856A-07E2-4FBB-ADD3-188C58101DB6}"/>
              </a:ext>
            </a:extLst>
          </p:cNvPr>
          <p:cNvSpPr txBox="1"/>
          <p:nvPr/>
        </p:nvSpPr>
        <p:spPr>
          <a:xfrm>
            <a:off x="295275" y="4097977"/>
            <a:ext cx="4572000" cy="523220"/>
          </a:xfrm>
          <a:prstGeom prst="rect">
            <a:avLst/>
          </a:prstGeom>
          <a:noFill/>
        </p:spPr>
        <p:txBody>
          <a:bodyPr wrap="square">
            <a:spAutoFit/>
          </a:bodyPr>
          <a:lstStyle/>
          <a:p>
            <a:r>
              <a:rPr lang="en-AU" sz="1400" dirty="0">
                <a:solidFill>
                  <a:srgbClr val="FF0000"/>
                </a:solidFill>
                <a:latin typeface="+mj-lt"/>
              </a:rPr>
              <a:t>From</a:t>
            </a:r>
            <a:br>
              <a:rPr lang="en-AU" sz="1400" dirty="0">
                <a:solidFill>
                  <a:srgbClr val="FF0000"/>
                </a:solidFill>
                <a:latin typeface="+mj-lt"/>
              </a:rPr>
            </a:br>
            <a:r>
              <a:rPr lang="en-AU" sz="1400" dirty="0">
                <a:solidFill>
                  <a:srgbClr val="FF0000"/>
                </a:solidFill>
                <a:latin typeface="+mj-lt"/>
              </a:rPr>
              <a:t>BRAN(21)112016r3 </a:t>
            </a:r>
          </a:p>
        </p:txBody>
      </p:sp>
    </p:spTree>
    <p:extLst>
      <p:ext uri="{BB962C8B-B14F-4D97-AF65-F5344CB8AC3E}">
        <p14:creationId xmlns:p14="http://schemas.microsoft.com/office/powerpoint/2010/main" val="139711259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9312F6-4637-4CAC-94F6-9C6BFE3CFC7B}"/>
              </a:ext>
            </a:extLst>
          </p:cNvPr>
          <p:cNvSpPr>
            <a:spLocks noGrp="1"/>
          </p:cNvSpPr>
          <p:nvPr>
            <p:ph type="title"/>
          </p:nvPr>
        </p:nvSpPr>
        <p:spPr>
          <a:xfrm>
            <a:off x="685800" y="685800"/>
            <a:ext cx="7924800" cy="1066800"/>
          </a:xfrm>
        </p:spPr>
        <p:txBody>
          <a:bodyPr/>
          <a:lstStyle/>
          <a:p>
            <a:r>
              <a:rPr lang="en-AU" dirty="0"/>
              <a:t>Discussion has started on a NB FH solution, either for the next version of EN 303 687 or the one beyond</a:t>
            </a:r>
          </a:p>
        </p:txBody>
      </p:sp>
      <p:sp>
        <p:nvSpPr>
          <p:cNvPr id="3" name="Content Placeholder 2">
            <a:extLst>
              <a:ext uri="{FF2B5EF4-FFF2-40B4-BE49-F238E27FC236}">
                <a16:creationId xmlns:a16="http://schemas.microsoft.com/office/drawing/2014/main" id="{EB7DAE45-C98D-4E30-A745-C6E20ED26803}"/>
              </a:ext>
            </a:extLst>
          </p:cNvPr>
          <p:cNvSpPr>
            <a:spLocks noGrp="1"/>
          </p:cNvSpPr>
          <p:nvPr>
            <p:ph idx="1"/>
          </p:nvPr>
        </p:nvSpPr>
        <p:spPr>
          <a:xfrm>
            <a:off x="685800" y="1981200"/>
            <a:ext cx="7772400" cy="4114800"/>
          </a:xfrm>
        </p:spPr>
        <p:txBody>
          <a:bodyPr/>
          <a:lstStyle/>
          <a:p>
            <a:pPr lvl="1"/>
            <a:r>
              <a:rPr lang="en-GB" dirty="0"/>
              <a:t>The default in the next version of EN 303 687 that NB FH uses the LBE/FBE </a:t>
            </a:r>
            <a:r>
              <a:rPr lang="en-US" sz="1800" dirty="0">
                <a:effectLst/>
                <a:latin typeface="+mj-lt"/>
                <a:ea typeface="Times New Roman" panose="02020603050405020304" pitchFamily="18" charset="0"/>
              </a:rPr>
              <a:t>channel access mechanisms and </a:t>
            </a:r>
            <a:r>
              <a:rPr lang="en-US" sz="1800" dirty="0" err="1">
                <a:effectLst/>
                <a:latin typeface="+mj-lt"/>
                <a:ea typeface="Times New Roman" panose="02020603050405020304" pitchFamily="18" charset="0"/>
              </a:rPr>
              <a:t>channelizations</a:t>
            </a:r>
            <a:r>
              <a:rPr lang="en-US" sz="1800" dirty="0">
                <a:effectLst/>
                <a:latin typeface="+mj-lt"/>
                <a:ea typeface="Times New Roman" panose="02020603050405020304" pitchFamily="18" charset="0"/>
              </a:rPr>
              <a:t> </a:t>
            </a:r>
            <a:endParaRPr lang="en-GB" dirty="0"/>
          </a:p>
          <a:p>
            <a:pPr lvl="1"/>
            <a:r>
              <a:rPr lang="en-GB" dirty="0"/>
              <a:t>However, Apple has started discussions on an alternative for </a:t>
            </a:r>
            <a:r>
              <a:rPr lang="en-AU" dirty="0"/>
              <a:t>the next version of EN 303 687 or the one beyond</a:t>
            </a:r>
          </a:p>
          <a:p>
            <a:pPr lvl="2"/>
            <a:r>
              <a:rPr lang="en-AU" dirty="0"/>
              <a:t>See </a:t>
            </a:r>
            <a:r>
              <a:rPr lang="en-GB" dirty="0"/>
              <a:t> BRAN(21)112011 (Apple) - </a:t>
            </a:r>
            <a:r>
              <a:rPr lang="en-GB" i="1" dirty="0"/>
              <a:t>Narrow Band Channel Access in 6 GHz</a:t>
            </a:r>
          </a:p>
          <a:p>
            <a:pPr lvl="1"/>
            <a:r>
              <a:rPr lang="en-GB" dirty="0"/>
              <a:t>This proposal defines a variation on the previous </a:t>
            </a:r>
            <a:r>
              <a:rPr lang="en-GB" dirty="0" err="1"/>
              <a:t>eDAA</a:t>
            </a:r>
            <a:r>
              <a:rPr lang="en-GB" dirty="0"/>
              <a:t> proposal (itself derived from EN 300 328 – 2.4 GHz) with a wideband detection mechanism</a:t>
            </a:r>
          </a:p>
          <a:p>
            <a:pPr lvl="1"/>
            <a:r>
              <a:rPr lang="en-GB" dirty="0"/>
              <a:t>There was limited discussion of the proposal in BRAN#112, with no conclusions</a:t>
            </a:r>
            <a:endParaRPr lang="en-AU" dirty="0"/>
          </a:p>
        </p:txBody>
      </p:sp>
      <p:sp>
        <p:nvSpPr>
          <p:cNvPr id="4" name="Footer Placeholder 3">
            <a:extLst>
              <a:ext uri="{FF2B5EF4-FFF2-40B4-BE49-F238E27FC236}">
                <a16:creationId xmlns:a16="http://schemas.microsoft.com/office/drawing/2014/main" id="{0322D804-0675-4FDC-9291-95C31AD84DBB}"/>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4CAC571D-CD31-483C-A571-9ABF163D0EFC}"/>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73</a:t>
            </a:fld>
            <a:endParaRPr lang="en-US" dirty="0"/>
          </a:p>
        </p:txBody>
      </p:sp>
    </p:spTree>
    <p:extLst>
      <p:ext uri="{BB962C8B-B14F-4D97-AF65-F5344CB8AC3E}">
        <p14:creationId xmlns:p14="http://schemas.microsoft.com/office/powerpoint/2010/main" val="403371859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Coex SC</a:t>
            </a:r>
          </a:p>
          <a:p>
            <a:pPr marL="342900" lvl="1" indent="-342900" algn="ctr">
              <a:buNone/>
            </a:pPr>
            <a:r>
              <a:rPr lang="en-AU" sz="2400" b="1" dirty="0">
                <a:solidFill>
                  <a:srgbClr val="FF0000"/>
                </a:solidFill>
              </a:rPr>
              <a:t>ETSI BRAN 6 GHz issues</a:t>
            </a:r>
          </a:p>
          <a:p>
            <a:pPr marL="342900" lvl="1" indent="-342900" algn="ctr">
              <a:buNone/>
            </a:pPr>
            <a:r>
              <a:rPr lang="en-AU" sz="2400" b="1" dirty="0">
                <a:solidFill>
                  <a:srgbClr val="FF0000"/>
                </a:solidFill>
              </a:rPr>
              <a:t>Specification challenges</a:t>
            </a:r>
          </a:p>
        </p:txBody>
      </p:sp>
      <p:sp>
        <p:nvSpPr>
          <p:cNvPr id="3" name="Footer Placeholder 2"/>
          <p:cNvSpPr>
            <a:spLocks noGrp="1"/>
          </p:cNvSpPr>
          <p:nvPr>
            <p:ph type="ftr" sz="quarter" idx="10"/>
          </p:nvPr>
        </p:nvSpPr>
        <p:spPr/>
        <p:txBody>
          <a:bodyPr/>
          <a:lstStyle/>
          <a:p>
            <a:pPr>
              <a:defRPr/>
            </a:pPr>
            <a:r>
              <a:rPr lang="en-US" dirty="0"/>
              <a:t>Andrew Myles, Cisco</a:t>
            </a:r>
          </a:p>
        </p:txBody>
      </p:sp>
      <p:sp>
        <p:nvSpPr>
          <p:cNvPr id="4" name="Slide Number Placeholder 3"/>
          <p:cNvSpPr>
            <a:spLocks noGrp="1"/>
          </p:cNvSpPr>
          <p:nvPr>
            <p:ph type="sldNum" sz="quarter" idx="11"/>
          </p:nvPr>
        </p:nvSpPr>
        <p:spPr/>
        <p:txBody>
          <a:bodyPr/>
          <a:lstStyle/>
          <a:p>
            <a:pPr>
              <a:defRPr/>
            </a:pPr>
            <a:r>
              <a:rPr lang="en-US" dirty="0"/>
              <a:t>Slide </a:t>
            </a:r>
            <a:fld id="{EF4002E7-DB4D-4CC3-8382-1939D19420D8}" type="slidenum">
              <a:rPr lang="en-US" smtClean="0"/>
              <a:pPr>
                <a:defRPr/>
              </a:pPr>
              <a:t>74</a:t>
            </a:fld>
            <a:endParaRPr lang="en-US" dirty="0"/>
          </a:p>
        </p:txBody>
      </p:sp>
    </p:spTree>
    <p:extLst>
      <p:ext uri="{BB962C8B-B14F-4D97-AF65-F5344CB8AC3E}">
        <p14:creationId xmlns:p14="http://schemas.microsoft.com/office/powerpoint/2010/main" val="84495859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5A264-3B8E-4D2B-BC90-15B6925084D3}"/>
              </a:ext>
            </a:extLst>
          </p:cNvPr>
          <p:cNvSpPr>
            <a:spLocks noGrp="1"/>
          </p:cNvSpPr>
          <p:nvPr>
            <p:ph type="title"/>
          </p:nvPr>
        </p:nvSpPr>
        <p:spPr/>
        <p:txBody>
          <a:bodyPr/>
          <a:lstStyle/>
          <a:p>
            <a:r>
              <a:rPr lang="en-AU" dirty="0"/>
              <a:t>Coex SC/</a:t>
            </a:r>
            <a:r>
              <a:rPr lang="en-AU" dirty="0" err="1"/>
              <a:t>TGbe</a:t>
            </a:r>
            <a:r>
              <a:rPr lang="en-AU" dirty="0"/>
              <a:t> needs to decide how to specify 802.11ax/be in context of 6 GHz rules in Europe</a:t>
            </a:r>
          </a:p>
        </p:txBody>
      </p:sp>
      <p:sp>
        <p:nvSpPr>
          <p:cNvPr id="3" name="Content Placeholder 2">
            <a:extLst>
              <a:ext uri="{FF2B5EF4-FFF2-40B4-BE49-F238E27FC236}">
                <a16:creationId xmlns:a16="http://schemas.microsoft.com/office/drawing/2014/main" id="{39DBAC93-DF30-4CDB-8825-88C68F46B89C}"/>
              </a:ext>
            </a:extLst>
          </p:cNvPr>
          <p:cNvSpPr>
            <a:spLocks noGrp="1"/>
          </p:cNvSpPr>
          <p:nvPr>
            <p:ph idx="1"/>
          </p:nvPr>
        </p:nvSpPr>
        <p:spPr>
          <a:xfrm>
            <a:off x="685800" y="2133600"/>
            <a:ext cx="7772400" cy="4114800"/>
          </a:xfrm>
        </p:spPr>
        <p:txBody>
          <a:bodyPr/>
          <a:lstStyle/>
          <a:p>
            <a:pPr lvl="1"/>
            <a:r>
              <a:rPr lang="en-AU" dirty="0"/>
              <a:t>In EN 303 687, the </a:t>
            </a:r>
            <a:r>
              <a:rPr lang="en-AU" i="1" dirty="0"/>
              <a:t>EDT</a:t>
            </a:r>
            <a:r>
              <a:rPr lang="en-AU" dirty="0"/>
              <a:t> is -72 dBm for both 802.11ax &amp; 802.11be</a:t>
            </a:r>
          </a:p>
          <a:p>
            <a:pPr lvl="1"/>
            <a:r>
              <a:rPr lang="en-AU" dirty="0"/>
              <a:t>This is different to traditional 802.11 operations, which generally uses an </a:t>
            </a:r>
            <a:r>
              <a:rPr lang="en-AU" i="1" dirty="0"/>
              <a:t>PD/ED</a:t>
            </a:r>
            <a:r>
              <a:rPr lang="en-AU" dirty="0"/>
              <a:t> @ -82/-62 dBm</a:t>
            </a:r>
          </a:p>
          <a:p>
            <a:pPr lvl="1"/>
            <a:r>
              <a:rPr lang="en-AU" dirty="0"/>
              <a:t>The Coex SC/</a:t>
            </a:r>
            <a:r>
              <a:rPr lang="en-AU" dirty="0" err="1"/>
              <a:t>TGbe</a:t>
            </a:r>
            <a:r>
              <a:rPr lang="en-AU" dirty="0"/>
              <a:t> need to decide how to handle this difference for 802.11ax/be in 6 GHz in Europe</a:t>
            </a:r>
          </a:p>
          <a:p>
            <a:pPr lvl="2"/>
            <a:r>
              <a:rPr lang="en-AU" dirty="0"/>
              <a:t>Use </a:t>
            </a:r>
            <a:r>
              <a:rPr lang="en-AU" i="1" dirty="0"/>
              <a:t>PD/ED </a:t>
            </a:r>
            <a:r>
              <a:rPr lang="en-AU" dirty="0"/>
              <a:t>@ -82/-72 dBm (which may disadvantage Wi-Fi compared to NR-U)</a:t>
            </a:r>
          </a:p>
          <a:p>
            <a:pPr lvl="2"/>
            <a:r>
              <a:rPr lang="en-AU" dirty="0"/>
              <a:t>Use </a:t>
            </a:r>
            <a:r>
              <a:rPr lang="en-AU" i="1" dirty="0"/>
              <a:t>ED-only</a:t>
            </a:r>
            <a:r>
              <a:rPr lang="en-AU" dirty="0"/>
              <a:t> @ -72 dBm (like NR-U)</a:t>
            </a:r>
          </a:p>
          <a:p>
            <a:pPr lvl="2"/>
            <a:r>
              <a:rPr lang="en-AU" dirty="0"/>
              <a:t>Something else</a:t>
            </a:r>
          </a:p>
          <a:p>
            <a:pPr lvl="1"/>
            <a:r>
              <a:rPr lang="en-AU" dirty="0"/>
              <a:t>The decision could be:</a:t>
            </a:r>
          </a:p>
          <a:p>
            <a:pPr lvl="2"/>
            <a:r>
              <a:rPr lang="en-AU" dirty="0"/>
              <a:t>Reflected in the standard</a:t>
            </a:r>
          </a:p>
          <a:p>
            <a:pPr lvl="2"/>
            <a:r>
              <a:rPr lang="en-AU" dirty="0"/>
              <a:t>Handled outside the standard</a:t>
            </a:r>
          </a:p>
          <a:p>
            <a:pPr lvl="1"/>
            <a:r>
              <a:rPr lang="en-AU" dirty="0"/>
              <a:t>This issue will be highlighted to </a:t>
            </a:r>
            <a:r>
              <a:rPr lang="en-AU" dirty="0" err="1"/>
              <a:t>TGbe</a:t>
            </a:r>
            <a:r>
              <a:rPr lang="en-AU" dirty="0"/>
              <a:t>/WG in March 2022</a:t>
            </a:r>
          </a:p>
          <a:p>
            <a:pPr lvl="2"/>
            <a:r>
              <a:rPr lang="en-AU" dirty="0"/>
              <a:t>See</a:t>
            </a:r>
            <a:r>
              <a:rPr lang="en-AU" dirty="0">
                <a:solidFill>
                  <a:srgbClr val="FF0000"/>
                </a:solidFill>
              </a:rPr>
              <a:t> draft</a:t>
            </a:r>
          </a:p>
          <a:p>
            <a:pPr lvl="2"/>
            <a:endParaRPr lang="en-AU" dirty="0"/>
          </a:p>
        </p:txBody>
      </p:sp>
      <p:sp>
        <p:nvSpPr>
          <p:cNvPr id="4" name="Footer Placeholder 3">
            <a:extLst>
              <a:ext uri="{FF2B5EF4-FFF2-40B4-BE49-F238E27FC236}">
                <a16:creationId xmlns:a16="http://schemas.microsoft.com/office/drawing/2014/main" id="{A7463088-EE79-43C5-9490-480AF75ECAD6}"/>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8F0A53DD-54DC-4C16-893E-50A18BFEA542}"/>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75</a:t>
            </a:fld>
            <a:endParaRPr lang="en-US" dirty="0"/>
          </a:p>
        </p:txBody>
      </p:sp>
    </p:spTree>
    <p:extLst>
      <p:ext uri="{BB962C8B-B14F-4D97-AF65-F5344CB8AC3E}">
        <p14:creationId xmlns:p14="http://schemas.microsoft.com/office/powerpoint/2010/main" val="130414409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6F8B6-22F9-476F-9485-AD632ABC4675}"/>
              </a:ext>
            </a:extLst>
          </p:cNvPr>
          <p:cNvSpPr>
            <a:spLocks noGrp="1"/>
          </p:cNvSpPr>
          <p:nvPr>
            <p:ph type="title"/>
          </p:nvPr>
        </p:nvSpPr>
        <p:spPr/>
        <p:txBody>
          <a:bodyPr/>
          <a:lstStyle/>
          <a:p>
            <a:r>
              <a:rPr lang="en-AU" dirty="0"/>
              <a:t>Coex SC/</a:t>
            </a:r>
            <a:r>
              <a:rPr lang="en-AU" dirty="0" err="1"/>
              <a:t>TGbe</a:t>
            </a:r>
            <a:r>
              <a:rPr lang="en-AU" dirty="0"/>
              <a:t> needs to ensure operation of all 802.11be features are enabled in Europe</a:t>
            </a:r>
          </a:p>
        </p:txBody>
      </p:sp>
      <p:sp>
        <p:nvSpPr>
          <p:cNvPr id="3" name="Content Placeholder 2">
            <a:extLst>
              <a:ext uri="{FF2B5EF4-FFF2-40B4-BE49-F238E27FC236}">
                <a16:creationId xmlns:a16="http://schemas.microsoft.com/office/drawing/2014/main" id="{A4295D28-AFB2-4559-AFFF-170DDE95813A}"/>
              </a:ext>
            </a:extLst>
          </p:cNvPr>
          <p:cNvSpPr>
            <a:spLocks noGrp="1"/>
          </p:cNvSpPr>
          <p:nvPr>
            <p:ph idx="1"/>
          </p:nvPr>
        </p:nvSpPr>
        <p:spPr/>
        <p:txBody>
          <a:bodyPr/>
          <a:lstStyle/>
          <a:p>
            <a:pPr lvl="1"/>
            <a:r>
              <a:rPr lang="en-AU" dirty="0"/>
              <a:t>Both EN 301 893 (5 GHz) and EN 303 687 (6 GHz) are based on EDCA style access, which was suitable for 802.11ax/Wi-Fi 6/6E</a:t>
            </a:r>
          </a:p>
          <a:p>
            <a:pPr lvl="2"/>
            <a:r>
              <a:rPr lang="en-AU" dirty="0"/>
              <a:t>Actually, given the EN 301 893 draft, anything in 802.11ax is allowed in 5 GHz</a:t>
            </a:r>
          </a:p>
          <a:p>
            <a:pPr lvl="1"/>
            <a:r>
              <a:rPr lang="en-AU" dirty="0"/>
              <a:t>802.11be is being developed now, with new features that might not all be aligned with the existing HS’s adaptivity assumptions</a:t>
            </a:r>
          </a:p>
          <a:p>
            <a:pPr lvl="1"/>
            <a:r>
              <a:rPr lang="en-AU" dirty="0"/>
              <a:t>This suggests two tasks/options for the Coex SC/</a:t>
            </a:r>
            <a:r>
              <a:rPr lang="en-AU" dirty="0" err="1"/>
              <a:t>TGbe</a:t>
            </a:r>
            <a:endParaRPr lang="en-AU" dirty="0"/>
          </a:p>
          <a:p>
            <a:pPr lvl="2"/>
            <a:r>
              <a:rPr lang="en-AU" dirty="0"/>
              <a:t>Identify any likely 802.11be features that may not be allowed by EN 301 893</a:t>
            </a:r>
            <a:br>
              <a:rPr lang="en-AU" dirty="0"/>
            </a:br>
            <a:r>
              <a:rPr lang="en-AU" dirty="0"/>
              <a:t>(5 GHz) and EN 303 687 (6 GHz) </a:t>
            </a:r>
          </a:p>
          <a:p>
            <a:pPr lvl="2"/>
            <a:r>
              <a:rPr lang="en-AU" dirty="0"/>
              <a:t>Plan to make a case to ETSI BRAN to refine EN 301 893 (5 GHz) and EN 303 687 (6 GHz) to allow these features </a:t>
            </a:r>
          </a:p>
          <a:p>
            <a:pPr lvl="1"/>
            <a:r>
              <a:rPr lang="en-AU" dirty="0"/>
              <a:t>This issue will be highlighted to </a:t>
            </a:r>
            <a:r>
              <a:rPr lang="en-AU" dirty="0" err="1"/>
              <a:t>TGbe</a:t>
            </a:r>
            <a:r>
              <a:rPr lang="en-AU" dirty="0"/>
              <a:t>/WG in March 2022</a:t>
            </a:r>
          </a:p>
          <a:p>
            <a:pPr lvl="2"/>
            <a:r>
              <a:rPr lang="en-AU" dirty="0"/>
              <a:t>See </a:t>
            </a:r>
            <a:r>
              <a:rPr lang="en-AU" dirty="0">
                <a:solidFill>
                  <a:srgbClr val="FF0000"/>
                </a:solidFill>
              </a:rPr>
              <a:t>draft</a:t>
            </a:r>
          </a:p>
        </p:txBody>
      </p:sp>
      <p:sp>
        <p:nvSpPr>
          <p:cNvPr id="4" name="Footer Placeholder 3">
            <a:extLst>
              <a:ext uri="{FF2B5EF4-FFF2-40B4-BE49-F238E27FC236}">
                <a16:creationId xmlns:a16="http://schemas.microsoft.com/office/drawing/2014/main" id="{8FAD747D-D706-4519-8145-3BD538C45A02}"/>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7685A87B-721A-44F5-AAC1-C8AD24450F35}"/>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76</a:t>
            </a:fld>
            <a:endParaRPr lang="en-US" dirty="0"/>
          </a:p>
        </p:txBody>
      </p:sp>
    </p:spTree>
    <p:extLst>
      <p:ext uri="{BB962C8B-B14F-4D97-AF65-F5344CB8AC3E}">
        <p14:creationId xmlns:p14="http://schemas.microsoft.com/office/powerpoint/2010/main" val="30613936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Coex SC</a:t>
            </a:r>
          </a:p>
          <a:p>
            <a:pPr marL="342900" lvl="1" indent="-342900" algn="ctr">
              <a:buNone/>
            </a:pPr>
            <a:r>
              <a:rPr lang="en-AU" sz="2400" b="1" dirty="0">
                <a:solidFill>
                  <a:srgbClr val="FF0000"/>
                </a:solidFill>
              </a:rPr>
              <a:t>ETSI BRAN C2C</a:t>
            </a:r>
          </a:p>
        </p:txBody>
      </p:sp>
      <p:sp>
        <p:nvSpPr>
          <p:cNvPr id="3" name="Footer Placeholder 2"/>
          <p:cNvSpPr>
            <a:spLocks noGrp="1"/>
          </p:cNvSpPr>
          <p:nvPr>
            <p:ph type="ftr" sz="quarter" idx="10"/>
          </p:nvPr>
        </p:nvSpPr>
        <p:spPr/>
        <p:txBody>
          <a:bodyPr/>
          <a:lstStyle/>
          <a:p>
            <a:pPr>
              <a:defRPr/>
            </a:pPr>
            <a:r>
              <a:rPr lang="en-US" dirty="0"/>
              <a:t>Andrew Myles, Cisco</a:t>
            </a:r>
          </a:p>
        </p:txBody>
      </p:sp>
      <p:sp>
        <p:nvSpPr>
          <p:cNvPr id="4" name="Slide Number Placeholder 3"/>
          <p:cNvSpPr>
            <a:spLocks noGrp="1"/>
          </p:cNvSpPr>
          <p:nvPr>
            <p:ph type="sldNum" sz="quarter" idx="11"/>
          </p:nvPr>
        </p:nvSpPr>
        <p:spPr/>
        <p:txBody>
          <a:bodyPr/>
          <a:lstStyle/>
          <a:p>
            <a:pPr>
              <a:defRPr/>
            </a:pPr>
            <a:r>
              <a:rPr lang="en-US" dirty="0"/>
              <a:t>Slide </a:t>
            </a:r>
            <a:fld id="{EF4002E7-DB4D-4CC3-8382-1939D19420D8}" type="slidenum">
              <a:rPr lang="en-US" smtClean="0"/>
              <a:pPr>
                <a:defRPr/>
              </a:pPr>
              <a:t>77</a:t>
            </a:fld>
            <a:endParaRPr lang="en-US" dirty="0"/>
          </a:p>
        </p:txBody>
      </p:sp>
    </p:spTree>
    <p:extLst>
      <p:ext uri="{BB962C8B-B14F-4D97-AF65-F5344CB8AC3E}">
        <p14:creationId xmlns:p14="http://schemas.microsoft.com/office/powerpoint/2010/main" val="406406301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50D9E-64D1-4C40-92F6-1C538E4042A8}"/>
              </a:ext>
            </a:extLst>
          </p:cNvPr>
          <p:cNvSpPr>
            <a:spLocks noGrp="1"/>
          </p:cNvSpPr>
          <p:nvPr>
            <p:ph type="title"/>
          </p:nvPr>
        </p:nvSpPr>
        <p:spPr/>
        <p:txBody>
          <a:bodyPr/>
          <a:lstStyle/>
          <a:p>
            <a:r>
              <a:rPr lang="en-AU" dirty="0"/>
              <a:t>There are a variety of views on the whether C2C operations should be managed or even allowed</a:t>
            </a:r>
          </a:p>
        </p:txBody>
      </p:sp>
      <p:sp>
        <p:nvSpPr>
          <p:cNvPr id="3" name="Content Placeholder 2">
            <a:extLst>
              <a:ext uri="{FF2B5EF4-FFF2-40B4-BE49-F238E27FC236}">
                <a16:creationId xmlns:a16="http://schemas.microsoft.com/office/drawing/2014/main" id="{A38815B0-E563-4211-9CFC-1782C488BEED}"/>
              </a:ext>
            </a:extLst>
          </p:cNvPr>
          <p:cNvSpPr>
            <a:spLocks noGrp="1"/>
          </p:cNvSpPr>
          <p:nvPr>
            <p:ph idx="1"/>
          </p:nvPr>
        </p:nvSpPr>
        <p:spPr/>
        <p:txBody>
          <a:bodyPr/>
          <a:lstStyle/>
          <a:p>
            <a:pPr lvl="1"/>
            <a:r>
              <a:rPr lang="en-AU" dirty="0"/>
              <a:t>Some vendors are keen on C2C operations in 6 GHz using</a:t>
            </a:r>
          </a:p>
          <a:p>
            <a:pPr lvl="2"/>
            <a:r>
              <a:rPr lang="en-AU" dirty="0"/>
              <a:t>VLP rules (indoor and outdoor)</a:t>
            </a:r>
          </a:p>
          <a:p>
            <a:pPr lvl="2"/>
            <a:r>
              <a:rPr lang="en-AU" dirty="0"/>
              <a:t>LPI rules (indoor only), by allowing C2C when a client can hear an LPI AP in any channel</a:t>
            </a:r>
          </a:p>
          <a:p>
            <a:pPr lvl="1"/>
            <a:r>
              <a:rPr lang="en-AU" dirty="0"/>
              <a:t>Currently in: </a:t>
            </a:r>
          </a:p>
          <a:p>
            <a:pPr lvl="2"/>
            <a:r>
              <a:rPr lang="en-AU" dirty="0"/>
              <a:t>US: neither VLP/LPI based C2C operation is allowed, and only VLP C2C operation is being considered, although LPI C2C operation has been proposed</a:t>
            </a:r>
          </a:p>
          <a:p>
            <a:pPr lvl="2"/>
            <a:r>
              <a:rPr lang="en-AU" dirty="0"/>
              <a:t>Europe: VLP/LPI C2C operation is allowed, and LPI C2C operation is being discussed in ETSI BRAN</a:t>
            </a:r>
          </a:p>
          <a:p>
            <a:pPr lvl="1"/>
            <a:r>
              <a:rPr lang="en-AU" dirty="0"/>
              <a:t>There are differences of opinion on unmanaged C2C operations</a:t>
            </a:r>
          </a:p>
          <a:p>
            <a:pPr lvl="2"/>
            <a:r>
              <a:rPr lang="en-AU" dirty="0"/>
              <a:t>Some enterprise vendors would like to manage in which channels C2C operations occur to avoid interference with managed </a:t>
            </a:r>
            <a:r>
              <a:rPr lang="en-AU" dirty="0" err="1"/>
              <a:t>networeks</a:t>
            </a:r>
            <a:endParaRPr lang="en-AU" dirty="0"/>
          </a:p>
          <a:p>
            <a:pPr lvl="2"/>
            <a:r>
              <a:rPr lang="en-AU" dirty="0"/>
              <a:t>Some incumbents are concerned by interference from any LPI C2C operations</a:t>
            </a:r>
          </a:p>
          <a:p>
            <a:pPr lvl="2"/>
            <a:r>
              <a:rPr lang="en-AU" dirty="0"/>
              <a:t>Some client vendors don’t want to be subject to infrastructure management of C2C operation </a:t>
            </a:r>
          </a:p>
          <a:p>
            <a:pPr lvl="2"/>
            <a:endParaRPr lang="en-AU" dirty="0"/>
          </a:p>
        </p:txBody>
      </p:sp>
      <p:sp>
        <p:nvSpPr>
          <p:cNvPr id="4" name="Footer Placeholder 3">
            <a:extLst>
              <a:ext uri="{FF2B5EF4-FFF2-40B4-BE49-F238E27FC236}">
                <a16:creationId xmlns:a16="http://schemas.microsoft.com/office/drawing/2014/main" id="{F14C45E8-92ED-442C-81FA-DC6DCF4526D7}"/>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1B5232D4-C184-4744-8A42-50D3B8CF00E8}"/>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78</a:t>
            </a:fld>
            <a:endParaRPr lang="en-US" dirty="0"/>
          </a:p>
        </p:txBody>
      </p:sp>
    </p:spTree>
    <p:extLst>
      <p:ext uri="{BB962C8B-B14F-4D97-AF65-F5344CB8AC3E}">
        <p14:creationId xmlns:p14="http://schemas.microsoft.com/office/powerpoint/2010/main" val="375376411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C3D676-2CF1-497B-966B-5EA2DE94303E}"/>
              </a:ext>
            </a:extLst>
          </p:cNvPr>
          <p:cNvSpPr>
            <a:spLocks noGrp="1"/>
          </p:cNvSpPr>
          <p:nvPr>
            <p:ph type="title"/>
          </p:nvPr>
        </p:nvSpPr>
        <p:spPr/>
        <p:txBody>
          <a:bodyPr/>
          <a:lstStyle/>
          <a:p>
            <a:r>
              <a:rPr lang="en-AU" dirty="0"/>
              <a:t>There is ongoing disagreement on how to define C2C operation at LPI power levels in Europe</a:t>
            </a:r>
          </a:p>
        </p:txBody>
      </p:sp>
      <p:sp>
        <p:nvSpPr>
          <p:cNvPr id="3" name="Content Placeholder 2">
            <a:extLst>
              <a:ext uri="{FF2B5EF4-FFF2-40B4-BE49-F238E27FC236}">
                <a16:creationId xmlns:a16="http://schemas.microsoft.com/office/drawing/2014/main" id="{9D1BBA09-CB58-459F-899B-EC8D2F1BF65C}"/>
              </a:ext>
            </a:extLst>
          </p:cNvPr>
          <p:cNvSpPr>
            <a:spLocks noGrp="1"/>
          </p:cNvSpPr>
          <p:nvPr>
            <p:ph idx="1"/>
          </p:nvPr>
        </p:nvSpPr>
        <p:spPr/>
        <p:txBody>
          <a:bodyPr/>
          <a:lstStyle/>
          <a:p>
            <a:pPr lvl="1"/>
            <a:r>
              <a:rPr lang="en-AU" dirty="0"/>
              <a:t>LPI C2C operations have been agreed (BRAN(21)111023) so that a client may operate in any 6 GHz channel at LPI power levels if:</a:t>
            </a:r>
          </a:p>
          <a:p>
            <a:pPr lvl="2"/>
            <a:r>
              <a:rPr lang="en-AU" dirty="0"/>
              <a:t>… the client can hear an LPI AP Beacon in any 6 GHz channel</a:t>
            </a:r>
          </a:p>
          <a:p>
            <a:pPr lvl="2"/>
            <a:r>
              <a:rPr lang="en-AU" dirty="0"/>
              <a:t>… above a certain </a:t>
            </a:r>
            <a:r>
              <a:rPr lang="en-AU" dirty="0">
                <a:latin typeface="+mj-lt"/>
              </a:rPr>
              <a:t>power level (currently in </a:t>
            </a:r>
            <a:r>
              <a:rPr lang="en-US" dirty="0">
                <a:latin typeface="+mj-lt"/>
              </a:rPr>
              <a:t>Draft EN 303 687 </a:t>
            </a:r>
            <a:r>
              <a:rPr lang="en-AU" dirty="0">
                <a:latin typeface="+mj-lt"/>
              </a:rPr>
              <a:t>v0.0.15 with square brackets at </a:t>
            </a:r>
            <a:r>
              <a:rPr lang="en-GB" dirty="0">
                <a:effectLst/>
                <a:latin typeface="+mj-lt"/>
                <a:ea typeface="Times New Roman" panose="02020603050405020304" pitchFamily="18" charset="0"/>
              </a:rPr>
              <a:t>-99 dBm/MHz)</a:t>
            </a:r>
            <a:endParaRPr lang="en-AU" dirty="0">
              <a:latin typeface="+mj-lt"/>
            </a:endParaRPr>
          </a:p>
          <a:p>
            <a:pPr lvl="2"/>
            <a:r>
              <a:rPr lang="en-AU" dirty="0"/>
              <a:t>…. at least every 4 sec</a:t>
            </a:r>
          </a:p>
          <a:p>
            <a:pPr lvl="1"/>
            <a:r>
              <a:rPr lang="en-AU" dirty="0"/>
              <a:t>The concept is that if a client can hear an LPI AP then it is probably  indoors and can operate using LPI power levels</a:t>
            </a:r>
          </a:p>
          <a:p>
            <a:pPr lvl="1"/>
            <a:r>
              <a:rPr lang="en-AU" dirty="0"/>
              <a:t>Ericsson previously made a counter proposal to set the threshold for C2C clients relatively high (BRAN(21)111016) …</a:t>
            </a:r>
          </a:p>
          <a:p>
            <a:pPr lvl="2"/>
            <a:r>
              <a:rPr lang="en-AU" dirty="0"/>
              <a:t>… thus ensuring the C2C client was very close to the LPI AP</a:t>
            </a:r>
          </a:p>
          <a:p>
            <a:pPr lvl="2"/>
            <a:r>
              <a:rPr lang="en-AU" dirty="0"/>
              <a:t>… and even applying a similar rule for normal clients</a:t>
            </a:r>
          </a:p>
          <a:p>
            <a:pPr lvl="1"/>
            <a:r>
              <a:rPr lang="en-AU" dirty="0"/>
              <a:t>Broadcom </a:t>
            </a:r>
            <a:r>
              <a:rPr lang="en-AU" i="1" dirty="0"/>
              <a:t>et al </a:t>
            </a:r>
            <a:r>
              <a:rPr lang="en-AU" dirty="0"/>
              <a:t>then proposed a solution (BRAN(21)112020) whereby the power threshold was set to -95 dBm/MHz</a:t>
            </a:r>
          </a:p>
          <a:p>
            <a:pPr lvl="2"/>
            <a:endParaRPr lang="en-AU" dirty="0"/>
          </a:p>
        </p:txBody>
      </p:sp>
      <p:sp>
        <p:nvSpPr>
          <p:cNvPr id="4" name="Footer Placeholder 3">
            <a:extLst>
              <a:ext uri="{FF2B5EF4-FFF2-40B4-BE49-F238E27FC236}">
                <a16:creationId xmlns:a16="http://schemas.microsoft.com/office/drawing/2014/main" id="{28381A5E-7DD9-49EF-9FD5-69A2278A5EB9}"/>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194A4993-A8B3-441B-B03E-D5C8081DE2AD}"/>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79</a:t>
            </a:fld>
            <a:endParaRPr lang="en-US" dirty="0"/>
          </a:p>
        </p:txBody>
      </p:sp>
    </p:spTree>
    <p:extLst>
      <p:ext uri="{BB962C8B-B14F-4D97-AF65-F5344CB8AC3E}">
        <p14:creationId xmlns:p14="http://schemas.microsoft.com/office/powerpoint/2010/main" val="42071749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IEEE-SA standards activities shall allow the fair &amp;</a:t>
            </a:r>
            <a:br>
              <a:rPr lang="en-US" dirty="0"/>
            </a:br>
            <a:r>
              <a:rPr lang="en-US" dirty="0"/>
              <a:t>equitable consideration of all viewpoints</a:t>
            </a:r>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(clause 5.2.1.3) specifies that “the standards development process shall not be dominated by any single interest category, individual, or organization”</a:t>
            </a:r>
          </a:p>
          <a:p>
            <a:pPr lvl="2"/>
            <a:r>
              <a:rPr lang="en-US" dirty="0"/>
              <a:t>This means no participant </a:t>
            </a:r>
            <a:r>
              <a:rPr lang="en-US" i="1" dirty="0"/>
              <a:t>may</a:t>
            </a:r>
            <a:r>
              <a:rPr lang="en-US" dirty="0"/>
              <a:t> </a:t>
            </a:r>
            <a:r>
              <a:rPr lang="en-US" i="1" dirty="0"/>
              <a:t>exercise “authority, leadership, or influence by reason of superior leverage, strength, or representation to the exclusion of fair and equitable consideration of other viewpoints” or “to hinder the progress of the standards development activity”</a:t>
            </a:r>
          </a:p>
          <a:p>
            <a:pPr lvl="1"/>
            <a:r>
              <a:rPr lang="en-US" dirty="0"/>
              <a:t>This rule applies equally to those participating in a standards development project and to that project’s leadership group</a:t>
            </a:r>
          </a:p>
          <a:p>
            <a:pPr lvl="1"/>
            <a:r>
              <a:rPr lang="en-US" dirty="0"/>
              <a:t>Any person who reasonably suspects that dominance is occurring in a standards development project is encouraged to bring the issue to the attention of the Standards Committee or the project’s IEEE-SA Program Manager</a:t>
            </a:r>
          </a:p>
        </p:txBody>
      </p:sp>
      <p:sp>
        <p:nvSpPr>
          <p:cNvPr id="5" name="Footer Placeholder 4"/>
          <p:cNvSpPr>
            <a:spLocks noGrp="1"/>
          </p:cNvSpPr>
          <p:nvPr>
            <p:ph type="ftr" idx="10"/>
          </p:nvPr>
        </p:nvSpPr>
        <p:spPr/>
        <p:txBody>
          <a:bodyPr/>
          <a:lstStyle/>
          <a:p>
            <a:r>
              <a:rPr lang="en-US" dirty="0"/>
              <a:t>Andrew Myles, Cisco</a:t>
            </a:r>
          </a:p>
        </p:txBody>
      </p:sp>
      <p:sp>
        <p:nvSpPr>
          <p:cNvPr id="4" name="Slide Number Placeholder 3"/>
          <p:cNvSpPr>
            <a:spLocks noGrp="1"/>
          </p:cNvSpPr>
          <p:nvPr>
            <p:ph type="sldNum" idx="11"/>
          </p:nvPr>
        </p:nvSpPr>
        <p:spPr/>
        <p:txBody>
          <a:bodyPr/>
          <a:lstStyle/>
          <a:p>
            <a:r>
              <a:rPr lang="en-GB" dirty="0"/>
              <a:t>Slide </a:t>
            </a:r>
            <a:fld id="{440F5867-744E-4AA6-B0ED-4C44D2DFBB7B}" type="slidenum">
              <a:rPr lang="en-GB" smtClean="0"/>
              <a:pPr/>
              <a:t>8</a:t>
            </a:fld>
            <a:endParaRPr lang="en-GB" dirty="0"/>
          </a:p>
        </p:txBody>
      </p:sp>
      <p:sp>
        <p:nvSpPr>
          <p:cNvPr id="6" name="Rectangle 5"/>
          <p:cNvSpPr/>
          <p:nvPr/>
        </p:nvSpPr>
        <p:spPr bwMode="auto">
          <a:xfrm rot="2228405">
            <a:off x="7658099" y="847535"/>
            <a:ext cx="16002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a:ln>
                  <a:noFill/>
                </a:ln>
                <a:solidFill>
                  <a:srgbClr val="FF0000"/>
                </a:solidFill>
                <a:effectLst/>
                <a:latin typeface="+mj-lt"/>
              </a:rPr>
              <a:t>Approved slide</a:t>
            </a:r>
          </a:p>
        </p:txBody>
      </p:sp>
    </p:spTree>
    <p:extLst>
      <p:ext uri="{BB962C8B-B14F-4D97-AF65-F5344CB8AC3E}">
        <p14:creationId xmlns:p14="http://schemas.microsoft.com/office/powerpoint/2010/main" val="365039143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0CFD644A-81F7-482E-B95B-47451EA8B85E}"/>
              </a:ext>
            </a:extLst>
          </p:cNvPr>
          <p:cNvSpPr>
            <a:spLocks noGrp="1"/>
          </p:cNvSpPr>
          <p:nvPr>
            <p:ph type="title"/>
          </p:nvPr>
        </p:nvSpPr>
        <p:spPr/>
        <p:txBody>
          <a:bodyPr/>
          <a:lstStyle/>
          <a:p>
            <a:r>
              <a:rPr lang="en-AU" dirty="0"/>
              <a:t>An intervention by the regulators means the next steps for C2C in 6 GHz in Europe are unclear</a:t>
            </a:r>
          </a:p>
        </p:txBody>
      </p:sp>
      <p:sp>
        <p:nvSpPr>
          <p:cNvPr id="3" name="Content Placeholder 2">
            <a:extLst>
              <a:ext uri="{FF2B5EF4-FFF2-40B4-BE49-F238E27FC236}">
                <a16:creationId xmlns:a16="http://schemas.microsoft.com/office/drawing/2014/main" id="{5D9B0A10-BD1D-416D-9F6C-DDDACE0F0B30}"/>
              </a:ext>
            </a:extLst>
          </p:cNvPr>
          <p:cNvSpPr>
            <a:spLocks noGrp="1"/>
          </p:cNvSpPr>
          <p:nvPr>
            <p:ph idx="1"/>
          </p:nvPr>
        </p:nvSpPr>
        <p:spPr>
          <a:xfrm>
            <a:off x="685800" y="1981200"/>
            <a:ext cx="7772400" cy="4114800"/>
          </a:xfrm>
        </p:spPr>
        <p:txBody>
          <a:bodyPr/>
          <a:lstStyle/>
          <a:p>
            <a:pPr lvl="1"/>
            <a:r>
              <a:rPr lang="en-AU" dirty="0">
                <a:solidFill>
                  <a:srgbClr val="333333"/>
                </a:solidFill>
                <a:latin typeface="Arial" panose="020B0604020202020204" pitchFamily="34" charset="0"/>
              </a:rPr>
              <a:t>T</a:t>
            </a:r>
            <a:r>
              <a:rPr lang="en-AU" b="0" dirty="0">
                <a:solidFill>
                  <a:srgbClr val="333333"/>
                </a:solidFill>
                <a:latin typeface="Arial" panose="020B0604020202020204" pitchFamily="34" charset="0"/>
              </a:rPr>
              <a:t>he </a:t>
            </a:r>
            <a:r>
              <a:rPr lang="en-AU" dirty="0">
                <a:solidFill>
                  <a:srgbClr val="333333"/>
                </a:solidFill>
                <a:latin typeface="Arial" panose="020B0604020202020204" pitchFamily="34" charset="0"/>
              </a:rPr>
              <a:t>Germany, France, UK administrations also expressed a strong view in BRAN(21)112019 on the question of </a:t>
            </a:r>
            <a:r>
              <a:rPr lang="en-US" dirty="0"/>
              <a:t>C2C</a:t>
            </a:r>
          </a:p>
          <a:p>
            <a:pPr lvl="2"/>
            <a:r>
              <a:rPr lang="en-US" dirty="0"/>
              <a:t>They supported the concept of measures that would improve the interference-free use of the 6 GHz band and the protection of primary radio services</a:t>
            </a:r>
          </a:p>
          <a:p>
            <a:pPr lvl="2"/>
            <a:r>
              <a:rPr lang="en-US" dirty="0"/>
              <a:t>However, they expressed a concern that the proposed C2C mechanism could cause interference without the knowledge of the client</a:t>
            </a:r>
          </a:p>
          <a:p>
            <a:pPr lvl="2"/>
            <a:r>
              <a:rPr lang="en-US" dirty="0"/>
              <a:t>They would like BRAN to assess alternative mechanisms, possibly including some sort of power control</a:t>
            </a:r>
          </a:p>
          <a:p>
            <a:pPr lvl="1"/>
            <a:r>
              <a:rPr lang="en-US" dirty="0"/>
              <a:t>As a result of this intervention, not much progress was made on how to enable C2C in 6 GHz in Europe</a:t>
            </a:r>
          </a:p>
          <a:p>
            <a:pPr lvl="1"/>
            <a:r>
              <a:rPr lang="en-US" dirty="0"/>
              <a:t>The next steps are unclear …</a:t>
            </a:r>
          </a:p>
        </p:txBody>
      </p:sp>
      <p:sp>
        <p:nvSpPr>
          <p:cNvPr id="4" name="Footer Placeholder 3">
            <a:extLst>
              <a:ext uri="{FF2B5EF4-FFF2-40B4-BE49-F238E27FC236}">
                <a16:creationId xmlns:a16="http://schemas.microsoft.com/office/drawing/2014/main" id="{EEA16FE4-E8E0-4DBE-8CBC-709A8F50A9A6}"/>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36B75DB2-DB64-480D-955D-590A464A66A6}"/>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80</a:t>
            </a:fld>
            <a:endParaRPr lang="en-US" dirty="0"/>
          </a:p>
        </p:txBody>
      </p:sp>
    </p:spTree>
    <p:extLst>
      <p:ext uri="{BB962C8B-B14F-4D97-AF65-F5344CB8AC3E}">
        <p14:creationId xmlns:p14="http://schemas.microsoft.com/office/powerpoint/2010/main" val="20869454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Coex SC</a:t>
            </a:r>
          </a:p>
          <a:p>
            <a:pPr marL="342900" lvl="1" indent="-342900" algn="ctr">
              <a:buNone/>
            </a:pPr>
            <a:r>
              <a:rPr lang="en-AU" sz="2400" b="1" dirty="0">
                <a:solidFill>
                  <a:srgbClr val="FF0000"/>
                </a:solidFill>
              </a:rPr>
              <a:t>Future ETSI BRAN meetings</a:t>
            </a:r>
          </a:p>
        </p:txBody>
      </p:sp>
      <p:sp>
        <p:nvSpPr>
          <p:cNvPr id="3" name="Footer Placeholder 2"/>
          <p:cNvSpPr>
            <a:spLocks noGrp="1"/>
          </p:cNvSpPr>
          <p:nvPr>
            <p:ph type="ftr" sz="quarter" idx="10"/>
          </p:nvPr>
        </p:nvSpPr>
        <p:spPr/>
        <p:txBody>
          <a:bodyPr/>
          <a:lstStyle/>
          <a:p>
            <a:pPr>
              <a:defRPr/>
            </a:pPr>
            <a:r>
              <a:rPr lang="en-US" dirty="0"/>
              <a:t>Andrew Myles, Cisco</a:t>
            </a:r>
          </a:p>
        </p:txBody>
      </p:sp>
      <p:sp>
        <p:nvSpPr>
          <p:cNvPr id="4" name="Slide Number Placeholder 3"/>
          <p:cNvSpPr>
            <a:spLocks noGrp="1"/>
          </p:cNvSpPr>
          <p:nvPr>
            <p:ph type="sldNum" sz="quarter" idx="11"/>
          </p:nvPr>
        </p:nvSpPr>
        <p:spPr/>
        <p:txBody>
          <a:bodyPr/>
          <a:lstStyle/>
          <a:p>
            <a:pPr>
              <a:defRPr/>
            </a:pPr>
            <a:r>
              <a:rPr lang="en-US" dirty="0"/>
              <a:t>Slide </a:t>
            </a:r>
            <a:fld id="{EF4002E7-DB4D-4CC3-8382-1939D19420D8}" type="slidenum">
              <a:rPr lang="en-US" smtClean="0"/>
              <a:pPr>
                <a:defRPr/>
              </a:pPr>
              <a:t>81</a:t>
            </a:fld>
            <a:endParaRPr lang="en-US" dirty="0"/>
          </a:p>
        </p:txBody>
      </p:sp>
    </p:spTree>
    <p:extLst>
      <p:ext uri="{BB962C8B-B14F-4D97-AF65-F5344CB8AC3E}">
        <p14:creationId xmlns:p14="http://schemas.microsoft.com/office/powerpoint/2010/main" val="307860425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ETSI BRAN has tentatively agreed its 2022 schedule based on F2F &amp; virtual meetings</a:t>
            </a:r>
          </a:p>
        </p:txBody>
      </p:sp>
      <p:sp>
        <p:nvSpPr>
          <p:cNvPr id="3" name="Content Placeholder 2"/>
          <p:cNvSpPr>
            <a:spLocks noGrp="1"/>
          </p:cNvSpPr>
          <p:nvPr>
            <p:ph sz="half" idx="1"/>
          </p:nvPr>
        </p:nvSpPr>
        <p:spPr/>
        <p:txBody>
          <a:bodyPr/>
          <a:lstStyle/>
          <a:p>
            <a:r>
              <a:rPr lang="en-GB" dirty="0"/>
              <a:t>Meeting schedule for 2022</a:t>
            </a:r>
          </a:p>
          <a:p>
            <a:pPr lvl="1"/>
            <a:r>
              <a:rPr lang="en-GB" dirty="0"/>
              <a:t>BRAN #113</a:t>
            </a:r>
          </a:p>
          <a:p>
            <a:pPr lvl="2"/>
            <a:r>
              <a:rPr lang="en-GB" dirty="0"/>
              <a:t>4 Feb 2022 – 14 Feb 2022</a:t>
            </a:r>
          </a:p>
          <a:p>
            <a:pPr lvl="2"/>
            <a:r>
              <a:rPr lang="en-AU" b="0" i="0" dirty="0">
                <a:effectLst/>
                <a:latin typeface="Arial" panose="020B0604020202020204" pitchFamily="34" charset="0"/>
              </a:rPr>
              <a:t>Virtual only</a:t>
            </a:r>
          </a:p>
          <a:p>
            <a:pPr lvl="1"/>
            <a:r>
              <a:rPr lang="en-AU" dirty="0"/>
              <a:t>BRAN #114</a:t>
            </a:r>
          </a:p>
          <a:p>
            <a:pPr lvl="2"/>
            <a:r>
              <a:rPr lang="en-AU" dirty="0"/>
              <a:t>3 Jun 2022 - 10 Jun 2022</a:t>
            </a:r>
          </a:p>
          <a:p>
            <a:pPr lvl="2"/>
            <a:r>
              <a:rPr lang="en-AU" b="0" i="0" dirty="0">
                <a:effectLst/>
                <a:latin typeface="Arial" panose="020B0604020202020204" pitchFamily="34" charset="0"/>
              </a:rPr>
              <a:t>Virtual only?</a:t>
            </a:r>
          </a:p>
          <a:p>
            <a:pPr lvl="1"/>
            <a:r>
              <a:rPr lang="en-AU" dirty="0"/>
              <a:t>BRAN #115</a:t>
            </a:r>
          </a:p>
          <a:p>
            <a:pPr lvl="2"/>
            <a:r>
              <a:rPr lang="en-AU" dirty="0"/>
              <a:t>29 Aug 2022 until 2 Sep 2022; OR</a:t>
            </a:r>
          </a:p>
          <a:p>
            <a:pPr lvl="2"/>
            <a:r>
              <a:rPr lang="en-AU" dirty="0"/>
              <a:t>5 Sep 2022 until 9 Sep 2022</a:t>
            </a:r>
          </a:p>
          <a:p>
            <a:endParaRPr lang="en-AU" dirty="0"/>
          </a:p>
        </p:txBody>
      </p:sp>
      <p:sp>
        <p:nvSpPr>
          <p:cNvPr id="7" name="Content Placeholder 6">
            <a:extLst>
              <a:ext uri="{FF2B5EF4-FFF2-40B4-BE49-F238E27FC236}">
                <a16:creationId xmlns:a16="http://schemas.microsoft.com/office/drawing/2014/main" id="{2B23BD00-D7C2-427D-A1C5-EABE0F392C52}"/>
              </a:ext>
            </a:extLst>
          </p:cNvPr>
          <p:cNvSpPr>
            <a:spLocks noGrp="1"/>
          </p:cNvSpPr>
          <p:nvPr>
            <p:ph sz="half" idx="2"/>
          </p:nvPr>
        </p:nvSpPr>
        <p:spPr/>
        <p:txBody>
          <a:bodyPr/>
          <a:lstStyle/>
          <a:p>
            <a:pPr marL="1588" lvl="1" indent="0">
              <a:buNone/>
            </a:pPr>
            <a:endParaRPr lang="en-GB" dirty="0"/>
          </a:p>
          <a:p>
            <a:pPr lvl="1"/>
            <a:r>
              <a:rPr lang="en-AU" dirty="0"/>
              <a:t>BRAN #116</a:t>
            </a:r>
          </a:p>
          <a:p>
            <a:pPr lvl="2"/>
            <a:r>
              <a:rPr lang="en-AU" dirty="0"/>
              <a:t>17 Oct 2022 until 21 Oct 2022</a:t>
            </a:r>
          </a:p>
          <a:p>
            <a:pPr lvl="1"/>
            <a:r>
              <a:rPr lang="en-AU" dirty="0"/>
              <a:t>BRAN #117</a:t>
            </a:r>
          </a:p>
          <a:p>
            <a:pPr lvl="2"/>
            <a:r>
              <a:rPr lang="en-AU" dirty="0"/>
              <a:t>5 Dec 2022 until 9 Dec 2022</a:t>
            </a:r>
          </a:p>
          <a:p>
            <a:pPr lvl="2"/>
            <a:endParaRPr lang="en-GB" dirty="0"/>
          </a:p>
          <a:p>
            <a:pPr lvl="2"/>
            <a:endParaRPr lang="en-GB" dirty="0">
              <a:solidFill>
                <a:srgbClr val="FF0000"/>
              </a:solidFill>
            </a:endParaRPr>
          </a:p>
          <a:p>
            <a:pPr lvl="2"/>
            <a:endParaRPr lang="en-GB" dirty="0"/>
          </a:p>
          <a:p>
            <a:pPr lvl="2"/>
            <a:endParaRPr lang="en-GB" dirty="0"/>
          </a:p>
          <a:p>
            <a:pPr lvl="2"/>
            <a:endParaRPr lang="en-GB" dirty="0"/>
          </a:p>
          <a:p>
            <a:pPr marL="1588" lvl="1" indent="0">
              <a:buNone/>
            </a:pPr>
            <a:endParaRPr lang="en-GB" dirty="0"/>
          </a:p>
          <a:p>
            <a:pPr lvl="2"/>
            <a:endParaRPr lang="en-GB" dirty="0"/>
          </a:p>
          <a:p>
            <a:endParaRPr lang="en-AU" dirty="0"/>
          </a:p>
        </p:txBody>
      </p:sp>
      <p:sp>
        <p:nvSpPr>
          <p:cNvPr id="4" name="Footer Placeholder 3"/>
          <p:cNvSpPr>
            <a:spLocks noGrp="1"/>
          </p:cNvSpPr>
          <p:nvPr>
            <p:ph type="ftr" sz="quarter" idx="10"/>
          </p:nvPr>
        </p:nvSpPr>
        <p:spPr/>
        <p:txBody>
          <a:bodyPr/>
          <a:lstStyle/>
          <a:p>
            <a:r>
              <a:rPr lang="en-US" dirty="0"/>
              <a:t>Andrew Myles, Cisco</a:t>
            </a:r>
          </a:p>
        </p:txBody>
      </p:sp>
      <p:sp>
        <p:nvSpPr>
          <p:cNvPr id="5" name="Slide Number Placeholder 4"/>
          <p:cNvSpPr>
            <a:spLocks noGrp="1"/>
          </p:cNvSpPr>
          <p:nvPr>
            <p:ph type="sldNum" sz="quarter" idx="11"/>
          </p:nvPr>
        </p:nvSpPr>
        <p:spPr/>
        <p:txBody>
          <a:bodyPr/>
          <a:lstStyle/>
          <a:p>
            <a:r>
              <a:rPr lang="en-US" dirty="0"/>
              <a:t>Slide </a:t>
            </a:r>
            <a:fld id="{EF4002E7-DB4D-4CC3-8382-1939D19420D8}" type="slidenum">
              <a:rPr lang="en-US" smtClean="0"/>
              <a:pPr/>
              <a:t>82</a:t>
            </a:fld>
            <a:endParaRPr lang="en-US" dirty="0"/>
          </a:p>
        </p:txBody>
      </p:sp>
      <p:sp>
        <p:nvSpPr>
          <p:cNvPr id="6" name="Rectangle 5">
            <a:extLst>
              <a:ext uri="{FF2B5EF4-FFF2-40B4-BE49-F238E27FC236}">
                <a16:creationId xmlns:a16="http://schemas.microsoft.com/office/drawing/2014/main" id="{FFBFA09B-ABA0-4623-852D-D09DDF6C0A82}"/>
              </a:ext>
            </a:extLst>
          </p:cNvPr>
          <p:cNvSpPr/>
          <p:nvPr/>
        </p:nvSpPr>
        <p:spPr bwMode="auto">
          <a:xfrm>
            <a:off x="5181600" y="5029200"/>
            <a:ext cx="2514600" cy="9906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800" dirty="0">
                <a:latin typeface="+mj-lt"/>
              </a:rPr>
              <a:t>A variety of additional </a:t>
            </a:r>
            <a:r>
              <a:rPr lang="en-AU" sz="1800" i="1" dirty="0">
                <a:latin typeface="+mj-lt"/>
              </a:rPr>
              <a:t>ad hoc’</a:t>
            </a:r>
            <a:r>
              <a:rPr lang="en-AU" sz="1800" dirty="0">
                <a:latin typeface="+mj-lt"/>
              </a:rPr>
              <a:t>s are also likely to be scheduled</a:t>
            </a:r>
            <a:endParaRPr kumimoji="0" lang="en-AU" sz="1800" b="0" i="0" u="none" strike="noStrike" cap="none" normalizeH="0" baseline="0" dirty="0">
              <a:ln>
                <a:noFill/>
              </a:ln>
              <a:solidFill>
                <a:schemeClr val="tx1"/>
              </a:solidFill>
              <a:effectLst/>
              <a:latin typeface="+mj-lt"/>
            </a:endParaRPr>
          </a:p>
        </p:txBody>
      </p:sp>
    </p:spTree>
    <p:extLst>
      <p:ext uri="{BB962C8B-B14F-4D97-AF65-F5344CB8AC3E}">
        <p14:creationId xmlns:p14="http://schemas.microsoft.com/office/powerpoint/2010/main" val="169537332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F500C073-E66F-4988-B64A-EF140A30515B}"/>
              </a:ext>
            </a:extLst>
          </p:cNvPr>
          <p:cNvSpPr>
            <a:spLocks noGrp="1"/>
          </p:cNvSpPr>
          <p:nvPr>
            <p:ph type="title"/>
          </p:nvPr>
        </p:nvSpPr>
        <p:spPr/>
        <p:txBody>
          <a:bodyPr/>
          <a:lstStyle/>
          <a:p>
            <a:r>
              <a:rPr lang="en-AU" dirty="0"/>
              <a:t>ETSI BRAN scheduled various virtual meetings</a:t>
            </a:r>
          </a:p>
        </p:txBody>
      </p:sp>
      <p:sp>
        <p:nvSpPr>
          <p:cNvPr id="3" name="Content Placeholder 2">
            <a:extLst>
              <a:ext uri="{FF2B5EF4-FFF2-40B4-BE49-F238E27FC236}">
                <a16:creationId xmlns:a16="http://schemas.microsoft.com/office/drawing/2014/main" id="{F5FDFCB0-5B78-405A-B14F-207E743DC5E5}"/>
              </a:ext>
            </a:extLst>
          </p:cNvPr>
          <p:cNvSpPr>
            <a:spLocks noGrp="1"/>
          </p:cNvSpPr>
          <p:nvPr>
            <p:ph idx="1"/>
          </p:nvPr>
        </p:nvSpPr>
        <p:spPr>
          <a:xfrm>
            <a:off x="685800" y="1981200"/>
            <a:ext cx="7772400" cy="4114800"/>
          </a:xfrm>
        </p:spPr>
        <p:txBody>
          <a:bodyPr/>
          <a:lstStyle/>
          <a:p>
            <a:pPr lvl="1"/>
            <a:r>
              <a:rPr lang="en-AU" dirty="0"/>
              <a:t>BRAN #112a</a:t>
            </a:r>
          </a:p>
          <a:p>
            <a:pPr lvl="2"/>
            <a:r>
              <a:rPr lang="en-AU" dirty="0"/>
              <a:t>10 Jan 2022 @ 9am – 4pm</a:t>
            </a:r>
          </a:p>
          <a:p>
            <a:pPr lvl="2"/>
            <a:r>
              <a:rPr lang="en-AU" dirty="0"/>
              <a:t>Dedicated to EN 301 893 and EN 303 687</a:t>
            </a:r>
          </a:p>
          <a:p>
            <a:pPr lvl="1"/>
            <a:r>
              <a:rPr lang="en-AU" dirty="0"/>
              <a:t> BRAN #112f</a:t>
            </a:r>
          </a:p>
          <a:p>
            <a:pPr lvl="2"/>
            <a:r>
              <a:rPr lang="en-AU" dirty="0"/>
              <a:t>24 Jan 2022 @ 9:30am – 12:45pm</a:t>
            </a:r>
          </a:p>
          <a:p>
            <a:pPr lvl="2"/>
            <a:r>
              <a:rPr lang="en-AU" dirty="0"/>
              <a:t>Dedicated to EN 303 687, VLP NB, C2C, UAR, EC assessment </a:t>
            </a:r>
          </a:p>
          <a:p>
            <a:pPr lvl="1"/>
            <a:r>
              <a:rPr lang="en-AU" dirty="0"/>
              <a:t>BRAN #112b</a:t>
            </a:r>
          </a:p>
          <a:p>
            <a:pPr lvl="2"/>
            <a:r>
              <a:rPr lang="en-AU" dirty="0"/>
              <a:t>27 Jan 2022 @ 9:00am – 12:15pm</a:t>
            </a:r>
          </a:p>
          <a:p>
            <a:pPr lvl="2"/>
            <a:r>
              <a:rPr lang="en-AU" dirty="0"/>
              <a:t>EN 301 893</a:t>
            </a:r>
          </a:p>
        </p:txBody>
      </p:sp>
      <p:sp>
        <p:nvSpPr>
          <p:cNvPr id="4" name="Footer Placeholder 3">
            <a:extLst>
              <a:ext uri="{FF2B5EF4-FFF2-40B4-BE49-F238E27FC236}">
                <a16:creationId xmlns:a16="http://schemas.microsoft.com/office/drawing/2014/main" id="{34C28C8E-055C-4DCE-A057-6601398AD0AB}"/>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CB9B2994-9083-4572-BC4A-36C76AA6B3D1}"/>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83</a:t>
            </a:fld>
            <a:endParaRPr lang="en-US" dirty="0"/>
          </a:p>
        </p:txBody>
      </p:sp>
    </p:spTree>
    <p:extLst>
      <p:ext uri="{BB962C8B-B14F-4D97-AF65-F5344CB8AC3E}">
        <p14:creationId xmlns:p14="http://schemas.microsoft.com/office/powerpoint/2010/main" val="387955369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Coex Tech Talk</a:t>
            </a:r>
          </a:p>
        </p:txBody>
      </p:sp>
      <p:sp>
        <p:nvSpPr>
          <p:cNvPr id="3" name="Footer Placeholder 2"/>
          <p:cNvSpPr>
            <a:spLocks noGrp="1"/>
          </p:cNvSpPr>
          <p:nvPr>
            <p:ph type="ftr" sz="quarter" idx="10"/>
          </p:nvPr>
        </p:nvSpPr>
        <p:spPr/>
        <p:txBody>
          <a:bodyPr/>
          <a:lstStyle/>
          <a:p>
            <a:pPr>
              <a:defRPr/>
            </a:pPr>
            <a:r>
              <a:rPr lang="en-US" dirty="0"/>
              <a:t>Andrew Myles, Cisco</a:t>
            </a:r>
          </a:p>
        </p:txBody>
      </p:sp>
      <p:sp>
        <p:nvSpPr>
          <p:cNvPr id="4" name="Slide Number Placeholder 3"/>
          <p:cNvSpPr>
            <a:spLocks noGrp="1"/>
          </p:cNvSpPr>
          <p:nvPr>
            <p:ph type="sldNum" sz="quarter" idx="11"/>
          </p:nvPr>
        </p:nvSpPr>
        <p:spPr/>
        <p:txBody>
          <a:bodyPr/>
          <a:lstStyle/>
          <a:p>
            <a:pPr>
              <a:defRPr/>
            </a:pPr>
            <a:r>
              <a:rPr lang="en-US" dirty="0"/>
              <a:t>Slide </a:t>
            </a:r>
            <a:fld id="{EF4002E7-DB4D-4CC3-8382-1939D19420D8}" type="slidenum">
              <a:rPr lang="en-US" smtClean="0"/>
              <a:pPr>
                <a:defRPr/>
              </a:pPr>
              <a:t>84</a:t>
            </a:fld>
            <a:endParaRPr lang="en-US" dirty="0"/>
          </a:p>
        </p:txBody>
      </p:sp>
    </p:spTree>
    <p:extLst>
      <p:ext uri="{BB962C8B-B14F-4D97-AF65-F5344CB8AC3E}">
        <p14:creationId xmlns:p14="http://schemas.microsoft.com/office/powerpoint/2010/main" val="265729006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AD0BA-6B6D-4A30-A2CF-49EB57C7DF26}"/>
              </a:ext>
            </a:extLst>
          </p:cNvPr>
          <p:cNvSpPr>
            <a:spLocks noGrp="1"/>
          </p:cNvSpPr>
          <p:nvPr>
            <p:ph type="title"/>
          </p:nvPr>
        </p:nvSpPr>
        <p:spPr>
          <a:xfrm>
            <a:off x="685800" y="685800"/>
            <a:ext cx="7772400" cy="1066800"/>
          </a:xfrm>
        </p:spPr>
        <p:txBody>
          <a:bodyPr/>
          <a:lstStyle/>
          <a:p>
            <a:r>
              <a:rPr lang="en-AU" dirty="0"/>
              <a:t>Assistance is requested for a IEEE 802 Tech Talk on coexistence in Jun 2022</a:t>
            </a:r>
          </a:p>
        </p:txBody>
      </p:sp>
      <p:sp>
        <p:nvSpPr>
          <p:cNvPr id="3" name="Content Placeholder 2">
            <a:extLst>
              <a:ext uri="{FF2B5EF4-FFF2-40B4-BE49-F238E27FC236}">
                <a16:creationId xmlns:a16="http://schemas.microsoft.com/office/drawing/2014/main" id="{620707BB-08C6-4E23-8463-216146B0166A}"/>
              </a:ext>
            </a:extLst>
          </p:cNvPr>
          <p:cNvSpPr>
            <a:spLocks noGrp="1"/>
          </p:cNvSpPr>
          <p:nvPr>
            <p:ph idx="1"/>
          </p:nvPr>
        </p:nvSpPr>
        <p:spPr>
          <a:xfrm>
            <a:off x="685800" y="1981200"/>
            <a:ext cx="7772400" cy="4114800"/>
          </a:xfrm>
        </p:spPr>
        <p:txBody>
          <a:bodyPr/>
          <a:lstStyle/>
          <a:p>
            <a:r>
              <a:rPr lang="en-US" dirty="0"/>
              <a:t>IEEE 802 Tech Talks</a:t>
            </a:r>
          </a:p>
          <a:p>
            <a:pPr lvl="1"/>
            <a:r>
              <a:rPr lang="en-US" dirty="0"/>
              <a:t>IEEE 802 is running a </a:t>
            </a:r>
            <a:br>
              <a:rPr lang="en-US" dirty="0"/>
            </a:br>
            <a:r>
              <a:rPr lang="en-US" dirty="0"/>
              <a:t>series of tech talks in 2022</a:t>
            </a:r>
          </a:p>
          <a:p>
            <a:pPr lvl="1"/>
            <a:r>
              <a:rPr lang="en-US" dirty="0"/>
              <a:t>The last of the series is</a:t>
            </a:r>
            <a:br>
              <a:rPr lang="en-AU" dirty="0"/>
            </a:br>
            <a:r>
              <a:rPr lang="en-AU" dirty="0"/>
              <a:t>tentatively scheduled</a:t>
            </a:r>
            <a:br>
              <a:rPr lang="en-US" dirty="0"/>
            </a:br>
            <a:r>
              <a:rPr lang="en-US" dirty="0"/>
              <a:t>to be on coexistence</a:t>
            </a:r>
          </a:p>
          <a:p>
            <a:pPr lvl="1"/>
            <a:r>
              <a:rPr lang="en-US" dirty="0"/>
              <a:t>The Coex SC Chair will</a:t>
            </a:r>
            <a:br>
              <a:rPr lang="en-AU" dirty="0"/>
            </a:br>
            <a:r>
              <a:rPr lang="en-AU" dirty="0"/>
              <a:t>facilitate efforts …</a:t>
            </a:r>
          </a:p>
          <a:p>
            <a:pPr lvl="1"/>
            <a:r>
              <a:rPr lang="en-AU" dirty="0"/>
              <a:t>…but assistance is requested from anyone who is interested in:</a:t>
            </a:r>
          </a:p>
          <a:p>
            <a:pPr lvl="2"/>
            <a:r>
              <a:rPr lang="en-AU" dirty="0"/>
              <a:t>Preparing</a:t>
            </a:r>
          </a:p>
          <a:p>
            <a:pPr lvl="2"/>
            <a:r>
              <a:rPr lang="en-AU" dirty="0"/>
              <a:t>Presenting</a:t>
            </a:r>
            <a:endParaRPr lang="en-US" dirty="0"/>
          </a:p>
        </p:txBody>
      </p:sp>
      <p:sp>
        <p:nvSpPr>
          <p:cNvPr id="4" name="Footer Placeholder 3">
            <a:extLst>
              <a:ext uri="{FF2B5EF4-FFF2-40B4-BE49-F238E27FC236}">
                <a16:creationId xmlns:a16="http://schemas.microsoft.com/office/drawing/2014/main" id="{EAE7F3E1-813F-4260-A91C-20FF5C9E4561}"/>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85789BC5-0FBF-457D-88A8-9202AB4F7AD3}"/>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85</a:t>
            </a:fld>
            <a:endParaRPr lang="en-US" dirty="0"/>
          </a:p>
        </p:txBody>
      </p:sp>
      <p:pic>
        <p:nvPicPr>
          <p:cNvPr id="6" name="Picture 5">
            <a:extLst>
              <a:ext uri="{FF2B5EF4-FFF2-40B4-BE49-F238E27FC236}">
                <a16:creationId xmlns:a16="http://schemas.microsoft.com/office/drawing/2014/main" id="{4DCAB051-71DF-45EA-B7D0-78070B80EE0F}"/>
              </a:ext>
            </a:extLst>
          </p:cNvPr>
          <p:cNvPicPr>
            <a:picLocks noChangeAspect="1"/>
          </p:cNvPicPr>
          <p:nvPr/>
        </p:nvPicPr>
        <p:blipFill>
          <a:blip r:embed="rId2"/>
          <a:stretch>
            <a:fillRect/>
          </a:stretch>
        </p:blipFill>
        <p:spPr>
          <a:xfrm>
            <a:off x="3871687" y="1992087"/>
            <a:ext cx="4586514" cy="2579914"/>
          </a:xfrm>
          <a:prstGeom prst="rect">
            <a:avLst/>
          </a:prstGeom>
          <a:ln>
            <a:solidFill>
              <a:schemeClr val="tx1"/>
            </a:solidFill>
          </a:ln>
        </p:spPr>
      </p:pic>
    </p:spTree>
    <p:extLst>
      <p:ext uri="{BB962C8B-B14F-4D97-AF65-F5344CB8AC3E}">
        <p14:creationId xmlns:p14="http://schemas.microsoft.com/office/powerpoint/2010/main" val="273595796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6 GHz spectrum availability</a:t>
            </a:r>
          </a:p>
        </p:txBody>
      </p:sp>
      <p:sp>
        <p:nvSpPr>
          <p:cNvPr id="3" name="Footer Placeholder 2"/>
          <p:cNvSpPr>
            <a:spLocks noGrp="1"/>
          </p:cNvSpPr>
          <p:nvPr>
            <p:ph type="ftr" sz="quarter" idx="10"/>
          </p:nvPr>
        </p:nvSpPr>
        <p:spPr/>
        <p:txBody>
          <a:bodyPr/>
          <a:lstStyle/>
          <a:p>
            <a:pPr>
              <a:defRPr/>
            </a:pPr>
            <a:r>
              <a:rPr lang="en-US" dirty="0"/>
              <a:t>Andrew Myles, Cisco</a:t>
            </a:r>
          </a:p>
        </p:txBody>
      </p:sp>
      <p:sp>
        <p:nvSpPr>
          <p:cNvPr id="4" name="Slide Number Placeholder 3"/>
          <p:cNvSpPr>
            <a:spLocks noGrp="1"/>
          </p:cNvSpPr>
          <p:nvPr>
            <p:ph type="sldNum" sz="quarter" idx="11"/>
          </p:nvPr>
        </p:nvSpPr>
        <p:spPr/>
        <p:txBody>
          <a:bodyPr/>
          <a:lstStyle/>
          <a:p>
            <a:pPr>
              <a:defRPr/>
            </a:pPr>
            <a:r>
              <a:rPr lang="en-US" dirty="0"/>
              <a:t>Slide </a:t>
            </a:r>
            <a:fld id="{EF4002E7-DB4D-4CC3-8382-1939D19420D8}" type="slidenum">
              <a:rPr lang="en-US" smtClean="0"/>
              <a:pPr>
                <a:defRPr/>
              </a:pPr>
              <a:t>86</a:t>
            </a:fld>
            <a:endParaRPr lang="en-US" dirty="0"/>
          </a:p>
        </p:txBody>
      </p:sp>
    </p:spTree>
    <p:extLst>
      <p:ext uri="{BB962C8B-B14F-4D97-AF65-F5344CB8AC3E}">
        <p14:creationId xmlns:p14="http://schemas.microsoft.com/office/powerpoint/2010/main" val="104235893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74DD0-1CDF-46D3-AB80-09C5AACEFEF4}"/>
              </a:ext>
            </a:extLst>
          </p:cNvPr>
          <p:cNvSpPr>
            <a:spLocks noGrp="1"/>
          </p:cNvSpPr>
          <p:nvPr>
            <p:ph type="title"/>
          </p:nvPr>
        </p:nvSpPr>
        <p:spPr>
          <a:xfrm>
            <a:off x="685800" y="685800"/>
            <a:ext cx="8458200" cy="1066800"/>
          </a:xfrm>
        </p:spPr>
        <p:txBody>
          <a:bodyPr/>
          <a:lstStyle/>
          <a:p>
            <a:r>
              <a:rPr lang="en-AU" dirty="0"/>
              <a:t>Coexistence will become increasingly important as</a:t>
            </a:r>
            <a:br>
              <a:rPr lang="en-AU" dirty="0"/>
            </a:br>
            <a:r>
              <a:rPr lang="en-AU" dirty="0"/>
              <a:t>6 GHz spectrum opens globally for unlicenced operation</a:t>
            </a:r>
          </a:p>
        </p:txBody>
      </p:sp>
      <p:sp>
        <p:nvSpPr>
          <p:cNvPr id="3" name="Footer Placeholder 2">
            <a:extLst>
              <a:ext uri="{FF2B5EF4-FFF2-40B4-BE49-F238E27FC236}">
                <a16:creationId xmlns:a16="http://schemas.microsoft.com/office/drawing/2014/main" id="{0578D505-C619-4846-BCA4-912A6BD5AE00}"/>
              </a:ext>
            </a:extLst>
          </p:cNvPr>
          <p:cNvSpPr>
            <a:spLocks noGrp="1"/>
          </p:cNvSpPr>
          <p:nvPr>
            <p:ph type="ftr" sz="quarter" idx="10"/>
          </p:nvPr>
        </p:nvSpPr>
        <p:spPr/>
        <p:txBody>
          <a:bodyPr/>
          <a:lstStyle/>
          <a:p>
            <a:pPr>
              <a:defRPr/>
            </a:pPr>
            <a:r>
              <a:rPr lang="en-US" dirty="0"/>
              <a:t>Andrew Myles, Cisco</a:t>
            </a:r>
          </a:p>
        </p:txBody>
      </p:sp>
      <p:sp>
        <p:nvSpPr>
          <p:cNvPr id="4" name="Slide Number Placeholder 3">
            <a:extLst>
              <a:ext uri="{FF2B5EF4-FFF2-40B4-BE49-F238E27FC236}">
                <a16:creationId xmlns:a16="http://schemas.microsoft.com/office/drawing/2014/main" id="{5EB380F2-A4FA-49DC-9B38-500DF7756212}"/>
              </a:ext>
            </a:extLst>
          </p:cNvPr>
          <p:cNvSpPr>
            <a:spLocks noGrp="1"/>
          </p:cNvSpPr>
          <p:nvPr>
            <p:ph type="sldNum" sz="quarter" idx="11"/>
          </p:nvPr>
        </p:nvSpPr>
        <p:spPr/>
        <p:txBody>
          <a:bodyPr/>
          <a:lstStyle/>
          <a:p>
            <a:pPr>
              <a:defRPr/>
            </a:pPr>
            <a:r>
              <a:rPr lang="en-US" dirty="0"/>
              <a:t>Slide </a:t>
            </a:r>
            <a:fld id="{EF4002E7-DB4D-4CC3-8382-1939D19420D8}" type="slidenum">
              <a:rPr lang="en-US" smtClean="0"/>
              <a:pPr>
                <a:defRPr/>
              </a:pPr>
              <a:t>87</a:t>
            </a:fld>
            <a:endParaRPr lang="en-US" dirty="0"/>
          </a:p>
        </p:txBody>
      </p:sp>
      <p:pic>
        <p:nvPicPr>
          <p:cNvPr id="5" name="Picture 4">
            <a:extLst>
              <a:ext uri="{FF2B5EF4-FFF2-40B4-BE49-F238E27FC236}">
                <a16:creationId xmlns:a16="http://schemas.microsoft.com/office/drawing/2014/main" id="{C3CD6920-9ACA-4479-989E-60323D7538E8}"/>
              </a:ext>
            </a:extLst>
          </p:cNvPr>
          <p:cNvPicPr>
            <a:picLocks noChangeAspect="1"/>
          </p:cNvPicPr>
          <p:nvPr/>
        </p:nvPicPr>
        <p:blipFill rotWithShape="1">
          <a:blip r:embed="rId2"/>
          <a:srcRect b="3056"/>
          <a:stretch/>
        </p:blipFill>
        <p:spPr>
          <a:xfrm>
            <a:off x="1143000" y="1566172"/>
            <a:ext cx="7071159" cy="4834628"/>
          </a:xfrm>
          <a:prstGeom prst="rect">
            <a:avLst/>
          </a:prstGeom>
        </p:spPr>
      </p:pic>
    </p:spTree>
    <p:extLst>
      <p:ext uri="{BB962C8B-B14F-4D97-AF65-F5344CB8AC3E}">
        <p14:creationId xmlns:p14="http://schemas.microsoft.com/office/powerpoint/2010/main" val="344950144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86DD94F0-AC6E-4E42-822F-998EC3D9F98B}"/>
              </a:ext>
            </a:extLst>
          </p:cNvPr>
          <p:cNvSpPr>
            <a:spLocks noGrp="1"/>
          </p:cNvSpPr>
          <p:nvPr>
            <p:ph type="title"/>
          </p:nvPr>
        </p:nvSpPr>
        <p:spPr/>
        <p:txBody>
          <a:bodyPr/>
          <a:lstStyle/>
          <a:p>
            <a:r>
              <a:rPr lang="en-AU" dirty="0"/>
              <a:t>The battle for 6 GHz continues globally …</a:t>
            </a:r>
          </a:p>
        </p:txBody>
      </p:sp>
      <p:sp>
        <p:nvSpPr>
          <p:cNvPr id="3" name="Content Placeholder 2">
            <a:extLst>
              <a:ext uri="{FF2B5EF4-FFF2-40B4-BE49-F238E27FC236}">
                <a16:creationId xmlns:a16="http://schemas.microsoft.com/office/drawing/2014/main" id="{BD6517C6-CDEA-4D2D-88B6-32C1F011AEF3}"/>
              </a:ext>
            </a:extLst>
          </p:cNvPr>
          <p:cNvSpPr>
            <a:spLocks noGrp="1"/>
          </p:cNvSpPr>
          <p:nvPr>
            <p:ph sz="half" idx="1"/>
          </p:nvPr>
        </p:nvSpPr>
        <p:spPr>
          <a:xfrm>
            <a:off x="685800" y="1676400"/>
            <a:ext cx="3810000" cy="4114800"/>
          </a:xfrm>
        </p:spPr>
        <p:txBody>
          <a:bodyPr/>
          <a:lstStyle/>
          <a:p>
            <a:r>
              <a:rPr lang="en-AU" dirty="0"/>
              <a:t>Lower 6 GHz available in Europe</a:t>
            </a:r>
          </a:p>
          <a:p>
            <a:pPr lvl="1"/>
            <a:r>
              <a:rPr lang="en-AU" dirty="0"/>
              <a:t>The EC has formally released the lower 6 GHz band for unlicensed used by a formal </a:t>
            </a:r>
            <a:r>
              <a:rPr lang="en-AU" dirty="0">
                <a:hlinkClick r:id="rId2"/>
              </a:rPr>
              <a:t>announcement</a:t>
            </a:r>
            <a:r>
              <a:rPr lang="en-AU" dirty="0"/>
              <a:t> in the </a:t>
            </a:r>
            <a:r>
              <a:rPr lang="en-AU" i="1" dirty="0"/>
              <a:t>Official Journal of the European Union</a:t>
            </a:r>
          </a:p>
          <a:p>
            <a:pPr lvl="2"/>
            <a:r>
              <a:rPr lang="en-AU" dirty="0"/>
              <a:t>It is now binding for every EU member state to update their national frequency allocation plans before 1 Dec 2021</a:t>
            </a:r>
          </a:p>
          <a:p>
            <a:pPr lvl="2"/>
            <a:r>
              <a:rPr lang="en-AU" dirty="0"/>
              <a:t>Applies to VLP &amp; LPI operation, without the standard power operation available in the US</a:t>
            </a:r>
          </a:p>
          <a:p>
            <a:endParaRPr lang="en-AU" dirty="0"/>
          </a:p>
        </p:txBody>
      </p:sp>
      <p:sp>
        <p:nvSpPr>
          <p:cNvPr id="11" name="Content Placeholder 10">
            <a:extLst>
              <a:ext uri="{FF2B5EF4-FFF2-40B4-BE49-F238E27FC236}">
                <a16:creationId xmlns:a16="http://schemas.microsoft.com/office/drawing/2014/main" id="{A087437A-0898-4F75-ACD8-D0EB3445D24A}"/>
              </a:ext>
            </a:extLst>
          </p:cNvPr>
          <p:cNvSpPr>
            <a:spLocks noGrp="1"/>
          </p:cNvSpPr>
          <p:nvPr>
            <p:ph sz="half" idx="2"/>
          </p:nvPr>
        </p:nvSpPr>
        <p:spPr>
          <a:xfrm>
            <a:off x="4648199" y="1676400"/>
            <a:ext cx="3895725" cy="4114800"/>
          </a:xfrm>
        </p:spPr>
        <p:txBody>
          <a:bodyPr/>
          <a:lstStyle/>
          <a:p>
            <a:r>
              <a:rPr lang="en-AU" dirty="0"/>
              <a:t>GSMA advocating licensed 6 GHz</a:t>
            </a:r>
          </a:p>
          <a:p>
            <a:pPr lvl="1"/>
            <a:r>
              <a:rPr lang="en-AU" dirty="0"/>
              <a:t>GSMA are aggressively </a:t>
            </a:r>
            <a:r>
              <a:rPr lang="en-AU" dirty="0">
                <a:hlinkClick r:id="rId3"/>
              </a:rPr>
              <a:t>advocating</a:t>
            </a:r>
            <a:r>
              <a:rPr lang="en-AU" dirty="0"/>
              <a:t> for at least the upper 6 GHz band to be made available for licenced operation only</a:t>
            </a:r>
          </a:p>
          <a:p>
            <a:pPr lvl="2"/>
            <a:r>
              <a:rPr lang="en-AU" dirty="0">
                <a:latin typeface="+mj-lt"/>
              </a:rPr>
              <a:t>GSMA with </a:t>
            </a:r>
            <a:r>
              <a:rPr lang="en-AU" b="0" i="0" dirty="0">
                <a:solidFill>
                  <a:srgbClr val="000000"/>
                </a:solidFill>
                <a:effectLst/>
                <a:latin typeface="+mj-lt"/>
              </a:rPr>
              <a:t>Ericsson, Huawei, Nokia &amp; ZTE have published a </a:t>
            </a:r>
            <a:r>
              <a:rPr lang="en-AU" b="0" i="0" dirty="0">
                <a:solidFill>
                  <a:srgbClr val="000000"/>
                </a:solidFill>
                <a:effectLst/>
                <a:latin typeface="+mj-lt"/>
                <a:hlinkClick r:id="rId4"/>
              </a:rPr>
              <a:t>joint statement</a:t>
            </a:r>
            <a:r>
              <a:rPr lang="en-AU" b="0" i="0" dirty="0">
                <a:solidFill>
                  <a:srgbClr val="000000"/>
                </a:solidFill>
                <a:effectLst/>
                <a:latin typeface="+mj-lt"/>
              </a:rPr>
              <a:t> advocating for licensed operation in some/all of 6 GHz </a:t>
            </a:r>
          </a:p>
          <a:p>
            <a:pPr lvl="1"/>
            <a:r>
              <a:rPr lang="en-AU" dirty="0">
                <a:latin typeface="+mj-lt"/>
              </a:rPr>
              <a:t>GSMA are also urging governments to do nothing with</a:t>
            </a:r>
            <a:br>
              <a:rPr lang="en-AU" dirty="0">
                <a:latin typeface="+mj-lt"/>
              </a:rPr>
            </a:br>
            <a:r>
              <a:rPr lang="en-AU" dirty="0">
                <a:latin typeface="+mj-lt"/>
              </a:rPr>
              <a:t>6 GHz until at WRC-23</a:t>
            </a:r>
          </a:p>
          <a:p>
            <a:pPr lvl="2"/>
            <a:r>
              <a:rPr lang="en-AU" dirty="0">
                <a:latin typeface="+mj-lt"/>
              </a:rPr>
              <a:t>See </a:t>
            </a:r>
            <a:r>
              <a:rPr lang="en-AU" i="1" u="none" strike="noStrike" baseline="0" dirty="0">
                <a:latin typeface="+mj-lt"/>
                <a:hlinkClick r:id="rId5"/>
              </a:rPr>
              <a:t>Vision 2030, Insights for Mid-band Spectrum Needs</a:t>
            </a:r>
            <a:r>
              <a:rPr lang="en-AU" i="0" u="none" strike="noStrike" baseline="0" dirty="0">
                <a:latin typeface="+mj-lt"/>
              </a:rPr>
              <a:t> – GSMA - July 2021</a:t>
            </a:r>
            <a:endParaRPr lang="en-AU" i="0" dirty="0">
              <a:effectLst/>
              <a:latin typeface="+mj-lt"/>
            </a:endParaRPr>
          </a:p>
          <a:p>
            <a:r>
              <a:rPr lang="en-AU" dirty="0"/>
              <a:t> </a:t>
            </a:r>
          </a:p>
        </p:txBody>
      </p:sp>
      <p:sp>
        <p:nvSpPr>
          <p:cNvPr id="4" name="Footer Placeholder 3">
            <a:extLst>
              <a:ext uri="{FF2B5EF4-FFF2-40B4-BE49-F238E27FC236}">
                <a16:creationId xmlns:a16="http://schemas.microsoft.com/office/drawing/2014/main" id="{CED6AA1D-E6EF-4668-9A55-198C39EF6309}"/>
              </a:ext>
            </a:extLst>
          </p:cNvPr>
          <p:cNvSpPr>
            <a:spLocks noGrp="1"/>
          </p:cNvSpPr>
          <p:nvPr>
            <p:ph type="ftr" sz="quarter" idx="10"/>
          </p:nvPr>
        </p:nvSpPr>
        <p:spPr/>
        <p:txBody>
          <a:bodyPr/>
          <a:lstStyle/>
          <a:p>
            <a:pPr>
              <a:defRPr/>
            </a:pPr>
            <a:r>
              <a:rPr lang="en-US" dirty="0"/>
              <a:t>Andrew Myles, Cisco</a:t>
            </a:r>
          </a:p>
        </p:txBody>
      </p:sp>
      <p:sp>
        <p:nvSpPr>
          <p:cNvPr id="5" name="Slide Number Placeholder 4">
            <a:extLst>
              <a:ext uri="{FF2B5EF4-FFF2-40B4-BE49-F238E27FC236}">
                <a16:creationId xmlns:a16="http://schemas.microsoft.com/office/drawing/2014/main" id="{6B8B3E2B-C8F3-4606-8096-CD8BBE180A58}"/>
              </a:ext>
            </a:extLst>
          </p:cNvPr>
          <p:cNvSpPr>
            <a:spLocks noGrp="1"/>
          </p:cNvSpPr>
          <p:nvPr>
            <p:ph type="sldNum" sz="quarter" idx="11"/>
          </p:nvPr>
        </p:nvSpPr>
        <p:spPr/>
        <p:txBody>
          <a:bodyPr/>
          <a:lstStyle/>
          <a:p>
            <a:pPr>
              <a:defRPr/>
            </a:pPr>
            <a:r>
              <a:rPr lang="en-US" dirty="0"/>
              <a:t>Slide </a:t>
            </a:r>
            <a:fld id="{EF4002E7-DB4D-4CC3-8382-1939D19420D8}" type="slidenum">
              <a:rPr lang="en-US" smtClean="0"/>
              <a:pPr>
                <a:defRPr/>
              </a:pPr>
              <a:t>88</a:t>
            </a:fld>
            <a:endParaRPr lang="en-US" dirty="0"/>
          </a:p>
        </p:txBody>
      </p:sp>
      <p:sp>
        <p:nvSpPr>
          <p:cNvPr id="7" name="Rectangle 6">
            <a:extLst>
              <a:ext uri="{FF2B5EF4-FFF2-40B4-BE49-F238E27FC236}">
                <a16:creationId xmlns:a16="http://schemas.microsoft.com/office/drawing/2014/main" id="{DB66637B-F411-4755-BD28-443F5B47AA72}"/>
              </a:ext>
            </a:extLst>
          </p:cNvPr>
          <p:cNvSpPr/>
          <p:nvPr/>
        </p:nvSpPr>
        <p:spPr bwMode="auto">
          <a:xfrm rot="1433100">
            <a:off x="7715364" y="764908"/>
            <a:ext cx="1336926"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Refined from Sept 2021</a:t>
            </a:r>
            <a:endParaRPr kumimoji="0" lang="en-AU" sz="1600" b="1" i="0" u="none" strike="noStrike" cap="none" normalizeH="0" baseline="0" dirty="0">
              <a:ln>
                <a:noFill/>
              </a:ln>
              <a:solidFill>
                <a:srgbClr val="FF0000"/>
              </a:solidFill>
              <a:effectLst/>
              <a:latin typeface="+mj-lt"/>
            </a:endParaRPr>
          </a:p>
        </p:txBody>
      </p:sp>
    </p:spTree>
    <p:extLst>
      <p:ext uri="{BB962C8B-B14F-4D97-AF65-F5344CB8AC3E}">
        <p14:creationId xmlns:p14="http://schemas.microsoft.com/office/powerpoint/2010/main" val="197367104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ACB5D-67F1-4968-B39C-0B74815E3745}"/>
              </a:ext>
            </a:extLst>
          </p:cNvPr>
          <p:cNvSpPr>
            <a:spLocks noGrp="1"/>
          </p:cNvSpPr>
          <p:nvPr>
            <p:ph type="title"/>
          </p:nvPr>
        </p:nvSpPr>
        <p:spPr/>
        <p:txBody>
          <a:bodyPr/>
          <a:lstStyle/>
          <a:p>
            <a:r>
              <a:rPr lang="en-AU" dirty="0"/>
              <a:t>… with GSMA leading a campaign to reserve as much as 6 GHz as possible for licensed use</a:t>
            </a:r>
          </a:p>
        </p:txBody>
      </p:sp>
      <p:sp>
        <p:nvSpPr>
          <p:cNvPr id="3" name="Content Placeholder 2">
            <a:extLst>
              <a:ext uri="{FF2B5EF4-FFF2-40B4-BE49-F238E27FC236}">
                <a16:creationId xmlns:a16="http://schemas.microsoft.com/office/drawing/2014/main" id="{94958689-9DC9-4ADD-8563-7253D17F047C}"/>
              </a:ext>
            </a:extLst>
          </p:cNvPr>
          <p:cNvSpPr>
            <a:spLocks noGrp="1"/>
          </p:cNvSpPr>
          <p:nvPr>
            <p:ph idx="1"/>
          </p:nvPr>
        </p:nvSpPr>
        <p:spPr/>
        <p:txBody>
          <a:bodyPr/>
          <a:lstStyle/>
          <a:p>
            <a:pPr lvl="1"/>
            <a:r>
              <a:rPr lang="en-AU" dirty="0"/>
              <a:t>From </a:t>
            </a:r>
            <a:r>
              <a:rPr lang="en-AU" dirty="0">
                <a:hlinkClick r:id="rId2"/>
              </a:rPr>
              <a:t>https://www.gsma.com/spectrum/wp-content/uploads/2021/05/6-GHz-Capacity-to-Power-Innovation.pdf</a:t>
            </a:r>
            <a:endParaRPr lang="en-AU" dirty="0"/>
          </a:p>
          <a:p>
            <a:pPr lvl="1"/>
            <a:endParaRPr lang="en-AU" dirty="0"/>
          </a:p>
        </p:txBody>
      </p:sp>
      <p:sp>
        <p:nvSpPr>
          <p:cNvPr id="4" name="Footer Placeholder 3">
            <a:extLst>
              <a:ext uri="{FF2B5EF4-FFF2-40B4-BE49-F238E27FC236}">
                <a16:creationId xmlns:a16="http://schemas.microsoft.com/office/drawing/2014/main" id="{A527CB0A-17FD-435F-9B99-3FCFD9686D92}"/>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9D11ED97-8F3B-4B79-A6C5-5F3495D4D460}"/>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89</a:t>
            </a:fld>
            <a:endParaRPr lang="en-US" dirty="0"/>
          </a:p>
        </p:txBody>
      </p:sp>
      <p:pic>
        <p:nvPicPr>
          <p:cNvPr id="7" name="Picture 6">
            <a:extLst>
              <a:ext uri="{FF2B5EF4-FFF2-40B4-BE49-F238E27FC236}">
                <a16:creationId xmlns:a16="http://schemas.microsoft.com/office/drawing/2014/main" id="{A3EF1019-930A-4DC4-9849-D75614DB8947}"/>
              </a:ext>
            </a:extLst>
          </p:cNvPr>
          <p:cNvPicPr>
            <a:picLocks noChangeAspect="1"/>
          </p:cNvPicPr>
          <p:nvPr/>
        </p:nvPicPr>
        <p:blipFill rotWithShape="1">
          <a:blip r:embed="rId3"/>
          <a:srcRect l="41667" t="61851" r="35833" b="8518"/>
          <a:stretch/>
        </p:blipFill>
        <p:spPr>
          <a:xfrm>
            <a:off x="701516" y="3505200"/>
            <a:ext cx="7612380" cy="2819400"/>
          </a:xfrm>
          <a:prstGeom prst="rect">
            <a:avLst/>
          </a:prstGeom>
        </p:spPr>
      </p:pic>
      <p:sp>
        <p:nvSpPr>
          <p:cNvPr id="8" name="Rectangle 7">
            <a:extLst>
              <a:ext uri="{FF2B5EF4-FFF2-40B4-BE49-F238E27FC236}">
                <a16:creationId xmlns:a16="http://schemas.microsoft.com/office/drawing/2014/main" id="{4576CDF0-CD28-4457-A414-46B552C82024}"/>
              </a:ext>
            </a:extLst>
          </p:cNvPr>
          <p:cNvSpPr/>
          <p:nvPr/>
        </p:nvSpPr>
        <p:spPr bwMode="auto">
          <a:xfrm>
            <a:off x="4419599" y="2819400"/>
            <a:ext cx="4124325" cy="533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600" b="0" i="0" u="none" strike="noStrike" cap="none" normalizeH="0" baseline="0" dirty="0">
                <a:ln>
                  <a:noFill/>
                </a:ln>
                <a:solidFill>
                  <a:schemeClr val="tx1"/>
                </a:solidFill>
                <a:effectLst/>
                <a:latin typeface="+mj-lt"/>
              </a:rPr>
              <a:t>GSMA are after as much (“at least”) of the 6GHz band as possible for licensed use</a:t>
            </a:r>
          </a:p>
        </p:txBody>
      </p:sp>
      <p:sp>
        <p:nvSpPr>
          <p:cNvPr id="11" name="Rectangle 10">
            <a:extLst>
              <a:ext uri="{FF2B5EF4-FFF2-40B4-BE49-F238E27FC236}">
                <a16:creationId xmlns:a16="http://schemas.microsoft.com/office/drawing/2014/main" id="{C0E106BA-39DC-46A5-88DE-5190639766E3}"/>
              </a:ext>
            </a:extLst>
          </p:cNvPr>
          <p:cNvSpPr/>
          <p:nvPr/>
        </p:nvSpPr>
        <p:spPr bwMode="auto">
          <a:xfrm>
            <a:off x="1981200" y="3962400"/>
            <a:ext cx="4648200" cy="381000"/>
          </a:xfrm>
          <a:prstGeom prst="rect">
            <a:avLst/>
          </a:prstGeom>
          <a:solidFill>
            <a:srgbClr val="FFFF00">
              <a:alpha val="54118"/>
            </a:srgb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solidFill>
                <a:schemeClr val="tx1"/>
              </a:solidFill>
              <a:effectLst/>
              <a:latin typeface="Times New Roman" pitchFamily="18" charset="0"/>
            </a:endParaRPr>
          </a:p>
        </p:txBody>
      </p:sp>
      <p:cxnSp>
        <p:nvCxnSpPr>
          <p:cNvPr id="13" name="Connector: Curved 12">
            <a:extLst>
              <a:ext uri="{FF2B5EF4-FFF2-40B4-BE49-F238E27FC236}">
                <a16:creationId xmlns:a16="http://schemas.microsoft.com/office/drawing/2014/main" id="{894A15F4-D250-421A-BBDD-9CFAB45C421B}"/>
              </a:ext>
            </a:extLst>
          </p:cNvPr>
          <p:cNvCxnSpPr>
            <a:cxnSpLocks/>
            <a:stCxn id="8" idx="1"/>
          </p:cNvCxnSpPr>
          <p:nvPr/>
        </p:nvCxnSpPr>
        <p:spPr bwMode="auto">
          <a:xfrm rot="10800000" flipV="1">
            <a:off x="3886203" y="3086100"/>
            <a:ext cx="533397" cy="876300"/>
          </a:xfrm>
          <a:prstGeom prst="curvedConnector2">
            <a:avLst/>
          </a:prstGeom>
          <a:solidFill>
            <a:schemeClr val="accent1"/>
          </a:solidFill>
          <a:ln w="76200" cap="flat" cmpd="sng" algn="ctr">
            <a:solidFill>
              <a:srgbClr val="FFFF00"/>
            </a:solidFill>
            <a:prstDash val="solid"/>
            <a:round/>
            <a:headEnd type="none" w="sm" len="sm"/>
            <a:tailEnd type="triangle"/>
          </a:ln>
          <a:effectLst/>
        </p:spPr>
      </p:cxnSp>
      <p:sp>
        <p:nvSpPr>
          <p:cNvPr id="10" name="Rectangle 9">
            <a:extLst>
              <a:ext uri="{FF2B5EF4-FFF2-40B4-BE49-F238E27FC236}">
                <a16:creationId xmlns:a16="http://schemas.microsoft.com/office/drawing/2014/main" id="{A7214E16-47BA-46F3-B496-7591D8C9D80B}"/>
              </a:ext>
            </a:extLst>
          </p:cNvPr>
          <p:cNvSpPr/>
          <p:nvPr/>
        </p:nvSpPr>
        <p:spPr bwMode="auto">
          <a:xfrm rot="1433100">
            <a:off x="7715364" y="764908"/>
            <a:ext cx="1336926"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Refined from Sept 2021</a:t>
            </a:r>
            <a:endParaRPr kumimoji="0" lang="en-AU" sz="1600" b="1" i="0" u="none" strike="noStrike" cap="none" normalizeH="0" baseline="0" dirty="0">
              <a:ln>
                <a:noFill/>
              </a:ln>
              <a:solidFill>
                <a:srgbClr val="FF0000"/>
              </a:solidFill>
              <a:effectLst/>
              <a:latin typeface="+mj-lt"/>
            </a:endParaRPr>
          </a:p>
        </p:txBody>
      </p:sp>
    </p:spTree>
    <p:extLst>
      <p:ext uri="{BB962C8B-B14F-4D97-AF65-F5344CB8AC3E}">
        <p14:creationId xmlns:p14="http://schemas.microsoft.com/office/powerpoint/2010/main" val="21348020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dirty="0"/>
              <a:t>Participants are required to adhere to the 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ltLang="en-US" dirty="0"/>
              <a:t>By participating in this activity, you agree to comply with the IEEE Code of Ethics, all applicable laws, and all IEEE policies and procedures including, but not limited to, the IEEE SA Copyright Policy. </a:t>
            </a:r>
          </a:p>
          <a:p>
            <a:pPr lvl="2"/>
            <a:r>
              <a:rPr lang="en-US" altLang="en-US" dirty="0"/>
              <a:t>Previously Published material (copyright assertion indicated) shall not be presented/submitted to the WG nor incorporated into a </a:t>
            </a:r>
            <a:r>
              <a:rPr lang="en-US" altLang="en-US" dirty="0" err="1"/>
              <a:t>WGdraft</a:t>
            </a:r>
            <a:r>
              <a:rPr lang="en-US" altLang="en-US" dirty="0"/>
              <a:t> unless permission is granted. </a:t>
            </a:r>
          </a:p>
          <a:p>
            <a:pPr lvl="2"/>
            <a:r>
              <a:rPr lang="en-US" altLang="en-US" dirty="0"/>
              <a:t>Prior to presentation or submission, you shall notify the WG Chair of previously Published material and should assist the Chair in obtaining copyright permission acceptable to IEEE SA.</a:t>
            </a:r>
          </a:p>
          <a:p>
            <a:pPr lvl="2"/>
            <a:r>
              <a:rPr lang="en-US" altLang="en-US" dirty="0"/>
              <a:t>For material that is not previously Published, IEEE is automatically granted a license to use any material that is presented or submitted.</a:t>
            </a:r>
          </a:p>
        </p:txBody>
      </p:sp>
      <p:sp>
        <p:nvSpPr>
          <p:cNvPr id="6" name="Footer Placeholder 5"/>
          <p:cNvSpPr>
            <a:spLocks noGrp="1"/>
          </p:cNvSpPr>
          <p:nvPr>
            <p:ph type="ftr" sz="quarter" idx="10"/>
          </p:nvPr>
        </p:nvSpPr>
        <p:spPr/>
        <p:txBody>
          <a:bodyPr/>
          <a:lstStyle/>
          <a:p>
            <a:r>
              <a:rPr lang="en-US" dirty="0"/>
              <a:t>Andrew Myles, Cisco</a:t>
            </a:r>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sz="quarter" idx="11"/>
          </p:nvPr>
        </p:nvSpPr>
        <p:spPr/>
        <p:txBody>
          <a:bodyPr/>
          <a:lstStyle/>
          <a:p>
            <a:fld id="{A3979A82-1A5E-4C7B-AFC0-111CA6C3130A}" type="slidenum">
              <a:rPr lang="en-US" altLang="en-US" smtClean="0"/>
              <a:pPr/>
              <a:t>9</a:t>
            </a:fld>
            <a:endParaRPr lang="en-US" altLang="en-US" dirty="0"/>
          </a:p>
        </p:txBody>
      </p:sp>
      <p:sp>
        <p:nvSpPr>
          <p:cNvPr id="5" name="Rectangle 4"/>
          <p:cNvSpPr/>
          <p:nvPr/>
        </p:nvSpPr>
        <p:spPr bwMode="auto">
          <a:xfrm rot="2228405">
            <a:off x="7658099" y="847535"/>
            <a:ext cx="16002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a:ln>
                  <a:noFill/>
                </a:ln>
                <a:solidFill>
                  <a:srgbClr val="FF0000"/>
                </a:solidFill>
                <a:effectLst/>
                <a:latin typeface="+mj-lt"/>
              </a:rPr>
              <a:t>Approved slide</a:t>
            </a:r>
          </a:p>
        </p:txBody>
      </p:sp>
    </p:spTree>
    <p:extLst>
      <p:ext uri="{BB962C8B-B14F-4D97-AF65-F5344CB8AC3E}">
        <p14:creationId xmlns:p14="http://schemas.microsoft.com/office/powerpoint/2010/main" val="44428056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AC9AE3-DF3C-46E2-A06F-C506499A30B2}"/>
              </a:ext>
            </a:extLst>
          </p:cNvPr>
          <p:cNvSpPr>
            <a:spLocks noGrp="1"/>
          </p:cNvSpPr>
          <p:nvPr>
            <p:ph type="title"/>
          </p:nvPr>
        </p:nvSpPr>
        <p:spPr>
          <a:xfrm>
            <a:off x="685800" y="685800"/>
            <a:ext cx="7772400" cy="1066800"/>
          </a:xfrm>
        </p:spPr>
        <p:txBody>
          <a:bodyPr/>
          <a:lstStyle/>
          <a:p>
            <a:r>
              <a:rPr lang="en-AU" dirty="0"/>
              <a:t>… but Europe is now starting to study RLAN access to  the upper 6 GHz band</a:t>
            </a:r>
          </a:p>
        </p:txBody>
      </p:sp>
      <p:sp>
        <p:nvSpPr>
          <p:cNvPr id="3" name="Content Placeholder 2">
            <a:extLst>
              <a:ext uri="{FF2B5EF4-FFF2-40B4-BE49-F238E27FC236}">
                <a16:creationId xmlns:a16="http://schemas.microsoft.com/office/drawing/2014/main" id="{CA3208D6-C094-46CD-A77E-E298D66DE2F2}"/>
              </a:ext>
            </a:extLst>
          </p:cNvPr>
          <p:cNvSpPr>
            <a:spLocks noGrp="1"/>
          </p:cNvSpPr>
          <p:nvPr>
            <p:ph idx="1"/>
          </p:nvPr>
        </p:nvSpPr>
        <p:spPr>
          <a:xfrm>
            <a:off x="685800" y="1981200"/>
            <a:ext cx="7772400" cy="4114800"/>
          </a:xfrm>
        </p:spPr>
        <p:txBody>
          <a:bodyPr/>
          <a:lstStyle/>
          <a:p>
            <a:pPr lvl="1"/>
            <a:r>
              <a:rPr lang="en-GB" dirty="0"/>
              <a:t>The European Electronic Communications Committee (ECC) has decided to initiate studies on the </a:t>
            </a:r>
            <a:r>
              <a:rPr lang="en-US" dirty="0"/>
              <a:t>Wireless Access Systems including Radio Local Area Networks (WAS/RLAN) operations in the 6425-7125 MHz band</a:t>
            </a:r>
          </a:p>
          <a:p>
            <a:pPr lvl="2"/>
            <a:r>
              <a:rPr lang="en-US" dirty="0"/>
              <a:t>See </a:t>
            </a:r>
            <a:r>
              <a:rPr lang="en-US" dirty="0">
                <a:hlinkClick r:id="rId2"/>
              </a:rPr>
              <a:t>decision</a:t>
            </a:r>
            <a:endParaRPr lang="en-US" dirty="0"/>
          </a:p>
        </p:txBody>
      </p:sp>
      <p:sp>
        <p:nvSpPr>
          <p:cNvPr id="4" name="Footer Placeholder 3">
            <a:extLst>
              <a:ext uri="{FF2B5EF4-FFF2-40B4-BE49-F238E27FC236}">
                <a16:creationId xmlns:a16="http://schemas.microsoft.com/office/drawing/2014/main" id="{884D249F-4498-4686-9E15-94CD98C4BE1E}"/>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2785DDF9-7280-4804-90A9-CA08D571B3B5}"/>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90</a:t>
            </a:fld>
            <a:endParaRPr lang="en-US" dirty="0"/>
          </a:p>
        </p:txBody>
      </p:sp>
      <p:pic>
        <p:nvPicPr>
          <p:cNvPr id="10" name="Picture 9">
            <a:extLst>
              <a:ext uri="{FF2B5EF4-FFF2-40B4-BE49-F238E27FC236}">
                <a16:creationId xmlns:a16="http://schemas.microsoft.com/office/drawing/2014/main" id="{7269FDEB-325E-4C93-8EF2-A32026FDA165}"/>
              </a:ext>
            </a:extLst>
          </p:cNvPr>
          <p:cNvPicPr>
            <a:picLocks noChangeAspect="1"/>
          </p:cNvPicPr>
          <p:nvPr/>
        </p:nvPicPr>
        <p:blipFill rotWithShape="1">
          <a:blip r:embed="rId3"/>
          <a:srcRect b="19445"/>
          <a:stretch/>
        </p:blipFill>
        <p:spPr>
          <a:xfrm>
            <a:off x="2384598" y="2895600"/>
            <a:ext cx="6108247" cy="3579813"/>
          </a:xfrm>
          <a:prstGeom prst="rect">
            <a:avLst/>
          </a:prstGeom>
        </p:spPr>
      </p:pic>
    </p:spTree>
    <p:extLst>
      <p:ext uri="{BB962C8B-B14F-4D97-AF65-F5344CB8AC3E}">
        <p14:creationId xmlns:p14="http://schemas.microsoft.com/office/powerpoint/2010/main" val="348204451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14BA4-234C-45F8-8824-A61084EF7143}"/>
              </a:ext>
            </a:extLst>
          </p:cNvPr>
          <p:cNvSpPr>
            <a:spLocks noGrp="1"/>
          </p:cNvSpPr>
          <p:nvPr>
            <p:ph type="title"/>
          </p:nvPr>
        </p:nvSpPr>
        <p:spPr/>
        <p:txBody>
          <a:bodyPr/>
          <a:lstStyle/>
          <a:p>
            <a:r>
              <a:rPr lang="en-AU" dirty="0"/>
              <a:t>A recent seminar advocated for licensing of upper</a:t>
            </a:r>
            <a:br>
              <a:rPr lang="en-AU" dirty="0"/>
            </a:br>
            <a:r>
              <a:rPr lang="en-AU" dirty="0"/>
              <a:t>6 GHz band in Europe</a:t>
            </a:r>
          </a:p>
        </p:txBody>
      </p:sp>
      <p:sp>
        <p:nvSpPr>
          <p:cNvPr id="3" name="Content Placeholder 2">
            <a:extLst>
              <a:ext uri="{FF2B5EF4-FFF2-40B4-BE49-F238E27FC236}">
                <a16:creationId xmlns:a16="http://schemas.microsoft.com/office/drawing/2014/main" id="{21FCEDF2-10F8-4709-B0CB-7A3CBFD174FC}"/>
              </a:ext>
            </a:extLst>
          </p:cNvPr>
          <p:cNvSpPr>
            <a:spLocks noGrp="1"/>
          </p:cNvSpPr>
          <p:nvPr>
            <p:ph idx="1"/>
          </p:nvPr>
        </p:nvSpPr>
        <p:spPr/>
        <p:txBody>
          <a:bodyPr/>
          <a:lstStyle/>
          <a:p>
            <a:pPr lvl="1"/>
            <a:r>
              <a:rPr lang="en-AU" dirty="0"/>
              <a:t>An organisation called </a:t>
            </a:r>
            <a:r>
              <a:rPr lang="en-AU" dirty="0">
                <a:hlinkClick r:id="rId2"/>
              </a:rPr>
              <a:t>https://6ghzopportunity.com/</a:t>
            </a:r>
            <a:r>
              <a:rPr lang="en-AU" dirty="0"/>
              <a:t> is also advocating for use of 6 GHz for licenced use:</a:t>
            </a:r>
          </a:p>
          <a:p>
            <a:pPr lvl="2"/>
            <a:r>
              <a:rPr lang="en-AU" dirty="0"/>
              <a:t>Hosted by Ericsson, GSMA, Huawei, Nokia, ZTE</a:t>
            </a:r>
          </a:p>
          <a:p>
            <a:pPr lvl="1"/>
            <a:r>
              <a:rPr lang="en-AU" dirty="0"/>
              <a:t>At </a:t>
            </a:r>
            <a:r>
              <a:rPr lang="en-AU" dirty="0">
                <a:hlinkClick r:id="rId3"/>
              </a:rPr>
              <a:t>recent seminar</a:t>
            </a:r>
            <a:r>
              <a:rPr lang="en-AU" dirty="0"/>
              <a:t> (2 Dec 2021), focused on Europe, there was a strong focus on justifying the allocation of at least the upper 6 GHz in Europe for licensed use</a:t>
            </a:r>
          </a:p>
          <a:p>
            <a:pPr lvl="2"/>
            <a:r>
              <a:rPr lang="en-AU" dirty="0"/>
              <a:t>See </a:t>
            </a:r>
            <a:r>
              <a:rPr lang="en-AU" dirty="0">
                <a:hlinkClick r:id="rId4"/>
              </a:rPr>
              <a:t>slides</a:t>
            </a:r>
            <a:r>
              <a:rPr lang="en-AU" dirty="0"/>
              <a:t> and </a:t>
            </a:r>
            <a:r>
              <a:rPr lang="en-AU" dirty="0">
                <a:hlinkClick r:id="rId5"/>
              </a:rPr>
              <a:t>recording</a:t>
            </a:r>
            <a:r>
              <a:rPr lang="en-AU" dirty="0"/>
              <a:t> (last hour most interesting)</a:t>
            </a:r>
          </a:p>
          <a:p>
            <a:pPr lvl="1"/>
            <a:r>
              <a:rPr lang="en-AU" dirty="0"/>
              <a:t>Some interesting aspects of the discussions</a:t>
            </a:r>
          </a:p>
          <a:p>
            <a:pPr lvl="2"/>
            <a:r>
              <a:rPr lang="en-AU" dirty="0"/>
              <a:t>Most speakers equated unlicensed with Wi-Fi </a:t>
            </a:r>
            <a:r>
              <a:rPr lang="en-AU" dirty="0">
                <a:sym typeface="Wingdings" panose="05000000000000000000" pitchFamily="2" charset="2"/>
              </a:rPr>
              <a:t></a:t>
            </a:r>
            <a:endParaRPr lang="en-AU" dirty="0"/>
          </a:p>
          <a:p>
            <a:pPr lvl="2"/>
            <a:r>
              <a:rPr lang="en-AU" dirty="0"/>
              <a:t>There was little mention of LAA/NR-U </a:t>
            </a:r>
            <a:r>
              <a:rPr lang="en-AU" dirty="0">
                <a:sym typeface="Wingdings" panose="05000000000000000000" pitchFamily="2" charset="2"/>
              </a:rPr>
              <a:t></a:t>
            </a:r>
            <a:endParaRPr lang="en-AU" dirty="0"/>
          </a:p>
          <a:p>
            <a:pPr lvl="2"/>
            <a:r>
              <a:rPr lang="en-AU" dirty="0"/>
              <a:t>The case for licensed allocation in upper 6 GHz was reliability, security,  fairness/balance &amp; to stop OTT operators from bypassing operators</a:t>
            </a:r>
          </a:p>
          <a:p>
            <a:pPr lvl="2"/>
            <a:r>
              <a:rPr lang="en-AU" dirty="0"/>
              <a:t>Some of the regulators in attendance were not convinced any 6 GHz spectrum should be allocated to licensed operation </a:t>
            </a:r>
            <a:r>
              <a:rPr lang="en-AU" dirty="0">
                <a:sym typeface="Wingdings" panose="05000000000000000000" pitchFamily="2" charset="2"/>
              </a:rPr>
              <a:t></a:t>
            </a:r>
            <a:endParaRPr lang="en-AU" dirty="0"/>
          </a:p>
          <a:p>
            <a:pPr lvl="1"/>
            <a:endParaRPr lang="en-AU" dirty="0"/>
          </a:p>
          <a:p>
            <a:endParaRPr lang="en-AU" dirty="0"/>
          </a:p>
        </p:txBody>
      </p:sp>
      <p:sp>
        <p:nvSpPr>
          <p:cNvPr id="4" name="Footer Placeholder 3">
            <a:extLst>
              <a:ext uri="{FF2B5EF4-FFF2-40B4-BE49-F238E27FC236}">
                <a16:creationId xmlns:a16="http://schemas.microsoft.com/office/drawing/2014/main" id="{0C775F76-ED77-44F2-9215-C8ECB152368F}"/>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4C9626CE-AFE4-4216-8808-6D0715309474}"/>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91</a:t>
            </a:fld>
            <a:endParaRPr lang="en-US" dirty="0"/>
          </a:p>
        </p:txBody>
      </p:sp>
    </p:spTree>
    <p:extLst>
      <p:ext uri="{BB962C8B-B14F-4D97-AF65-F5344CB8AC3E}">
        <p14:creationId xmlns:p14="http://schemas.microsoft.com/office/powerpoint/2010/main" val="162359175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F57CB-7C11-4CC7-88B5-C680242B79AE}"/>
              </a:ext>
            </a:extLst>
          </p:cNvPr>
          <p:cNvSpPr>
            <a:spLocks noGrp="1"/>
          </p:cNvSpPr>
          <p:nvPr>
            <p:ph type="title"/>
          </p:nvPr>
        </p:nvSpPr>
        <p:spPr>
          <a:xfrm>
            <a:off x="685800" y="685800"/>
            <a:ext cx="7772400" cy="1066800"/>
          </a:xfrm>
        </p:spPr>
        <p:txBody>
          <a:bodyPr/>
          <a:lstStyle/>
          <a:p>
            <a:r>
              <a:rPr lang="en-AU" dirty="0"/>
              <a:t>In the US, AT&amp;T been granted an experimental license to test Wi-Fi </a:t>
            </a:r>
            <a:r>
              <a:rPr lang="en-AU" dirty="0" err="1"/>
              <a:t>coex</a:t>
            </a:r>
            <a:r>
              <a:rPr lang="en-AU" dirty="0"/>
              <a:t> with incumbents</a:t>
            </a:r>
          </a:p>
        </p:txBody>
      </p:sp>
      <p:sp>
        <p:nvSpPr>
          <p:cNvPr id="3" name="Content Placeholder 2">
            <a:extLst>
              <a:ext uri="{FF2B5EF4-FFF2-40B4-BE49-F238E27FC236}">
                <a16:creationId xmlns:a16="http://schemas.microsoft.com/office/drawing/2014/main" id="{DB4BD06D-9B97-412E-982B-974E61BAC844}"/>
              </a:ext>
            </a:extLst>
          </p:cNvPr>
          <p:cNvSpPr>
            <a:spLocks noGrp="1"/>
          </p:cNvSpPr>
          <p:nvPr>
            <p:ph idx="1"/>
          </p:nvPr>
        </p:nvSpPr>
        <p:spPr>
          <a:xfrm>
            <a:off x="685800" y="1981200"/>
            <a:ext cx="7772400" cy="4114800"/>
          </a:xfrm>
        </p:spPr>
        <p:txBody>
          <a:bodyPr/>
          <a:lstStyle/>
          <a:p>
            <a:r>
              <a:rPr lang="en-AU" dirty="0"/>
              <a:t>Facts</a:t>
            </a:r>
          </a:p>
          <a:p>
            <a:pPr lvl="1"/>
            <a:r>
              <a:rPr lang="en-US" dirty="0"/>
              <a:t>On 13 Dec 2021, FCC OET granted an </a:t>
            </a:r>
            <a:r>
              <a:rPr lang="en-US" dirty="0">
                <a:hlinkClick r:id="rId2"/>
              </a:rPr>
              <a:t>application</a:t>
            </a:r>
            <a:r>
              <a:rPr lang="en-US" dirty="0"/>
              <a:t> (</a:t>
            </a:r>
            <a:r>
              <a:rPr lang="en-US" dirty="0">
                <a:hlinkClick r:id="rId3"/>
              </a:rPr>
              <a:t>exhibit</a:t>
            </a:r>
            <a:r>
              <a:rPr lang="en-US" dirty="0"/>
              <a:t>) from AT&amp;T for an experimental license to test Wi‑Fi 6E and LTE-LAA/5G NR-U in U-NII-5 &amp; U-NII-7</a:t>
            </a:r>
          </a:p>
          <a:p>
            <a:pPr lvl="1"/>
            <a:r>
              <a:rPr lang="en-US" dirty="0"/>
              <a:t>AT&amp;T plans to test both commercially available LPI devices and “pre-AFC certified experimental” standard-power equipment</a:t>
            </a:r>
          </a:p>
          <a:p>
            <a:pPr lvl="1"/>
            <a:r>
              <a:rPr lang="en-US" dirty="0"/>
              <a:t>AT&amp;T says it will explore “</a:t>
            </a:r>
            <a:r>
              <a:rPr lang="en-US" i="1" dirty="0"/>
              <a:t>the potential for interference and co-existence with incumbent licensed fixed services</a:t>
            </a:r>
            <a:r>
              <a:rPr lang="en-US" dirty="0"/>
              <a:t>”</a:t>
            </a:r>
            <a:endParaRPr lang="en-AU" dirty="0"/>
          </a:p>
          <a:p>
            <a:r>
              <a:rPr lang="en-US" dirty="0"/>
              <a:t> Commentary</a:t>
            </a:r>
          </a:p>
          <a:p>
            <a:pPr lvl="1"/>
            <a:r>
              <a:rPr lang="en-US" dirty="0"/>
              <a:t>It seems there is still a concern among some stakeholders in relation to the ability of Wi-Fi to coexist with incumbents</a:t>
            </a:r>
            <a:endParaRPr lang="en-AU" dirty="0"/>
          </a:p>
        </p:txBody>
      </p:sp>
      <p:sp>
        <p:nvSpPr>
          <p:cNvPr id="4" name="Footer Placeholder 3">
            <a:extLst>
              <a:ext uri="{FF2B5EF4-FFF2-40B4-BE49-F238E27FC236}">
                <a16:creationId xmlns:a16="http://schemas.microsoft.com/office/drawing/2014/main" id="{A4C4E10A-CFEF-47B0-8066-1BA83B855D42}"/>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DC5C3D74-7B55-41DA-90A6-8C9A8BB06612}"/>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92</a:t>
            </a:fld>
            <a:endParaRPr lang="en-US" dirty="0"/>
          </a:p>
        </p:txBody>
      </p:sp>
    </p:spTree>
    <p:extLst>
      <p:ext uri="{BB962C8B-B14F-4D97-AF65-F5344CB8AC3E}">
        <p14:creationId xmlns:p14="http://schemas.microsoft.com/office/powerpoint/2010/main" val="275857625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E43091D-2EA8-4326-86E9-512FA468FA76}"/>
              </a:ext>
            </a:extLst>
          </p:cNvPr>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3GPP update</a:t>
            </a:r>
          </a:p>
          <a:p>
            <a:endParaRPr lang="en-AU" dirty="0"/>
          </a:p>
        </p:txBody>
      </p:sp>
      <p:sp>
        <p:nvSpPr>
          <p:cNvPr id="3" name="Footer Placeholder 2">
            <a:extLst>
              <a:ext uri="{FF2B5EF4-FFF2-40B4-BE49-F238E27FC236}">
                <a16:creationId xmlns:a16="http://schemas.microsoft.com/office/drawing/2014/main" id="{510DD658-EE30-4542-867B-47903E778741}"/>
              </a:ext>
            </a:extLst>
          </p:cNvPr>
          <p:cNvSpPr>
            <a:spLocks noGrp="1"/>
          </p:cNvSpPr>
          <p:nvPr>
            <p:ph type="ftr" sz="quarter" idx="10"/>
          </p:nvPr>
        </p:nvSpPr>
        <p:spPr/>
        <p:txBody>
          <a:bodyPr/>
          <a:lstStyle/>
          <a:p>
            <a:pPr>
              <a:defRPr/>
            </a:pPr>
            <a:r>
              <a:rPr lang="en-US"/>
              <a:t>Andrew Myles, Cisco</a:t>
            </a:r>
            <a:endParaRPr lang="en-US" dirty="0"/>
          </a:p>
        </p:txBody>
      </p:sp>
      <p:sp>
        <p:nvSpPr>
          <p:cNvPr id="4" name="Slide Number Placeholder 3">
            <a:extLst>
              <a:ext uri="{FF2B5EF4-FFF2-40B4-BE49-F238E27FC236}">
                <a16:creationId xmlns:a16="http://schemas.microsoft.com/office/drawing/2014/main" id="{D125544D-6A87-4764-A323-F001914D2B28}"/>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93</a:t>
            </a:fld>
            <a:endParaRPr lang="en-US" dirty="0"/>
          </a:p>
        </p:txBody>
      </p:sp>
    </p:spTree>
    <p:extLst>
      <p:ext uri="{BB962C8B-B14F-4D97-AF65-F5344CB8AC3E}">
        <p14:creationId xmlns:p14="http://schemas.microsoft.com/office/powerpoint/2010/main" val="417553814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A10D0-5F7E-4F91-8B4A-C1AA24CB5A52}"/>
              </a:ext>
            </a:extLst>
          </p:cNvPr>
          <p:cNvSpPr>
            <a:spLocks noGrp="1"/>
          </p:cNvSpPr>
          <p:nvPr>
            <p:ph type="title"/>
          </p:nvPr>
        </p:nvSpPr>
        <p:spPr/>
        <p:txBody>
          <a:bodyPr/>
          <a:lstStyle/>
          <a:p>
            <a:r>
              <a:rPr lang="en-AU" dirty="0"/>
              <a:t>A 3GPP participant may provide an update 3GPP RAN activities relevant to coexistence</a:t>
            </a:r>
          </a:p>
        </p:txBody>
      </p:sp>
      <p:sp>
        <p:nvSpPr>
          <p:cNvPr id="3" name="Content Placeholder 2">
            <a:extLst>
              <a:ext uri="{FF2B5EF4-FFF2-40B4-BE49-F238E27FC236}">
                <a16:creationId xmlns:a16="http://schemas.microsoft.com/office/drawing/2014/main" id="{132C39A1-D046-451C-8D0E-9636E28E61BC}"/>
              </a:ext>
            </a:extLst>
          </p:cNvPr>
          <p:cNvSpPr>
            <a:spLocks noGrp="1"/>
          </p:cNvSpPr>
          <p:nvPr>
            <p:ph idx="1"/>
          </p:nvPr>
        </p:nvSpPr>
        <p:spPr/>
        <p:txBody>
          <a:bodyPr/>
          <a:lstStyle/>
          <a:p>
            <a:pPr lvl="1"/>
            <a:r>
              <a:rPr lang="en-AU" dirty="0"/>
              <a:t>3GPP RAN#94e was held in mid Dec 2021</a:t>
            </a:r>
          </a:p>
          <a:p>
            <a:pPr lvl="1"/>
            <a:r>
              <a:rPr lang="en-AU" dirty="0"/>
              <a:t>A few issues of relevance to coexistence arose</a:t>
            </a:r>
          </a:p>
          <a:p>
            <a:pPr lvl="2"/>
            <a:r>
              <a:rPr lang="en-AU" dirty="0"/>
              <a:t>There was a proposal to define a WI for a side link in unlicensed spectrum</a:t>
            </a:r>
          </a:p>
          <a:p>
            <a:pPr lvl="3"/>
            <a:r>
              <a:rPr lang="en-AU" dirty="0"/>
              <a:t>It was unclear whether the NR-U medium access rules would be followed …</a:t>
            </a:r>
          </a:p>
          <a:p>
            <a:pPr lvl="3"/>
            <a:r>
              <a:rPr lang="en-AU" dirty="0"/>
              <a:t>…but later this was specified as a </a:t>
            </a:r>
            <a:r>
              <a:rPr lang="en-AU" dirty="0" err="1"/>
              <a:t>defauly</a:t>
            </a:r>
            <a:endParaRPr lang="en-AU" dirty="0"/>
          </a:p>
          <a:p>
            <a:pPr lvl="2"/>
            <a:r>
              <a:rPr lang="en-AU" dirty="0"/>
              <a:t>There was a proposal to define licensed NR in upper 6 GHz band</a:t>
            </a:r>
          </a:p>
          <a:p>
            <a:pPr lvl="3"/>
            <a:r>
              <a:rPr lang="en-AU" dirty="0"/>
              <a:t>This is not something the Wi-Fi community would like to see generally ...</a:t>
            </a:r>
          </a:p>
          <a:p>
            <a:pPr lvl="3"/>
            <a:r>
              <a:rPr lang="en-AU" dirty="0"/>
              <a:t>… but the specific concern of a few participants is that more discussion is required</a:t>
            </a:r>
          </a:p>
          <a:p>
            <a:pPr lvl="1"/>
            <a:r>
              <a:rPr lang="en-AU" dirty="0"/>
              <a:t>A 3GPP participant has agreed provide an update 3GPP RAN activities relevant to coexistence</a:t>
            </a:r>
          </a:p>
          <a:p>
            <a:pPr lvl="2"/>
            <a:r>
              <a:rPr lang="en-AU" dirty="0"/>
              <a:t>See </a:t>
            </a:r>
            <a:r>
              <a:rPr lang="en-AU" dirty="0">
                <a:solidFill>
                  <a:srgbClr val="FF0000"/>
                </a:solidFill>
              </a:rPr>
              <a:t>tbd</a:t>
            </a:r>
          </a:p>
        </p:txBody>
      </p:sp>
      <p:sp>
        <p:nvSpPr>
          <p:cNvPr id="4" name="Footer Placeholder 3">
            <a:extLst>
              <a:ext uri="{FF2B5EF4-FFF2-40B4-BE49-F238E27FC236}">
                <a16:creationId xmlns:a16="http://schemas.microsoft.com/office/drawing/2014/main" id="{DC0E7845-532F-4807-AD2C-3EF77823A961}"/>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5E44A69A-533F-4E5D-9C0D-BD4A1C2CBC0E}"/>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94</a:t>
            </a:fld>
            <a:endParaRPr lang="en-US" dirty="0"/>
          </a:p>
        </p:txBody>
      </p:sp>
    </p:spTree>
    <p:extLst>
      <p:ext uri="{BB962C8B-B14F-4D97-AF65-F5344CB8AC3E}">
        <p14:creationId xmlns:p14="http://schemas.microsoft.com/office/powerpoint/2010/main" val="310104955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60 GHz coexistence</a:t>
            </a:r>
          </a:p>
        </p:txBody>
      </p:sp>
      <p:sp>
        <p:nvSpPr>
          <p:cNvPr id="3" name="Footer Placeholder 2"/>
          <p:cNvSpPr>
            <a:spLocks noGrp="1"/>
          </p:cNvSpPr>
          <p:nvPr>
            <p:ph type="ftr" sz="quarter" idx="10"/>
          </p:nvPr>
        </p:nvSpPr>
        <p:spPr/>
        <p:txBody>
          <a:bodyPr/>
          <a:lstStyle/>
          <a:p>
            <a:pPr>
              <a:defRPr/>
            </a:pPr>
            <a:r>
              <a:rPr lang="en-US" dirty="0"/>
              <a:t>Andrew Myles, Cisco</a:t>
            </a:r>
          </a:p>
        </p:txBody>
      </p:sp>
      <p:sp>
        <p:nvSpPr>
          <p:cNvPr id="4" name="Slide Number Placeholder 3"/>
          <p:cNvSpPr>
            <a:spLocks noGrp="1"/>
          </p:cNvSpPr>
          <p:nvPr>
            <p:ph type="sldNum" sz="quarter" idx="11"/>
          </p:nvPr>
        </p:nvSpPr>
        <p:spPr/>
        <p:txBody>
          <a:bodyPr/>
          <a:lstStyle/>
          <a:p>
            <a:pPr>
              <a:defRPr/>
            </a:pPr>
            <a:r>
              <a:rPr lang="en-US" dirty="0"/>
              <a:t>Slide </a:t>
            </a:r>
            <a:fld id="{EF4002E7-DB4D-4CC3-8382-1939D19420D8}" type="slidenum">
              <a:rPr lang="en-US" smtClean="0"/>
              <a:pPr>
                <a:defRPr/>
              </a:pPr>
              <a:t>95</a:t>
            </a:fld>
            <a:endParaRPr lang="en-US" dirty="0"/>
          </a:p>
        </p:txBody>
      </p:sp>
    </p:spTree>
    <p:extLst>
      <p:ext uri="{BB962C8B-B14F-4D97-AF65-F5344CB8AC3E}">
        <p14:creationId xmlns:p14="http://schemas.microsoft.com/office/powerpoint/2010/main" val="127012769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D2FA9-6EAB-41A3-9B34-2FC7CAFEEBE4}"/>
              </a:ext>
            </a:extLst>
          </p:cNvPr>
          <p:cNvSpPr>
            <a:spLocks noGrp="1"/>
          </p:cNvSpPr>
          <p:nvPr>
            <p:ph type="title"/>
          </p:nvPr>
        </p:nvSpPr>
        <p:spPr>
          <a:xfrm>
            <a:off x="685800" y="685800"/>
            <a:ext cx="7772400" cy="1066800"/>
          </a:xfrm>
        </p:spPr>
        <p:txBody>
          <a:bodyPr/>
          <a:lstStyle/>
          <a:p>
            <a:r>
              <a:rPr lang="en-AU" dirty="0"/>
              <a:t>The Coex SC has previously discussed </a:t>
            </a:r>
            <a:r>
              <a:rPr lang="en-US" dirty="0"/>
              <a:t>coexistence in 60 GHz …</a:t>
            </a:r>
            <a:br>
              <a:rPr lang="en-AU" dirty="0"/>
            </a:br>
            <a:endParaRPr lang="en-AU" dirty="0"/>
          </a:p>
        </p:txBody>
      </p:sp>
      <p:sp>
        <p:nvSpPr>
          <p:cNvPr id="3" name="Content Placeholder 2">
            <a:extLst>
              <a:ext uri="{FF2B5EF4-FFF2-40B4-BE49-F238E27FC236}">
                <a16:creationId xmlns:a16="http://schemas.microsoft.com/office/drawing/2014/main" id="{DFEA2514-F7D2-4E7D-B790-160F920E6C63}"/>
              </a:ext>
            </a:extLst>
          </p:cNvPr>
          <p:cNvSpPr>
            <a:spLocks noGrp="1"/>
          </p:cNvSpPr>
          <p:nvPr>
            <p:ph idx="1"/>
          </p:nvPr>
        </p:nvSpPr>
        <p:spPr>
          <a:xfrm>
            <a:off x="685800" y="1981200"/>
            <a:ext cx="7772400" cy="4114800"/>
          </a:xfrm>
        </p:spPr>
        <p:txBody>
          <a:bodyPr/>
          <a:lstStyle/>
          <a:p>
            <a:pPr lvl="1"/>
            <a:r>
              <a:rPr lang="en-AU" dirty="0"/>
              <a:t>At the Coex SC meeting in Mar 2021 a submission was presented that provided the status of 60 GHz work in ETSI BRAN</a:t>
            </a:r>
          </a:p>
          <a:p>
            <a:pPr lvl="2"/>
            <a:r>
              <a:rPr lang="en-AU" dirty="0"/>
              <a:t>See </a:t>
            </a:r>
            <a:r>
              <a:rPr lang="en-AU" dirty="0">
                <a:hlinkClick r:id="rId2"/>
              </a:rPr>
              <a:t>11-21-0430-00</a:t>
            </a:r>
            <a:r>
              <a:rPr lang="en-AU" dirty="0"/>
              <a:t> (Assaf Kasher (Qualcomm))</a:t>
            </a:r>
          </a:p>
          <a:p>
            <a:pPr lvl="1"/>
            <a:r>
              <a:rPr lang="en-AU" dirty="0"/>
              <a:t>In May 2021, the Coex SC heard about </a:t>
            </a:r>
            <a:r>
              <a:rPr lang="en-AU" i="1" dirty="0"/>
              <a:t>Coexistence between radars and communication systems in the 60 GHz band</a:t>
            </a:r>
          </a:p>
          <a:p>
            <a:pPr lvl="2"/>
            <a:r>
              <a:rPr lang="en-AU" dirty="0"/>
              <a:t>See </a:t>
            </a:r>
            <a:r>
              <a:rPr lang="en-AU" dirty="0">
                <a:hlinkClick r:id="rId3"/>
              </a:rPr>
              <a:t>11-21-0796-00</a:t>
            </a:r>
            <a:r>
              <a:rPr lang="en-AU" dirty="0"/>
              <a:t> </a:t>
            </a:r>
            <a:r>
              <a:rPr lang="en-AU" dirty="0">
                <a:latin typeface="+mj-lt"/>
              </a:rPr>
              <a:t>(</a:t>
            </a:r>
            <a:r>
              <a:rPr lang="en-US" dirty="0">
                <a:effectLst/>
                <a:latin typeface="+mj-lt"/>
                <a:ea typeface="Times New Roman" panose="02020603050405020304" pitchFamily="18" charset="0"/>
              </a:rPr>
              <a:t>Alecsander Eitan (Qualcomm) </a:t>
            </a:r>
            <a:r>
              <a:rPr lang="en-US" i="1" dirty="0">
                <a:effectLst/>
                <a:latin typeface="+mj-lt"/>
                <a:ea typeface="Times New Roman" panose="02020603050405020304" pitchFamily="18" charset="0"/>
              </a:rPr>
              <a:t>et al</a:t>
            </a:r>
            <a:r>
              <a:rPr lang="en-US" dirty="0">
                <a:effectLst/>
                <a:latin typeface="+mj-lt"/>
                <a:ea typeface="Times New Roman" panose="02020603050405020304" pitchFamily="18" charset="0"/>
              </a:rPr>
              <a:t>)</a:t>
            </a:r>
            <a:endParaRPr lang="en-AU" dirty="0">
              <a:latin typeface="+mj-lt"/>
            </a:endParaRPr>
          </a:p>
          <a:p>
            <a:pPr lvl="1"/>
            <a:r>
              <a:rPr lang="en-AU" dirty="0"/>
              <a:t>In Jul 2021,the Coex SC heard about </a:t>
            </a:r>
            <a:r>
              <a:rPr lang="en-US" i="1" dirty="0"/>
              <a:t>Coexistence between radars and communication systems in the 60GHz band – U.S. Update</a:t>
            </a:r>
            <a:endParaRPr lang="en-AU" i="1" dirty="0"/>
          </a:p>
          <a:p>
            <a:pPr lvl="2"/>
            <a:r>
              <a:rPr lang="en-US" dirty="0"/>
              <a:t>See </a:t>
            </a:r>
            <a:r>
              <a:rPr lang="en-US" dirty="0">
                <a:hlinkClick r:id="rId4"/>
              </a:rPr>
              <a:t>11-21-1089-00</a:t>
            </a:r>
            <a:r>
              <a:rPr lang="en-US" dirty="0">
                <a:solidFill>
                  <a:srgbClr val="FF0000"/>
                </a:solidFill>
              </a:rPr>
              <a:t> </a:t>
            </a:r>
            <a:r>
              <a:rPr lang="en-AU" dirty="0">
                <a:latin typeface="+mj-lt"/>
              </a:rPr>
              <a:t>(</a:t>
            </a:r>
            <a:r>
              <a:rPr lang="en-US" dirty="0">
                <a:effectLst/>
                <a:latin typeface="+mj-lt"/>
                <a:ea typeface="Times New Roman" panose="02020603050405020304" pitchFamily="18" charset="0"/>
              </a:rPr>
              <a:t>Alecsander Eitan (Qualcomm) </a:t>
            </a:r>
            <a:r>
              <a:rPr lang="en-US" i="1" dirty="0">
                <a:effectLst/>
                <a:latin typeface="+mj-lt"/>
                <a:ea typeface="Times New Roman" panose="02020603050405020304" pitchFamily="18" charset="0"/>
              </a:rPr>
              <a:t>et al</a:t>
            </a:r>
            <a:r>
              <a:rPr lang="en-US" dirty="0">
                <a:effectLst/>
                <a:latin typeface="+mj-lt"/>
                <a:ea typeface="Times New Roman" panose="02020603050405020304" pitchFamily="18" charset="0"/>
              </a:rPr>
              <a:t>)</a:t>
            </a:r>
          </a:p>
          <a:p>
            <a:pPr lvl="1"/>
            <a:r>
              <a:rPr lang="en-AU" dirty="0"/>
              <a:t>In Sep 2021</a:t>
            </a:r>
            <a:r>
              <a:rPr lang="en-US" dirty="0">
                <a:latin typeface="+mj-lt"/>
              </a:rPr>
              <a:t>, </a:t>
            </a:r>
            <a:r>
              <a:rPr lang="en-AU" dirty="0"/>
              <a:t>the Coex SC heard NPRM work was occurring in 802.18</a:t>
            </a:r>
          </a:p>
          <a:p>
            <a:pPr lvl="1"/>
            <a:endParaRPr lang="en-AU" dirty="0">
              <a:solidFill>
                <a:srgbClr val="FF0000"/>
              </a:solidFill>
            </a:endParaRPr>
          </a:p>
          <a:p>
            <a:pPr lvl="2"/>
            <a:endParaRPr lang="en-AU" dirty="0"/>
          </a:p>
          <a:p>
            <a:endParaRPr lang="en-AU" dirty="0"/>
          </a:p>
        </p:txBody>
      </p:sp>
      <p:sp>
        <p:nvSpPr>
          <p:cNvPr id="4" name="Footer Placeholder 3">
            <a:extLst>
              <a:ext uri="{FF2B5EF4-FFF2-40B4-BE49-F238E27FC236}">
                <a16:creationId xmlns:a16="http://schemas.microsoft.com/office/drawing/2014/main" id="{1BDD1A44-6B2B-488F-8C40-266601AF52E8}"/>
              </a:ext>
            </a:extLst>
          </p:cNvPr>
          <p:cNvSpPr>
            <a:spLocks noGrp="1"/>
          </p:cNvSpPr>
          <p:nvPr>
            <p:ph type="ftr" sz="quarter" idx="10"/>
          </p:nvPr>
        </p:nvSpPr>
        <p:spPr>
          <a:xfrm>
            <a:off x="8053388" y="6475413"/>
            <a:ext cx="490537" cy="182562"/>
          </a:xfrm>
        </p:spPr>
        <p:txBody>
          <a:bodyPr/>
          <a:lstStyle/>
          <a:p>
            <a:r>
              <a:rPr lang="en-US" dirty="0"/>
              <a:t>Andrew Myles, Cisco</a:t>
            </a:r>
          </a:p>
        </p:txBody>
      </p:sp>
      <p:sp>
        <p:nvSpPr>
          <p:cNvPr id="5" name="Slide Number Placeholder 4">
            <a:extLst>
              <a:ext uri="{FF2B5EF4-FFF2-40B4-BE49-F238E27FC236}">
                <a16:creationId xmlns:a16="http://schemas.microsoft.com/office/drawing/2014/main" id="{F78E6F45-D478-4D1C-8335-C4E8B36303D9}"/>
              </a:ext>
            </a:extLst>
          </p:cNvPr>
          <p:cNvSpPr>
            <a:spLocks noGrp="1"/>
          </p:cNvSpPr>
          <p:nvPr>
            <p:ph type="sldNum" sz="quarter" idx="11"/>
          </p:nvPr>
        </p:nvSpPr>
        <p:spPr>
          <a:xfrm>
            <a:off x="4327525" y="6475413"/>
            <a:ext cx="565150" cy="182562"/>
          </a:xfrm>
        </p:spPr>
        <p:txBody>
          <a:bodyPr/>
          <a:lstStyle/>
          <a:p>
            <a:r>
              <a:rPr lang="en-US" dirty="0"/>
              <a:t>Slide </a:t>
            </a:r>
            <a:fld id="{EF4002E7-DB4D-4CC3-8382-1939D19420D8}" type="slidenum">
              <a:rPr lang="en-US" smtClean="0"/>
              <a:pPr/>
              <a:t>96</a:t>
            </a:fld>
            <a:endParaRPr lang="en-US" dirty="0"/>
          </a:p>
        </p:txBody>
      </p:sp>
    </p:spTree>
    <p:extLst>
      <p:ext uri="{BB962C8B-B14F-4D97-AF65-F5344CB8AC3E}">
        <p14:creationId xmlns:p14="http://schemas.microsoft.com/office/powerpoint/2010/main" val="364073955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22AAE-07A8-4891-A213-7D7B10C3B561}"/>
              </a:ext>
            </a:extLst>
          </p:cNvPr>
          <p:cNvSpPr>
            <a:spLocks noGrp="1"/>
          </p:cNvSpPr>
          <p:nvPr>
            <p:ph type="title"/>
          </p:nvPr>
        </p:nvSpPr>
        <p:spPr>
          <a:xfrm>
            <a:off x="685800" y="685800"/>
            <a:ext cx="7772400" cy="1066800"/>
          </a:xfrm>
        </p:spPr>
        <p:txBody>
          <a:bodyPr/>
          <a:lstStyle/>
          <a:p>
            <a:r>
              <a:rPr lang="en-AU" dirty="0"/>
              <a:t>… but there is not much to report to the Coex SC about 60 GHz coexistence today </a:t>
            </a:r>
          </a:p>
        </p:txBody>
      </p:sp>
      <p:sp>
        <p:nvSpPr>
          <p:cNvPr id="3" name="Content Placeholder 2">
            <a:extLst>
              <a:ext uri="{FF2B5EF4-FFF2-40B4-BE49-F238E27FC236}">
                <a16:creationId xmlns:a16="http://schemas.microsoft.com/office/drawing/2014/main" id="{29E6053A-46C1-4260-8C1A-512BD620FC99}"/>
              </a:ext>
            </a:extLst>
          </p:cNvPr>
          <p:cNvSpPr>
            <a:spLocks noGrp="1"/>
          </p:cNvSpPr>
          <p:nvPr>
            <p:ph idx="1"/>
          </p:nvPr>
        </p:nvSpPr>
        <p:spPr>
          <a:xfrm>
            <a:off x="685800" y="1981200"/>
            <a:ext cx="7772400" cy="4114800"/>
          </a:xfrm>
        </p:spPr>
        <p:txBody>
          <a:bodyPr/>
          <a:lstStyle/>
          <a:p>
            <a:pPr lvl="1"/>
            <a:r>
              <a:rPr lang="en-AU" dirty="0"/>
              <a:t>The e-mail was sent to Alecsander Eitan (Qualcomm) asking for an update on 60 GHz coexistence activities</a:t>
            </a:r>
          </a:p>
          <a:p>
            <a:pPr lvl="1"/>
            <a:r>
              <a:rPr lang="en-AU" dirty="0">
                <a:sym typeface="Wingdings" panose="05000000000000000000" pitchFamily="2" charset="2"/>
              </a:rPr>
              <a:t>From Alecsander Eitan (Qualcomm)</a:t>
            </a:r>
          </a:p>
          <a:p>
            <a:pPr lvl="2"/>
            <a:r>
              <a:rPr lang="en-AU" i="1" dirty="0"/>
              <a:t>Unfortunately, there is nothing new that can be reported</a:t>
            </a:r>
          </a:p>
          <a:p>
            <a:pPr lvl="2"/>
            <a:r>
              <a:rPr lang="en-AU" i="1" dirty="0"/>
              <a:t>Many submissions have been sent to the FCC, and several comments on the other submissions have been also sent</a:t>
            </a:r>
          </a:p>
          <a:p>
            <a:pPr lvl="2"/>
            <a:r>
              <a:rPr lang="en-AU" i="1" dirty="0"/>
              <a:t>There are some discussions between companies on compromise ideas</a:t>
            </a:r>
          </a:p>
          <a:p>
            <a:pPr lvl="1"/>
            <a:r>
              <a:rPr lang="en-AU" dirty="0">
                <a:solidFill>
                  <a:srgbClr val="FF0000"/>
                </a:solidFill>
              </a:rPr>
              <a:t>Asked for summary for Jan 2022 so we can either</a:t>
            </a:r>
          </a:p>
          <a:p>
            <a:pPr lvl="2"/>
            <a:r>
              <a:rPr lang="en-AU" dirty="0">
                <a:solidFill>
                  <a:srgbClr val="FF0000"/>
                </a:solidFill>
              </a:rPr>
              <a:t>Close 60 GHz </a:t>
            </a:r>
            <a:r>
              <a:rPr lang="en-AU" dirty="0" err="1">
                <a:solidFill>
                  <a:srgbClr val="FF0000"/>
                </a:solidFill>
              </a:rPr>
              <a:t>coex</a:t>
            </a:r>
            <a:r>
              <a:rPr lang="en-AU" dirty="0">
                <a:solidFill>
                  <a:srgbClr val="FF0000"/>
                </a:solidFill>
              </a:rPr>
              <a:t> issue</a:t>
            </a:r>
          </a:p>
          <a:p>
            <a:pPr lvl="2"/>
            <a:r>
              <a:rPr lang="en-AU" dirty="0">
                <a:solidFill>
                  <a:srgbClr val="FF0000"/>
                </a:solidFill>
              </a:rPr>
              <a:t>Do something useful</a:t>
            </a:r>
          </a:p>
          <a:p>
            <a:pPr lvl="1"/>
            <a:endParaRPr lang="en-AU" dirty="0"/>
          </a:p>
        </p:txBody>
      </p:sp>
      <p:sp>
        <p:nvSpPr>
          <p:cNvPr id="4" name="Footer Placeholder 3">
            <a:extLst>
              <a:ext uri="{FF2B5EF4-FFF2-40B4-BE49-F238E27FC236}">
                <a16:creationId xmlns:a16="http://schemas.microsoft.com/office/drawing/2014/main" id="{AE217D63-EB4B-43EF-9DF5-5CF3883AA40A}"/>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34B370F2-759D-4B12-9BD5-9255AD04373F}"/>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97</a:t>
            </a:fld>
            <a:endParaRPr lang="en-US" dirty="0"/>
          </a:p>
        </p:txBody>
      </p:sp>
    </p:spTree>
    <p:extLst>
      <p:ext uri="{BB962C8B-B14F-4D97-AF65-F5344CB8AC3E}">
        <p14:creationId xmlns:p14="http://schemas.microsoft.com/office/powerpoint/2010/main" val="285095480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Coex SC</a:t>
            </a:r>
          </a:p>
          <a:p>
            <a:pPr marL="342900" lvl="1" indent="-342900" algn="ctr">
              <a:buNone/>
            </a:pPr>
            <a:r>
              <a:rPr lang="en-AU" sz="2400" b="1" dirty="0">
                <a:solidFill>
                  <a:srgbClr val="FF0000"/>
                </a:solidFill>
              </a:rPr>
              <a:t>Plans for next meeting</a:t>
            </a:r>
          </a:p>
        </p:txBody>
      </p:sp>
      <p:sp>
        <p:nvSpPr>
          <p:cNvPr id="3" name="Footer Placeholder 2"/>
          <p:cNvSpPr>
            <a:spLocks noGrp="1"/>
          </p:cNvSpPr>
          <p:nvPr>
            <p:ph type="ftr" sz="quarter" idx="10"/>
          </p:nvPr>
        </p:nvSpPr>
        <p:spPr/>
        <p:txBody>
          <a:bodyPr/>
          <a:lstStyle/>
          <a:p>
            <a:pPr>
              <a:defRPr/>
            </a:pPr>
            <a:r>
              <a:rPr lang="en-US" dirty="0"/>
              <a:t>Andrew Myles, Cisco</a:t>
            </a:r>
          </a:p>
        </p:txBody>
      </p:sp>
      <p:sp>
        <p:nvSpPr>
          <p:cNvPr id="4" name="Slide Number Placeholder 3"/>
          <p:cNvSpPr>
            <a:spLocks noGrp="1"/>
          </p:cNvSpPr>
          <p:nvPr>
            <p:ph type="sldNum" sz="quarter" idx="11"/>
          </p:nvPr>
        </p:nvSpPr>
        <p:spPr/>
        <p:txBody>
          <a:bodyPr/>
          <a:lstStyle/>
          <a:p>
            <a:pPr>
              <a:defRPr/>
            </a:pPr>
            <a:r>
              <a:rPr lang="en-US" dirty="0"/>
              <a:t>Slide </a:t>
            </a:r>
            <a:fld id="{EF4002E7-DB4D-4CC3-8382-1939D19420D8}" type="slidenum">
              <a:rPr lang="en-US" smtClean="0"/>
              <a:pPr>
                <a:defRPr/>
              </a:pPr>
              <a:t>98</a:t>
            </a:fld>
            <a:endParaRPr lang="en-US" dirty="0"/>
          </a:p>
        </p:txBody>
      </p:sp>
    </p:spTree>
    <p:extLst>
      <p:ext uri="{BB962C8B-B14F-4D97-AF65-F5344CB8AC3E}">
        <p14:creationId xmlns:p14="http://schemas.microsoft.com/office/powerpoint/2010/main" val="94235695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Coex SC will continue its normal business in March 2022</a:t>
            </a:r>
          </a:p>
        </p:txBody>
      </p:sp>
      <p:sp>
        <p:nvSpPr>
          <p:cNvPr id="3" name="Content Placeholder 2"/>
          <p:cNvSpPr>
            <a:spLocks noGrp="1"/>
          </p:cNvSpPr>
          <p:nvPr>
            <p:ph idx="1"/>
          </p:nvPr>
        </p:nvSpPr>
        <p:spPr/>
        <p:txBody>
          <a:bodyPr/>
          <a:lstStyle/>
          <a:p>
            <a:r>
              <a:rPr lang="en-AU" dirty="0"/>
              <a:t>Possible agenda items</a:t>
            </a:r>
          </a:p>
          <a:p>
            <a:pPr lvl="1"/>
            <a:r>
              <a:rPr lang="en-AU" dirty="0"/>
              <a:t>Discuss coexistence measurement studies</a:t>
            </a:r>
          </a:p>
          <a:p>
            <a:pPr lvl="1"/>
            <a:r>
              <a:rPr lang="en-AU" dirty="0"/>
              <a:t>Review ETSI BRAN </a:t>
            </a:r>
            <a:r>
              <a:rPr lang="en-AU" dirty="0" err="1"/>
              <a:t>coex</a:t>
            </a:r>
            <a:r>
              <a:rPr lang="en-AU" dirty="0"/>
              <a:t> activities from Jan 2022</a:t>
            </a:r>
          </a:p>
          <a:p>
            <a:pPr lvl="2"/>
            <a:r>
              <a:rPr lang="en-AU" dirty="0"/>
              <a:t>EN 301 893 (5 GHz)</a:t>
            </a:r>
          </a:p>
          <a:p>
            <a:pPr lvl="3"/>
            <a:r>
              <a:rPr lang="en-AU" dirty="0"/>
              <a:t>Impact on 802.11be </a:t>
            </a:r>
            <a:r>
              <a:rPr lang="en-AU" dirty="0" err="1"/>
              <a:t>coex</a:t>
            </a:r>
            <a:r>
              <a:rPr lang="en-AU" dirty="0"/>
              <a:t> with 802.11ax in 5 GHz</a:t>
            </a:r>
          </a:p>
          <a:p>
            <a:pPr lvl="2"/>
            <a:r>
              <a:rPr lang="en-AU" dirty="0"/>
              <a:t>EN 303 687 (6 GHz)</a:t>
            </a:r>
          </a:p>
          <a:p>
            <a:pPr lvl="3"/>
            <a:r>
              <a:rPr lang="en-AU" dirty="0"/>
              <a:t>NB FH update</a:t>
            </a:r>
          </a:p>
          <a:p>
            <a:pPr lvl="3"/>
            <a:r>
              <a:rPr lang="en-AU" dirty="0"/>
              <a:t>Enabling 802.11be features in 6 GHz (&amp;  5 GHz)</a:t>
            </a:r>
          </a:p>
          <a:p>
            <a:pPr lvl="1"/>
            <a:r>
              <a:rPr lang="en-AU" dirty="0"/>
              <a:t>60 GHz update</a:t>
            </a:r>
          </a:p>
          <a:p>
            <a:pPr lvl="1"/>
            <a:r>
              <a:rPr lang="en-AU" dirty="0"/>
              <a:t>…</a:t>
            </a:r>
          </a:p>
          <a:p>
            <a:r>
              <a:rPr lang="en-AU" b="1" dirty="0">
                <a:solidFill>
                  <a:srgbClr val="FF0000"/>
                </a:solidFill>
              </a:rPr>
              <a:t>Submissions are requested …</a:t>
            </a:r>
          </a:p>
          <a:p>
            <a:pPr lvl="1"/>
            <a:endParaRPr lang="en-AU" dirty="0"/>
          </a:p>
        </p:txBody>
      </p:sp>
      <p:sp>
        <p:nvSpPr>
          <p:cNvPr id="4" name="Footer Placeholder 3"/>
          <p:cNvSpPr>
            <a:spLocks noGrp="1"/>
          </p:cNvSpPr>
          <p:nvPr>
            <p:ph type="ftr" sz="quarter" idx="10"/>
          </p:nvPr>
        </p:nvSpPr>
        <p:spPr/>
        <p:txBody>
          <a:bodyPr/>
          <a:lstStyle/>
          <a:p>
            <a:pPr>
              <a:defRPr/>
            </a:pPr>
            <a:r>
              <a:rPr lang="en-US" dirty="0"/>
              <a:t>Andrew Myles, Cisco</a:t>
            </a:r>
          </a:p>
        </p:txBody>
      </p:sp>
      <p:sp>
        <p:nvSpPr>
          <p:cNvPr id="5" name="Slide Number Placeholder 4"/>
          <p:cNvSpPr>
            <a:spLocks noGrp="1"/>
          </p:cNvSpPr>
          <p:nvPr>
            <p:ph type="sldNum" sz="quarter" idx="11"/>
          </p:nvPr>
        </p:nvSpPr>
        <p:spPr/>
        <p:txBody>
          <a:bodyPr/>
          <a:lstStyle/>
          <a:p>
            <a:pPr>
              <a:defRPr/>
            </a:pPr>
            <a:r>
              <a:rPr lang="en-US" dirty="0"/>
              <a:t>Slide </a:t>
            </a:r>
            <a:fld id="{EF4002E7-DB4D-4CC3-8382-1939D19420D8}" type="slidenum">
              <a:rPr lang="en-US" smtClean="0"/>
              <a:pPr>
                <a:defRPr/>
              </a:pPr>
              <a:t>99</a:t>
            </a:fld>
            <a:endParaRPr lang="en-US" dirty="0"/>
          </a:p>
        </p:txBody>
      </p:sp>
    </p:spTree>
    <p:extLst>
      <p:ext uri="{BB962C8B-B14F-4D97-AF65-F5344CB8AC3E}">
        <p14:creationId xmlns:p14="http://schemas.microsoft.com/office/powerpoint/2010/main" val="2461979087"/>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11063</Words>
  <Application>Microsoft Office PowerPoint</Application>
  <PresentationFormat>On-screen Show (4:3)</PresentationFormat>
  <Paragraphs>1348</Paragraphs>
  <Slides>100</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100</vt:i4>
      </vt:variant>
    </vt:vector>
  </HeadingPairs>
  <TitlesOfParts>
    <vt:vector size="103" baseType="lpstr">
      <vt:lpstr>Arial</vt:lpstr>
      <vt:lpstr>Times New Roman</vt:lpstr>
      <vt:lpstr>802-11-Submission</vt:lpstr>
      <vt:lpstr>Agenda for IEEE 802.11 Coexistence SC virtual meeting in January 2022</vt:lpstr>
      <vt:lpstr>Welcome to the 10th virtual meeting of the Coex SC in January 2022</vt:lpstr>
      <vt:lpstr>Registration is required for the IEEE 802.11 WG electronic interim session in January 2022</vt:lpstr>
      <vt:lpstr>Coex SC minutes today will be kept by our permanent SC secretary</vt:lpstr>
      <vt:lpstr>The Coex SC will review the official IEEE-SA patent material for pre-PAR groups</vt:lpstr>
      <vt:lpstr>Participant behavior in IEEE-SA activities is guided by the IEEE Codes of Ethics &amp; Conduct</vt:lpstr>
      <vt:lpstr>Participants in the IEEE-SA “individual process” shall act independently of others, including employers</vt:lpstr>
      <vt:lpstr>IEEE-SA standards activities shall allow the fair &amp; equitable consideration of all viewpoints</vt:lpstr>
      <vt:lpstr>Participants are required to adhere to the IEEE SA Copyright Policy</vt:lpstr>
      <vt:lpstr>Participants are required to adhere to the IEEE SA Copyright Policy</vt:lpstr>
      <vt:lpstr>The Coex SC will only meet once during the virtual IEEE 802.11 WG interim meeting in January 2022</vt:lpstr>
      <vt:lpstr>The Coex SC will consider a proposed agenda for its virtual meeting in Jan 2022</vt:lpstr>
      <vt:lpstr>PowerPoint Presentation</vt:lpstr>
      <vt:lpstr>The Coex SC scope was revised in Sept 2020 </vt:lpstr>
      <vt:lpstr>The scope of the Coex SC was expanded in March 2021 to include 60 GHz coexistence issues</vt:lpstr>
      <vt:lpstr>PowerPoint Presentation</vt:lpstr>
      <vt:lpstr>The Coex SC will consider the approval of its virtual meeting minutes from November 2021</vt:lpstr>
      <vt:lpstr>PowerPoint Presentation</vt:lpstr>
      <vt:lpstr>There are few key message for the Coex SC that arise out of today’s session</vt:lpstr>
      <vt:lpstr>PowerPoint Presentation</vt:lpstr>
      <vt:lpstr>There was a significant LAA deployment in Chicago as early as Jan 2020</vt:lpstr>
      <vt:lpstr>We have tracked the use of 5G by SPs in unlicensed bands to highlight the importance of coexistence work</vt:lpstr>
      <vt:lpstr>We are now also tracking 5G clients in unlicensed bands to highlight the importance of coex work</vt:lpstr>
      <vt:lpstr>The number planned/testing &amp; deployed LAA SP networks globally is currently steady</vt:lpstr>
      <vt:lpstr>The number of devices supporting LAA globally was up by almost 200 between March &amp; June 2021</vt:lpstr>
      <vt:lpstr>Does anyone have any insight on the use of NR-U in 5 GHz or 6 GHz?</vt:lpstr>
      <vt:lpstr>PowerPoint Presentation</vt:lpstr>
      <vt:lpstr>The Coex SC has heard about an LAA/Wi-Fi coexistence studies in Chicago throughout 2021</vt:lpstr>
      <vt:lpstr>Experiments in 2020 showed LAA has a significant adverse impact on Wi-Fi Beacons</vt:lpstr>
      <vt:lpstr>Experiments in 2020 showed LAA also has a significant adverse impact on Wi-Fi data</vt:lpstr>
      <vt:lpstr>Measurements reported in Nov 2021 seem to confirm the adverse impact of LAA on Wi-Fi</vt:lpstr>
      <vt:lpstr>There seems to be a growing understanding that LAA/NR-U will not share well with Wi-Fi  </vt:lpstr>
      <vt:lpstr>Further submissions are requested in relation to LAA/Wi-Fi coexistence issues</vt:lpstr>
      <vt:lpstr>Further submissions are requested in relation to NR-U/Wi-Fi coexistence issues</vt:lpstr>
      <vt:lpstr>PowerPoint Presentation</vt:lpstr>
      <vt:lpstr>Note that ESTI BRAN documents are available to IEEE 802.11 WG members</vt:lpstr>
      <vt:lpstr>PowerPoint Presentation</vt:lpstr>
      <vt:lpstr>The stable draft of EN 301 893 (5 GHz) includes the adaptivity compromise &amp; associated testing</vt:lpstr>
      <vt:lpstr>The EN 301 893 journey has been long &amp; interesting, achieving good sharing but with future risks for 802.11be</vt:lpstr>
      <vt:lpstr>The EN 301 893 journey will continue, with multiple options for consideration by the Coex SC</vt:lpstr>
      <vt:lpstr>The Coex SC has started a process of evaluating the optimum path for 5 GHz (&amp; 6 GHz) coexistence</vt:lpstr>
      <vt:lpstr>The Coex SC has started a process of evaluating the optimum path for 5 GHz (&amp; 6 GHz) coexistence</vt:lpstr>
      <vt:lpstr>The Coex SC will hopefully hear the results of additional work on 802.11ax/be coexistence </vt:lpstr>
      <vt:lpstr>The Coex SC might consider informing TGbe/WG about 802.11ax/be coex issues in 5 GHz</vt:lpstr>
      <vt:lpstr>The Coex SC might consider informing the Wi-Fi Alliance about 802.11ax/be coex issues in 5 GHz</vt:lpstr>
      <vt:lpstr>PowerPoint Presentation</vt:lpstr>
      <vt:lpstr>A stable draft of EN 303 687 includes the 6 GHz compromise for ED-only @ -72 dBm, &amp; some NB FH</vt:lpstr>
      <vt:lpstr>PowerPoint Presentation</vt:lpstr>
      <vt:lpstr>Many believe NB FH systems represent a potential threat to coexistence in the 6 GHz band in Europe</vt:lpstr>
      <vt:lpstr>An ECC decision that allows NB FH requires an adequate spectrum sharing mechanism</vt:lpstr>
      <vt:lpstr>An EC decision is actually more important than the ECC decision in driving EN 303 687</vt:lpstr>
      <vt:lpstr>EC 2021/1067 and ECC/CEPT DEC(20)01 are very similar but have subtle differences</vt:lpstr>
      <vt:lpstr>In May 2021, the Coex SC heard about the NB FH in 6 GHz issue … with no conclusions</vt:lpstr>
      <vt:lpstr>In June 2021, at BRAN#110 there was lots of discussion about NB FH … with no consensus</vt:lpstr>
      <vt:lpstr>In July 2021, the Coex SC heard about issues with  eDAA … but came to no conclusions</vt:lpstr>
      <vt:lpstr>In Sept 2021, BRAN#110d underlined fundamental disagreements about eDAA spectrum sharing</vt:lpstr>
      <vt:lpstr>In Sept 2021, BRAN#110e focused on both process &amp; technical NB FH aspects … again without consensus</vt:lpstr>
      <vt:lpstr>BRAN#110e did not come to any agreement about NB FH on various process related issues</vt:lpstr>
      <vt:lpstr>BRAN#110e did not come to any agreement on issues related to adoption of EN 300 328 techniques</vt:lpstr>
      <vt:lpstr>In Sept 2021, the Coex SC heard summaries of issues related to NB FH sharing with Wi-Fi</vt:lpstr>
      <vt:lpstr>At BRAN#111, there were more submissions on integration of NB into EN 303 687…</vt:lpstr>
      <vt:lpstr>… and there was continuing contention about integration of NB into EN 303 687</vt:lpstr>
      <vt:lpstr>The regulators finally drove a breakthrough on the NB FH issue at BRAN#111 …</vt:lpstr>
      <vt:lpstr>… with the agreed outcome based on use of current LBE &amp; FBE adaptivity mechanisms by default</vt:lpstr>
      <vt:lpstr>The risk of NB FB coexisting poorly with Wi-Fi has diminished in at least the short term</vt:lpstr>
      <vt:lpstr>The NB FH discussions continued in BRAN#111k &amp; BRAN#111l without resolution …</vt:lpstr>
      <vt:lpstr>…. and the discussions continued in BRAN#111e without resolution …</vt:lpstr>
      <vt:lpstr>…. and the discussions continued in BRAN#111f without resolution …</vt:lpstr>
      <vt:lpstr>…. and the discussions continued in BRAN#111g without resolution</vt:lpstr>
      <vt:lpstr>NB FH continued to be a hot topic at BRAN #112</vt:lpstr>
      <vt:lpstr>DE, UK , FR admins set a direction for NB FH at BRAN #112 … that was subsequently followed</vt:lpstr>
      <vt:lpstr>During BRAN#112, limited NB FH requirements &amp; testing material was included in EN 303 687</vt:lpstr>
      <vt:lpstr>Discussion has started on a NB FH solution, either for the next version of EN 303 687 or the one beyond</vt:lpstr>
      <vt:lpstr>PowerPoint Presentation</vt:lpstr>
      <vt:lpstr>Coex SC/TGbe needs to decide how to specify 802.11ax/be in context of 6 GHz rules in Europe</vt:lpstr>
      <vt:lpstr>Coex SC/TGbe needs to ensure operation of all 802.11be features are enabled in Europe</vt:lpstr>
      <vt:lpstr>PowerPoint Presentation</vt:lpstr>
      <vt:lpstr>There are a variety of views on the whether C2C operations should be managed or even allowed</vt:lpstr>
      <vt:lpstr>There is ongoing disagreement on how to define C2C operation at LPI power levels in Europe</vt:lpstr>
      <vt:lpstr>An intervention by the regulators means the next steps for C2C in 6 GHz in Europe are unclear</vt:lpstr>
      <vt:lpstr>PowerPoint Presentation</vt:lpstr>
      <vt:lpstr>ETSI BRAN has tentatively agreed its 2022 schedule based on F2F &amp; virtual meetings</vt:lpstr>
      <vt:lpstr>ETSI BRAN scheduled various virtual meetings</vt:lpstr>
      <vt:lpstr>PowerPoint Presentation</vt:lpstr>
      <vt:lpstr>Assistance is requested for a IEEE 802 Tech Talk on coexistence in Jun 2022</vt:lpstr>
      <vt:lpstr>PowerPoint Presentation</vt:lpstr>
      <vt:lpstr>Coexistence will become increasingly important as 6 GHz spectrum opens globally for unlicenced operation</vt:lpstr>
      <vt:lpstr>The battle for 6 GHz continues globally …</vt:lpstr>
      <vt:lpstr>… with GSMA leading a campaign to reserve as much as 6 GHz as possible for licensed use</vt:lpstr>
      <vt:lpstr>… but Europe is now starting to study RLAN access to  the upper 6 GHz band</vt:lpstr>
      <vt:lpstr>A recent seminar advocated for licensing of upper 6 GHz band in Europe</vt:lpstr>
      <vt:lpstr>In the US, AT&amp;T been granted an experimental license to test Wi-Fi coex with incumbents</vt:lpstr>
      <vt:lpstr>PowerPoint Presentation</vt:lpstr>
      <vt:lpstr>A 3GPP participant may provide an update 3GPP RAN activities relevant to coexistence</vt:lpstr>
      <vt:lpstr>PowerPoint Presentation</vt:lpstr>
      <vt:lpstr>The Coex SC has previously discussed coexistence in 60 GHz … </vt:lpstr>
      <vt:lpstr>… but there is not much to report to the Coex SC about 60 GHz coexistence today </vt:lpstr>
      <vt:lpstr>PowerPoint Presentation</vt:lpstr>
      <vt:lpstr>The Coex SC will continue its normal business in March 2022</vt:lpstr>
      <vt:lpstr>The IEEE 802.11 Coexistence SC virtual meeting in January 2022 is adjourned!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2021-07-15T05:20:05Z</dcterms:created>
  <dcterms:modified xsi:type="dcterms:W3CDTF">2021-12-21T03:57:23Z</dcterms:modified>
</cp:coreProperties>
</file>