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71" r:id="rId20"/>
    <p:sldId id="314" r:id="rId21"/>
    <p:sldId id="297" r:id="rId22"/>
    <p:sldId id="308" r:id="rId23"/>
    <p:sldId id="2372" r:id="rId24"/>
    <p:sldId id="2369" r:id="rId25"/>
    <p:sldId id="2370" r:id="rId26"/>
    <p:sldId id="2367" r:id="rId27"/>
    <p:sldId id="307" r:id="rId28"/>
    <p:sldId id="310" r:id="rId29"/>
    <p:sldId id="295" r:id="rId30"/>
    <p:sldId id="311" r:id="rId31"/>
    <p:sldId id="313"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129" d="100"/>
          <a:sy n="129" d="100"/>
        </p:scale>
        <p:origin x="138" y="2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702082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9957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802.11-21/1995r3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332-29-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1892-01-00bh-minutes-tgbh-november-plenary-2021.docx" TargetMode="External"/><Relationship Id="rId7" Type="http://schemas.openxmlformats.org/officeDocument/2006/relationships/hyperlink" Target="https://mentor.ieee.org/802.11/dcn/22/11-22-0071-00-00bh-802-11bh-telecon-minutes-jan-11-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072-02-00bh-802-11bh-telecon-minutes-jan-6-2022.docx" TargetMode="External"/><Relationship Id="rId5" Type="http://schemas.openxmlformats.org/officeDocument/2006/relationships/hyperlink" Target="https://mentor.ieee.org/802.11/dcn/21/11-21-2026-00-00bh-802-11bh-telecon-minutes-dec-16-2021.docx" TargetMode="External"/><Relationship Id="rId4" Type="http://schemas.openxmlformats.org/officeDocument/2006/relationships/hyperlink" Target="https://mentor.ieee.org/802.11/dcn/21/11-21-2025-00-00bh-802-11bh-telecon-minutes-dec-7-2021.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1/11-21-0332-29-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1/11-21-0332-29-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29-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1634-00-00bh-private-identifier-requirements-for-tgbh.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0085-00-00bh-irma-and-spoof-discussion.pptx" TargetMode="External"/><Relationship Id="rId5" Type="http://schemas.openxmlformats.org/officeDocument/2006/relationships/hyperlink" Target="https://mentor.ieee.org/802.11/dcn/22/11-22-0118-00-00bh-irma-with-id-query.pptx" TargetMode="External"/><Relationship Id="rId4" Type="http://schemas.openxmlformats.org/officeDocument/2006/relationships/hyperlink" Target="https://mentor.ieee.org/802.11/dcn/22/11-22-0117-00-00bh-secure-device-id-exchange-concept.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839-01-00bh-transient-sta-id.pptx" TargetMode="External"/><Relationship Id="rId3" Type="http://schemas.openxmlformats.org/officeDocument/2006/relationships/hyperlink" Target="https://mentor.ieee.org/802.11/dcn/21/11-21-1083-00-00bh-a-signature-based-method-for-identifying-stas-with-randomized-mac-addresses.ppt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853-02-00bh-id-query-analysis.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1/11-21-1379-03-00bh-proposed-text-for-id-query-action-frame.doc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2/11-22-0117-00-00bh-secure-device-id-exchange-concept.pptx" TargetMode="External"/><Relationship Id="rId10" Type="http://schemas.openxmlformats.org/officeDocument/2006/relationships/hyperlink" Target="https://mentor.ieee.org/802.11/dcn/21/11-21-1378-00-00bh-client-id-query-concept.ppt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2/11-22-0025-00-00bh-tsid-analysis.doc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1/11-21-0332-29-00bh-issues-tracking.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TGbh-agenda-2022-Jan-Interim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2022-01-19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January 2022, 13:30-15:30 ET</a:t>
            </a:r>
            <a:endParaRPr lang="en-GB" dirty="0"/>
          </a:p>
        </p:txBody>
      </p:sp>
      <p:sp>
        <p:nvSpPr>
          <p:cNvPr id="4098" name="Rectangle 2"/>
          <p:cNvSpPr>
            <a:spLocks noGrp="1" noChangeArrowheads="1"/>
          </p:cNvSpPr>
          <p:nvPr>
            <p:ph idx="1"/>
          </p:nvPr>
        </p:nvSpPr>
        <p:spPr>
          <a:xfrm>
            <a:off x="685800" y="1524000"/>
            <a:ext cx="10820399" cy="44196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Tuesday, 13:30-15:30;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Nov plenary and December/January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reminder/review</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5"/>
              </a:rPr>
              <a:t>11-21/0332r29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Draft 0.1 (Proposals,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524000"/>
            <a:ext cx="10361084" cy="44958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Nov Plenary session: </a:t>
            </a:r>
            <a:r>
              <a:rPr lang="en-US" sz="2400" dirty="0">
                <a:hlinkClick r:id="rId3"/>
              </a:rPr>
              <a:t>11-21/1892r1</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Dec 7: </a:t>
            </a:r>
            <a:r>
              <a:rPr lang="en-US" sz="2400" dirty="0">
                <a:hlinkClick r:id="rId4"/>
              </a:rPr>
              <a:t>11-21/2025r0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Dec 16: </a:t>
            </a:r>
            <a:r>
              <a:rPr lang="en-US" sz="2400" dirty="0">
                <a:hlinkClick r:id="rId5"/>
              </a:rPr>
              <a:t>11-21/2026r0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Jan 6: </a:t>
            </a:r>
            <a:r>
              <a:rPr lang="en-US" sz="2400" dirty="0">
                <a:hlinkClick r:id="rId6"/>
              </a:rPr>
              <a:t>11-22/0072r2</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Jan 11: </a:t>
            </a:r>
            <a:r>
              <a:rPr lang="en-US" sz="2400" dirty="0">
                <a:hlinkClick r:id="rId7"/>
              </a:rPr>
              <a:t>11-22/0071r0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Jerome Henry</a:t>
            </a:r>
          </a:p>
          <a:p>
            <a:pPr marL="457200" indent="-457200">
              <a:lnSpc>
                <a:spcPct val="90000"/>
              </a:lnSpc>
              <a:spcBef>
                <a:spcPts val="0"/>
              </a:spcBef>
              <a:spcAft>
                <a:spcPts val="600"/>
              </a:spcAft>
              <a:buFont typeface="Arial" panose="020B0604020202020204" pitchFamily="34" charset="0"/>
              <a:buChar char="•"/>
              <a:defRPr/>
            </a:pPr>
            <a:r>
              <a:rPr lang="en-US" sz="2800" dirty="0"/>
              <a:t>Seconded: Kurt Lumbatis</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strike="sngStrike" dirty="0">
                <a:solidFill>
                  <a:schemeClr val="tx1"/>
                </a:solidFill>
                <a:highlight>
                  <a:srgbClr val="FF0000"/>
                </a:highlight>
              </a:rPr>
              <a:t>Nov 2021 </a:t>
            </a:r>
            <a:r>
              <a:rPr lang="en-US" altLang="zh-CN" sz="2400" dirty="0">
                <a:solidFill>
                  <a:schemeClr val="tx1"/>
                </a:solidFill>
              </a:rPr>
              <a:t> </a:t>
            </a:r>
            <a:r>
              <a:rPr lang="en-US" altLang="zh-CN" sz="2400" dirty="0">
                <a:solidFill>
                  <a:schemeClr val="tx1"/>
                </a:solidFill>
                <a:sym typeface="Wingdings" panose="05000000000000000000" pitchFamily="2" charset="2"/>
              </a:rPr>
              <a:t> Jan 2022</a:t>
            </a:r>
            <a:endParaRPr lang="en-US" altLang="zh-CN" sz="2400" dirty="0">
              <a:solidFill>
                <a:schemeClr val="tx1"/>
              </a:solidFill>
            </a:endParaRP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p>
          <a:p>
            <a:pPr lvl="1" algn="just">
              <a:spcBef>
                <a:spcPts val="0"/>
              </a:spcBef>
            </a:pPr>
            <a:endParaRPr lang="en-US" sz="2400" b="1" dirty="0"/>
          </a:p>
          <a:p>
            <a:pPr lvl="1" algn="just">
              <a:spcBef>
                <a:spcPts val="0"/>
              </a:spcBef>
            </a:pPr>
            <a:r>
              <a:rPr lang="en-US" sz="2400" b="1" dirty="0"/>
              <a:t>Approved, no objections</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19 January 2022, 19:00-21:00 ET</a:t>
            </a:r>
            <a:endParaRPr lang="en-GB" dirty="0"/>
          </a:p>
        </p:txBody>
      </p:sp>
      <p:sp>
        <p:nvSpPr>
          <p:cNvPr id="4098" name="Rectangle 2"/>
          <p:cNvSpPr>
            <a:spLocks noGrp="1" noChangeArrowheads="1"/>
          </p:cNvSpPr>
          <p:nvPr>
            <p:ph idx="1"/>
          </p:nvPr>
        </p:nvSpPr>
        <p:spPr>
          <a:xfrm>
            <a:off x="685800" y="1751014"/>
            <a:ext cx="10820399" cy="419258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5"/>
              </a:rPr>
              <a:t>11-21/0332r29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Draft 0.1 status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Draft 0.1 (Proposals,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898373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January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20 January 2022,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 </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document: </a:t>
            </a:r>
            <a:r>
              <a:rPr lang="en-US" sz="2800" b="0" dirty="0">
                <a:hlinkClick r:id="rId5"/>
              </a:rPr>
              <a:t>11-21/0332r29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Draft 0.1 (Proposals, slide 23)</a:t>
            </a:r>
          </a:p>
          <a:p>
            <a:pPr marL="857250" lvl="1" indent="-457200">
              <a:lnSpc>
                <a:spcPct val="70000"/>
              </a:lnSpc>
              <a:spcBef>
                <a:spcPts val="300"/>
              </a:spcBef>
              <a:spcAft>
                <a:spcPts val="600"/>
              </a:spcAft>
              <a:buFont typeface="Arial" panose="020B0604020202020204" pitchFamily="34" charset="0"/>
              <a:buChar char="•"/>
              <a:defRPr/>
            </a:pPr>
            <a:endParaRPr lang="en-US" sz="240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21 January 2022, 09:00-11:00 ET</a:t>
            </a:r>
            <a:endParaRPr lang="en-GB" dirty="0"/>
          </a:p>
        </p:txBody>
      </p:sp>
      <p:sp>
        <p:nvSpPr>
          <p:cNvPr id="4098" name="Rectangle 2"/>
          <p:cNvSpPr>
            <a:spLocks noGrp="1" noChangeArrowheads="1"/>
          </p:cNvSpPr>
          <p:nvPr>
            <p:ph idx="1"/>
          </p:nvPr>
        </p:nvSpPr>
        <p:spPr>
          <a:xfrm>
            <a:off x="762000" y="1371600"/>
            <a:ext cx="10744199" cy="3886199"/>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70000"/>
              </a:lnSpc>
              <a:spcBef>
                <a:spcPts val="300"/>
              </a:spcBef>
              <a:spcAft>
                <a:spcPts val="600"/>
              </a:spcAft>
              <a:buFont typeface="Arial" panose="020B0604020202020204" pitchFamily="34" charset="0"/>
              <a:buChar char="•"/>
              <a:defRPr/>
            </a:pPr>
            <a:r>
              <a:rPr lang="en-US" sz="2800" dirty="0"/>
              <a:t>Response to Liaison from WBA:</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document: </a:t>
            </a:r>
            <a:r>
              <a:rPr lang="en-US" sz="2800" b="0" dirty="0">
                <a:hlinkClick r:id="rId3"/>
              </a:rPr>
              <a:t>11-21/0332r29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 </a:t>
            </a:r>
          </a:p>
          <a:p>
            <a:pPr marL="457200" indent="-457200">
              <a:lnSpc>
                <a:spcPct val="70000"/>
              </a:lnSpc>
              <a:spcBef>
                <a:spcPts val="300"/>
              </a:spcBef>
              <a:spcAft>
                <a:spcPts val="600"/>
              </a:spcAft>
              <a:buFont typeface="Arial" panose="020B0604020202020204" pitchFamily="34" charset="0"/>
              <a:buChar char="•"/>
              <a:defRPr/>
            </a:pPr>
            <a:r>
              <a:rPr lang="en-US" sz="2800" dirty="0"/>
              <a:t>Approve Draft 0.1 (Motions)</a:t>
            </a:r>
          </a:p>
          <a:p>
            <a:pPr marL="457200" indent="-457200">
              <a:lnSpc>
                <a:spcPct val="70000"/>
              </a:lnSpc>
              <a:spcBef>
                <a:spcPts val="300"/>
              </a:spcBef>
              <a:spcAft>
                <a:spcPts val="600"/>
              </a:spcAft>
              <a:buFont typeface="Arial" panose="020B0604020202020204" pitchFamily="34" charset="0"/>
              <a:buChar char="•"/>
              <a:defRPr/>
            </a:pPr>
            <a:r>
              <a:rPr lang="en-US" sz="2800" dirty="0"/>
              <a:t>Other use cases not covered yet/notes in Issues Tracking document?</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u="sng" dirty="0"/>
              <a:t>Timeline review/update</a:t>
            </a:r>
            <a:endParaRPr lang="en-US" sz="2400" u="sng" dirty="0">
              <a:solidFill>
                <a:srgbClr val="FF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March plan</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Issues Tracking/Contributions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800" strike="sngStrike" dirty="0">
                <a:solidFill>
                  <a:schemeClr val="tx1"/>
                </a:solidFill>
                <a:hlinkClick r:id="rId3"/>
              </a:rPr>
              <a:t>11-21/1634r0</a:t>
            </a:r>
            <a:r>
              <a:rPr lang="en-US" altLang="en-US" sz="2800" strike="sngStrike" dirty="0">
                <a:solidFill>
                  <a:schemeClr val="tx1"/>
                </a:solidFill>
              </a:rPr>
              <a:t> : Private identifier requirements for TGbh (defer?)</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4"/>
              </a:rPr>
              <a:t>11-22/0117r0</a:t>
            </a:r>
            <a:r>
              <a:rPr lang="en-US" altLang="en-US" sz="2800" dirty="0">
                <a:solidFill>
                  <a:schemeClr val="tx1"/>
                </a:solidFill>
              </a:rPr>
              <a:t> : </a:t>
            </a:r>
            <a:r>
              <a:rPr lang="en-US" altLang="en-US" sz="2800" dirty="0">
                <a:solidFill>
                  <a:schemeClr val="bg2">
                    <a:lumMod val="60000"/>
                    <a:lumOff val="40000"/>
                  </a:schemeClr>
                </a:solidFill>
              </a:rPr>
              <a:t>Secure Device ID exchange concept (Jan 18)</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5"/>
              </a:rPr>
              <a:t>11-22/0118r0</a:t>
            </a:r>
            <a:r>
              <a:rPr lang="en-US" altLang="en-US" sz="2800" dirty="0">
                <a:solidFill>
                  <a:schemeClr val="tx1"/>
                </a:solidFill>
              </a:rPr>
              <a:t> : </a:t>
            </a:r>
            <a:r>
              <a:rPr lang="en-US" altLang="en-US" sz="2800" dirty="0">
                <a:solidFill>
                  <a:schemeClr val="bg2">
                    <a:lumMod val="60000"/>
                    <a:lumOff val="40000"/>
                  </a:schemeClr>
                </a:solidFill>
              </a:rPr>
              <a:t>IRMA with ID Query (Jan 18)</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6"/>
              </a:rPr>
              <a:t>11-22/0085r0</a:t>
            </a:r>
            <a:r>
              <a:rPr lang="en-US" altLang="en-US" sz="2800" dirty="0">
                <a:solidFill>
                  <a:schemeClr val="tx1"/>
                </a:solidFill>
              </a:rPr>
              <a:t> : IRMA and spoof discussion</a:t>
            </a: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5508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 Solution Proposal Contributions</a:t>
            </a:r>
            <a:endParaRPr lang="en-GB" dirty="0"/>
          </a:p>
        </p:txBody>
      </p:sp>
      <p:sp>
        <p:nvSpPr>
          <p:cNvPr id="4098" name="Rectangle 2"/>
          <p:cNvSpPr>
            <a:spLocks noGrp="1" noChangeArrowheads="1"/>
          </p:cNvSpPr>
          <p:nvPr>
            <p:ph idx="1"/>
          </p:nvPr>
        </p:nvSpPr>
        <p:spPr>
          <a:xfrm>
            <a:off x="914401" y="1219200"/>
            <a:ext cx="10361084" cy="5256214"/>
          </a:xfrm>
          <a:ln/>
        </p:spPr>
        <p:txBody>
          <a:bodyPr/>
          <a:lstStyle/>
          <a:p>
            <a:pPr marL="0" indent="0">
              <a:lnSpc>
                <a:spcPct val="90000"/>
              </a:lnSpc>
              <a:spcBef>
                <a:spcPts val="0"/>
              </a:spcBef>
              <a:spcAft>
                <a:spcPts val="300"/>
              </a:spcAft>
              <a:defRPr/>
            </a:pPr>
            <a:r>
              <a:rPr lang="en-US" altLang="en-US" sz="2800" dirty="0">
                <a:solidFill>
                  <a:schemeClr val="tx1"/>
                </a:solidFill>
              </a:rPr>
              <a:t>Proposals received, reviewed so far:</a:t>
            </a:r>
          </a:p>
          <a:p>
            <a:pPr marL="457200" indent="-457200">
              <a:lnSpc>
                <a:spcPct val="90000"/>
              </a:lnSpc>
              <a:spcBef>
                <a:spcPts val="0"/>
              </a:spcBef>
              <a:spcAft>
                <a:spcPts val="600"/>
              </a:spcAft>
              <a:buFont typeface="Arial" panose="020B0604020202020204" pitchFamily="34" charset="0"/>
              <a:buChar char="•"/>
              <a:defRPr/>
            </a:pPr>
            <a:r>
              <a:rPr lang="en-US" altLang="en-US" sz="1800" dirty="0">
                <a:solidFill>
                  <a:schemeClr val="tx1"/>
                </a:solidFill>
                <a:hlinkClick r:id="rId3"/>
              </a:rPr>
              <a:t>11-21/1083r0</a:t>
            </a:r>
            <a:r>
              <a:rPr lang="en-US" altLang="en-US" sz="1800" dirty="0">
                <a:solidFill>
                  <a:schemeClr val="tx1"/>
                </a:solidFill>
              </a:rPr>
              <a:t>: A Signature-based Method for Identifying STAs with Randomized MAC Addresses (reviewed July 15)</a:t>
            </a:r>
          </a:p>
          <a:p>
            <a:pPr marL="857250" lvl="1" indent="-457200">
              <a:lnSpc>
                <a:spcPct val="90000"/>
              </a:lnSpc>
              <a:spcBef>
                <a:spcPts val="0"/>
              </a:spcBef>
              <a:spcAft>
                <a:spcPts val="600"/>
              </a:spcAft>
              <a:buFont typeface="Arial" panose="020B0604020202020204" pitchFamily="34" charset="0"/>
              <a:buChar char="•"/>
              <a:defRPr/>
            </a:pPr>
            <a:r>
              <a:rPr lang="en-US" sz="1800" b="1" dirty="0">
                <a:hlinkClick r:id="rId4"/>
              </a:rPr>
              <a:t>11-21/2039r0</a:t>
            </a:r>
            <a:r>
              <a:rPr lang="en-US" sz="1800" b="1" dirty="0">
                <a:solidFill>
                  <a:schemeClr val="tx1"/>
                </a:solidFill>
              </a:rPr>
              <a:t>: Random index assisted scheme for reducing RCM STA identification complexity (reviewed Jan 6)</a:t>
            </a:r>
          </a:p>
          <a:p>
            <a:pPr marL="857250" lvl="1" indent="-457200">
              <a:lnSpc>
                <a:spcPct val="90000"/>
              </a:lnSpc>
              <a:spcBef>
                <a:spcPts val="0"/>
              </a:spcBef>
              <a:spcAft>
                <a:spcPts val="600"/>
              </a:spcAft>
              <a:buFont typeface="Arial" panose="020B0604020202020204" pitchFamily="34" charset="0"/>
              <a:buChar char="•"/>
              <a:defRPr/>
            </a:pPr>
            <a:r>
              <a:rPr lang="en-US" sz="1800" b="1" dirty="0">
                <a:hlinkClick r:id="rId5"/>
              </a:rPr>
              <a:t>11-22/0054r0</a:t>
            </a:r>
            <a:r>
              <a:rPr lang="en-US" sz="1800" b="1" dirty="0">
                <a:solidFill>
                  <a:schemeClr val="tx1"/>
                </a:solidFill>
              </a:rPr>
              <a:t>: Signature based RCM STA identification solution analysis (reviewed Jan 11)</a:t>
            </a:r>
            <a:endParaRPr lang="en-US" altLang="en-US" sz="1800" b="1" dirty="0">
              <a:solidFill>
                <a:schemeClr val="tx1"/>
              </a:solidFill>
            </a:endParaRPr>
          </a:p>
          <a:p>
            <a:pPr marL="457200" indent="-457200">
              <a:lnSpc>
                <a:spcPct val="90000"/>
              </a:lnSpc>
              <a:spcBef>
                <a:spcPts val="0"/>
              </a:spcBef>
              <a:spcAft>
                <a:spcPts val="600"/>
              </a:spcAft>
              <a:buFont typeface="Arial" panose="020B0604020202020204" pitchFamily="34" charset="0"/>
              <a:buChar char="•"/>
              <a:defRPr/>
            </a:pPr>
            <a:r>
              <a:rPr lang="en-US" altLang="en-US" sz="1800" dirty="0">
                <a:solidFill>
                  <a:schemeClr val="tx1"/>
                </a:solidFill>
                <a:hlinkClick r:id="rId6"/>
              </a:rPr>
              <a:t>11-21/1585r12</a:t>
            </a:r>
            <a:r>
              <a:rPr lang="en-US" altLang="en-US" sz="1800" dirty="0">
                <a:solidFill>
                  <a:schemeClr val="tx1"/>
                </a:solidFill>
              </a:rPr>
              <a:t>: Identifiable Random MAC address (reviewed Nov 10, </a:t>
            </a:r>
            <a:r>
              <a:rPr lang="en-US" altLang="en-US" sz="1800" u="sng" dirty="0">
                <a:solidFill>
                  <a:schemeClr val="tx1"/>
                </a:solidFill>
              </a:rPr>
              <a:t>updated</a:t>
            </a:r>
            <a:r>
              <a:rPr lang="en-US" altLang="en-US" sz="1800" dirty="0">
                <a:solidFill>
                  <a:schemeClr val="tx1"/>
                </a:solidFill>
              </a:rPr>
              <a:t>)</a:t>
            </a:r>
          </a:p>
          <a:p>
            <a:pPr marL="857250" lvl="1" indent="-457200">
              <a:lnSpc>
                <a:spcPct val="90000"/>
              </a:lnSpc>
              <a:spcBef>
                <a:spcPts val="0"/>
              </a:spcBef>
              <a:spcAft>
                <a:spcPts val="600"/>
              </a:spcAft>
              <a:buFont typeface="Arial" panose="020B0604020202020204" pitchFamily="34" charset="0"/>
              <a:buChar char="•"/>
              <a:defRPr/>
            </a:pPr>
            <a:r>
              <a:rPr lang="en-US" altLang="en-US" sz="1800" b="1" dirty="0">
                <a:solidFill>
                  <a:schemeClr val="tx1"/>
                </a:solidFill>
                <a:hlinkClick r:id="rId7"/>
              </a:rPr>
              <a:t>11-21/1673r10</a:t>
            </a:r>
            <a:r>
              <a:rPr lang="en-US" altLang="en-US" sz="1800" b="1" dirty="0">
                <a:solidFill>
                  <a:schemeClr val="tx1"/>
                </a:solidFill>
              </a:rPr>
              <a:t>: Proposed Text for IRMA (briefly reviewed Oct 21, </a:t>
            </a:r>
            <a:r>
              <a:rPr lang="en-US" altLang="en-US" sz="1800" b="1" u="sng" dirty="0">
                <a:solidFill>
                  <a:schemeClr val="tx1"/>
                </a:solidFill>
              </a:rPr>
              <a:t>updated</a:t>
            </a:r>
            <a:r>
              <a:rPr lang="en-US" altLang="en-US" sz="1800" b="1" dirty="0">
                <a:solidFill>
                  <a:schemeClr val="tx1"/>
                </a:solidFill>
              </a:rPr>
              <a:t>)</a:t>
            </a:r>
          </a:p>
          <a:p>
            <a:pPr marL="857250" lvl="1" indent="-457200">
              <a:lnSpc>
                <a:spcPct val="90000"/>
              </a:lnSpc>
              <a:spcBef>
                <a:spcPts val="0"/>
              </a:spcBef>
              <a:spcAft>
                <a:spcPts val="600"/>
              </a:spcAft>
              <a:buFont typeface="Arial" panose="020B0604020202020204" pitchFamily="34" charset="0"/>
              <a:buChar char="•"/>
              <a:defRPr/>
            </a:pPr>
            <a:r>
              <a:rPr lang="en-US" altLang="en-US" sz="1800" b="1" dirty="0">
                <a:solidFill>
                  <a:schemeClr val="tx1"/>
                </a:solidFill>
                <a:hlinkClick r:id="rId8"/>
              </a:rPr>
              <a:t>11-21/1720r1</a:t>
            </a:r>
            <a:r>
              <a:rPr lang="en-US" altLang="en-US" sz="1800" b="1" dirty="0">
                <a:solidFill>
                  <a:schemeClr val="tx1"/>
                </a:solidFill>
              </a:rPr>
              <a:t>: IRM advantages and use cases (reviewed Nov 4)</a:t>
            </a:r>
          </a:p>
          <a:p>
            <a:pPr marL="857250" lvl="1" indent="-457200">
              <a:lnSpc>
                <a:spcPct val="90000"/>
              </a:lnSpc>
              <a:spcBef>
                <a:spcPts val="0"/>
              </a:spcBef>
              <a:spcAft>
                <a:spcPts val="600"/>
              </a:spcAft>
              <a:buFont typeface="Arial" panose="020B0604020202020204" pitchFamily="34" charset="0"/>
              <a:buChar char="•"/>
              <a:defRPr/>
            </a:pPr>
            <a:r>
              <a:rPr lang="en-US" altLang="en-US" sz="1800" b="1" dirty="0">
                <a:solidFill>
                  <a:schemeClr val="tx1"/>
                </a:solidFill>
                <a:hlinkClick r:id="rId9"/>
              </a:rPr>
              <a:t>11-21/2006r1</a:t>
            </a:r>
            <a:r>
              <a:rPr lang="en-US" altLang="en-US" sz="1800" b="1" dirty="0">
                <a:solidFill>
                  <a:schemeClr val="tx1"/>
                </a:solidFill>
              </a:rPr>
              <a:t>: IRM analysis, use cases, criteria (reviewed Jan 6)</a:t>
            </a:r>
          </a:p>
          <a:p>
            <a:pPr marL="457200" indent="-457200">
              <a:lnSpc>
                <a:spcPct val="90000"/>
              </a:lnSpc>
              <a:spcBef>
                <a:spcPts val="0"/>
              </a:spcBef>
              <a:spcAft>
                <a:spcPts val="600"/>
              </a:spcAft>
              <a:buFont typeface="Arial" panose="020B0604020202020204" pitchFamily="34" charset="0"/>
              <a:buChar char="•"/>
              <a:defRPr/>
            </a:pPr>
            <a:r>
              <a:rPr lang="en-US" altLang="en-US" sz="1800" dirty="0">
                <a:solidFill>
                  <a:schemeClr val="tx1"/>
                </a:solidFill>
                <a:hlinkClick r:id="rId10"/>
              </a:rPr>
              <a:t>11-21/1378r0</a:t>
            </a:r>
            <a:r>
              <a:rPr lang="en-US" altLang="en-US" sz="1800" dirty="0">
                <a:solidFill>
                  <a:schemeClr val="tx1"/>
                </a:solidFill>
              </a:rPr>
              <a:t>: Client ID query concept (reviewed Aug 19)</a:t>
            </a:r>
          </a:p>
          <a:p>
            <a:pPr marL="857250" lvl="1" indent="-457200">
              <a:lnSpc>
                <a:spcPct val="90000"/>
              </a:lnSpc>
              <a:spcBef>
                <a:spcPts val="0"/>
              </a:spcBef>
              <a:spcAft>
                <a:spcPts val="600"/>
              </a:spcAft>
              <a:buFont typeface="Arial" panose="020B0604020202020204" pitchFamily="34" charset="0"/>
              <a:buChar char="•"/>
              <a:defRPr/>
            </a:pPr>
            <a:r>
              <a:rPr lang="en-US" altLang="en-US" sz="1800" b="1" dirty="0">
                <a:solidFill>
                  <a:schemeClr val="tx1"/>
                </a:solidFill>
                <a:hlinkClick r:id="rId11"/>
              </a:rPr>
              <a:t>11-21/1379r3</a:t>
            </a:r>
            <a:r>
              <a:rPr lang="en-US" altLang="en-US" sz="1800" b="1" dirty="0">
                <a:solidFill>
                  <a:schemeClr val="tx1"/>
                </a:solidFill>
              </a:rPr>
              <a:t>: Proposed text for ID Query Action frame (reviewed Oct 21)</a:t>
            </a:r>
          </a:p>
          <a:p>
            <a:pPr marL="857250" lvl="1" indent="-457200">
              <a:lnSpc>
                <a:spcPct val="90000"/>
              </a:lnSpc>
              <a:spcBef>
                <a:spcPts val="0"/>
              </a:spcBef>
              <a:spcAft>
                <a:spcPts val="600"/>
              </a:spcAft>
              <a:buFont typeface="Arial" panose="020B0604020202020204" pitchFamily="34" charset="0"/>
              <a:buChar char="•"/>
              <a:defRPr/>
            </a:pPr>
            <a:r>
              <a:rPr lang="en-US" altLang="en-US" sz="1800" b="1" dirty="0">
                <a:solidFill>
                  <a:schemeClr val="tx1"/>
                </a:solidFill>
                <a:hlinkClick r:id="rId12"/>
              </a:rPr>
              <a:t>11-21/1853r2</a:t>
            </a:r>
            <a:r>
              <a:rPr lang="en-US" altLang="en-US" sz="1800" b="1" dirty="0">
                <a:solidFill>
                  <a:schemeClr val="tx1"/>
                </a:solidFill>
              </a:rPr>
              <a:t> : ID Query analysis (reviewed Jan 11, </a:t>
            </a:r>
            <a:r>
              <a:rPr lang="en-US" altLang="en-US" sz="1800" b="1" u="sng" dirty="0">
                <a:solidFill>
                  <a:schemeClr val="tx1"/>
                </a:solidFill>
              </a:rPr>
              <a:t>updated</a:t>
            </a:r>
            <a:r>
              <a:rPr lang="en-US" altLang="en-US" sz="1800" b="1" dirty="0">
                <a:solidFill>
                  <a:schemeClr val="tx1"/>
                </a:solidFill>
              </a:rPr>
              <a:t>)</a:t>
            </a:r>
          </a:p>
          <a:p>
            <a:pPr marL="457200" indent="-457200">
              <a:lnSpc>
                <a:spcPct val="90000"/>
              </a:lnSpc>
              <a:spcBef>
                <a:spcPts val="0"/>
              </a:spcBef>
              <a:spcAft>
                <a:spcPts val="600"/>
              </a:spcAft>
              <a:buFont typeface="Arial" panose="020B0604020202020204" pitchFamily="34" charset="0"/>
              <a:buChar char="•"/>
              <a:defRPr/>
            </a:pPr>
            <a:r>
              <a:rPr lang="en-US" altLang="en-US" sz="1800" dirty="0">
                <a:solidFill>
                  <a:schemeClr val="tx1"/>
                </a:solidFill>
                <a:hlinkClick r:id="rId13"/>
              </a:rPr>
              <a:t>11-21/1839r1</a:t>
            </a:r>
            <a:r>
              <a:rPr lang="en-US" altLang="en-US" sz="1800" dirty="0">
                <a:solidFill>
                  <a:schemeClr val="tx1"/>
                </a:solidFill>
              </a:rPr>
              <a:t>: Transient STA ID</a:t>
            </a:r>
          </a:p>
          <a:p>
            <a:pPr marL="857250" lvl="1" indent="-457200">
              <a:lnSpc>
                <a:spcPct val="90000"/>
              </a:lnSpc>
              <a:spcBef>
                <a:spcPts val="0"/>
              </a:spcBef>
              <a:spcAft>
                <a:spcPts val="600"/>
              </a:spcAft>
              <a:buFont typeface="Arial" panose="020B0604020202020204" pitchFamily="34" charset="0"/>
              <a:buChar char="•"/>
              <a:defRPr/>
            </a:pPr>
            <a:r>
              <a:rPr lang="en-US" altLang="en-US" sz="1800" b="1" dirty="0">
                <a:solidFill>
                  <a:schemeClr val="tx1"/>
                </a:solidFill>
                <a:hlinkClick r:id="rId14"/>
              </a:rPr>
              <a:t>11-22/0025r0</a:t>
            </a:r>
            <a:r>
              <a:rPr lang="en-US" altLang="en-US" sz="1800" b="1" dirty="0">
                <a:solidFill>
                  <a:schemeClr val="tx1"/>
                </a:solidFill>
              </a:rPr>
              <a:t>: Transient STA ID analysis (reviewed Jan 11)</a:t>
            </a:r>
          </a:p>
          <a:p>
            <a:pPr marL="457200" indent="-457200">
              <a:lnSpc>
                <a:spcPct val="90000"/>
              </a:lnSpc>
              <a:spcBef>
                <a:spcPts val="0"/>
              </a:spcBef>
              <a:spcAft>
                <a:spcPts val="600"/>
              </a:spcAft>
              <a:buFont typeface="Arial" panose="020B0604020202020204" pitchFamily="34" charset="0"/>
              <a:buChar char="•"/>
              <a:defRPr/>
            </a:pPr>
            <a:r>
              <a:rPr lang="en-US" altLang="en-US" sz="1800" dirty="0">
                <a:solidFill>
                  <a:schemeClr val="tx1"/>
                </a:solidFill>
                <a:hlinkClick r:id="rId15"/>
              </a:rPr>
              <a:t>11-22/0117r0</a:t>
            </a:r>
            <a:r>
              <a:rPr lang="en-US" altLang="en-US" sz="1800" dirty="0">
                <a:solidFill>
                  <a:schemeClr val="tx1"/>
                </a:solidFill>
              </a:rPr>
              <a:t>: Secure Device ID exchange concept (reviewed Jan 18)</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8539683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Create D0.1</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D0.1 draft by incorporating the changes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r>
              <a:rPr lang="en-GB" altLang="en-US" sz="1800" dirty="0">
                <a:solidFill>
                  <a:schemeClr val="tx1"/>
                </a:solidFill>
              </a:rPr>
              <a:t>Moved:</a:t>
            </a:r>
          </a:p>
          <a:p>
            <a:pPr>
              <a:buFont typeface="Arial" panose="020B0604020202020204" pitchFamily="34" charset="0"/>
              <a:buChar char="•"/>
            </a:pPr>
            <a:r>
              <a:rPr lang="en-GB" altLang="en-US" sz="1800" dirty="0">
                <a:solidFill>
                  <a:schemeClr val="tx1"/>
                </a:solidFill>
              </a:rPr>
              <a:t>Seconded:</a:t>
            </a:r>
          </a:p>
          <a:p>
            <a:pPr>
              <a:buFont typeface="Arial" panose="020B0604020202020204" pitchFamily="34" charset="0"/>
              <a:buChar char="•"/>
            </a:pPr>
            <a:r>
              <a:rPr lang="en-GB" altLang="en-US" sz="1800" dirty="0">
                <a:solidFill>
                  <a:schemeClr val="tx1"/>
                </a:solidFill>
              </a:rPr>
              <a:t>Results:</a:t>
            </a: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r>
              <a:rPr lang="en-GB" altLang="en-US" sz="1800" dirty="0">
                <a:solidFill>
                  <a:schemeClr val="tx1"/>
                </a:solidFill>
              </a:rPr>
              <a:t>Moved:</a:t>
            </a:r>
          </a:p>
          <a:p>
            <a:pPr>
              <a:buFont typeface="Arial" panose="020B0604020202020204" pitchFamily="34" charset="0"/>
              <a:buChar char="•"/>
            </a:pPr>
            <a:r>
              <a:rPr lang="en-GB" altLang="en-US" sz="1800" dirty="0">
                <a:solidFill>
                  <a:schemeClr val="tx1"/>
                </a:solidFill>
              </a:rPr>
              <a:t>Seconded:</a:t>
            </a:r>
          </a:p>
          <a:p>
            <a:pPr>
              <a:buFont typeface="Arial" panose="020B0604020202020204" pitchFamily="34" charset="0"/>
              <a:buChar char="•"/>
            </a:pPr>
            <a:r>
              <a:rPr lang="en-GB" altLang="en-US" sz="1800" dirty="0">
                <a:solidFill>
                  <a:schemeClr val="tx1"/>
                </a:solidFill>
              </a:rPr>
              <a:t>Results:</a:t>
            </a: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March plenary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Consider contributions for draft text (target is Mar session for D1.0)</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March session:</a:t>
            </a:r>
          </a:p>
          <a:p>
            <a:pPr marL="457200" indent="-457200">
              <a:buFont typeface="Arial" panose="020B0604020202020204" pitchFamily="34" charset="0"/>
              <a:buChar char="•"/>
            </a:pPr>
            <a:r>
              <a:rPr lang="en-US" sz="2800" dirty="0"/>
              <a:t>3? 4?</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hlinkClick r:id="rId3"/>
              </a:rPr>
              <a:t>11-21/0332r29</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January 2022 Interim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802.11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https://grouper.ieee.org/groups/802/11/Meetings/Meeting_Plan.html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15071</TotalTime>
  <Words>3066</Words>
  <Application>Microsoft Office PowerPoint</Application>
  <PresentationFormat>Widescreen</PresentationFormat>
  <Paragraphs>354</Paragraphs>
  <Slides>31</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Helvetica</vt:lpstr>
      <vt:lpstr>Monotype Sorts</vt:lpstr>
      <vt:lpstr>Times New Roman</vt:lpstr>
      <vt:lpstr>Office Theme</vt:lpstr>
      <vt:lpstr>Document</vt:lpstr>
      <vt:lpstr>TGbh-agenda-2022-Jan-Interim</vt:lpstr>
      <vt:lpstr>Abstract</vt:lpstr>
      <vt:lpstr>IEEE 802.11 TGbh   Randomized and Changing MAC Addresses (RCM)</vt:lpstr>
      <vt:lpstr>Registration for the January 802.11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18 January 2022, 13:30-15:30 ET</vt:lpstr>
      <vt:lpstr>Approve prior TGbh minutes</vt:lpstr>
      <vt:lpstr>Timeline</vt:lpstr>
      <vt:lpstr>TGbh Agenda – 19 January 2022, 19:00-21:00 ET</vt:lpstr>
      <vt:lpstr>TGbh Agenda – 20 January 2022, 13:30-15:30 ET</vt:lpstr>
      <vt:lpstr>TGbh Agenda – 21 January 2022, 09:00-11:00 ET</vt:lpstr>
      <vt:lpstr>Issues Tracking/Contributions</vt:lpstr>
      <vt:lpstr> Solution Proposal Contributions</vt:lpstr>
      <vt:lpstr>Motion X – Create D0.1</vt:lpstr>
      <vt:lpstr>Motion X - D0.1 update</vt:lpstr>
      <vt:lpstr>March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165</cp:revision>
  <cp:lastPrinted>1601-01-01T00:00:00Z</cp:lastPrinted>
  <dcterms:created xsi:type="dcterms:W3CDTF">2021-01-26T19:12:38Z</dcterms:created>
  <dcterms:modified xsi:type="dcterms:W3CDTF">2022-01-19T15:55:13Z</dcterms:modified>
</cp:coreProperties>
</file>