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1" r:id="rId17"/>
    <p:sldId id="2371" r:id="rId18"/>
    <p:sldId id="314" r:id="rId19"/>
    <p:sldId id="297" r:id="rId20"/>
    <p:sldId id="308" r:id="rId21"/>
    <p:sldId id="2372" r:id="rId22"/>
    <p:sldId id="2369" r:id="rId23"/>
    <p:sldId id="2370" r:id="rId24"/>
    <p:sldId id="2367" r:id="rId25"/>
    <p:sldId id="307" r:id="rId26"/>
    <p:sldId id="310" r:id="rId27"/>
    <p:sldId id="295" r:id="rId28"/>
    <p:sldId id="311" r:id="rId29"/>
    <p:sldId id="312" r:id="rId30"/>
    <p:sldId id="313"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8" d="100"/>
          <a:sy n="88" d="100"/>
        </p:scale>
        <p:origin x="96"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12/17/2021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70208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29</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899577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802.11-21/1995r0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27-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892-01-00bh-minutes-tgbh-november-plenar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21/11-21-0332-27-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1/11-21-0332-27-00bh-issues-tracking.docx" TargetMode="External"/><Relationship Id="rId4" Type="http://schemas.openxmlformats.org/officeDocument/2006/relationships/hyperlink" Target="https://mentor.ieee.org/802.11/dcn/21/11-21-1141-00-00bh-excerpts-of-wba-document-wi-fi-id-scope.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27-00bh-issues-tracking.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332-23-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1/11-21-1634-00-00bh-private-identifier-requirements-for-tgbh.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1378-00-00bh-client-id-query-concept.ppt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2006-00-00bh-irm-analysis-uses-cases-criteria.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1/11-21-1720-01-00bh-irm-advantages-and-use-cases.docx" TargetMode="External"/><Relationship Id="rId11" Type="http://schemas.openxmlformats.org/officeDocument/2006/relationships/hyperlink" Target="https://mentor.ieee.org/802.11/dcn/21/11-21-1839-00-00bh-transient-sta-id.pptx" TargetMode="External"/><Relationship Id="rId5" Type="http://schemas.openxmlformats.org/officeDocument/2006/relationships/hyperlink" Target="https://mentor.ieee.org/802.11/dcn/21/11-21-1673-10-00bh-proposed-text-for-irma.docx" TargetMode="External"/><Relationship Id="rId10" Type="http://schemas.openxmlformats.org/officeDocument/2006/relationships/hyperlink" Target="https://mentor.ieee.org/802.11/dcn/21/11-21-1853-00-00bh-id-query-analysis.docx" TargetMode="External"/><Relationship Id="rId4" Type="http://schemas.openxmlformats.org/officeDocument/2006/relationships/hyperlink" Target="https://mentor.ieee.org/802.11/dcn/21/11-21-1585-11-00bh-identifiable-random-mac-address.pptx" TargetMode="External"/><Relationship Id="rId9" Type="http://schemas.openxmlformats.org/officeDocument/2006/relationships/hyperlink" Target="https://mentor.ieee.org/802.11/dcn/21/11-21-1379-03-00bh-proposed-text-for-id-query-action-frame.doc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332-27-00bh-issues-tracking.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2021-12-17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January 2022, 13:30-15:30 ET</a:t>
            </a:r>
            <a:endParaRPr lang="en-GB" dirty="0"/>
          </a:p>
        </p:txBody>
      </p:sp>
      <p:sp>
        <p:nvSpPr>
          <p:cNvPr id="4098" name="Rectangle 2"/>
          <p:cNvSpPr>
            <a:spLocks noGrp="1" noChangeArrowheads="1"/>
          </p:cNvSpPr>
          <p:nvPr>
            <p:ph idx="1"/>
          </p:nvPr>
        </p:nvSpPr>
        <p:spPr>
          <a:xfrm>
            <a:off x="685800" y="1524000"/>
            <a:ext cx="10820399" cy="44196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Nov plenary and December/January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reminder/review</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Nov Plenary session: </a:t>
            </a:r>
            <a:r>
              <a:rPr lang="en-US" sz="2400" dirty="0">
                <a:hlinkClick r:id="rId3"/>
              </a:rPr>
              <a:t>11-21/1892r1</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Dec 7:</a:t>
            </a:r>
          </a:p>
          <a:p>
            <a:pPr marL="1257300" lvl="2" indent="-457200">
              <a:lnSpc>
                <a:spcPct val="90000"/>
              </a:lnSpc>
              <a:spcBef>
                <a:spcPts val="0"/>
              </a:spcBef>
              <a:spcAft>
                <a:spcPts val="600"/>
              </a:spcAft>
              <a:buFont typeface="Arial" panose="020B0604020202020204" pitchFamily="34" charset="0"/>
              <a:buChar char="•"/>
              <a:defRPr/>
            </a:pPr>
            <a:r>
              <a:rPr lang="en-US" sz="2400" dirty="0"/>
              <a:t>Dec 16: </a:t>
            </a:r>
          </a:p>
          <a:p>
            <a:pPr marL="1257300" lvl="2" indent="-457200">
              <a:lnSpc>
                <a:spcPct val="90000"/>
              </a:lnSpc>
              <a:spcBef>
                <a:spcPts val="0"/>
              </a:spcBef>
              <a:spcAft>
                <a:spcPts val="600"/>
              </a:spcAft>
              <a:buFont typeface="Arial" panose="020B0604020202020204" pitchFamily="34" charset="0"/>
              <a:buChar char="•"/>
              <a:defRPr/>
            </a:pPr>
            <a:r>
              <a:rPr lang="en-US" sz="2400" dirty="0"/>
              <a:t>Jan 6:</a:t>
            </a:r>
          </a:p>
          <a:p>
            <a:pPr marL="1257300" lvl="2" indent="-457200">
              <a:lnSpc>
                <a:spcPct val="90000"/>
              </a:lnSpc>
              <a:spcBef>
                <a:spcPts val="0"/>
              </a:spcBef>
              <a:spcAft>
                <a:spcPts val="600"/>
              </a:spcAft>
              <a:buFont typeface="Arial" panose="020B0604020202020204" pitchFamily="34" charset="0"/>
              <a:buChar char="•"/>
              <a:defRPr/>
            </a:pPr>
            <a:r>
              <a:rPr lang="en-US" sz="2400" dirty="0"/>
              <a:t>Jan 11: </a:t>
            </a:r>
          </a:p>
          <a:p>
            <a:pPr marL="457200" indent="-457200">
              <a:lnSpc>
                <a:spcPct val="90000"/>
              </a:lnSpc>
              <a:spcBef>
                <a:spcPts val="0"/>
              </a:spcBef>
              <a:spcAft>
                <a:spcPts val="600"/>
              </a:spcAft>
              <a:buFont typeface="Arial" panose="020B0604020202020204" pitchFamily="34" charset="0"/>
              <a:buChar char="•"/>
              <a:defRPr/>
            </a:pPr>
            <a:r>
              <a:rPr lang="en-US" sz="2800" dirty="0"/>
              <a:t>Moved:</a:t>
            </a:r>
          </a:p>
          <a:p>
            <a:pPr marL="457200" indent="-457200">
              <a:lnSpc>
                <a:spcPct val="90000"/>
              </a:lnSpc>
              <a:spcBef>
                <a:spcPts val="0"/>
              </a:spcBef>
              <a:spcAft>
                <a:spcPts val="600"/>
              </a:spcAft>
              <a:buFont typeface="Arial" panose="020B0604020202020204" pitchFamily="34" charset="0"/>
              <a:buChar char="•"/>
              <a:defRPr/>
            </a:pPr>
            <a:r>
              <a:rPr lang="en-US" sz="2800" dirty="0"/>
              <a:t>Seconded:</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January 2022,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5"/>
              </a:rPr>
              <a:t>11-21/0332r27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 status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898373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January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January Interim meetings: Tuesday, 13:30-15:30;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 from WBA: </a:t>
            </a:r>
            <a:r>
              <a:rPr lang="en-US" sz="2800" b="0" u="sng" dirty="0">
                <a:hlinkClick r:id="rId3"/>
              </a:rPr>
              <a:t>11-21/0703r0</a:t>
            </a:r>
            <a:r>
              <a:rPr lang="en-US" sz="2800" b="0" dirty="0"/>
              <a:t>, </a:t>
            </a:r>
            <a:r>
              <a:rPr lang="en-US" sz="2800" b="0" dirty="0">
                <a:hlinkClick r:id="rId4"/>
              </a:rPr>
              <a:t>11-21/1141r0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t>Response draft: TBD</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5"/>
              </a:rPr>
              <a:t>11-21/0332r27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Draft 0.1</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21 January 2022, 09:00-11:00 ET</a:t>
            </a:r>
            <a:endParaRPr lang="en-GB" dirty="0"/>
          </a:p>
        </p:txBody>
      </p:sp>
      <p:sp>
        <p:nvSpPr>
          <p:cNvPr id="4098" name="Rectangle 2"/>
          <p:cNvSpPr>
            <a:spLocks noGrp="1" noChangeArrowheads="1"/>
          </p:cNvSpPr>
          <p:nvPr>
            <p:ph idx="1"/>
          </p:nvPr>
        </p:nvSpPr>
        <p:spPr>
          <a:xfrm>
            <a:off x="762000" y="1371600"/>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Response to Liaison from WBA:</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11-21/0332r27</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20) </a:t>
            </a:r>
          </a:p>
          <a:p>
            <a:pPr marL="457200" indent="-457200">
              <a:lnSpc>
                <a:spcPct val="70000"/>
              </a:lnSpc>
              <a:spcBef>
                <a:spcPts val="300"/>
              </a:spcBef>
              <a:spcAft>
                <a:spcPts val="600"/>
              </a:spcAft>
              <a:buFont typeface="Arial" panose="020B0604020202020204" pitchFamily="34" charset="0"/>
              <a:buChar char="•"/>
              <a:defRPr/>
            </a:pPr>
            <a:r>
              <a:rPr lang="en-US" sz="2800" dirty="0"/>
              <a:t>Approve Draft 0.1</a:t>
            </a:r>
          </a:p>
          <a:p>
            <a:pPr marL="457200" indent="-457200">
              <a:lnSpc>
                <a:spcPct val="70000"/>
              </a:lnSpc>
              <a:spcBef>
                <a:spcPts val="300"/>
              </a:spcBef>
              <a:spcAft>
                <a:spcPts val="600"/>
              </a:spcAft>
              <a:buFont typeface="Arial" panose="020B0604020202020204" pitchFamily="34" charset="0"/>
              <a:buChar char="•"/>
              <a:defRPr/>
            </a:pPr>
            <a:r>
              <a:rPr lang="en-US" sz="2800" dirty="0"/>
              <a:t>Other use cases not covered yet?</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u="sng" dirty="0"/>
              <a:t>Timeline review/update</a:t>
            </a:r>
            <a:endParaRPr lang="en-US" sz="2400" u="sng"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March plan</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January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Issues Tracking/Contributions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2800" dirty="0"/>
              <a:t>Issues Tracking document: </a:t>
            </a:r>
            <a:r>
              <a:rPr lang="en-US" sz="2800" b="0" dirty="0">
                <a:hlinkClick r:id="rId3"/>
              </a:rPr>
              <a:t>11-21/0332r23</a:t>
            </a:r>
            <a:r>
              <a:rPr lang="en-US" sz="2800" b="0" dirty="0"/>
              <a:t> </a:t>
            </a:r>
            <a:endParaRPr lang="en-US" sz="2800" dirty="0"/>
          </a:p>
          <a:p>
            <a:pPr marL="457200" indent="-457200">
              <a:lnSpc>
                <a:spcPct val="90000"/>
              </a:lnSpc>
              <a:spcBef>
                <a:spcPts val="0"/>
              </a:spcBef>
              <a:spcAft>
                <a:spcPts val="300"/>
              </a:spcAft>
              <a:buFont typeface="Arial" panose="020B0604020202020204" pitchFamily="34" charset="0"/>
              <a:buChar char="•"/>
              <a:defRPr/>
            </a:pPr>
            <a:r>
              <a:rPr lang="en-US" altLang="en-US" sz="2800" dirty="0">
                <a:solidFill>
                  <a:schemeClr val="tx1"/>
                </a:solidFill>
                <a:hlinkClick r:id="rId4"/>
              </a:rPr>
              <a:t>11-21/1634r0</a:t>
            </a:r>
            <a:r>
              <a:rPr lang="en-US" altLang="en-US" sz="2800" dirty="0">
                <a:solidFill>
                  <a:schemeClr val="tx1"/>
                </a:solidFill>
              </a:rPr>
              <a:t> : Private identifier requirements for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 Solution Proposal Contributions</a:t>
            </a:r>
            <a:endParaRPr lang="en-GB" dirty="0"/>
          </a:p>
        </p:txBody>
      </p:sp>
      <p:sp>
        <p:nvSpPr>
          <p:cNvPr id="4098" name="Rectangle 2"/>
          <p:cNvSpPr>
            <a:spLocks noGrp="1" noChangeArrowheads="1"/>
          </p:cNvSpPr>
          <p:nvPr>
            <p:ph idx="1"/>
          </p:nvPr>
        </p:nvSpPr>
        <p:spPr>
          <a:xfrm>
            <a:off x="914401" y="1600200"/>
            <a:ext cx="10361084" cy="4875214"/>
          </a:xfrm>
          <a:ln/>
        </p:spPr>
        <p:txBody>
          <a:bodyPr/>
          <a:lstStyle/>
          <a:p>
            <a:pPr marL="0" indent="0">
              <a:lnSpc>
                <a:spcPct val="90000"/>
              </a:lnSpc>
              <a:spcBef>
                <a:spcPts val="0"/>
              </a:spcBef>
              <a:spcAft>
                <a:spcPts val="300"/>
              </a:spcAft>
              <a:defRPr/>
            </a:pPr>
            <a:r>
              <a:rPr lang="en-US" altLang="en-US" sz="2800" dirty="0">
                <a:solidFill>
                  <a:schemeClr val="tx1"/>
                </a:solidFill>
              </a:rPr>
              <a:t>Proposals received, reviewed so far:</a:t>
            </a:r>
          </a:p>
          <a:p>
            <a:pPr marL="457200" indent="-457200">
              <a:lnSpc>
                <a:spcPct val="90000"/>
              </a:lnSpc>
              <a:spcBef>
                <a:spcPts val="0"/>
              </a:spcBef>
              <a:spcAft>
                <a:spcPts val="300"/>
              </a:spcAft>
              <a:buFont typeface="Arial" panose="020B0604020202020204" pitchFamily="34" charset="0"/>
              <a:buChar char="•"/>
              <a:defRPr/>
            </a:pPr>
            <a:r>
              <a:rPr lang="en-US" altLang="en-US" sz="2200" dirty="0">
                <a:solidFill>
                  <a:schemeClr val="tx1"/>
                </a:solidFill>
                <a:hlinkClick r:id="rId3"/>
              </a:rPr>
              <a:t>11-21/1083r0</a:t>
            </a:r>
            <a:r>
              <a:rPr lang="en-US" altLang="en-US" sz="22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200" dirty="0">
                <a:solidFill>
                  <a:schemeClr val="tx1"/>
                </a:solidFill>
                <a:hlinkClick r:id="rId4"/>
              </a:rPr>
              <a:t>11-21/1585r11</a:t>
            </a:r>
            <a:r>
              <a:rPr lang="en-US" altLang="en-US" sz="2200" dirty="0">
                <a:solidFill>
                  <a:schemeClr val="tx1"/>
                </a:solidFill>
              </a:rPr>
              <a:t>:  Identifiable Random MAC address (reviewed Nov 10, </a:t>
            </a:r>
            <a:r>
              <a:rPr lang="en-US" altLang="en-US" sz="2200" u="sng" dirty="0">
                <a:solidFill>
                  <a:schemeClr val="tx1"/>
                </a:solidFill>
              </a:rPr>
              <a:t>updated</a:t>
            </a:r>
            <a:r>
              <a:rPr lang="en-US" altLang="en-US" sz="22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2200" b="1" dirty="0">
                <a:solidFill>
                  <a:schemeClr val="tx1"/>
                </a:solidFill>
                <a:hlinkClick r:id="rId5"/>
              </a:rPr>
              <a:t>11-21/1673r10</a:t>
            </a:r>
            <a:r>
              <a:rPr lang="en-US" altLang="en-US" sz="2200" b="1" dirty="0">
                <a:solidFill>
                  <a:schemeClr val="tx1"/>
                </a:solidFill>
              </a:rPr>
              <a:t>: Proposed Text for IRMA (briefly reviewed Oct 21, </a:t>
            </a:r>
            <a:r>
              <a:rPr lang="en-US" altLang="en-US" sz="2200" b="1" u="sng" dirty="0">
                <a:solidFill>
                  <a:schemeClr val="tx1"/>
                </a:solidFill>
              </a:rPr>
              <a:t>updated</a:t>
            </a:r>
            <a:r>
              <a:rPr lang="en-US" altLang="en-US" sz="22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2200" b="1" dirty="0">
                <a:solidFill>
                  <a:schemeClr val="tx1"/>
                </a:solidFill>
                <a:hlinkClick r:id="rId6"/>
              </a:rPr>
              <a:t>11-21/1720r1</a:t>
            </a:r>
            <a:r>
              <a:rPr lang="en-US" altLang="en-US" sz="22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2200" b="1" dirty="0">
                <a:solidFill>
                  <a:schemeClr val="tx1"/>
                </a:solidFill>
                <a:hlinkClick r:id="rId7"/>
              </a:rPr>
              <a:t>11-21/2006r0</a:t>
            </a:r>
            <a:r>
              <a:rPr lang="en-US" altLang="en-US" sz="2200" b="1" dirty="0">
                <a:solidFill>
                  <a:schemeClr val="tx1"/>
                </a:solidFill>
              </a:rPr>
              <a:t>: IRM analysis, use cases, criteria (</a:t>
            </a:r>
            <a:r>
              <a:rPr lang="en-US" altLang="en-US" sz="2200" b="1" u="sng" dirty="0">
                <a:solidFill>
                  <a:schemeClr val="tx1"/>
                </a:solidFill>
              </a:rPr>
              <a:t>not reviewed yet</a:t>
            </a:r>
            <a:r>
              <a:rPr lang="en-US" altLang="en-US" sz="2200"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200" dirty="0">
                <a:solidFill>
                  <a:schemeClr val="tx1"/>
                </a:solidFill>
                <a:hlinkClick r:id="rId8"/>
              </a:rPr>
              <a:t>11-21/1378r0</a:t>
            </a:r>
            <a:r>
              <a:rPr lang="en-US" altLang="en-US" sz="22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2200" b="1" dirty="0">
                <a:solidFill>
                  <a:schemeClr val="tx1"/>
                </a:solidFill>
                <a:hlinkClick r:id="rId9"/>
              </a:rPr>
              <a:t>11-21/1379r3</a:t>
            </a:r>
            <a:r>
              <a:rPr lang="en-US" altLang="en-US" sz="22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2200" b="1" dirty="0">
                <a:solidFill>
                  <a:schemeClr val="tx1"/>
                </a:solidFill>
                <a:hlinkClick r:id="rId10"/>
              </a:rPr>
              <a:t>11-21/1853r0</a:t>
            </a:r>
            <a:r>
              <a:rPr lang="en-US" altLang="en-US" sz="2200" b="1" dirty="0">
                <a:solidFill>
                  <a:schemeClr val="tx1"/>
                </a:solidFill>
              </a:rPr>
              <a:t>: ID Query analysis (</a:t>
            </a:r>
            <a:r>
              <a:rPr lang="en-US" altLang="en-US" sz="2200" b="1" u="sng" dirty="0">
                <a:solidFill>
                  <a:schemeClr val="tx1"/>
                </a:solidFill>
              </a:rPr>
              <a:t>not reviewed yet</a:t>
            </a:r>
            <a:r>
              <a:rPr lang="en-US" altLang="en-US" sz="2200" b="1" dirty="0">
                <a:solidFill>
                  <a:schemeClr val="tx1"/>
                </a:solidFill>
              </a:rPr>
              <a:t>)</a:t>
            </a:r>
          </a:p>
          <a:p>
            <a:pPr marL="457200" indent="-457200">
              <a:lnSpc>
                <a:spcPct val="90000"/>
              </a:lnSpc>
              <a:spcBef>
                <a:spcPts val="0"/>
              </a:spcBef>
              <a:spcAft>
                <a:spcPts val="300"/>
              </a:spcAft>
              <a:buFont typeface="Arial" panose="020B0604020202020204" pitchFamily="34" charset="0"/>
              <a:buChar char="•"/>
              <a:defRPr/>
            </a:pPr>
            <a:r>
              <a:rPr lang="en-US" altLang="en-US" sz="2200" dirty="0">
                <a:solidFill>
                  <a:schemeClr val="tx1"/>
                </a:solidFill>
                <a:hlinkClick r:id="rId11"/>
              </a:rPr>
              <a:t>11-21/1839r0</a:t>
            </a:r>
            <a:r>
              <a:rPr lang="en-US" altLang="en-US" sz="2200" dirty="0">
                <a:solidFill>
                  <a:schemeClr val="tx1"/>
                </a:solidFill>
              </a:rPr>
              <a:t>: Transient STA ID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8539683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Create D0.1</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D0.1 draft by incorporating the changes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a:buFont typeface="Arial" panose="020B0604020202020204" pitchFamily="34" charset="0"/>
              <a:buChar char="•"/>
            </a:pPr>
            <a:r>
              <a:rPr lang="en-GB" altLang="en-US" sz="1800" dirty="0">
                <a:solidFill>
                  <a:schemeClr val="tx1"/>
                </a:solidFill>
              </a:rPr>
              <a:t>Moved:</a:t>
            </a:r>
          </a:p>
          <a:p>
            <a:pPr>
              <a:buFont typeface="Arial" panose="020B0604020202020204" pitchFamily="34" charset="0"/>
              <a:buChar char="•"/>
            </a:pPr>
            <a:r>
              <a:rPr lang="en-GB" altLang="en-US" sz="1800" dirty="0">
                <a:solidFill>
                  <a:schemeClr val="tx1"/>
                </a:solidFill>
              </a:rPr>
              <a:t>Seconded:</a:t>
            </a:r>
          </a:p>
          <a:p>
            <a:pPr>
              <a:buFont typeface="Arial" panose="020B0604020202020204" pitchFamily="34" charset="0"/>
              <a:buChar char="•"/>
            </a:pPr>
            <a:r>
              <a:rPr lang="en-GB" altLang="en-US" sz="1800" dirty="0">
                <a:solidFill>
                  <a:schemeClr val="tx1"/>
                </a:solidFill>
              </a:rPr>
              <a:t>Results:</a:t>
            </a: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March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Consider contributions for draft text (target is Mar session for D1.0)</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March session:</a:t>
            </a:r>
          </a:p>
          <a:p>
            <a:pPr marL="457200" indent="-457200">
              <a:buFont typeface="Arial" panose="020B0604020202020204" pitchFamily="34" charset="0"/>
              <a:buChar char="•"/>
            </a:pPr>
            <a:r>
              <a:rPr lang="en-US" sz="2800" dirty="0"/>
              <a:t>3? 4?</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hlinkClick r:id="rId3"/>
              </a:rPr>
              <a:t>11-21/0332r27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solidFill>
                  <a:schemeClr val="tx1"/>
                </a:solidFill>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January 2022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12595</TotalTime>
  <Words>2835</Words>
  <Application>Microsoft Office PowerPoint</Application>
  <PresentationFormat>Widescreen</PresentationFormat>
  <Paragraphs>336</Paragraphs>
  <Slides>30</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Arial</vt:lpstr>
      <vt:lpstr>Calibri</vt:lpstr>
      <vt:lpstr>Helvetica</vt:lpstr>
      <vt:lpstr>Monotype Sorts</vt:lpstr>
      <vt:lpstr>Times New Roman</vt:lpstr>
      <vt:lpstr>Office Theme</vt:lpstr>
      <vt:lpstr>Document</vt:lpstr>
      <vt:lpstr>TGbh-agenda-2022-Jan-Interim</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January 2022, 13:30-15:30 ET</vt:lpstr>
      <vt:lpstr>Approve prior TGbh minutes</vt:lpstr>
      <vt:lpstr>TGbh Agenda – 19 January 2022, 19:00-21:00 ET</vt:lpstr>
      <vt:lpstr>TGbh Agenda – 20 January 2022, 13:30-15:30 ET</vt:lpstr>
      <vt:lpstr>TGbh Agenda – 21 January 2022, 09:00-11:00 ET</vt:lpstr>
      <vt:lpstr>Issues Tracking/Contributions</vt:lpstr>
      <vt:lpstr> Solution Proposal Contributions</vt:lpstr>
      <vt:lpstr>Motion X – Create D0.1</vt:lpstr>
      <vt:lpstr>Motion X - D0.1 update</vt:lpstr>
      <vt:lpstr>March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153</cp:revision>
  <cp:lastPrinted>1601-01-01T00:00:00Z</cp:lastPrinted>
  <dcterms:created xsi:type="dcterms:W3CDTF">2021-01-26T19:12:38Z</dcterms:created>
  <dcterms:modified xsi:type="dcterms:W3CDTF">2021-12-17T23:20:58Z</dcterms:modified>
</cp:coreProperties>
</file>