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6"/>
  </p:notesMasterIdLst>
  <p:handoutMasterIdLst>
    <p:handoutMasterId r:id="rId27"/>
  </p:handoutMasterIdLst>
  <p:sldIdLst>
    <p:sldId id="269" r:id="rId2"/>
    <p:sldId id="272" r:id="rId3"/>
    <p:sldId id="315" r:id="rId4"/>
    <p:sldId id="2366" r:id="rId5"/>
    <p:sldId id="328" r:id="rId6"/>
    <p:sldId id="267" r:id="rId7"/>
    <p:sldId id="260" r:id="rId8"/>
    <p:sldId id="261" r:id="rId9"/>
    <p:sldId id="262" r:id="rId10"/>
    <p:sldId id="263" r:id="rId11"/>
    <p:sldId id="283" r:id="rId12"/>
    <p:sldId id="284" r:id="rId13"/>
    <p:sldId id="287" r:id="rId14"/>
    <p:sldId id="288" r:id="rId15"/>
    <p:sldId id="289" r:id="rId16"/>
    <p:sldId id="361" r:id="rId17"/>
    <p:sldId id="365" r:id="rId18"/>
    <p:sldId id="367" r:id="rId19"/>
    <p:sldId id="363" r:id="rId20"/>
    <p:sldId id="2367" r:id="rId21"/>
    <p:sldId id="373" r:id="rId22"/>
    <p:sldId id="2368" r:id="rId23"/>
    <p:sldId id="2369" r:id="rId24"/>
    <p:sldId id="360" r:id="rId25"/>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milton, Mark" initials="HM" lastIdx="1" clrIdx="0">
    <p:extLst>
      <p:ext uri="{19B8F6BF-5375-455C-9EA6-DF929625EA0E}">
        <p15:presenceInfo xmlns:p15="http://schemas.microsoft.com/office/powerpoint/2012/main" userId="Hamilton, Mark"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1940" autoAdjust="0"/>
    <p:restoredTop sz="98505" autoAdjust="0"/>
  </p:normalViewPr>
  <p:slideViewPr>
    <p:cSldViewPr>
      <p:cViewPr varScale="1">
        <p:scale>
          <a:sx n="131" d="100"/>
          <a:sy n="131" d="100"/>
        </p:scale>
        <p:origin x="834" y="114"/>
      </p:cViewPr>
      <p:guideLst>
        <p:guide orient="horz" pos="2160"/>
        <p:guide pos="2880"/>
      </p:guideLst>
    </p:cSldViewPr>
  </p:slideViewPr>
  <p:notesTextViewPr>
    <p:cViewPr>
      <p:scale>
        <a:sx n="3" d="2"/>
        <a:sy n="3" d="2"/>
      </p:scale>
      <p:origin x="0" y="0"/>
    </p:cViewPr>
  </p:notesTextViewPr>
  <p:sorterViewPr>
    <p:cViewPr>
      <p:scale>
        <a:sx n="100" d="100"/>
        <a:sy n="100" d="100"/>
      </p:scale>
      <p:origin x="0" y="0"/>
    </p:cViewPr>
  </p:sorterViewPr>
  <p:notesViewPr>
    <p:cSldViewPr>
      <p:cViewPr varScale="1">
        <p:scale>
          <a:sx n="58" d="100"/>
          <a:sy n="58" d="100"/>
        </p:scale>
        <p:origin x="1332" y="84"/>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dirty="0"/>
              <a:t>doc.: IEEE 802.11-09/0840r0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dirty="0"/>
              <a:t>July 2009</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dirty="0"/>
              <a:t>David Bagby, Calypso Ventures, Inc.</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ltLang="en-US" dirty="0"/>
              <a:t>Page </a:t>
            </a:r>
            <a:fld id="{10B05505-DE9A-4AC7-A6A3-ED730399AA6C}" type="slidenum">
              <a:rPr lang="en-US" altLang="en-US"/>
              <a:pPr>
                <a:defRPr/>
              </a:pPr>
              <a:t>‹#›</a:t>
            </a:fld>
            <a:endParaRPr lang="en-US" altLang="en-US" dirty="0"/>
          </a:p>
        </p:txBody>
      </p:sp>
      <p:sp>
        <p:nvSpPr>
          <p:cNvPr id="1434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46087"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Submission</a:t>
            </a:r>
          </a:p>
        </p:txBody>
      </p:sp>
      <p:sp>
        <p:nvSpPr>
          <p:cNvPr id="14344"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dirty="0"/>
              <a:t>doc.: IEEE 802.11-09/0840r0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dirty="0"/>
              <a:t>July 2009</a:t>
            </a:r>
          </a:p>
        </p:txBody>
      </p:sp>
      <p:sp>
        <p:nvSpPr>
          <p:cNvPr id="1331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dirty="0"/>
              <a:t>David Bagby, Calypso Ventures, Inc.</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ltLang="en-US" dirty="0"/>
              <a:t>Page </a:t>
            </a:r>
            <a:fld id="{3A7FECFB-0B9F-42CC-9CB1-ECDE5E0B8DCF}" type="slidenum">
              <a:rPr lang="en-US" altLang="en-US"/>
              <a:pPr>
                <a:defRPr/>
              </a:pPr>
              <a:t>‹#›</a:t>
            </a:fld>
            <a:endParaRPr lang="en-US" altLang="en-US" dirty="0"/>
          </a:p>
        </p:txBody>
      </p:sp>
      <p:sp>
        <p:nvSpPr>
          <p:cNvPr id="3482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Submission</a:t>
            </a:r>
          </a:p>
        </p:txBody>
      </p:sp>
      <p:sp>
        <p:nvSpPr>
          <p:cNvPr id="13321"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13322"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802.11-09/0840r0</a:t>
            </a:r>
          </a:p>
        </p:txBody>
      </p:sp>
      <p:sp>
        <p:nvSpPr>
          <p:cNvPr id="163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163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163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399E07E9-C59C-4A08-BC99-C5CF3A83BF24}" type="slidenum">
              <a:rPr lang="en-US" altLang="en-US" smtClean="0"/>
              <a:pPr>
                <a:spcBef>
                  <a:spcPct val="0"/>
                </a:spcBef>
              </a:pPr>
              <a:t>1</a:t>
            </a:fld>
            <a:endParaRPr lang="en-US" altLang="en-US" dirty="0"/>
          </a:p>
        </p:txBody>
      </p:sp>
      <p:sp>
        <p:nvSpPr>
          <p:cNvPr id="16390" name="Rectangle 2"/>
          <p:cNvSpPr>
            <a:spLocks noGrp="1" noRot="1" noChangeAspect="1" noChangeArrowheads="1" noTextEdit="1"/>
          </p:cNvSpPr>
          <p:nvPr>
            <p:ph type="sldImg"/>
          </p:nvPr>
        </p:nvSpPr>
        <p:spPr>
          <a:xfrm>
            <a:off x="1154113" y="701675"/>
            <a:ext cx="4625975" cy="3468688"/>
          </a:xfrm>
          <a:ln/>
        </p:spPr>
      </p:sp>
      <p:sp>
        <p:nvSpPr>
          <p:cNvPr id="163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19</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143434769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20</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329845389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21</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230687647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22</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406998836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23</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214544668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1843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1843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1843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09366153-B9B8-4CE2-AE11-2A3E0E8D7D37}" type="slidenum">
              <a:rPr lang="en-US" altLang="en-US" smtClean="0"/>
              <a:pPr>
                <a:spcBef>
                  <a:spcPct val="0"/>
                </a:spcBef>
              </a:pPr>
              <a:t>2</a:t>
            </a:fld>
            <a:endParaRPr lang="en-US" altLang="en-US" dirty="0"/>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p:cNvSpPr>
            <a:spLocks noGrp="1" noRot="1" noChangeAspect="1" noTextEdit="1"/>
          </p:cNvSpPr>
          <p:nvPr>
            <p:ph type="sldImg"/>
          </p:nvPr>
        </p:nvSpPr>
        <p:spPr>
          <a:xfrm>
            <a:off x="1154113" y="701675"/>
            <a:ext cx="4625975" cy="3468688"/>
          </a:xfrm>
          <a:ln/>
        </p:spPr>
      </p:sp>
      <p:sp>
        <p:nvSpPr>
          <p:cNvPr id="2048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20484"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802.11-09/0840r0</a:t>
            </a:r>
          </a:p>
        </p:txBody>
      </p:sp>
      <p:sp>
        <p:nvSpPr>
          <p:cNvPr id="20485"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20486"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2048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713BD313-5621-4364-BCE5-083777808051}" type="slidenum">
              <a:rPr lang="en-US" altLang="en-US" smtClean="0"/>
              <a:pPr>
                <a:spcBef>
                  <a:spcPct val="0"/>
                </a:spcBef>
              </a:pPr>
              <a:t>3</a:t>
            </a:fld>
            <a:endParaRPr lang="en-US" alt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a:xfrm>
            <a:off x="1154113" y="701675"/>
            <a:ext cx="4625975" cy="3468688"/>
          </a:xfrm>
          <a:ln/>
        </p:spPr>
      </p:sp>
      <p:sp>
        <p:nvSpPr>
          <p:cNvPr id="2457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24580"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802.11-09/0840r0</a:t>
            </a:r>
          </a:p>
        </p:txBody>
      </p:sp>
      <p:sp>
        <p:nvSpPr>
          <p:cNvPr id="24581"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24582"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24583"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91FF941E-7F59-41A6-BE87-2E9CFC46BF89}" type="slidenum">
              <a:rPr lang="en-US" altLang="en-US" smtClean="0"/>
              <a:pPr>
                <a:spcBef>
                  <a:spcPct val="0"/>
                </a:spcBef>
              </a:pPr>
              <a:t>5</a:t>
            </a:fld>
            <a:endParaRPr lang="en-US" alt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a:t>
            </a:fld>
            <a:endParaRPr lang="en-US"/>
          </a:p>
        </p:txBody>
      </p:sp>
    </p:spTree>
    <p:extLst>
      <p:ext uri="{BB962C8B-B14F-4D97-AF65-F5344CB8AC3E}">
        <p14:creationId xmlns:p14="http://schemas.microsoft.com/office/powerpoint/2010/main" val="297418261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10</a:t>
            </a:fld>
            <a:endParaRPr lang="en-US" altLang="en-US" sz="1300"/>
          </a:p>
        </p:txBody>
      </p:sp>
      <p:sp>
        <p:nvSpPr>
          <p:cNvPr id="14339" name="Rectangle 2"/>
          <p:cNvSpPr>
            <a:spLocks noGrp="1" noRot="1" noChangeAspect="1" noChangeArrowheads="1" noTextEdit="1"/>
          </p:cNvSpPr>
          <p:nvPr>
            <p:ph type="sldImg"/>
          </p:nvPr>
        </p:nvSpPr>
        <p:spPr>
          <a:xfrm>
            <a:off x="1154113" y="701675"/>
            <a:ext cx="4625975" cy="3468688"/>
          </a:xfrm>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16</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80339305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17</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234824926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18</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171804164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A5E6FCC0-65DE-4E5B-9B99-F63A027066A9}" type="slidenum">
              <a:rPr lang="en-US" altLang="en-US"/>
              <a:pPr>
                <a:defRPr/>
              </a:pPr>
              <a:t>‹#›</a:t>
            </a:fld>
            <a:endParaRPr lang="en-US" altLang="en-US" dirty="0"/>
          </a:p>
        </p:txBody>
      </p:sp>
      <p:sp>
        <p:nvSpPr>
          <p:cNvPr id="7" name="Content Placeholder 6">
            <a:extLst>
              <a:ext uri="{FF2B5EF4-FFF2-40B4-BE49-F238E27FC236}">
                <a16:creationId xmlns:a16="http://schemas.microsoft.com/office/drawing/2014/main" id="{7A05AE9D-67FC-45FA-9DF9-8E47B6C22666}"/>
              </a:ext>
            </a:extLst>
          </p:cNvPr>
          <p:cNvSpPr>
            <a:spLocks noGrp="1"/>
          </p:cNvSpPr>
          <p:nvPr>
            <p:ph sz="quarter" idx="12"/>
          </p:nvPr>
        </p:nvSpPr>
        <p:spPr>
          <a:xfrm>
            <a:off x="1143000" y="533400"/>
            <a:ext cx="914400" cy="9144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9003854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9121D33C-56E8-4214-A79E-6A77218AABD8}" type="slidenum">
              <a:rPr lang="en-US" altLang="en-US"/>
              <a:pPr>
                <a:defRPr/>
              </a:pPr>
              <a:t>‹#›</a:t>
            </a:fld>
            <a:endParaRPr lang="en-US" altLang="en-US" dirty="0"/>
          </a:p>
        </p:txBody>
      </p:sp>
    </p:spTree>
    <p:extLst>
      <p:ext uri="{BB962C8B-B14F-4D97-AF65-F5344CB8AC3E}">
        <p14:creationId xmlns:p14="http://schemas.microsoft.com/office/powerpoint/2010/main" val="3719539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7ED1D26F-38D5-48DA-A46A-2F15EE610592}" type="slidenum">
              <a:rPr lang="en-US" altLang="en-US"/>
              <a:pPr>
                <a:defRPr/>
              </a:pPr>
              <a:t>‹#›</a:t>
            </a:fld>
            <a:endParaRPr lang="en-US" altLang="en-US" dirty="0"/>
          </a:p>
        </p:txBody>
      </p:sp>
    </p:spTree>
    <p:extLst>
      <p:ext uri="{BB962C8B-B14F-4D97-AF65-F5344CB8AC3E}">
        <p14:creationId xmlns:p14="http://schemas.microsoft.com/office/powerpoint/2010/main" val="9010762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FA0271B8-AD49-43D9-840E-60973D554535}" type="slidenum">
              <a:rPr lang="en-US" altLang="en-US"/>
              <a:pPr>
                <a:defRPr/>
              </a:pPr>
              <a:t>‹#›</a:t>
            </a:fld>
            <a:endParaRPr lang="en-US" altLang="en-US" dirty="0"/>
          </a:p>
        </p:txBody>
      </p:sp>
    </p:spTree>
    <p:extLst>
      <p:ext uri="{BB962C8B-B14F-4D97-AF65-F5344CB8AC3E}">
        <p14:creationId xmlns:p14="http://schemas.microsoft.com/office/powerpoint/2010/main" val="41094345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67A2F1DC-ED76-4084-83A0-DDFC6477A0E1}" type="slidenum">
              <a:rPr lang="en-US" altLang="en-US"/>
              <a:pPr>
                <a:defRPr/>
              </a:pPr>
              <a:t>‹#›</a:t>
            </a:fld>
            <a:endParaRPr lang="en-US" altLang="en-US" dirty="0"/>
          </a:p>
        </p:txBody>
      </p:sp>
    </p:spTree>
    <p:extLst>
      <p:ext uri="{BB962C8B-B14F-4D97-AF65-F5344CB8AC3E}">
        <p14:creationId xmlns:p14="http://schemas.microsoft.com/office/powerpoint/2010/main" val="23279815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EB643AF0-3F47-4E90-97B4-48AB897F943A}" type="slidenum">
              <a:rPr lang="en-US" altLang="en-US"/>
              <a:pPr>
                <a:defRPr/>
              </a:pPr>
              <a:t>‹#›</a:t>
            </a:fld>
            <a:endParaRPr lang="en-US" altLang="en-US" dirty="0"/>
          </a:p>
        </p:txBody>
      </p:sp>
    </p:spTree>
    <p:extLst>
      <p:ext uri="{BB962C8B-B14F-4D97-AF65-F5344CB8AC3E}">
        <p14:creationId xmlns:p14="http://schemas.microsoft.com/office/powerpoint/2010/main" val="28373584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8"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2E1E8502-BD9A-4B40-8E70-37E5EB2A7797}" type="slidenum">
              <a:rPr lang="en-US" altLang="en-US"/>
              <a:pPr>
                <a:defRPr/>
              </a:pPr>
              <a:t>‹#›</a:t>
            </a:fld>
            <a:endParaRPr lang="en-US" altLang="en-US" dirty="0"/>
          </a:p>
        </p:txBody>
      </p:sp>
    </p:spTree>
    <p:extLst>
      <p:ext uri="{BB962C8B-B14F-4D97-AF65-F5344CB8AC3E}">
        <p14:creationId xmlns:p14="http://schemas.microsoft.com/office/powerpoint/2010/main" val="16503761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4"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C3C733E5-256C-43C9-90B7-08C86BDACB9B}" type="slidenum">
              <a:rPr lang="en-US" altLang="en-US"/>
              <a:pPr>
                <a:defRPr/>
              </a:pPr>
              <a:t>‹#›</a:t>
            </a:fld>
            <a:endParaRPr lang="en-US" altLang="en-US" dirty="0"/>
          </a:p>
        </p:txBody>
      </p:sp>
    </p:spTree>
    <p:extLst>
      <p:ext uri="{BB962C8B-B14F-4D97-AF65-F5344CB8AC3E}">
        <p14:creationId xmlns:p14="http://schemas.microsoft.com/office/powerpoint/2010/main" val="16836827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3"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E004D3B8-2803-48B6-808D-C8C7AC16D9FB}" type="slidenum">
              <a:rPr lang="en-US" altLang="en-US"/>
              <a:pPr>
                <a:defRPr/>
              </a:pPr>
              <a:t>‹#›</a:t>
            </a:fld>
            <a:endParaRPr lang="en-US" altLang="en-US" dirty="0"/>
          </a:p>
        </p:txBody>
      </p:sp>
    </p:spTree>
    <p:extLst>
      <p:ext uri="{BB962C8B-B14F-4D97-AF65-F5344CB8AC3E}">
        <p14:creationId xmlns:p14="http://schemas.microsoft.com/office/powerpoint/2010/main" val="27641131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CA7509DE-EC26-4BA7-8EF7-6BA2E22E6E31}" type="slidenum">
              <a:rPr lang="en-US" altLang="en-US"/>
              <a:pPr>
                <a:defRPr/>
              </a:pPr>
              <a:t>‹#›</a:t>
            </a:fld>
            <a:endParaRPr lang="en-US" altLang="en-US" dirty="0"/>
          </a:p>
        </p:txBody>
      </p:sp>
    </p:spTree>
    <p:extLst>
      <p:ext uri="{BB962C8B-B14F-4D97-AF65-F5344CB8AC3E}">
        <p14:creationId xmlns:p14="http://schemas.microsoft.com/office/powerpoint/2010/main" val="15014369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DA74B62C-C6FC-4CCA-AF72-DD4542866AC4}" type="slidenum">
              <a:rPr lang="en-US" altLang="en-US"/>
              <a:pPr>
                <a:defRPr/>
              </a:pPr>
              <a:t>‹#›</a:t>
            </a:fld>
            <a:endParaRPr lang="en-US" altLang="en-US" dirty="0"/>
          </a:p>
        </p:txBody>
      </p:sp>
    </p:spTree>
    <p:extLst>
      <p:ext uri="{BB962C8B-B14F-4D97-AF65-F5344CB8AC3E}">
        <p14:creationId xmlns:p14="http://schemas.microsoft.com/office/powerpoint/2010/main" val="29626744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8" name="Rectangle 7"/>
          <p:cNvSpPr>
            <a:spLocks noChangeArrowheads="1"/>
          </p:cNvSpPr>
          <p:nvPr/>
        </p:nvSpPr>
        <p:spPr bwMode="auto">
          <a:xfrm>
            <a:off x="685800" y="332601"/>
            <a:ext cx="134011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a:defRPr sz="1200">
                <a:solidFill>
                  <a:schemeClr val="tx1"/>
                </a:solidFill>
                <a:latin typeface="Times New Roman" pitchFamily="18" charset="0"/>
              </a:defRPr>
            </a:lvl5pPr>
            <a:lvl6pPr marL="457200" eaLnBrk="0" fontAlgn="base" hangingPunct="0">
              <a:spcBef>
                <a:spcPct val="0"/>
              </a:spcBef>
              <a:spcAft>
                <a:spcPct val="0"/>
              </a:spcAft>
              <a:defRPr sz="1200">
                <a:solidFill>
                  <a:schemeClr val="tx1"/>
                </a:solidFill>
                <a:latin typeface="Times New Roman" pitchFamily="18" charset="0"/>
              </a:defRPr>
            </a:lvl6pPr>
            <a:lvl7pPr marL="914400" eaLnBrk="0" fontAlgn="base" hangingPunct="0">
              <a:spcBef>
                <a:spcPct val="0"/>
              </a:spcBef>
              <a:spcAft>
                <a:spcPct val="0"/>
              </a:spcAft>
              <a:defRPr sz="1200">
                <a:solidFill>
                  <a:schemeClr val="tx1"/>
                </a:solidFill>
                <a:latin typeface="Times New Roman" pitchFamily="18" charset="0"/>
              </a:defRPr>
            </a:lvl7pPr>
            <a:lvl8pPr marL="1371600" eaLnBrk="0" fontAlgn="base" hangingPunct="0">
              <a:spcBef>
                <a:spcPct val="0"/>
              </a:spcBef>
              <a:spcAft>
                <a:spcPct val="0"/>
              </a:spcAft>
              <a:defRPr sz="1200">
                <a:solidFill>
                  <a:schemeClr val="tx1"/>
                </a:solidFill>
                <a:latin typeface="Times New Roman" pitchFamily="18" charset="0"/>
              </a:defRPr>
            </a:lvl8pPr>
            <a:lvl9pPr marL="1828800" eaLnBrk="0" fontAlgn="base" hangingPunct="0">
              <a:spcBef>
                <a:spcPct val="0"/>
              </a:spcBef>
              <a:spcAft>
                <a:spcPct val="0"/>
              </a:spcAft>
              <a:defRPr sz="1200">
                <a:solidFill>
                  <a:schemeClr val="tx1"/>
                </a:solidFill>
                <a:latin typeface="Times New Roman" pitchFamily="18" charset="0"/>
              </a:defRPr>
            </a:lvl9pPr>
          </a:lstStyle>
          <a:p>
            <a:pPr marL="0" lvl="4">
              <a:defRPr/>
            </a:pPr>
            <a:r>
              <a:rPr lang="en-US" altLang="en-US" sz="1800" b="1" dirty="0"/>
              <a:t>January 2022</a:t>
            </a:r>
          </a:p>
        </p:txBody>
      </p:sp>
      <p:sp>
        <p:nvSpPr>
          <p:cNvPr id="1029"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1030" name="Rectangle 9"/>
          <p:cNvSpPr>
            <a:spLocks noChangeArrowheads="1"/>
          </p:cNvSpPr>
          <p:nvPr/>
        </p:nvSpPr>
        <p:spPr bwMode="auto">
          <a:xfrm>
            <a:off x="685800" y="6475413"/>
            <a:ext cx="4794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Agenda</a:t>
            </a:r>
          </a:p>
        </p:txBody>
      </p:sp>
      <p:sp>
        <p:nvSpPr>
          <p:cNvPr id="1031" name="Rectangle 7"/>
          <p:cNvSpPr>
            <a:spLocks noChangeArrowheads="1"/>
          </p:cNvSpPr>
          <p:nvPr userDrawn="1"/>
        </p:nvSpPr>
        <p:spPr bwMode="auto">
          <a:xfrm>
            <a:off x="5162485" y="332601"/>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US" altLang="en-US" sz="1800" b="1" dirty="0"/>
              <a:t>doc.: IEEE 802.11-21/1994r2</a:t>
            </a:r>
          </a:p>
        </p:txBody>
      </p:sp>
      <p:sp>
        <p:nvSpPr>
          <p:cNvPr id="1032"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1033" name="Rectangle 7"/>
          <p:cNvSpPr>
            <a:spLocks noChangeArrowheads="1"/>
          </p:cNvSpPr>
          <p:nvPr userDrawn="1"/>
        </p:nvSpPr>
        <p:spPr bwMode="auto">
          <a:xfrm>
            <a:off x="5747714" y="6476484"/>
            <a:ext cx="2854949"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US" altLang="en-US" dirty="0"/>
              <a:t>Mark Hamilton, Ruckus/CommScope</a:t>
            </a:r>
          </a:p>
        </p:txBody>
      </p:sp>
      <p:sp>
        <p:nvSpPr>
          <p:cNvPr id="1034" name="Rectangle 7"/>
          <p:cNvSpPr>
            <a:spLocks noChangeArrowheads="1"/>
          </p:cNvSpPr>
          <p:nvPr userDrawn="1"/>
        </p:nvSpPr>
        <p:spPr bwMode="auto">
          <a:xfrm>
            <a:off x="4376738" y="6477000"/>
            <a:ext cx="534987"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a:defRPr sz="1200">
                <a:solidFill>
                  <a:schemeClr val="tx1"/>
                </a:solidFill>
                <a:latin typeface="Times New Roman" panose="02020603050405020304" pitchFamily="18" charset="0"/>
              </a:defRPr>
            </a:lvl5pPr>
            <a:lvl6pPr marL="457200" eaLnBrk="0" fontAlgn="base" hangingPunct="0">
              <a:spcBef>
                <a:spcPct val="0"/>
              </a:spcBef>
              <a:spcAft>
                <a:spcPct val="0"/>
              </a:spcAft>
              <a:defRPr sz="1200">
                <a:solidFill>
                  <a:schemeClr val="tx1"/>
                </a:solidFill>
                <a:latin typeface="Times New Roman" panose="02020603050405020304" pitchFamily="18" charset="0"/>
              </a:defRPr>
            </a:lvl6pPr>
            <a:lvl7pPr marL="914400" eaLnBrk="0" fontAlgn="base" hangingPunct="0">
              <a:spcBef>
                <a:spcPct val="0"/>
              </a:spcBef>
              <a:spcAft>
                <a:spcPct val="0"/>
              </a:spcAft>
              <a:defRPr sz="1200">
                <a:solidFill>
                  <a:schemeClr val="tx1"/>
                </a:solidFill>
                <a:latin typeface="Times New Roman" panose="02020603050405020304" pitchFamily="18" charset="0"/>
              </a:defRPr>
            </a:lvl7pPr>
            <a:lvl8pPr marL="1371600" eaLnBrk="0" fontAlgn="base" hangingPunct="0">
              <a:spcBef>
                <a:spcPct val="0"/>
              </a:spcBef>
              <a:spcAft>
                <a:spcPct val="0"/>
              </a:spcAft>
              <a:defRPr sz="1200">
                <a:solidFill>
                  <a:schemeClr val="tx1"/>
                </a:solidFill>
                <a:latin typeface="Times New Roman" panose="02020603050405020304" pitchFamily="18" charset="0"/>
              </a:defRPr>
            </a:lvl8pPr>
            <a:lvl9pPr marL="1828800" eaLnBrk="0" fontAlgn="base" hangingPunct="0">
              <a:spcBef>
                <a:spcPct val="0"/>
              </a:spcBef>
              <a:spcAft>
                <a:spcPct val="0"/>
              </a:spcAft>
              <a:defRPr sz="1200">
                <a:solidFill>
                  <a:schemeClr val="tx1"/>
                </a:solidFill>
                <a:latin typeface="Times New Roman" panose="02020603050405020304" pitchFamily="18" charset="0"/>
              </a:defRPr>
            </a:lvl9pPr>
          </a:lstStyle>
          <a:p>
            <a:pPr marL="0" lvl="4" algn="ctr">
              <a:defRPr/>
            </a:pPr>
            <a:r>
              <a:rPr lang="en-US" altLang="en-US" dirty="0"/>
              <a:t>Slide </a:t>
            </a:r>
            <a:fld id="{1291753C-873D-4DFB-819C-A0C0C7B7499E}" type="slidenum">
              <a:rPr lang="en-US" altLang="en-US" smtClean="0"/>
              <a:pPr marL="0" lvl="4" algn="ct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6102" r:id="rId1"/>
    <p:sldLayoutId id="2147486103" r:id="rId2"/>
    <p:sldLayoutId id="2147486104" r:id="rId3"/>
    <p:sldLayoutId id="2147486105" r:id="rId4"/>
    <p:sldLayoutId id="2147486106" r:id="rId5"/>
    <p:sldLayoutId id="2147486107" r:id="rId6"/>
    <p:sldLayoutId id="2147486108" r:id="rId7"/>
    <p:sldLayoutId id="2147486109" r:id="rId8"/>
    <p:sldLayoutId id="2147486110" r:id="rId9"/>
    <p:sldLayoutId id="2147486111" r:id="rId10"/>
    <p:sldLayoutId id="2147486112"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11/dcn/20/11-20-0174-00-0arc-epd-and-lpd-terminology-misalignment-in-ieee-std-802-1-and-802-11.pptx"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hyperlink" Target="https://mentor.ieee.org/802.11/dcn/19/11-19-0106-00-000m-sta-and-ap.docx"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1/dcn/21/11-21-1794-00-0arc-arc-sc-teleconferences-minutes-november-2021-plenary.docx"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5" Type="http://schemas.openxmlformats.org/officeDocument/2006/relationships/hyperlink" Target="https://mentor.ieee.org/802.11/dcn/21/11-21-2005-00-0arc-arc-sc-teleconference-minutes-13-december-2021.docx" TargetMode="External"/><Relationship Id="rId4" Type="http://schemas.openxmlformats.org/officeDocument/2006/relationships/hyperlink" Target="https://mentor.ieee.org/802.11/dcn/21/11-21-1950-01-0arc-arc-sc-teleconference-minutes-2-december-2021.docx"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1/dcn/21/11-21-1797-02-0arc-proposal-for-new-annex-g-frame-exchange-sequence-descriptions.docx"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1/dcn/21/11-21-2002-00-0arc-nendica-ella-update.pdf"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5" Type="http://schemas.openxmlformats.org/officeDocument/2006/relationships/hyperlink" Target="https://mentor.ieee.org/802.11/dcn/20/11-20-0174-00-0arc-epd-and-lpd-terminology-misalignment-in-ieee-std-802-1-and-802-11.pptx" TargetMode="External"/><Relationship Id="rId4" Type="http://schemas.openxmlformats.org/officeDocument/2006/relationships/hyperlink" Target="https://mentor.ieee.org/802.1/dcn/21/1-21-0076-00-ICne-proposed-draft-ella-report.pdf" TargetMode="Externa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11/dcn/21/11-21-1774-00-0arc-clause-6-discussion.pptx"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hyperlink" Target="https://mentor.ieee.org/802.11/dcn/21/11-21-1822-01-0arc-clause-6-discussion.docx" TargetMode="Externa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grouper.ieee.org/groups/802/11/Meetings/Meeting_Plan.html" TargetMode="External"/><Relationship Id="rId2" Type="http://schemas.openxmlformats.org/officeDocument/2006/relationships/hyperlink" Target="https://touchpoint.eventsair.com/ieee-802-wireless-interim-session-jan-2022/registration/Site/Register"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noFill/>
        </p:spPr>
        <p:txBody>
          <a:bodyPr/>
          <a:lstStyle/>
          <a:p>
            <a:r>
              <a:rPr lang="en-US" altLang="en-US" dirty="0"/>
              <a:t>ARC-SC-agenda-Jan-2022</a:t>
            </a:r>
          </a:p>
        </p:txBody>
      </p:sp>
      <p:sp>
        <p:nvSpPr>
          <p:cNvPr id="15363" name="Rectangle 6"/>
          <p:cNvSpPr>
            <a:spLocks noGrp="1" noChangeArrowheads="1"/>
          </p:cNvSpPr>
          <p:nvPr>
            <p:ph type="body" idx="1"/>
          </p:nvPr>
        </p:nvSpPr>
        <p:spPr>
          <a:xfrm>
            <a:off x="685800" y="1524000"/>
            <a:ext cx="7772400" cy="381000"/>
          </a:xfrm>
          <a:noFill/>
        </p:spPr>
        <p:txBody>
          <a:bodyPr/>
          <a:lstStyle/>
          <a:p>
            <a:pPr algn="ctr">
              <a:buFontTx/>
              <a:buNone/>
            </a:pPr>
            <a:r>
              <a:rPr lang="en-US" altLang="en-US" sz="2000" dirty="0"/>
              <a:t>Date:</a:t>
            </a:r>
            <a:r>
              <a:rPr lang="en-US" altLang="en-US" sz="2000" b="0" dirty="0"/>
              <a:t> 2022-01-17</a:t>
            </a:r>
          </a:p>
        </p:txBody>
      </p:sp>
      <p:graphicFrame>
        <p:nvGraphicFramePr>
          <p:cNvPr id="15364" name="Object 11"/>
          <p:cNvGraphicFramePr>
            <a:graphicFrameLocks noChangeAspect="1"/>
          </p:cNvGraphicFramePr>
          <p:nvPr>
            <p:extLst>
              <p:ext uri="{D42A27DB-BD31-4B8C-83A1-F6EECF244321}">
                <p14:modId xmlns:p14="http://schemas.microsoft.com/office/powerpoint/2010/main" val="1200794606"/>
              </p:ext>
            </p:extLst>
          </p:nvPr>
        </p:nvGraphicFramePr>
        <p:xfrm>
          <a:off x="525463" y="2305050"/>
          <a:ext cx="7899400" cy="2879725"/>
        </p:xfrm>
        <a:graphic>
          <a:graphicData uri="http://schemas.openxmlformats.org/presentationml/2006/ole">
            <mc:AlternateContent xmlns:mc="http://schemas.openxmlformats.org/markup-compatibility/2006">
              <mc:Choice xmlns:v="urn:schemas-microsoft-com:vml" Requires="v">
                <p:oleObj name="Document" r:id="rId3" imgW="8619847" imgH="3137708" progId="Word.Document.8">
                  <p:embed/>
                </p:oleObj>
              </mc:Choice>
              <mc:Fallback>
                <p:oleObj name="Document" r:id="rId3" imgW="8619847" imgH="3137708" progId="Word.Document.8">
                  <p:embed/>
                  <p:pic>
                    <p:nvPicPr>
                      <p:cNvPr id="0" name="Object 11"/>
                      <p:cNvPicPr>
                        <a:picLocks noChangeAspect="1" noChangeArrowheads="1"/>
                      </p:cNvPicPr>
                      <p:nvPr/>
                    </p:nvPicPr>
                    <p:blipFill>
                      <a:blip r:embed="rId4"/>
                      <a:srcRect/>
                      <a:stretch>
                        <a:fillRect/>
                      </a:stretch>
                    </p:blipFill>
                    <p:spPr bwMode="auto">
                      <a:xfrm>
                        <a:off x="525463" y="2305050"/>
                        <a:ext cx="7899400" cy="2879725"/>
                      </a:xfrm>
                      <a:prstGeom prst="rect">
                        <a:avLst/>
                      </a:prstGeom>
                      <a:noFill/>
                      <a:ln>
                        <a:noFill/>
                      </a:ln>
                    </p:spPr>
                  </p:pic>
                </p:oleObj>
              </mc:Fallback>
            </mc:AlternateContent>
          </a:graphicData>
        </a:graphic>
      </p:graphicFrame>
      <p:sp>
        <p:nvSpPr>
          <p:cNvPr id="15365" name="Rectangle 12"/>
          <p:cNvSpPr>
            <a:spLocks noChangeArrowheads="1"/>
          </p:cNvSpPr>
          <p:nvPr/>
        </p:nvSpPr>
        <p:spPr bwMode="auto">
          <a:xfrm>
            <a:off x="533400" y="19399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US" altLang="en-US" sz="2000" dirty="0"/>
              <a:t>Authors:</a:t>
            </a:r>
            <a:endParaRPr lang="en-US" altLang="en-US" sz="2000" b="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1500" b="1" i="1" dirty="0">
                <a:latin typeface="Calibri" panose="020F0502020204030204" pitchFamily="34" charset="0"/>
                <a:cs typeface="Calibri" panose="020F0502020204030204" pitchFamily="34" charset="0"/>
              </a:rPr>
              <a:t>IEEE-SA Standards Board Bylaws</a:t>
            </a:r>
            <a:r>
              <a:rPr lang="en-US" altLang="en-US" sz="1500" b="1" dirty="0">
                <a:latin typeface="Calibri" panose="020F0502020204030204" pitchFamily="34" charset="0"/>
                <a:cs typeface="Calibri" panose="020F0502020204030204" pitchFamily="34" charset="0"/>
              </a:rPr>
              <a:t> </a:t>
            </a:r>
            <a:br>
              <a:rPr lang="en-US" altLang="en-US" sz="1500" b="1" dirty="0">
                <a:latin typeface="Calibri" panose="020F0502020204030204" pitchFamily="34" charset="0"/>
                <a:cs typeface="Calibri" panose="020F0502020204030204" pitchFamily="34" charset="0"/>
              </a:rPr>
            </a:br>
            <a:r>
              <a:rPr lang="en-US" altLang="en-US" sz="1200" b="1" dirty="0">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1500" b="1" i="1" dirty="0">
                <a:latin typeface="Calibri" panose="020F0502020204030204" pitchFamily="34" charset="0"/>
                <a:cs typeface="Calibri" panose="020F0502020204030204" pitchFamily="34" charset="0"/>
              </a:rPr>
              <a:t>IEEE-SA Standards Board Operations Manual</a:t>
            </a:r>
            <a:r>
              <a:rPr lang="en-US" altLang="en-US" sz="1500" b="1" dirty="0">
                <a:latin typeface="Calibri" panose="020F0502020204030204" pitchFamily="34" charset="0"/>
                <a:cs typeface="Calibri" panose="020F0502020204030204" pitchFamily="34" charset="0"/>
              </a:rPr>
              <a:t> </a:t>
            </a:r>
            <a:r>
              <a:rPr lang="en-US" altLang="en-US" sz="1200" b="1" dirty="0">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2400" b="1" dirty="0">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2400" b="1" dirty="0">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11267" name="Rectangle 3"/>
          <p:cNvSpPr>
            <a:spLocks noChangeArrowheads="1"/>
          </p:cNvSpPr>
          <p:nvPr/>
        </p:nvSpPr>
        <p:spPr bwMode="auto">
          <a:xfrm>
            <a:off x="1543050" y="1314450"/>
            <a:ext cx="6172200" cy="57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1800" b="1" u="sng">
              <a:latin typeface="Helvetica" panose="020B0604020202020204" pitchFamily="34" charset="0"/>
            </a:endParaRPr>
          </a:p>
        </p:txBody>
      </p:sp>
    </p:spTree>
    <p:extLst>
      <p:ext uri="{BB962C8B-B14F-4D97-AF65-F5344CB8AC3E}">
        <p14:creationId xmlns:p14="http://schemas.microsoft.com/office/powerpoint/2010/main" val="2090664063"/>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a:bodyPr>
          <a:lstStyle/>
          <a:p>
            <a:pPr>
              <a:buFont typeface="Arial" panose="020B0604020202020204" pitchFamily="34" charset="0"/>
              <a:buChar char="•"/>
            </a:pPr>
            <a:r>
              <a:rPr lang="en-US" altLang="en-US" sz="1600" dirty="0"/>
              <a:t>By participating in this activity, you agree to comply with the IEEE Code of Ethics, all applicable laws, and all IEEE policies and procedures including, but not limited to, the IEEE SA Copyright Policy. </a:t>
            </a:r>
          </a:p>
          <a:p>
            <a:pPr>
              <a:spcBef>
                <a:spcPts val="0"/>
              </a:spcBef>
              <a:spcAft>
                <a:spcPts val="0"/>
              </a:spcAft>
              <a:buClr>
                <a:srgbClr val="CC3300"/>
              </a:buClr>
              <a:buSzPct val="50000"/>
              <a:buFont typeface="Arial" panose="020B0604020202020204" pitchFamily="34" charset="0"/>
              <a:buChar char="•"/>
            </a:pPr>
            <a:endParaRPr lang="en-US" altLang="en-US" sz="2200" dirty="0">
              <a:latin typeface="Calibri" pitchFamily="34" charset="0"/>
              <a:cs typeface="Calibri" pitchFamily="34" charset="0"/>
            </a:endParaRPr>
          </a:p>
          <a:p>
            <a:pPr marL="642938" lvl="1" indent="-257175">
              <a:buSzPct val="150000"/>
              <a:buFont typeface="Arial" panose="020B0604020202020204" pitchFamily="34" charset="0"/>
              <a:buChar char="•"/>
            </a:pPr>
            <a:r>
              <a:rPr lang="en-US" altLang="en-US" sz="1550" dirty="0"/>
              <a:t>Previously Published material (copyright assertion indicated) shall not be presented/submitted to the Working Group nor incorporated into a Working Group draft unless permission is granted. </a:t>
            </a:r>
          </a:p>
          <a:p>
            <a:pPr marL="642938" lvl="1" indent="-257175">
              <a:buSzPct val="150000"/>
              <a:buFont typeface="Arial" panose="020B0604020202020204" pitchFamily="34" charset="0"/>
              <a:buChar char="•"/>
            </a:pPr>
            <a:r>
              <a:rPr lang="en-US" altLang="en-US" sz="1550" dirty="0"/>
              <a:t>Prior to presentation or submission, you shall notify the Working Group Chair of previously Published material and should assist the Chair in obtaining copyright permission acceptable to IEEE SA.</a:t>
            </a:r>
          </a:p>
          <a:p>
            <a:pPr marL="642938" lvl="1" indent="-257175">
              <a:buSzPct val="150000"/>
              <a:buFont typeface="Arial" panose="020B0604020202020204" pitchFamily="34" charset="0"/>
              <a:buChar char="•"/>
            </a:pPr>
            <a:r>
              <a:rPr lang="en-US" altLang="en-US" sz="1550" dirty="0"/>
              <a:t>For material that is not previously Published, IEEE is automatically granted a license to use any material that is presented or submitted.</a:t>
            </a:r>
          </a:p>
          <a:p>
            <a:pPr marL="942975" lvl="2" indent="-257175">
              <a:buSzPct val="150000"/>
              <a:buFont typeface="Arial" panose="020B0604020202020204" pitchFamily="34" charset="0"/>
              <a:buChar char="•"/>
            </a:pPr>
            <a:endParaRPr lang="en-US" altLang="en-US" sz="1400" dirty="0"/>
          </a:p>
        </p:txBody>
      </p:sp>
    </p:spTree>
    <p:extLst>
      <p:ext uri="{BB962C8B-B14F-4D97-AF65-F5344CB8AC3E}">
        <p14:creationId xmlns:p14="http://schemas.microsoft.com/office/powerpoint/2010/main" val="34646500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685800" y="1886545"/>
            <a:ext cx="7770813" cy="3084910"/>
          </a:xfrm>
        </p:spPr>
        <p:txBody>
          <a:bodyPr>
            <a:noAutofit/>
          </a:bodyPr>
          <a:lstStyle/>
          <a:p>
            <a:pPr marL="900113" lvl="2" indent="-214313">
              <a:buSzPct val="150000"/>
              <a:buFont typeface="Arial" panose="020B0604020202020204" pitchFamily="34" charset="0"/>
              <a:buChar char="•"/>
            </a:pPr>
            <a:r>
              <a:rPr lang="en-US" sz="1600" dirty="0"/>
              <a:t>The IEEE SA Copyright Policy is described in the IEEE SA Standards Board Bylaws and IEEE SA Standards Board Operations Manual</a:t>
            </a:r>
          </a:p>
          <a:p>
            <a:pPr marL="1243013" lvl="3" indent="-214313">
              <a:buSzPct val="150000"/>
              <a:buFont typeface="Arial" panose="020B0604020202020204" pitchFamily="34" charset="0"/>
              <a:buChar char="•"/>
            </a:pPr>
            <a:r>
              <a:rPr lang="en-US" sz="1200" dirty="0"/>
              <a:t>IEEE SA Copyright Policy, see </a:t>
            </a:r>
            <a:br>
              <a:rPr lang="en-US" sz="1200" dirty="0"/>
            </a:br>
            <a:r>
              <a:rPr lang="en-US" sz="1200" dirty="0"/>
              <a:t>	Clause 7 of the IEEE SA Standards Board Bylaws</a:t>
            </a:r>
            <a:br>
              <a:rPr lang="en-US" sz="1200" dirty="0"/>
            </a:br>
            <a:r>
              <a:rPr lang="en-US" sz="1200" dirty="0"/>
              <a:t> 	</a:t>
            </a:r>
            <a:r>
              <a:rPr lang="en-US" sz="1400" dirty="0">
                <a:hlinkClick r:id="rId2"/>
              </a:rPr>
              <a:t>https://standards.ieee.org/about/policies/bylaws/sect6-7.html#7</a:t>
            </a:r>
            <a:br>
              <a:rPr lang="en-US" sz="1400" dirty="0"/>
            </a:br>
            <a:r>
              <a:rPr lang="en-US" sz="1200" dirty="0"/>
              <a:t>	Clause 6.1 of the IEEE SA Standards Board Operations Manual</a:t>
            </a:r>
            <a:br>
              <a:rPr lang="en-US" sz="1200" dirty="0"/>
            </a:br>
            <a:r>
              <a:rPr lang="en-US" sz="1200" dirty="0"/>
              <a:t>	</a:t>
            </a:r>
            <a:r>
              <a:rPr lang="en-US" sz="1400" dirty="0">
                <a:hlinkClick r:id="rId3"/>
              </a:rPr>
              <a:t>https://standards.ieee.org/about/policies/opman/sect6.html</a:t>
            </a:r>
            <a:endParaRPr lang="en-US" sz="1400" dirty="0"/>
          </a:p>
          <a:p>
            <a:pPr marL="900113" lvl="2" indent="-214313">
              <a:buSzPct val="150000"/>
              <a:buFont typeface="Arial" panose="020B0604020202020204" pitchFamily="34" charset="0"/>
              <a:buChar char="•"/>
            </a:pPr>
            <a:r>
              <a:rPr lang="en-US" sz="1600" dirty="0"/>
              <a:t>IEEE SA Copyright Permission</a:t>
            </a:r>
          </a:p>
          <a:p>
            <a:pPr marL="1243013" lvl="3" indent="-214313">
              <a:buSzPct val="150000"/>
              <a:buFont typeface="Arial" panose="020B0604020202020204" pitchFamily="34" charset="0"/>
              <a:buChar char="•"/>
            </a:pPr>
            <a:r>
              <a:rPr lang="en-US" sz="1400" dirty="0">
                <a:hlinkClick r:id="rId4"/>
              </a:rPr>
              <a:t>https://standards.ieee.org/content/dam/ieee-standards/standards/web/documents/other/permissionltrs.zip</a:t>
            </a:r>
            <a:endParaRPr lang="en-US" sz="1400" dirty="0"/>
          </a:p>
          <a:p>
            <a:pPr marL="900113" lvl="2" indent="-214313">
              <a:buSzPct val="150000"/>
              <a:buFont typeface="Arial" panose="020B0604020202020204" pitchFamily="34" charset="0"/>
              <a:buChar char="•"/>
            </a:pPr>
            <a:r>
              <a:rPr lang="en-US" sz="1600" dirty="0"/>
              <a:t>IEEE SA Copyright FAQs</a:t>
            </a:r>
          </a:p>
          <a:p>
            <a:pPr marL="1243013" lvl="3" indent="-214313">
              <a:buSzPct val="150000"/>
              <a:buFont typeface="Arial" panose="020B0604020202020204" pitchFamily="34" charset="0"/>
              <a:buChar char="•"/>
            </a:pPr>
            <a:r>
              <a:rPr lang="en-US" sz="1400" dirty="0">
                <a:hlinkClick r:id="rId5"/>
              </a:rPr>
              <a:t>http://standards.ieee.org/faqs/copyrights.html/</a:t>
            </a:r>
            <a:endParaRPr lang="en-US" sz="1400" dirty="0"/>
          </a:p>
          <a:p>
            <a:pPr marL="900113" lvl="2" indent="-214313">
              <a:buSzPct val="150000"/>
              <a:buFont typeface="Arial" panose="020B0604020202020204" pitchFamily="34" charset="0"/>
              <a:buChar char="•"/>
            </a:pPr>
            <a:r>
              <a:rPr lang="en-US" sz="1600" dirty="0"/>
              <a:t>IEEE SA Best Practices for IEEE Standards Development </a:t>
            </a:r>
          </a:p>
          <a:p>
            <a:pPr marL="1243013" lvl="3" indent="-214313">
              <a:buSzPct val="150000"/>
              <a:buFont typeface="Arial" panose="020B0604020202020204" pitchFamily="34" charset="0"/>
              <a:buChar char="•"/>
            </a:pPr>
            <a:r>
              <a:rPr lang="en-US" sz="1400" dirty="0">
                <a:hlinkClick r:id="rId6"/>
              </a:rPr>
              <a:t>http://standards.ieee.org/develop/policies/best_practices_for_ieee_standards_development_051215.pdf</a:t>
            </a:r>
            <a:endParaRPr lang="en-US" sz="1400" dirty="0"/>
          </a:p>
          <a:p>
            <a:pPr marL="900113" lvl="2" indent="-214313">
              <a:buSzPct val="150000"/>
              <a:buFont typeface="Arial" panose="020B0604020202020204" pitchFamily="34" charset="0"/>
              <a:buChar char="•"/>
            </a:pPr>
            <a:r>
              <a:rPr lang="en-US" sz="1600" dirty="0"/>
              <a:t>Distribution of Draft Standards (see 6.1.3 of the SASB Operations Manual)</a:t>
            </a:r>
          </a:p>
          <a:p>
            <a:pPr marL="1243013" lvl="3" indent="-214313">
              <a:buSzPct val="150000"/>
              <a:buFont typeface="Arial" panose="020B0604020202020204" pitchFamily="34" charset="0"/>
              <a:buChar char="•"/>
            </a:pPr>
            <a:r>
              <a:rPr lang="en-US" sz="1400" dirty="0">
                <a:hlinkClick r:id="rId3"/>
              </a:rPr>
              <a:t>https://standards.ieee.org/about/policies/opman/sect6.html</a:t>
            </a:r>
            <a:endParaRPr lang="en-US" sz="1400" dirty="0"/>
          </a:p>
          <a:p>
            <a:pPr marL="900113" lvl="2" indent="-214313">
              <a:buSzPct val="150000"/>
              <a:buFont typeface="Arial" panose="020B0604020202020204" pitchFamily="34" charset="0"/>
              <a:buChar char="•"/>
            </a:pPr>
            <a:endParaRPr lang="en-US" altLang="en-US" sz="1100" dirty="0"/>
          </a:p>
        </p:txBody>
      </p:sp>
    </p:spTree>
    <p:extLst>
      <p:ext uri="{BB962C8B-B14F-4D97-AF65-F5344CB8AC3E}">
        <p14:creationId xmlns:p14="http://schemas.microsoft.com/office/powerpoint/2010/main" val="131171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t>Participant behavior in IEEE-SA activities is guided</a:t>
            </a:r>
            <a:br>
              <a:rPr lang="en-US" sz="2400" dirty="0"/>
            </a:br>
            <a:r>
              <a:rPr lang="en-US" sz="2400"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350" dirty="0">
                <a:hlinkClick r:id="rId2"/>
              </a:rPr>
              <a:t>IEEE Code of Ethics</a:t>
            </a:r>
            <a:endParaRPr lang="en-US" sz="1350" dirty="0"/>
          </a:p>
          <a:p>
            <a:pPr lvl="1">
              <a:buFont typeface="Arial" panose="020B0604020202020204" pitchFamily="34" charset="0"/>
              <a:buChar char="•"/>
            </a:pPr>
            <a:r>
              <a:rPr lang="en-US" sz="1350" dirty="0">
                <a:hlinkClick r:id="rId3"/>
              </a:rPr>
              <a:t>IEEE Code of Conduct</a:t>
            </a:r>
            <a:endParaRPr lang="en-US" sz="135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350" i="1" dirty="0"/>
              <a:t>Uphold the highest standards of integrity, responsible behavior, and ethical and professional conduct</a:t>
            </a:r>
          </a:p>
          <a:p>
            <a:pPr lvl="1">
              <a:buFont typeface="Arial" panose="020B0604020202020204" pitchFamily="34" charset="0"/>
              <a:buChar char="•"/>
            </a:pPr>
            <a:r>
              <a:rPr lang="en-US" sz="1350" i="1" dirty="0"/>
              <a:t>Treat people fairly and with respect, to not engage in harassment, discrimination, or retaliation, and to protect people's privacy.</a:t>
            </a:r>
          </a:p>
          <a:p>
            <a:pPr lvl="1">
              <a:buFont typeface="Arial" panose="020B0604020202020204" pitchFamily="34" charset="0"/>
              <a:buChar char="•"/>
            </a:pPr>
            <a:r>
              <a:rPr lang="en-US" sz="135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350" dirty="0">
                <a:hlinkClick r:id="rId4"/>
              </a:rPr>
              <a:t>http://www.ieee.org/about/corporate/governance</a:t>
            </a:r>
            <a:endParaRPr lang="en-US" sz="1350" dirty="0"/>
          </a:p>
        </p:txBody>
      </p:sp>
    </p:spTree>
    <p:extLst>
      <p:ext uri="{BB962C8B-B14F-4D97-AF65-F5344CB8AC3E}">
        <p14:creationId xmlns:p14="http://schemas.microsoft.com/office/powerpoint/2010/main" val="1933083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t>Participants in the IEEE-SA “individual process” shall</a:t>
            </a:r>
            <a:br>
              <a:rPr lang="en-US" sz="2400" dirty="0"/>
            </a:br>
            <a:r>
              <a:rPr lang="en-US" sz="2400"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500" dirty="0"/>
              <a:t>The </a:t>
            </a:r>
            <a:r>
              <a:rPr lang="en-US" sz="1500" dirty="0">
                <a:hlinkClick r:id="rId2"/>
              </a:rPr>
              <a:t>IEEE-SA Standards Board Bylaws </a:t>
            </a:r>
            <a:r>
              <a:rPr lang="en-US" sz="1500" dirty="0"/>
              <a:t>require that “participants in the IEEE standards development individual process shall act based on their qualifications and experience”</a:t>
            </a:r>
          </a:p>
          <a:p>
            <a:pPr>
              <a:buFont typeface="Arial" panose="020B0604020202020204" pitchFamily="34" charset="0"/>
              <a:buChar char="•"/>
            </a:pPr>
            <a:r>
              <a:rPr lang="en-US" sz="1500" dirty="0"/>
              <a:t>This means participants:</a:t>
            </a:r>
          </a:p>
          <a:p>
            <a:pPr lvl="1">
              <a:buFont typeface="Arial" panose="020B0604020202020204" pitchFamily="34" charset="0"/>
              <a:buChar char="•"/>
            </a:pPr>
            <a:r>
              <a:rPr lang="en-US" sz="1350" b="1" dirty="0">
                <a:solidFill>
                  <a:srgbClr val="00B050"/>
                </a:solidFill>
              </a:rPr>
              <a:t>Shall act &amp; vote </a:t>
            </a:r>
            <a:r>
              <a:rPr lang="en-US" sz="1350" dirty="0"/>
              <a:t>based on their personal &amp; independent opinions derived from their expertise, knowledge, and qualifications</a:t>
            </a:r>
          </a:p>
          <a:p>
            <a:pPr lvl="1">
              <a:buFont typeface="Arial" panose="020B0604020202020204" pitchFamily="34" charset="0"/>
              <a:buChar char="•"/>
            </a:pPr>
            <a:r>
              <a:rPr lang="en-US" sz="1350" b="1" dirty="0">
                <a:solidFill>
                  <a:srgbClr val="FF0000"/>
                </a:solidFill>
              </a:rPr>
              <a:t>Shall not act or vote </a:t>
            </a:r>
            <a:r>
              <a:rPr lang="en-US" sz="135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350" b="1" dirty="0">
                <a:solidFill>
                  <a:srgbClr val="FF0000"/>
                </a:solidFill>
              </a:rPr>
              <a:t>Shall not direct </a:t>
            </a:r>
            <a:r>
              <a:rPr lang="en-US" sz="135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1500" dirty="0"/>
              <a:t>By participating in standards activities using the “</a:t>
            </a:r>
            <a:r>
              <a:rPr lang="en-US" sz="1500" i="1" dirty="0"/>
              <a:t>individual process</a:t>
            </a:r>
            <a:r>
              <a:rPr lang="en-US" sz="1500" dirty="0"/>
              <a:t>”, you are deemed to accept these requirements; if you are unable to satisfy these requirements then you shall immediately cease any participation</a:t>
            </a:r>
          </a:p>
        </p:txBody>
      </p:sp>
    </p:spTree>
    <p:extLst>
      <p:ext uri="{BB962C8B-B14F-4D97-AF65-F5344CB8AC3E}">
        <p14:creationId xmlns:p14="http://schemas.microsoft.com/office/powerpoint/2010/main" val="13437058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t>IEEE-SA standards activities shall allow the fair &amp;</a:t>
            </a:r>
            <a:br>
              <a:rPr lang="en-US" sz="2400" dirty="0"/>
            </a:br>
            <a:r>
              <a:rPr lang="en-US" sz="2400"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(clause 5.2.1.3) specifies that “</a:t>
            </a:r>
            <a:r>
              <a:rPr lang="en-US" sz="2000" i="1" dirty="0"/>
              <a:t>the standards development process shall not be dominated by any single interest category, individual, or organization</a:t>
            </a:r>
            <a:r>
              <a:rPr lang="en-US" sz="2000" dirty="0"/>
              <a:t>”</a:t>
            </a:r>
          </a:p>
          <a:p>
            <a:pPr lvl="1">
              <a:buFont typeface="Arial" panose="020B0604020202020204" pitchFamily="34" charset="0"/>
              <a:buChar char="•"/>
            </a:pPr>
            <a:r>
              <a:rPr lang="en-US" sz="1200" dirty="0"/>
              <a:t>This means no participant may exercise “</a:t>
            </a:r>
            <a:r>
              <a:rPr lang="en-US" sz="1200" i="1" dirty="0"/>
              <a:t>authority, leadership, or influence by reason of superior leverage, strength, or representation to the exclusion of fair and equitable consideration of other viewpoints</a:t>
            </a:r>
            <a:r>
              <a:rPr lang="en-US" sz="1200" dirty="0"/>
              <a:t>” or “</a:t>
            </a:r>
            <a:r>
              <a:rPr lang="en-US" sz="1200" i="1" dirty="0"/>
              <a:t>to hinder the progress of the standards development activity</a:t>
            </a:r>
            <a:r>
              <a:rPr lang="en-US" sz="1200" dirty="0"/>
              <a:t>”</a:t>
            </a:r>
          </a:p>
          <a:p>
            <a:pPr>
              <a:buFont typeface="Arial" panose="020B0604020202020204" pitchFamily="34" charset="0"/>
              <a:buChar char="•"/>
            </a:pPr>
            <a:r>
              <a:rPr lang="en-US" sz="2000" dirty="0"/>
              <a:t>This rule applies equally to those participating in a standards development project and to that project’s leadership group</a:t>
            </a:r>
          </a:p>
          <a:p>
            <a:pPr>
              <a:buFont typeface="Arial" panose="020B0604020202020204" pitchFamily="34" charset="0"/>
              <a:buChar char="•"/>
            </a:pPr>
            <a:r>
              <a:rPr lang="en-US" sz="2000" dirty="0"/>
              <a:t>Any person who reasonably suspects that dominance is occurring in a standards development project is encouraged to bring the issue to the attention of the Standards Committee or the project’s IEEE-SA Program Manager</a:t>
            </a:r>
          </a:p>
        </p:txBody>
      </p:sp>
    </p:spTree>
    <p:extLst>
      <p:ext uri="{BB962C8B-B14F-4D97-AF65-F5344CB8AC3E}">
        <p14:creationId xmlns:p14="http://schemas.microsoft.com/office/powerpoint/2010/main" val="96954274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762000"/>
            <a:ext cx="7772400" cy="533400"/>
          </a:xfrm>
        </p:spPr>
        <p:txBody>
          <a:bodyPr/>
          <a:lstStyle/>
          <a:p>
            <a:pPr eaLnBrk="1" hangingPunct="1"/>
            <a:r>
              <a:rPr lang="en-US" altLang="en-US" dirty="0"/>
              <a:t>ARC Agenda – 17 Jan 2022, 13:30 ET</a:t>
            </a:r>
          </a:p>
        </p:txBody>
      </p:sp>
      <p:sp>
        <p:nvSpPr>
          <p:cNvPr id="11267" name="Rectangle 3"/>
          <p:cNvSpPr>
            <a:spLocks noGrp="1" noChangeArrowheads="1"/>
          </p:cNvSpPr>
          <p:nvPr>
            <p:ph idx="1"/>
          </p:nvPr>
        </p:nvSpPr>
        <p:spPr>
          <a:xfrm>
            <a:off x="342900" y="1371600"/>
            <a:ext cx="8458200" cy="5143500"/>
          </a:xfrm>
        </p:spPr>
        <p:txBody>
          <a:bodyPr/>
          <a:lstStyle/>
          <a:p>
            <a:pPr eaLnBrk="1" hangingPunct="1">
              <a:lnSpc>
                <a:spcPct val="90000"/>
              </a:lnSpc>
              <a:spcBef>
                <a:spcPts val="300"/>
              </a:spcBef>
              <a:spcAft>
                <a:spcPts val="600"/>
              </a:spcAft>
              <a:defRPr/>
            </a:pPr>
            <a:r>
              <a:rPr lang="en-US" sz="2800" dirty="0">
                <a:solidFill>
                  <a:srgbClr val="000000"/>
                </a:solidFill>
              </a:rPr>
              <a:t>Reminder: 2 meetings this week: Monday 13:30 ET, Wednesday 11:15 ET</a:t>
            </a:r>
          </a:p>
          <a:p>
            <a:pPr eaLnBrk="1" hangingPunct="1">
              <a:lnSpc>
                <a:spcPct val="90000"/>
              </a:lnSpc>
              <a:spcBef>
                <a:spcPts val="300"/>
              </a:spcBef>
              <a:spcAft>
                <a:spcPts val="600"/>
              </a:spcAft>
              <a:defRPr/>
            </a:pPr>
            <a:r>
              <a:rPr lang="en-US" sz="2800" dirty="0">
                <a:solidFill>
                  <a:srgbClr val="000000"/>
                </a:solidFill>
              </a:rPr>
              <a:t>Attendance, noises/recording, meeting protocol reminders</a:t>
            </a:r>
          </a:p>
          <a:p>
            <a:pPr eaLnBrk="1" hangingPunct="1">
              <a:lnSpc>
                <a:spcPct val="90000"/>
              </a:lnSpc>
              <a:spcBef>
                <a:spcPts val="300"/>
              </a:spcBef>
              <a:spcAft>
                <a:spcPts val="600"/>
              </a:spcAft>
              <a:defRPr/>
            </a:pPr>
            <a:r>
              <a:rPr lang="en-US" sz="2800" dirty="0">
                <a:solidFill>
                  <a:srgbClr val="000000"/>
                </a:solidFill>
              </a:rPr>
              <a:t>Policies, duty to inform, participation rules</a:t>
            </a:r>
          </a:p>
          <a:p>
            <a:pPr eaLnBrk="1" hangingPunct="1">
              <a:lnSpc>
                <a:spcPct val="90000"/>
              </a:lnSpc>
              <a:spcBef>
                <a:spcPts val="300"/>
              </a:spcBef>
              <a:spcAft>
                <a:spcPts val="600"/>
              </a:spcAft>
              <a:defRPr/>
            </a:pPr>
            <a:r>
              <a:rPr lang="en-US" sz="2800" dirty="0">
                <a:solidFill>
                  <a:srgbClr val="000000"/>
                </a:solidFill>
              </a:rPr>
              <a:t>Prior meeting minutes</a:t>
            </a:r>
          </a:p>
          <a:p>
            <a:pPr eaLnBrk="1" hangingPunct="1">
              <a:lnSpc>
                <a:spcPct val="90000"/>
              </a:lnSpc>
              <a:spcBef>
                <a:spcPts val="0"/>
              </a:spcBef>
              <a:spcAft>
                <a:spcPts val="300"/>
              </a:spcAft>
              <a:defRPr/>
            </a:pPr>
            <a:r>
              <a:rPr lang="en-US" sz="2800" dirty="0">
                <a:solidFill>
                  <a:srgbClr val="000000"/>
                </a:solidFill>
              </a:rPr>
              <a:t>Contribution/discussion topics:</a:t>
            </a:r>
          </a:p>
          <a:p>
            <a:pPr lvl="1" eaLnBrk="1" hangingPunct="1">
              <a:lnSpc>
                <a:spcPct val="90000"/>
              </a:lnSpc>
              <a:spcBef>
                <a:spcPts val="0"/>
              </a:spcBef>
              <a:spcAft>
                <a:spcPts val="300"/>
              </a:spcAft>
              <a:defRPr/>
            </a:pPr>
            <a:r>
              <a:rPr lang="en-US" dirty="0"/>
              <a:t>Annex G way forward </a:t>
            </a:r>
          </a:p>
          <a:p>
            <a:pPr lvl="1" eaLnBrk="1" hangingPunct="1">
              <a:lnSpc>
                <a:spcPct val="90000"/>
              </a:lnSpc>
              <a:spcBef>
                <a:spcPts val="0"/>
              </a:spcBef>
              <a:spcAft>
                <a:spcPts val="300"/>
              </a:spcAft>
              <a:defRPr/>
            </a:pPr>
            <a:r>
              <a:rPr lang="en-US" dirty="0"/>
              <a:t>Clause 6</a:t>
            </a:r>
          </a:p>
          <a:p>
            <a:pPr lvl="1" eaLnBrk="1" hangingPunct="1">
              <a:lnSpc>
                <a:spcPct val="90000"/>
              </a:lnSpc>
              <a:spcBef>
                <a:spcPts val="0"/>
              </a:spcBef>
              <a:spcAft>
                <a:spcPts val="300"/>
              </a:spcAft>
              <a:defRPr/>
            </a:pPr>
            <a:r>
              <a:rPr lang="en-US" dirty="0"/>
              <a:t>IEEE Std 802 project(s) update/discussion</a:t>
            </a:r>
          </a:p>
          <a:p>
            <a:pPr lvl="1" eaLnBrk="1" hangingPunct="1">
              <a:lnSpc>
                <a:spcPct val="90000"/>
              </a:lnSpc>
              <a:spcBef>
                <a:spcPts val="0"/>
              </a:spcBef>
              <a:spcAft>
                <a:spcPts val="300"/>
              </a:spcAft>
              <a:defRPr/>
            </a:pPr>
            <a:r>
              <a:rPr lang="en-US" dirty="0"/>
              <a:t>TGbe informative annex</a:t>
            </a:r>
          </a:p>
          <a:p>
            <a:pPr lvl="1" eaLnBrk="1" hangingPunct="1">
              <a:lnSpc>
                <a:spcPct val="90000"/>
              </a:lnSpc>
              <a:spcBef>
                <a:spcPts val="0"/>
              </a:spcBef>
              <a:spcAft>
                <a:spcPts val="300"/>
              </a:spcAft>
              <a:defRPr/>
            </a:pPr>
            <a:r>
              <a:rPr lang="en-US" dirty="0"/>
              <a:t>Other topics?</a:t>
            </a:r>
          </a:p>
          <a:p>
            <a:pPr lvl="1" eaLnBrk="1" hangingPunct="1">
              <a:lnSpc>
                <a:spcPct val="90000"/>
              </a:lnSpc>
              <a:spcBef>
                <a:spcPts val="300"/>
              </a:spcBef>
              <a:spcAft>
                <a:spcPts val="600"/>
              </a:spcAft>
              <a:defRPr/>
            </a:pPr>
            <a:endParaRPr lang="en-US" dirty="0"/>
          </a:p>
          <a:p>
            <a:pPr marL="342900" lvl="1" indent="-342900" eaLnBrk="1" hangingPunct="1">
              <a:lnSpc>
                <a:spcPct val="90000"/>
              </a:lnSpc>
              <a:spcBef>
                <a:spcPts val="300"/>
              </a:spcBef>
              <a:buFont typeface="Arial" pitchFamily="34" charset="0"/>
              <a:buChar char="•"/>
              <a:defRPr/>
            </a:pPr>
            <a:endParaRPr lang="en-US" sz="1800" dirty="0"/>
          </a:p>
        </p:txBody>
      </p:sp>
    </p:spTree>
    <p:extLst>
      <p:ext uri="{BB962C8B-B14F-4D97-AF65-F5344CB8AC3E}">
        <p14:creationId xmlns:p14="http://schemas.microsoft.com/office/powerpoint/2010/main" val="230261134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762000"/>
            <a:ext cx="7772400" cy="533400"/>
          </a:xfrm>
        </p:spPr>
        <p:txBody>
          <a:bodyPr/>
          <a:lstStyle/>
          <a:p>
            <a:pPr eaLnBrk="1" hangingPunct="1"/>
            <a:r>
              <a:rPr lang="en-US" altLang="en-US" dirty="0"/>
              <a:t>ARC Agenda – 19 Jan 2022, 11:15 ET</a:t>
            </a:r>
          </a:p>
        </p:txBody>
      </p:sp>
      <p:sp>
        <p:nvSpPr>
          <p:cNvPr id="11267" name="Rectangle 3"/>
          <p:cNvSpPr>
            <a:spLocks noGrp="1" noChangeArrowheads="1"/>
          </p:cNvSpPr>
          <p:nvPr>
            <p:ph idx="1"/>
          </p:nvPr>
        </p:nvSpPr>
        <p:spPr>
          <a:xfrm>
            <a:off x="342900" y="1524000"/>
            <a:ext cx="8458200" cy="4038600"/>
          </a:xfrm>
        </p:spPr>
        <p:txBody>
          <a:bodyPr/>
          <a:lstStyle/>
          <a:p>
            <a:pPr eaLnBrk="1" hangingPunct="1">
              <a:lnSpc>
                <a:spcPct val="90000"/>
              </a:lnSpc>
              <a:spcBef>
                <a:spcPts val="300"/>
              </a:spcBef>
              <a:spcAft>
                <a:spcPts val="600"/>
              </a:spcAft>
              <a:defRPr/>
            </a:pPr>
            <a:r>
              <a:rPr lang="en-US" sz="2800" dirty="0">
                <a:solidFill>
                  <a:srgbClr val="000000"/>
                </a:solidFill>
              </a:rPr>
              <a:t>Attendance, noises/recording, meeting protocol reminders</a:t>
            </a:r>
          </a:p>
          <a:p>
            <a:pPr eaLnBrk="1" hangingPunct="1">
              <a:lnSpc>
                <a:spcPct val="90000"/>
              </a:lnSpc>
              <a:spcBef>
                <a:spcPts val="300"/>
              </a:spcBef>
              <a:spcAft>
                <a:spcPts val="600"/>
              </a:spcAft>
              <a:defRPr/>
            </a:pPr>
            <a:r>
              <a:rPr lang="en-US" sz="2800" dirty="0">
                <a:solidFill>
                  <a:srgbClr val="000000"/>
                </a:solidFill>
              </a:rPr>
              <a:t>Policies, duty to inform, participation rules</a:t>
            </a:r>
          </a:p>
          <a:p>
            <a:pPr eaLnBrk="1" hangingPunct="1">
              <a:lnSpc>
                <a:spcPct val="90000"/>
              </a:lnSpc>
              <a:spcBef>
                <a:spcPts val="300"/>
              </a:spcBef>
              <a:spcAft>
                <a:spcPts val="600"/>
              </a:spcAft>
              <a:defRPr/>
            </a:pPr>
            <a:r>
              <a:rPr lang="en-US" sz="2800" dirty="0">
                <a:solidFill>
                  <a:srgbClr val="000000"/>
                </a:solidFill>
              </a:rPr>
              <a:t>Contribution/discussion topics:</a:t>
            </a:r>
          </a:p>
          <a:p>
            <a:pPr lvl="1" eaLnBrk="1" hangingPunct="1">
              <a:lnSpc>
                <a:spcPct val="90000"/>
              </a:lnSpc>
              <a:spcBef>
                <a:spcPts val="0"/>
              </a:spcBef>
              <a:spcAft>
                <a:spcPts val="300"/>
              </a:spcAft>
              <a:defRPr/>
            </a:pPr>
            <a:r>
              <a:rPr lang="en-US" dirty="0"/>
              <a:t>Annex G way forward </a:t>
            </a:r>
          </a:p>
          <a:p>
            <a:pPr lvl="1" eaLnBrk="1" hangingPunct="1">
              <a:lnSpc>
                <a:spcPct val="90000"/>
              </a:lnSpc>
              <a:spcBef>
                <a:spcPts val="0"/>
              </a:spcBef>
              <a:spcAft>
                <a:spcPts val="300"/>
              </a:spcAft>
              <a:defRPr/>
            </a:pPr>
            <a:r>
              <a:rPr lang="en-US" dirty="0"/>
              <a:t>Clause 6</a:t>
            </a:r>
          </a:p>
          <a:p>
            <a:pPr lvl="1" eaLnBrk="1" hangingPunct="1">
              <a:lnSpc>
                <a:spcPct val="90000"/>
              </a:lnSpc>
              <a:spcBef>
                <a:spcPts val="0"/>
              </a:spcBef>
              <a:spcAft>
                <a:spcPts val="300"/>
              </a:spcAft>
              <a:defRPr/>
            </a:pPr>
            <a:r>
              <a:rPr lang="en-US" dirty="0"/>
              <a:t>IEEE Std 802 project(s) update/discussion</a:t>
            </a:r>
          </a:p>
          <a:p>
            <a:pPr lvl="1" eaLnBrk="1" hangingPunct="1">
              <a:lnSpc>
                <a:spcPct val="90000"/>
              </a:lnSpc>
              <a:spcBef>
                <a:spcPts val="0"/>
              </a:spcBef>
              <a:spcAft>
                <a:spcPts val="300"/>
              </a:spcAft>
              <a:defRPr/>
            </a:pPr>
            <a:r>
              <a:rPr lang="en-US" dirty="0"/>
              <a:t>TGbe informative annex</a:t>
            </a:r>
          </a:p>
          <a:p>
            <a:pPr lvl="1" eaLnBrk="1" hangingPunct="1">
              <a:lnSpc>
                <a:spcPct val="90000"/>
              </a:lnSpc>
              <a:spcBef>
                <a:spcPts val="0"/>
              </a:spcBef>
              <a:spcAft>
                <a:spcPts val="300"/>
              </a:spcAft>
              <a:defRPr/>
            </a:pPr>
            <a:r>
              <a:rPr lang="en-US" dirty="0"/>
              <a:t>Other topics?</a:t>
            </a:r>
          </a:p>
          <a:p>
            <a:pPr eaLnBrk="1" hangingPunct="1">
              <a:lnSpc>
                <a:spcPct val="90000"/>
              </a:lnSpc>
              <a:spcBef>
                <a:spcPts val="300"/>
              </a:spcBef>
              <a:spcAft>
                <a:spcPts val="600"/>
              </a:spcAft>
              <a:defRPr/>
            </a:pPr>
            <a:r>
              <a:rPr lang="en-US" sz="2800" dirty="0">
                <a:solidFill>
                  <a:srgbClr val="000000"/>
                </a:solidFill>
              </a:rPr>
              <a:t>Next steps</a:t>
            </a:r>
          </a:p>
          <a:p>
            <a:pPr marL="342900" lvl="1" indent="-342900" eaLnBrk="1" hangingPunct="1">
              <a:lnSpc>
                <a:spcPct val="90000"/>
              </a:lnSpc>
              <a:spcBef>
                <a:spcPts val="300"/>
              </a:spcBef>
              <a:buFont typeface="Arial" pitchFamily="34" charset="0"/>
              <a:buChar char="•"/>
              <a:defRPr/>
            </a:pPr>
            <a:endParaRPr lang="en-US" sz="2800" dirty="0"/>
          </a:p>
          <a:p>
            <a:pPr marL="342900" lvl="1" indent="-342900" eaLnBrk="1" hangingPunct="1">
              <a:lnSpc>
                <a:spcPct val="90000"/>
              </a:lnSpc>
              <a:spcBef>
                <a:spcPts val="300"/>
              </a:spcBef>
              <a:buFont typeface="Arial" pitchFamily="34" charset="0"/>
              <a:buChar char="•"/>
              <a:defRPr/>
            </a:pPr>
            <a:endParaRPr lang="en-US" b="1" dirty="0"/>
          </a:p>
          <a:p>
            <a:pPr marL="342900" lvl="1" indent="-342900" eaLnBrk="1" hangingPunct="1">
              <a:lnSpc>
                <a:spcPct val="90000"/>
              </a:lnSpc>
              <a:spcBef>
                <a:spcPts val="300"/>
              </a:spcBef>
              <a:buFont typeface="Arial" pitchFamily="34" charset="0"/>
              <a:buChar char="•"/>
              <a:defRPr/>
            </a:pPr>
            <a:endParaRPr lang="en-US" sz="1800" dirty="0"/>
          </a:p>
        </p:txBody>
      </p:sp>
    </p:spTree>
    <p:extLst>
      <p:ext uri="{BB962C8B-B14F-4D97-AF65-F5344CB8AC3E}">
        <p14:creationId xmlns:p14="http://schemas.microsoft.com/office/powerpoint/2010/main" val="77337278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762000"/>
            <a:ext cx="7772400" cy="533400"/>
          </a:xfrm>
        </p:spPr>
        <p:txBody>
          <a:bodyPr/>
          <a:lstStyle/>
          <a:p>
            <a:pPr eaLnBrk="1" hangingPunct="1"/>
            <a:r>
              <a:rPr lang="en-US" altLang="en-US" dirty="0"/>
              <a:t>ARC (Architecture) – Other</a:t>
            </a:r>
          </a:p>
        </p:txBody>
      </p:sp>
      <p:sp>
        <p:nvSpPr>
          <p:cNvPr id="5" name="Rectangle 2">
            <a:extLst>
              <a:ext uri="{FF2B5EF4-FFF2-40B4-BE49-F238E27FC236}">
                <a16:creationId xmlns:a16="http://schemas.microsoft.com/office/drawing/2014/main" id="{1DB52346-A1EB-460C-ADBC-95FEECACA586}"/>
              </a:ext>
            </a:extLst>
          </p:cNvPr>
          <p:cNvSpPr txBox="1">
            <a:spLocks noChangeArrowheads="1"/>
          </p:cNvSpPr>
          <p:nvPr/>
        </p:nvSpPr>
        <p:spPr bwMode="auto">
          <a:xfrm>
            <a:off x="609600" y="1295400"/>
            <a:ext cx="7924799" cy="495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lvl="2" indent="0">
              <a:spcBef>
                <a:spcPts val="300"/>
              </a:spcBef>
              <a:spcAft>
                <a:spcPts val="0"/>
              </a:spcAft>
              <a:buFontTx/>
              <a:buNone/>
              <a:defRPr/>
            </a:pPr>
            <a:r>
              <a:rPr lang="en-US" altLang="en-US" sz="2400" b="1" kern="0" dirty="0"/>
              <a:t>Other items being tracked (but not actively worked unless/until contributions):</a:t>
            </a:r>
          </a:p>
          <a:p>
            <a:pPr marL="685800" lvl="2" indent="-342900">
              <a:lnSpc>
                <a:spcPct val="90000"/>
              </a:lnSpc>
              <a:buFont typeface="Arial" pitchFamily="34" charset="0"/>
              <a:buChar char="•"/>
              <a:defRPr/>
            </a:pPr>
            <a:r>
              <a:rPr lang="en-US" sz="2000" b="1" kern="0" dirty="0"/>
              <a:t>Related to IEEE Std 802 updates:</a:t>
            </a:r>
          </a:p>
          <a:p>
            <a:pPr marL="1143000" lvl="3" indent="-342900">
              <a:lnSpc>
                <a:spcPct val="90000"/>
              </a:lnSpc>
              <a:buFont typeface="Arial" pitchFamily="34" charset="0"/>
              <a:buChar char="•"/>
              <a:defRPr/>
            </a:pPr>
            <a:r>
              <a:rPr lang="en-US" sz="2000" b="1" kern="0" dirty="0"/>
              <a:t>802.1AC mapping from ISS to 802.11 MAC SAP interface</a:t>
            </a:r>
          </a:p>
          <a:p>
            <a:pPr marL="1143000" lvl="3" indent="-342900">
              <a:lnSpc>
                <a:spcPct val="90000"/>
              </a:lnSpc>
              <a:buFont typeface="Arial" pitchFamily="34" charset="0"/>
              <a:buChar char="•"/>
              <a:defRPr/>
            </a:pPr>
            <a:r>
              <a:rPr lang="en-US" sz="2000" b="1" kern="0" dirty="0"/>
              <a:t>Consider any changes to remove 802.2/LLC terms?</a:t>
            </a:r>
          </a:p>
          <a:p>
            <a:pPr marL="1143000" lvl="3" indent="-342900">
              <a:lnSpc>
                <a:spcPct val="90000"/>
              </a:lnSpc>
              <a:buFont typeface="Arial" pitchFamily="34" charset="0"/>
              <a:buChar char="•"/>
              <a:defRPr/>
            </a:pPr>
            <a:r>
              <a:rPr lang="en-US" sz="2000" b="1" kern="0" dirty="0"/>
              <a:t>Clarifying EPD/LPD: </a:t>
            </a:r>
            <a:r>
              <a:rPr lang="en-US" sz="2000" kern="0" dirty="0">
                <a:hlinkClick r:id="rId3"/>
              </a:rPr>
              <a:t>11-20/0174r0</a:t>
            </a:r>
            <a:endParaRPr lang="en-US" sz="2000" b="1" kern="0" dirty="0">
              <a:solidFill>
                <a:schemeClr val="accent2">
                  <a:lumMod val="75000"/>
                </a:schemeClr>
              </a:solidFill>
            </a:endParaRPr>
          </a:p>
          <a:p>
            <a:pPr marL="685800" lvl="2" indent="-342900">
              <a:lnSpc>
                <a:spcPct val="90000"/>
              </a:lnSpc>
              <a:buFont typeface="Arial" pitchFamily="34" charset="0"/>
              <a:buChar char="•"/>
              <a:defRPr/>
            </a:pPr>
            <a:r>
              <a:rPr lang="en-US" sz="2000" b="1" kern="0" dirty="0"/>
              <a:t>“What is a STA?” (per </a:t>
            </a:r>
            <a:r>
              <a:rPr lang="en-US" sz="2000" b="1" kern="0" dirty="0" err="1"/>
              <a:t>REVmd</a:t>
            </a:r>
            <a:r>
              <a:rPr lang="en-US" sz="2000" b="1" kern="0" dirty="0"/>
              <a:t> discussion: </a:t>
            </a:r>
            <a:r>
              <a:rPr lang="en-US" sz="2000" kern="0" dirty="0">
                <a:solidFill>
                  <a:schemeClr val="accent2">
                    <a:lumMod val="75000"/>
                  </a:schemeClr>
                </a:solidFill>
                <a:hlinkClick r:id="rId4">
                  <a:extLst>
                    <a:ext uri="{A12FA001-AC4F-418D-AE19-62706E023703}">
                      <ahyp:hlinkClr xmlns:ahyp="http://schemas.microsoft.com/office/drawing/2018/hyperlinkcolor" val="tx"/>
                    </a:ext>
                  </a:extLst>
                </a:hlinkClick>
              </a:rPr>
              <a:t>11-19/0106r0</a:t>
            </a:r>
            <a:r>
              <a:rPr lang="en-US" sz="2000" b="1" kern="0" dirty="0"/>
              <a:t>)</a:t>
            </a:r>
          </a:p>
          <a:p>
            <a:pPr marL="685800" lvl="2" indent="-342900">
              <a:lnSpc>
                <a:spcPct val="90000"/>
              </a:lnSpc>
              <a:buFont typeface="Arial" pitchFamily="34" charset="0"/>
              <a:buChar char="•"/>
              <a:defRPr/>
            </a:pPr>
            <a:r>
              <a:rPr lang="en-US" sz="2000" b="1" kern="0" dirty="0"/>
              <a:t>Off-channel TDLS architecture</a:t>
            </a:r>
          </a:p>
          <a:p>
            <a:pPr marL="685800" lvl="2" indent="-342900">
              <a:lnSpc>
                <a:spcPct val="90000"/>
              </a:lnSpc>
              <a:spcBef>
                <a:spcPts val="300"/>
              </a:spcBef>
              <a:spcAft>
                <a:spcPts val="0"/>
              </a:spcAft>
              <a:buFont typeface="Arial" pitchFamily="34" charset="0"/>
              <a:buChar char="•"/>
              <a:defRPr/>
            </a:pPr>
            <a:r>
              <a:rPr lang="en-US" sz="2000" b="1" kern="0" dirty="0"/>
              <a:t>MLME-RESET, versus MLME-JOIN, MLME-START, MLME-SCAN and MLME-END</a:t>
            </a:r>
          </a:p>
          <a:p>
            <a:pPr marL="1143000" lvl="3" indent="-342900">
              <a:lnSpc>
                <a:spcPct val="90000"/>
              </a:lnSpc>
              <a:spcBef>
                <a:spcPts val="300"/>
              </a:spcBef>
              <a:spcAft>
                <a:spcPts val="0"/>
              </a:spcAft>
              <a:buFont typeface="Arial" pitchFamily="34" charset="0"/>
              <a:buChar char="•"/>
              <a:defRPr/>
            </a:pPr>
            <a:r>
              <a:rPr lang="en-US" sz="2000" b="1" kern="0" dirty="0"/>
              <a:t>One aspect is how MAC address is set/controlled – related to IEEE 1609/</a:t>
            </a:r>
            <a:r>
              <a:rPr lang="en-US" sz="2000" b="1" kern="0" dirty="0" err="1"/>
              <a:t>TGbd</a:t>
            </a:r>
            <a:r>
              <a:rPr lang="en-US" sz="2000" b="1" kern="0" dirty="0"/>
              <a:t>  activities</a:t>
            </a:r>
          </a:p>
          <a:p>
            <a:pPr marL="685800" lvl="2" indent="-342900">
              <a:lnSpc>
                <a:spcPct val="90000"/>
              </a:lnSpc>
              <a:buFont typeface="Arial" pitchFamily="34" charset="0"/>
              <a:buChar char="•"/>
              <a:defRPr/>
            </a:pPr>
            <a:r>
              <a:rPr lang="en-US" sz="2000" b="1" kern="0" dirty="0" err="1"/>
              <a:t>Nendica’s</a:t>
            </a:r>
            <a:r>
              <a:rPr lang="en-US" sz="2000" b="1" kern="0" dirty="0"/>
              <a:t>/</a:t>
            </a:r>
            <a:r>
              <a:rPr lang="en-US" sz="2000" b="1" kern="0" dirty="0" err="1"/>
              <a:t>TGbe’s</a:t>
            </a:r>
            <a:r>
              <a:rPr lang="en-US" sz="2000" b="1" kern="0" dirty="0"/>
              <a:t> discussion on 802.11 in a Deterministic Network/Time-Sensitive Networking</a:t>
            </a:r>
          </a:p>
        </p:txBody>
      </p:sp>
    </p:spTree>
    <p:extLst>
      <p:ext uri="{BB962C8B-B14F-4D97-AF65-F5344CB8AC3E}">
        <p14:creationId xmlns:p14="http://schemas.microsoft.com/office/powerpoint/2010/main" val="29788694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533400"/>
          </a:xfrm>
        </p:spPr>
        <p:txBody>
          <a:bodyPr/>
          <a:lstStyle/>
          <a:p>
            <a:pPr eaLnBrk="1" hangingPunct="1"/>
            <a:r>
              <a:rPr lang="en-US" altLang="en-US" dirty="0"/>
              <a:t>Prior meeting minutes</a:t>
            </a:r>
          </a:p>
        </p:txBody>
      </p:sp>
      <p:sp>
        <p:nvSpPr>
          <p:cNvPr id="11267" name="Rectangle 3"/>
          <p:cNvSpPr>
            <a:spLocks noGrp="1" noChangeArrowheads="1"/>
          </p:cNvSpPr>
          <p:nvPr>
            <p:ph idx="1"/>
          </p:nvPr>
        </p:nvSpPr>
        <p:spPr>
          <a:xfrm>
            <a:off x="342900" y="1219200"/>
            <a:ext cx="8458200" cy="5257800"/>
          </a:xfrm>
        </p:spPr>
        <p:txBody>
          <a:bodyPr/>
          <a:lstStyle/>
          <a:p>
            <a:pPr marL="0" indent="0" eaLnBrk="1" hangingPunct="1">
              <a:lnSpc>
                <a:spcPct val="90000"/>
              </a:lnSpc>
              <a:spcBef>
                <a:spcPts val="300"/>
              </a:spcBef>
              <a:buNone/>
              <a:defRPr/>
            </a:pPr>
            <a:r>
              <a:rPr lang="en-US" sz="2800" dirty="0"/>
              <a:t>Approve the minutes of:</a:t>
            </a:r>
          </a:p>
          <a:p>
            <a:pPr marL="400050" lvl="1" indent="0" eaLnBrk="1" hangingPunct="1">
              <a:lnSpc>
                <a:spcPct val="90000"/>
              </a:lnSpc>
              <a:spcBef>
                <a:spcPts val="300"/>
              </a:spcBef>
              <a:buNone/>
              <a:defRPr/>
            </a:pPr>
            <a:r>
              <a:rPr lang="en-US" sz="2400" b="1" dirty="0">
                <a:solidFill>
                  <a:srgbClr val="000000"/>
                </a:solidFill>
              </a:rPr>
              <a:t>Nov plenary: </a:t>
            </a:r>
            <a:r>
              <a:rPr lang="en-US" sz="2400" dirty="0">
                <a:solidFill>
                  <a:srgbClr val="000000"/>
                </a:solidFill>
                <a:hlinkClick r:id="rId3"/>
              </a:rPr>
              <a:t>https://mentor.ieee.org/802.11/dcn/21/11-21-1794-00-0arc-arc-sc-teleconferences-minutes-november-2021-plenary.docx</a:t>
            </a:r>
            <a:r>
              <a:rPr lang="en-US" sz="2400" dirty="0">
                <a:solidFill>
                  <a:srgbClr val="000000"/>
                </a:solidFill>
              </a:rPr>
              <a:t> </a:t>
            </a:r>
          </a:p>
          <a:p>
            <a:pPr marL="400050" lvl="1" indent="0" eaLnBrk="1" hangingPunct="1">
              <a:lnSpc>
                <a:spcPct val="90000"/>
              </a:lnSpc>
              <a:spcBef>
                <a:spcPts val="300"/>
              </a:spcBef>
              <a:buNone/>
              <a:defRPr/>
            </a:pPr>
            <a:r>
              <a:rPr lang="en-US" sz="2400" b="1" dirty="0">
                <a:solidFill>
                  <a:srgbClr val="000000"/>
                </a:solidFill>
              </a:rPr>
              <a:t>Dec telecons:</a:t>
            </a:r>
          </a:p>
          <a:p>
            <a:pPr lvl="1" indent="-342900" eaLnBrk="1" hangingPunct="1">
              <a:lnSpc>
                <a:spcPct val="90000"/>
              </a:lnSpc>
              <a:spcBef>
                <a:spcPts val="300"/>
              </a:spcBef>
              <a:defRPr/>
            </a:pPr>
            <a:r>
              <a:rPr lang="en-US" sz="2400" dirty="0">
                <a:solidFill>
                  <a:srgbClr val="000000"/>
                </a:solidFill>
              </a:rPr>
              <a:t>Dec 2: </a:t>
            </a:r>
            <a:r>
              <a:rPr lang="en-US" sz="2400" dirty="0">
                <a:solidFill>
                  <a:srgbClr val="000000"/>
                </a:solidFill>
                <a:hlinkClick r:id="rId4"/>
              </a:rPr>
              <a:t>https://mentor.ieee.org/802.11/dcn/21/11-21-1950-01-0arc-arc-sc-teleconference-minutes-2-december-2021.docx</a:t>
            </a:r>
            <a:r>
              <a:rPr lang="en-US" sz="2400" dirty="0">
                <a:solidFill>
                  <a:srgbClr val="000000"/>
                </a:solidFill>
              </a:rPr>
              <a:t> </a:t>
            </a:r>
          </a:p>
          <a:p>
            <a:pPr lvl="1" indent="-342900" eaLnBrk="1" hangingPunct="1">
              <a:lnSpc>
                <a:spcPct val="90000"/>
              </a:lnSpc>
              <a:spcBef>
                <a:spcPts val="300"/>
              </a:spcBef>
              <a:defRPr/>
            </a:pPr>
            <a:r>
              <a:rPr lang="en-US" sz="2400" dirty="0">
                <a:solidFill>
                  <a:srgbClr val="000000"/>
                </a:solidFill>
              </a:rPr>
              <a:t>Dec 13: </a:t>
            </a:r>
            <a:r>
              <a:rPr lang="en-US" sz="2400" dirty="0">
                <a:solidFill>
                  <a:srgbClr val="000000"/>
                </a:solidFill>
                <a:hlinkClick r:id="rId5"/>
              </a:rPr>
              <a:t>https://mentor.ieee.org/802.11/dcn/21/11-21-2005-00-0arc-arc-sc-teleconference-minutes-13-december-2021.docx</a:t>
            </a:r>
            <a:r>
              <a:rPr lang="en-US" sz="2400" dirty="0">
                <a:solidFill>
                  <a:srgbClr val="000000"/>
                </a:solidFill>
              </a:rPr>
              <a:t> </a:t>
            </a:r>
          </a:p>
          <a:p>
            <a:pPr marL="400050" lvl="1" indent="0" eaLnBrk="1" hangingPunct="1">
              <a:lnSpc>
                <a:spcPct val="90000"/>
              </a:lnSpc>
              <a:spcBef>
                <a:spcPts val="300"/>
              </a:spcBef>
              <a:buNone/>
              <a:defRPr/>
            </a:pPr>
            <a:endParaRPr lang="en-US" sz="2400" dirty="0">
              <a:solidFill>
                <a:srgbClr val="000000"/>
              </a:solidFill>
            </a:endParaRPr>
          </a:p>
          <a:p>
            <a:pPr marL="457200" indent="-457200">
              <a:lnSpc>
                <a:spcPct val="90000"/>
              </a:lnSpc>
              <a:spcBef>
                <a:spcPts val="0"/>
              </a:spcBef>
              <a:spcAft>
                <a:spcPts val="600"/>
              </a:spcAft>
              <a:buFont typeface="Arial" panose="020B0604020202020204" pitchFamily="34" charset="0"/>
              <a:buChar char="•"/>
              <a:defRPr/>
            </a:pPr>
            <a:r>
              <a:rPr lang="en-US" dirty="0"/>
              <a:t>Moved:</a:t>
            </a:r>
          </a:p>
          <a:p>
            <a:pPr marL="457200" indent="-457200">
              <a:lnSpc>
                <a:spcPct val="90000"/>
              </a:lnSpc>
              <a:spcBef>
                <a:spcPts val="0"/>
              </a:spcBef>
              <a:spcAft>
                <a:spcPts val="600"/>
              </a:spcAft>
              <a:buFont typeface="Arial" panose="020B0604020202020204" pitchFamily="34" charset="0"/>
              <a:buChar char="•"/>
              <a:defRPr/>
            </a:pPr>
            <a:r>
              <a:rPr lang="en-US" dirty="0"/>
              <a:t>Seconded:</a:t>
            </a:r>
          </a:p>
          <a:p>
            <a:pPr marL="457200" indent="-457200">
              <a:lnSpc>
                <a:spcPct val="90000"/>
              </a:lnSpc>
              <a:spcBef>
                <a:spcPts val="0"/>
              </a:spcBef>
              <a:spcAft>
                <a:spcPts val="600"/>
              </a:spcAft>
              <a:buFont typeface="Arial" panose="020B0604020202020204" pitchFamily="34" charset="0"/>
              <a:buChar char="•"/>
              <a:defRPr/>
            </a:pPr>
            <a:r>
              <a:rPr lang="en-US" dirty="0"/>
              <a:t>Result:</a:t>
            </a:r>
          </a:p>
          <a:p>
            <a:pPr marL="342900" lvl="1" indent="-342900" eaLnBrk="1" hangingPunct="1">
              <a:lnSpc>
                <a:spcPct val="90000"/>
              </a:lnSpc>
              <a:spcBef>
                <a:spcPts val="300"/>
              </a:spcBef>
              <a:buFont typeface="Arial" pitchFamily="34" charset="0"/>
              <a:buChar char="•"/>
              <a:defRPr/>
            </a:pPr>
            <a:endParaRPr lang="en-US" sz="1800" dirty="0"/>
          </a:p>
        </p:txBody>
      </p:sp>
    </p:spTree>
    <p:extLst>
      <p:ext uri="{BB962C8B-B14F-4D97-AF65-F5344CB8AC3E}">
        <p14:creationId xmlns:p14="http://schemas.microsoft.com/office/powerpoint/2010/main" val="7109799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r>
              <a:rPr lang="en-US" altLang="en-US" dirty="0"/>
              <a:t>Abstract</a:t>
            </a:r>
          </a:p>
        </p:txBody>
      </p:sp>
      <p:sp>
        <p:nvSpPr>
          <p:cNvPr id="17411" name="Rectangle 3"/>
          <p:cNvSpPr>
            <a:spLocks noGrp="1" noChangeArrowheads="1"/>
          </p:cNvSpPr>
          <p:nvPr>
            <p:ph idx="1"/>
          </p:nvPr>
        </p:nvSpPr>
        <p:spPr/>
        <p:txBody>
          <a:bodyPr/>
          <a:lstStyle/>
          <a:p>
            <a:pPr algn="ctr" eaLnBrk="1" hangingPunct="1">
              <a:buFontTx/>
              <a:buNone/>
            </a:pPr>
            <a:r>
              <a:rPr lang="en-US" altLang="en-US" dirty="0"/>
              <a:t>Agenda for:</a:t>
            </a:r>
          </a:p>
          <a:p>
            <a:pPr algn="ctr" eaLnBrk="1" hangingPunct="1">
              <a:buFontTx/>
              <a:buNone/>
            </a:pPr>
            <a:endParaRPr lang="en-US" altLang="en-US" dirty="0"/>
          </a:p>
          <a:p>
            <a:pPr algn="ctr" eaLnBrk="1" hangingPunct="1">
              <a:buFontTx/>
              <a:buNone/>
            </a:pPr>
            <a:r>
              <a:rPr lang="en-US" altLang="en-US" dirty="0"/>
              <a:t> ARC SC, January 2022, Interim meetings (Teleconferences)</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533400"/>
          </a:xfrm>
        </p:spPr>
        <p:txBody>
          <a:bodyPr/>
          <a:lstStyle/>
          <a:p>
            <a:pPr eaLnBrk="1" hangingPunct="1"/>
            <a:r>
              <a:rPr lang="en-US" dirty="0">
                <a:solidFill>
                  <a:srgbClr val="000000"/>
                </a:solidFill>
              </a:rPr>
              <a:t>Annex G way forward – Step 2</a:t>
            </a:r>
            <a:endParaRPr lang="en-US" altLang="en-US" dirty="0"/>
          </a:p>
        </p:txBody>
      </p:sp>
      <p:sp>
        <p:nvSpPr>
          <p:cNvPr id="11267" name="Rectangle 3"/>
          <p:cNvSpPr>
            <a:spLocks noGrp="1" noChangeArrowheads="1"/>
          </p:cNvSpPr>
          <p:nvPr>
            <p:ph idx="1"/>
          </p:nvPr>
        </p:nvSpPr>
        <p:spPr>
          <a:xfrm>
            <a:off x="342900" y="1371600"/>
            <a:ext cx="8458200" cy="5029200"/>
          </a:xfrm>
        </p:spPr>
        <p:txBody>
          <a:bodyPr/>
          <a:lstStyle/>
          <a:p>
            <a:pPr marL="0" indent="0" eaLnBrk="1" hangingPunct="1">
              <a:lnSpc>
                <a:spcPct val="90000"/>
              </a:lnSpc>
              <a:spcBef>
                <a:spcPts val="1200"/>
              </a:spcBef>
              <a:buNone/>
              <a:defRPr/>
            </a:pPr>
            <a:r>
              <a:rPr lang="en-US" sz="2800" dirty="0">
                <a:solidFill>
                  <a:srgbClr val="000000"/>
                </a:solidFill>
              </a:rPr>
              <a:t>Annex G way forward:</a:t>
            </a:r>
          </a:p>
          <a:p>
            <a:pPr marL="742950" lvl="2" indent="-400050" eaLnBrk="1" hangingPunct="1">
              <a:lnSpc>
                <a:spcPct val="90000"/>
              </a:lnSpc>
              <a:spcBef>
                <a:spcPts val="300"/>
              </a:spcBef>
              <a:buFont typeface="Arial" pitchFamily="34" charset="0"/>
              <a:buChar char="•"/>
              <a:defRPr/>
            </a:pPr>
            <a:r>
              <a:rPr lang="en-US" sz="2400" dirty="0"/>
              <a:t>Consider scope/purpose for (new) Annex G – informative or normative, etc.</a:t>
            </a:r>
          </a:p>
          <a:p>
            <a:pPr marL="742950" lvl="2" indent="-400050" eaLnBrk="1" hangingPunct="1">
              <a:lnSpc>
                <a:spcPct val="90000"/>
              </a:lnSpc>
              <a:spcBef>
                <a:spcPts val="300"/>
              </a:spcBef>
              <a:buFont typeface="Arial" pitchFamily="34" charset="0"/>
              <a:buChar char="•"/>
              <a:defRPr/>
            </a:pPr>
            <a:r>
              <a:rPr lang="en-US" sz="2400" dirty="0"/>
              <a:t>Replace Annex G with some other notation/style –</a:t>
            </a:r>
            <a:r>
              <a:rPr lang="en-US" sz="2400" dirty="0">
                <a:hlinkClick r:id="rId3"/>
              </a:rPr>
              <a:t>11-21/1797r2</a:t>
            </a:r>
            <a:r>
              <a:rPr lang="en-US" sz="2400" dirty="0"/>
              <a:t> – Harry </a:t>
            </a:r>
            <a:r>
              <a:rPr lang="en-US" sz="2400" dirty="0" err="1"/>
              <a:t>Bims</a:t>
            </a:r>
            <a:endParaRPr lang="en-US" sz="2400" dirty="0"/>
          </a:p>
          <a:p>
            <a:pPr marL="742950" lvl="2" indent="-400050" eaLnBrk="1" hangingPunct="1">
              <a:lnSpc>
                <a:spcPct val="90000"/>
              </a:lnSpc>
              <a:spcBef>
                <a:spcPts val="300"/>
              </a:spcBef>
              <a:buFont typeface="Arial" pitchFamily="34" charset="0"/>
              <a:buChar char="•"/>
              <a:defRPr/>
            </a:pPr>
            <a:r>
              <a:rPr lang="en-US" sz="2400" dirty="0"/>
              <a:t>The need for Frame Exchange Sequences: 11-22/0101 – Harry </a:t>
            </a:r>
            <a:r>
              <a:rPr lang="en-US" sz="2400" dirty="0" err="1"/>
              <a:t>Bims</a:t>
            </a:r>
            <a:endParaRPr lang="en-US" sz="2400" dirty="0"/>
          </a:p>
          <a:p>
            <a:pPr marL="400050" lvl="1" indent="-400050" eaLnBrk="1" hangingPunct="1">
              <a:lnSpc>
                <a:spcPct val="90000"/>
              </a:lnSpc>
              <a:spcBef>
                <a:spcPts val="300"/>
              </a:spcBef>
              <a:buFont typeface="Arial" pitchFamily="34" charset="0"/>
              <a:buChar char="•"/>
              <a:defRPr/>
            </a:pPr>
            <a:endParaRPr lang="en-US" sz="1600" b="0" dirty="0"/>
          </a:p>
          <a:p>
            <a:pPr marL="0" indent="-400050" eaLnBrk="1" hangingPunct="1">
              <a:lnSpc>
                <a:spcPct val="90000"/>
              </a:lnSpc>
              <a:spcBef>
                <a:spcPts val="300"/>
              </a:spcBef>
              <a:buFont typeface="Arial" pitchFamily="34" charset="0"/>
              <a:buChar char="•"/>
              <a:defRPr/>
            </a:pPr>
            <a:endParaRPr lang="en-US" sz="2000" b="0" dirty="0"/>
          </a:p>
        </p:txBody>
      </p:sp>
    </p:spTree>
    <p:extLst>
      <p:ext uri="{BB962C8B-B14F-4D97-AF65-F5344CB8AC3E}">
        <p14:creationId xmlns:p14="http://schemas.microsoft.com/office/powerpoint/2010/main" val="64669568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533400"/>
          </a:xfrm>
        </p:spPr>
        <p:txBody>
          <a:bodyPr/>
          <a:lstStyle/>
          <a:p>
            <a:pPr eaLnBrk="1" hangingPunct="1"/>
            <a:r>
              <a:rPr lang="en-US" dirty="0">
                <a:solidFill>
                  <a:srgbClr val="000000"/>
                </a:solidFill>
              </a:rPr>
              <a:t>IEEE Std 802 revision</a:t>
            </a:r>
            <a:endParaRPr lang="en-US" altLang="en-US" dirty="0"/>
          </a:p>
        </p:txBody>
      </p:sp>
      <p:sp>
        <p:nvSpPr>
          <p:cNvPr id="11267" name="Rectangle 3"/>
          <p:cNvSpPr>
            <a:spLocks noGrp="1" noChangeArrowheads="1"/>
          </p:cNvSpPr>
          <p:nvPr>
            <p:ph idx="1"/>
          </p:nvPr>
        </p:nvSpPr>
        <p:spPr>
          <a:xfrm>
            <a:off x="342900" y="1219200"/>
            <a:ext cx="8458200" cy="5181600"/>
          </a:xfrm>
        </p:spPr>
        <p:txBody>
          <a:bodyPr/>
          <a:lstStyle/>
          <a:p>
            <a:pPr marL="457200" indent="-457200">
              <a:lnSpc>
                <a:spcPct val="90000"/>
              </a:lnSpc>
              <a:spcBef>
                <a:spcPts val="300"/>
              </a:spcBef>
              <a:spcAft>
                <a:spcPts val="0"/>
              </a:spcAft>
              <a:buFont typeface="Arial" panose="020B0604020202020204" pitchFamily="34" charset="0"/>
              <a:buChar char="•"/>
              <a:defRPr/>
            </a:pPr>
            <a:r>
              <a:rPr lang="en-US" sz="2800" dirty="0">
                <a:hlinkClick r:id="rId3"/>
              </a:rPr>
              <a:t>11-21/2002r0</a:t>
            </a:r>
            <a:r>
              <a:rPr lang="en-US" sz="2800" dirty="0"/>
              <a:t> – Roger Marks (</a:t>
            </a:r>
            <a:r>
              <a:rPr lang="en-US" sz="2800" dirty="0" err="1"/>
              <a:t>EthAirNet</a:t>
            </a:r>
            <a:r>
              <a:rPr lang="en-US" sz="2800" dirty="0"/>
              <a:t>)</a:t>
            </a:r>
          </a:p>
          <a:p>
            <a:pPr marL="457200" indent="-457200">
              <a:lnSpc>
                <a:spcPct val="90000"/>
              </a:lnSpc>
              <a:spcBef>
                <a:spcPts val="300"/>
              </a:spcBef>
              <a:spcAft>
                <a:spcPts val="0"/>
              </a:spcAft>
              <a:buFont typeface="Arial" panose="020B0604020202020204" pitchFamily="34" charset="0"/>
              <a:buChar char="•"/>
              <a:defRPr/>
            </a:pPr>
            <a:r>
              <a:rPr lang="en-US" sz="2800" dirty="0" err="1"/>
              <a:t>Nendica</a:t>
            </a:r>
            <a:r>
              <a:rPr lang="en-US" sz="2800" dirty="0"/>
              <a:t> calls are discussing and drafting PAR/CSD(s), Thursdays 9am ET</a:t>
            </a:r>
          </a:p>
          <a:p>
            <a:pPr marL="457200" indent="-457200">
              <a:lnSpc>
                <a:spcPct val="90000"/>
              </a:lnSpc>
              <a:spcBef>
                <a:spcPts val="300"/>
              </a:spcBef>
              <a:spcAft>
                <a:spcPts val="0"/>
              </a:spcAft>
              <a:buFont typeface="Arial" panose="020B0604020202020204" pitchFamily="34" charset="0"/>
              <a:buChar char="•"/>
              <a:defRPr/>
            </a:pPr>
            <a:r>
              <a:rPr lang="en-US" sz="2800" u="sng" dirty="0">
                <a:solidFill>
                  <a:srgbClr val="0000FF"/>
                </a:solidFill>
                <a:effectLst/>
                <a:ea typeface="Calibri" panose="020F0502020204030204" pitchFamily="34" charset="0"/>
                <a:hlinkClick r:id="rId4"/>
              </a:rPr>
              <a:t>https://mentor.ieee.org/802.1/dcn/21/1-21-0076-00-ICne-proposed-draft-ella-report.pdf</a:t>
            </a:r>
            <a:r>
              <a:rPr lang="en-US" sz="2800" dirty="0">
                <a:effectLst/>
                <a:ea typeface="Calibri" panose="020F0502020204030204" pitchFamily="34" charset="0"/>
              </a:rPr>
              <a:t> has some “draft</a:t>
            </a:r>
            <a:r>
              <a:rPr lang="en-US" sz="2800" dirty="0">
                <a:ea typeface="Calibri" panose="020F0502020204030204" pitchFamily="34" charset="0"/>
              </a:rPr>
              <a:t>” PAR text</a:t>
            </a:r>
          </a:p>
          <a:p>
            <a:pPr marL="457200" indent="-457200">
              <a:lnSpc>
                <a:spcPct val="90000"/>
              </a:lnSpc>
              <a:spcBef>
                <a:spcPts val="300"/>
              </a:spcBef>
              <a:spcAft>
                <a:spcPts val="0"/>
              </a:spcAft>
              <a:buFont typeface="Arial" panose="020B0604020202020204" pitchFamily="34" charset="0"/>
              <a:buChar char="•"/>
              <a:defRPr/>
            </a:pPr>
            <a:r>
              <a:rPr lang="en-US" sz="2800" dirty="0"/>
              <a:t>ARC response/comment on the direction for the project(s); and on the draft PAR text?</a:t>
            </a:r>
          </a:p>
          <a:p>
            <a:pPr marL="0" indent="-400050" eaLnBrk="1" hangingPunct="1">
              <a:lnSpc>
                <a:spcPct val="90000"/>
              </a:lnSpc>
              <a:spcBef>
                <a:spcPts val="300"/>
              </a:spcBef>
              <a:buFont typeface="Arial" pitchFamily="34" charset="0"/>
              <a:buChar char="•"/>
              <a:defRPr/>
            </a:pPr>
            <a:endParaRPr lang="en-US" dirty="0"/>
          </a:p>
          <a:p>
            <a:pPr marL="0" indent="-400050" eaLnBrk="1" hangingPunct="1">
              <a:lnSpc>
                <a:spcPct val="90000"/>
              </a:lnSpc>
              <a:spcBef>
                <a:spcPts val="300"/>
              </a:spcBef>
              <a:buFont typeface="Arial" pitchFamily="34" charset="0"/>
              <a:buChar char="•"/>
              <a:defRPr/>
            </a:pPr>
            <a:endParaRPr lang="en-US" dirty="0"/>
          </a:p>
          <a:p>
            <a:pPr marL="0" indent="-400050" eaLnBrk="1" hangingPunct="1">
              <a:lnSpc>
                <a:spcPct val="90000"/>
              </a:lnSpc>
              <a:spcBef>
                <a:spcPts val="300"/>
              </a:spcBef>
              <a:buFont typeface="Arial" pitchFamily="34" charset="0"/>
              <a:buChar char="•"/>
              <a:defRPr/>
            </a:pPr>
            <a:r>
              <a:rPr lang="en-US" dirty="0"/>
              <a:t>Potential 802.11 items in this work/related to it: </a:t>
            </a:r>
          </a:p>
          <a:p>
            <a:pPr marL="1143000" lvl="3" indent="-342900">
              <a:lnSpc>
                <a:spcPct val="90000"/>
              </a:lnSpc>
              <a:buFont typeface="Arial" pitchFamily="34" charset="0"/>
              <a:buChar char="•"/>
              <a:defRPr/>
            </a:pPr>
            <a:r>
              <a:rPr lang="en-US" sz="2000" dirty="0"/>
              <a:t>Review 802.1AC mapping from ISS to 802.11 MAC SAP interface</a:t>
            </a:r>
          </a:p>
          <a:p>
            <a:pPr marL="1143000" lvl="3" indent="-342900">
              <a:lnSpc>
                <a:spcPct val="90000"/>
              </a:lnSpc>
              <a:buFont typeface="Arial" pitchFamily="34" charset="0"/>
              <a:buChar char="•"/>
              <a:defRPr/>
            </a:pPr>
            <a:r>
              <a:rPr lang="en-US" sz="2000" kern="0" dirty="0"/>
              <a:t>Consider any changes to remove 802.2/LLC terms?</a:t>
            </a:r>
          </a:p>
          <a:p>
            <a:pPr marL="1143000" lvl="3" indent="-342900">
              <a:lnSpc>
                <a:spcPct val="90000"/>
              </a:lnSpc>
              <a:buFont typeface="Arial" pitchFamily="34" charset="0"/>
              <a:buChar char="•"/>
              <a:defRPr/>
            </a:pPr>
            <a:r>
              <a:rPr lang="en-US" sz="2000" kern="0" dirty="0"/>
              <a:t>Clarifying EPD/LPD: </a:t>
            </a:r>
            <a:r>
              <a:rPr lang="en-US" sz="2000" kern="0" dirty="0">
                <a:hlinkClick r:id="rId5"/>
              </a:rPr>
              <a:t>11-20/0174r0</a:t>
            </a:r>
            <a:endParaRPr lang="en-US" sz="2000" kern="0" dirty="0">
              <a:solidFill>
                <a:schemeClr val="accent2">
                  <a:lumMod val="75000"/>
                </a:schemeClr>
              </a:solidFill>
            </a:endParaRPr>
          </a:p>
          <a:p>
            <a:pPr marL="400050" lvl="1" indent="-400050" eaLnBrk="1" hangingPunct="1">
              <a:lnSpc>
                <a:spcPct val="90000"/>
              </a:lnSpc>
              <a:spcBef>
                <a:spcPts val="300"/>
              </a:spcBef>
              <a:buFont typeface="Arial" pitchFamily="34" charset="0"/>
              <a:buChar char="•"/>
              <a:defRPr/>
            </a:pPr>
            <a:endParaRPr lang="en-US" sz="1600" b="0" dirty="0"/>
          </a:p>
          <a:p>
            <a:pPr marL="0" indent="-400050" eaLnBrk="1" hangingPunct="1">
              <a:lnSpc>
                <a:spcPct val="90000"/>
              </a:lnSpc>
              <a:spcBef>
                <a:spcPts val="300"/>
              </a:spcBef>
              <a:buFont typeface="Arial" pitchFamily="34" charset="0"/>
              <a:buChar char="•"/>
              <a:defRPr/>
            </a:pPr>
            <a:endParaRPr lang="en-US" sz="2000" b="0" dirty="0"/>
          </a:p>
        </p:txBody>
      </p:sp>
    </p:spTree>
    <p:extLst>
      <p:ext uri="{BB962C8B-B14F-4D97-AF65-F5344CB8AC3E}">
        <p14:creationId xmlns:p14="http://schemas.microsoft.com/office/powerpoint/2010/main" val="232663424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533400"/>
          </a:xfrm>
        </p:spPr>
        <p:txBody>
          <a:bodyPr/>
          <a:lstStyle/>
          <a:p>
            <a:pPr eaLnBrk="1" hangingPunct="1"/>
            <a:r>
              <a:rPr lang="en-US" dirty="0">
                <a:solidFill>
                  <a:srgbClr val="000000"/>
                </a:solidFill>
              </a:rPr>
              <a:t>Clause 6</a:t>
            </a:r>
            <a:endParaRPr lang="en-US" altLang="en-US" dirty="0"/>
          </a:p>
        </p:txBody>
      </p:sp>
      <p:sp>
        <p:nvSpPr>
          <p:cNvPr id="11267" name="Rectangle 3"/>
          <p:cNvSpPr>
            <a:spLocks noGrp="1" noChangeArrowheads="1"/>
          </p:cNvSpPr>
          <p:nvPr>
            <p:ph idx="1"/>
          </p:nvPr>
        </p:nvSpPr>
        <p:spPr>
          <a:xfrm>
            <a:off x="685800" y="1371600"/>
            <a:ext cx="7620000" cy="5029200"/>
          </a:xfrm>
        </p:spPr>
        <p:txBody>
          <a:bodyPr/>
          <a:lstStyle/>
          <a:p>
            <a:pPr marL="0" indent="0" eaLnBrk="1" hangingPunct="1">
              <a:lnSpc>
                <a:spcPct val="90000"/>
              </a:lnSpc>
              <a:spcBef>
                <a:spcPts val="1200"/>
              </a:spcBef>
              <a:spcAft>
                <a:spcPts val="600"/>
              </a:spcAft>
              <a:buNone/>
              <a:defRPr/>
            </a:pPr>
            <a:r>
              <a:rPr lang="en-US" sz="2800" dirty="0">
                <a:solidFill>
                  <a:srgbClr val="000000"/>
                </a:solidFill>
              </a:rPr>
              <a:t>Clause 6 purpose and value?</a:t>
            </a:r>
          </a:p>
          <a:p>
            <a:pPr marL="400050" lvl="1" indent="-400050" eaLnBrk="1" hangingPunct="1">
              <a:lnSpc>
                <a:spcPct val="90000"/>
              </a:lnSpc>
              <a:spcBef>
                <a:spcPts val="300"/>
              </a:spcBef>
              <a:buFont typeface="Arial" pitchFamily="34" charset="0"/>
              <a:buChar char="•"/>
              <a:defRPr/>
            </a:pPr>
            <a:r>
              <a:rPr lang="en-US" sz="2200" dirty="0">
                <a:hlinkClick r:id="rId3"/>
              </a:rPr>
              <a:t>11-21/1774r0</a:t>
            </a:r>
            <a:r>
              <a:rPr lang="en-US" sz="2200" dirty="0"/>
              <a:t> – Graham Smith</a:t>
            </a:r>
          </a:p>
          <a:p>
            <a:pPr marL="400050" lvl="1" indent="-400050" eaLnBrk="1" hangingPunct="1">
              <a:lnSpc>
                <a:spcPct val="90000"/>
              </a:lnSpc>
              <a:spcBef>
                <a:spcPts val="300"/>
              </a:spcBef>
              <a:buFont typeface="Arial" pitchFamily="34" charset="0"/>
              <a:buChar char="•"/>
              <a:defRPr/>
            </a:pPr>
            <a:r>
              <a:rPr lang="en-US" sz="2200" dirty="0">
                <a:hlinkClick r:id="rId4"/>
              </a:rPr>
              <a:t>11-21/1822r1</a:t>
            </a:r>
            <a:r>
              <a:rPr lang="en-US" sz="2200" dirty="0"/>
              <a:t> – Graham Smith</a:t>
            </a:r>
            <a:endParaRPr lang="en-US" sz="1600" b="0" dirty="0"/>
          </a:p>
          <a:p>
            <a:pPr marL="0" indent="-400050" eaLnBrk="1" hangingPunct="1">
              <a:lnSpc>
                <a:spcPct val="90000"/>
              </a:lnSpc>
              <a:spcBef>
                <a:spcPts val="300"/>
              </a:spcBef>
              <a:buFont typeface="Arial" pitchFamily="34" charset="0"/>
              <a:buChar char="•"/>
              <a:defRPr/>
            </a:pPr>
            <a:endParaRPr lang="en-US" sz="2000" b="0" dirty="0"/>
          </a:p>
        </p:txBody>
      </p:sp>
    </p:spTree>
    <p:extLst>
      <p:ext uri="{BB962C8B-B14F-4D97-AF65-F5344CB8AC3E}">
        <p14:creationId xmlns:p14="http://schemas.microsoft.com/office/powerpoint/2010/main" val="142137673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533400"/>
          </a:xfrm>
        </p:spPr>
        <p:txBody>
          <a:bodyPr/>
          <a:lstStyle/>
          <a:p>
            <a:pPr eaLnBrk="1" hangingPunct="1"/>
            <a:r>
              <a:rPr lang="en-US" dirty="0">
                <a:solidFill>
                  <a:srgbClr val="000000"/>
                </a:solidFill>
              </a:rPr>
              <a:t>TGbe informative annex</a:t>
            </a:r>
            <a:endParaRPr lang="en-US" altLang="en-US" dirty="0"/>
          </a:p>
        </p:txBody>
      </p:sp>
      <p:sp>
        <p:nvSpPr>
          <p:cNvPr id="11267" name="Rectangle 3"/>
          <p:cNvSpPr>
            <a:spLocks noGrp="1" noChangeArrowheads="1"/>
          </p:cNvSpPr>
          <p:nvPr>
            <p:ph idx="1"/>
          </p:nvPr>
        </p:nvSpPr>
        <p:spPr>
          <a:xfrm>
            <a:off x="685800" y="1371600"/>
            <a:ext cx="7620000" cy="5029200"/>
          </a:xfrm>
        </p:spPr>
        <p:txBody>
          <a:bodyPr/>
          <a:lstStyle/>
          <a:p>
            <a:pPr marL="0" indent="0" eaLnBrk="1" hangingPunct="1">
              <a:lnSpc>
                <a:spcPct val="90000"/>
              </a:lnSpc>
              <a:spcBef>
                <a:spcPts val="1200"/>
              </a:spcBef>
              <a:spcAft>
                <a:spcPts val="600"/>
              </a:spcAft>
              <a:buNone/>
              <a:defRPr/>
            </a:pPr>
            <a:r>
              <a:rPr lang="en-US" sz="2800" dirty="0">
                <a:solidFill>
                  <a:srgbClr val="000000"/>
                </a:solidFill>
              </a:rPr>
              <a:t>What content (brainstorming)?</a:t>
            </a:r>
          </a:p>
          <a:p>
            <a:pPr marL="400050" lvl="1" indent="-400050" eaLnBrk="1" hangingPunct="1">
              <a:lnSpc>
                <a:spcPct val="90000"/>
              </a:lnSpc>
              <a:spcBef>
                <a:spcPts val="300"/>
              </a:spcBef>
              <a:buFont typeface="Arial" pitchFamily="34" charset="0"/>
              <a:buChar char="•"/>
              <a:defRPr/>
            </a:pPr>
            <a:r>
              <a:rPr lang="en-US" sz="2200" dirty="0"/>
              <a:t> </a:t>
            </a:r>
          </a:p>
          <a:p>
            <a:pPr marL="0" indent="0" eaLnBrk="1" hangingPunct="1">
              <a:lnSpc>
                <a:spcPct val="90000"/>
              </a:lnSpc>
              <a:spcBef>
                <a:spcPts val="300"/>
              </a:spcBef>
              <a:buNone/>
              <a:defRPr/>
            </a:pPr>
            <a:endParaRPr lang="en-US" sz="2600" dirty="0"/>
          </a:p>
          <a:p>
            <a:pPr marL="400050" lvl="1" indent="-400050" eaLnBrk="1" hangingPunct="1">
              <a:lnSpc>
                <a:spcPct val="90000"/>
              </a:lnSpc>
              <a:spcBef>
                <a:spcPts val="300"/>
              </a:spcBef>
              <a:buFont typeface="Arial" pitchFamily="34" charset="0"/>
              <a:buChar char="•"/>
              <a:defRPr/>
            </a:pPr>
            <a:endParaRPr lang="en-US" sz="1600" b="0" dirty="0"/>
          </a:p>
          <a:p>
            <a:pPr marL="0" indent="-400050" eaLnBrk="1" hangingPunct="1">
              <a:lnSpc>
                <a:spcPct val="90000"/>
              </a:lnSpc>
              <a:spcBef>
                <a:spcPts val="300"/>
              </a:spcBef>
              <a:buFont typeface="Arial" pitchFamily="34" charset="0"/>
              <a:buChar char="•"/>
              <a:defRPr/>
            </a:pPr>
            <a:endParaRPr lang="en-US" sz="2000" b="0" dirty="0"/>
          </a:p>
        </p:txBody>
      </p:sp>
    </p:spTree>
    <p:extLst>
      <p:ext uri="{BB962C8B-B14F-4D97-AF65-F5344CB8AC3E}">
        <p14:creationId xmlns:p14="http://schemas.microsoft.com/office/powerpoint/2010/main" val="111897280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p:txBody>
          <a:bodyPr/>
          <a:lstStyle/>
          <a:p>
            <a:pPr eaLnBrk="1" hangingPunct="1"/>
            <a:r>
              <a:rPr lang="en-US" altLang="en-US" dirty="0"/>
              <a:t>Next steps</a:t>
            </a:r>
          </a:p>
        </p:txBody>
      </p:sp>
      <p:sp>
        <p:nvSpPr>
          <p:cNvPr id="50179" name="Rectangle 3"/>
          <p:cNvSpPr>
            <a:spLocks noGrp="1" noChangeArrowheads="1"/>
          </p:cNvSpPr>
          <p:nvPr>
            <p:ph idx="1"/>
          </p:nvPr>
        </p:nvSpPr>
        <p:spPr>
          <a:xfrm>
            <a:off x="685800" y="1524000"/>
            <a:ext cx="7772400" cy="4114800"/>
          </a:xfrm>
        </p:spPr>
        <p:txBody>
          <a:bodyPr/>
          <a:lstStyle/>
          <a:p>
            <a:pPr eaLnBrk="1" hangingPunct="1">
              <a:spcBef>
                <a:spcPts val="300"/>
              </a:spcBef>
            </a:pPr>
            <a:r>
              <a:rPr lang="en-US" altLang="en-US" dirty="0"/>
              <a:t>Contributions requested/expected:</a:t>
            </a:r>
          </a:p>
          <a:p>
            <a:pPr lvl="1" eaLnBrk="1" hangingPunct="1">
              <a:spcBef>
                <a:spcPts val="300"/>
              </a:spcBef>
            </a:pPr>
            <a:r>
              <a:rPr lang="en-US" altLang="en-US" dirty="0"/>
              <a:t>Annex G</a:t>
            </a:r>
          </a:p>
          <a:p>
            <a:pPr lvl="1" eaLnBrk="1" hangingPunct="1">
              <a:spcBef>
                <a:spcPts val="300"/>
              </a:spcBef>
            </a:pPr>
            <a:r>
              <a:rPr lang="en-US" altLang="en-US" dirty="0"/>
              <a:t>Clause 6</a:t>
            </a:r>
          </a:p>
          <a:p>
            <a:pPr lvl="1" eaLnBrk="1" hangingPunct="1">
              <a:spcBef>
                <a:spcPts val="300"/>
              </a:spcBef>
            </a:pPr>
            <a:r>
              <a:rPr lang="en-US" altLang="en-US" dirty="0"/>
              <a:t>IEEE Std 802 projects</a:t>
            </a:r>
          </a:p>
          <a:p>
            <a:pPr lvl="1" eaLnBrk="1" hangingPunct="1">
              <a:spcBef>
                <a:spcPts val="300"/>
              </a:spcBef>
            </a:pPr>
            <a:r>
              <a:rPr lang="en-US" altLang="en-US" dirty="0"/>
              <a:t>TGbe/MLO informative annex</a:t>
            </a:r>
          </a:p>
          <a:p>
            <a:pPr eaLnBrk="1" hangingPunct="1">
              <a:spcBef>
                <a:spcPts val="300"/>
              </a:spcBef>
            </a:pPr>
            <a:r>
              <a:rPr lang="en-US" altLang="en-US" dirty="0"/>
              <a:t>March plenary planning</a:t>
            </a:r>
          </a:p>
          <a:p>
            <a:pPr lvl="1" eaLnBrk="1" hangingPunct="1">
              <a:spcBef>
                <a:spcPts val="300"/>
              </a:spcBef>
            </a:pPr>
            <a:r>
              <a:rPr lang="en-US" altLang="en-US" dirty="0"/>
              <a:t>2 slots</a:t>
            </a:r>
          </a:p>
          <a:p>
            <a:pPr lvl="1" eaLnBrk="1" hangingPunct="1">
              <a:spcBef>
                <a:spcPts val="300"/>
              </a:spcBef>
            </a:pPr>
            <a:r>
              <a:rPr lang="en-US" altLang="en-US" dirty="0"/>
              <a:t>Topics: </a:t>
            </a:r>
          </a:p>
          <a:p>
            <a:pPr eaLnBrk="1" hangingPunct="1">
              <a:spcBef>
                <a:spcPts val="300"/>
              </a:spcBef>
            </a:pPr>
            <a:r>
              <a:rPr lang="en-US" altLang="en-US" dirty="0"/>
              <a:t>Next Teleconference(s):</a:t>
            </a:r>
          </a:p>
          <a:p>
            <a:pPr lvl="1" eaLnBrk="1" hangingPunct="1">
              <a:spcBef>
                <a:spcPts val="300"/>
              </a:spcBef>
            </a:pPr>
            <a:r>
              <a:rPr lang="en-US" altLang="en-US" dirty="0"/>
              <a:t>Jan to Mar teleconference plan…  How many telecons?  2?</a:t>
            </a:r>
          </a:p>
          <a:p>
            <a:pPr lvl="2" eaLnBrk="1" hangingPunct="1">
              <a:spcBef>
                <a:spcPts val="300"/>
              </a:spcBef>
            </a:pPr>
            <a:r>
              <a:rPr lang="en-US" altLang="en-US" dirty="0"/>
              <a:t>Conflicts to avoid: </a:t>
            </a:r>
            <a:r>
              <a:rPr lang="en-US" altLang="en-US" dirty="0" err="1"/>
              <a:t>TGbe</a:t>
            </a:r>
            <a:r>
              <a:rPr lang="en-US" altLang="en-US" dirty="0"/>
              <a:t>, </a:t>
            </a:r>
            <a:r>
              <a:rPr lang="en-US" altLang="en-US" dirty="0" err="1"/>
              <a:t>REVme</a:t>
            </a:r>
            <a:r>
              <a:rPr lang="en-US" altLang="en-US" dirty="0"/>
              <a:t>, </a:t>
            </a:r>
            <a:r>
              <a:rPr lang="en-US" altLang="en-US" dirty="0" err="1"/>
              <a:t>TGbd</a:t>
            </a:r>
            <a:r>
              <a:rPr lang="en-US" altLang="en-US" dirty="0"/>
              <a:t>, AANI, </a:t>
            </a:r>
            <a:r>
              <a:rPr lang="en-US" altLang="en-US" dirty="0" err="1"/>
              <a:t>TGbh</a:t>
            </a:r>
            <a:endParaRPr lang="en-US" altLang="en-US" dirty="0"/>
          </a:p>
          <a:p>
            <a:pPr lvl="2" eaLnBrk="1" hangingPunct="1">
              <a:spcBef>
                <a:spcPts val="300"/>
              </a:spcBef>
            </a:pPr>
            <a:r>
              <a:rPr lang="en-US" altLang="en-US" dirty="0"/>
              <a:t>Monday 1PM ET?  Thursday 7PM ET?</a:t>
            </a:r>
          </a:p>
          <a:p>
            <a:pPr lvl="2" eaLnBrk="1" hangingPunct="1">
              <a:spcBef>
                <a:spcPts val="300"/>
              </a:spcBef>
            </a:pPr>
            <a:r>
              <a:rPr lang="en-US" altLang="en-US" dirty="0"/>
              <a:t>Dates to avoid??</a:t>
            </a:r>
          </a:p>
          <a:p>
            <a:pPr lvl="1" eaLnBrk="1" hangingPunct="1">
              <a:spcBef>
                <a:spcPts val="300"/>
              </a:spcBef>
            </a:pPr>
            <a:r>
              <a:rPr lang="en-US" altLang="en-US" dirty="0"/>
              <a:t>Will be coordinated with other TG chairs, and announced later</a:t>
            </a:r>
          </a:p>
        </p:txBody>
      </p:sp>
    </p:spTree>
    <p:extLst>
      <p:ext uri="{BB962C8B-B14F-4D97-AF65-F5344CB8AC3E}">
        <p14:creationId xmlns:p14="http://schemas.microsoft.com/office/powerpoint/2010/main" val="34767948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ctrTitle"/>
          </p:nvPr>
        </p:nvSpPr>
        <p:spPr>
          <a:xfrm>
            <a:off x="685800" y="1752600"/>
            <a:ext cx="7772400" cy="1470025"/>
          </a:xfrm>
        </p:spPr>
        <p:txBody>
          <a:bodyPr/>
          <a:lstStyle/>
          <a:p>
            <a:pPr eaLnBrk="1" hangingPunct="1"/>
            <a:r>
              <a:rPr lang="en-US" altLang="en-US" dirty="0"/>
              <a:t>IEEE 802.11  </a:t>
            </a:r>
            <a:br>
              <a:rPr lang="en-US" altLang="en-US" dirty="0"/>
            </a:br>
            <a:r>
              <a:rPr lang="en-US" altLang="en-US" dirty="0"/>
              <a:t>Architecture Standing Committee</a:t>
            </a:r>
          </a:p>
        </p:txBody>
      </p:sp>
      <p:sp>
        <p:nvSpPr>
          <p:cNvPr id="19459" name="Rectangle 3"/>
          <p:cNvSpPr>
            <a:spLocks noGrp="1" noChangeArrowheads="1"/>
          </p:cNvSpPr>
          <p:nvPr>
            <p:ph type="subTitle" idx="1"/>
          </p:nvPr>
        </p:nvSpPr>
        <p:spPr>
          <a:xfrm>
            <a:off x="1371600" y="3581400"/>
            <a:ext cx="6400800" cy="1752600"/>
          </a:xfrm>
        </p:spPr>
        <p:txBody>
          <a:bodyPr/>
          <a:lstStyle/>
          <a:p>
            <a:pPr eaLnBrk="1" hangingPunct="1"/>
            <a:r>
              <a:rPr lang="en-US" altLang="en-US" dirty="0"/>
              <a:t>Agenda</a:t>
            </a:r>
          </a:p>
          <a:p>
            <a:pPr eaLnBrk="1" hangingPunct="1"/>
            <a:r>
              <a:rPr lang="en-US" altLang="en-US" dirty="0"/>
              <a:t>January 2022 Interim Session</a:t>
            </a:r>
          </a:p>
          <a:p>
            <a:pPr eaLnBrk="1" hangingPunct="1"/>
            <a:endParaRPr lang="en-US" altLang="en-US" sz="2000" dirty="0"/>
          </a:p>
          <a:p>
            <a:pPr eaLnBrk="1" hangingPunct="1"/>
            <a:r>
              <a:rPr lang="en-US" altLang="en-US" sz="2000" dirty="0"/>
              <a:t>Chair: Mark Hamilton (Ruckus/CommScope)</a:t>
            </a:r>
          </a:p>
          <a:p>
            <a:pPr eaLnBrk="1" hangingPunct="1"/>
            <a:r>
              <a:rPr lang="en-US" altLang="en-US" sz="2000" dirty="0"/>
              <a:t>Vice Chair &amp; Sec’y: Joe Levy (InterDigital)</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Registration for the January 802.11 Interim session</a:t>
            </a:r>
          </a:p>
        </p:txBody>
      </p:sp>
      <p:sp>
        <p:nvSpPr>
          <p:cNvPr id="3" name="Content Placeholder 2"/>
          <p:cNvSpPr>
            <a:spLocks noGrp="1"/>
          </p:cNvSpPr>
          <p:nvPr>
            <p:ph idx="1"/>
          </p:nvPr>
        </p:nvSpPr>
        <p:spPr>
          <a:xfrm>
            <a:off x="685801" y="1828800"/>
            <a:ext cx="7770813" cy="3427811"/>
          </a:xfrm>
        </p:spPr>
        <p:txBody>
          <a:bodyPr/>
          <a:lstStyle/>
          <a:p>
            <a:pPr>
              <a:buFont typeface="Arial" panose="020B0604020202020204" pitchFamily="34" charset="0"/>
              <a:buChar char="•"/>
            </a:pPr>
            <a:r>
              <a:rPr lang="en-US" dirty="0"/>
              <a:t>This meeting is part of the January IEEE 802 Wireless Interim session</a:t>
            </a:r>
          </a:p>
          <a:p>
            <a:pPr>
              <a:buFont typeface="Arial" panose="020B0604020202020204" pitchFamily="34" charset="0"/>
              <a:buChar char="•"/>
            </a:pPr>
            <a:r>
              <a:rPr lang="en-US" dirty="0"/>
              <a:t>You must pay the registration fee in order to attend</a:t>
            </a:r>
          </a:p>
          <a:p>
            <a:pPr>
              <a:buFont typeface="Arial" panose="020B0604020202020204" pitchFamily="34" charset="0"/>
              <a:buChar char="•"/>
            </a:pPr>
            <a:r>
              <a:rPr lang="en-US" dirty="0"/>
              <a:t>If you have not already done so, you can register </a:t>
            </a:r>
            <a:r>
              <a:rPr lang="en-US" dirty="0">
                <a:hlinkClick r:id="rId2"/>
              </a:rPr>
              <a:t>here</a:t>
            </a:r>
            <a:r>
              <a:rPr lang="en-US" dirty="0"/>
              <a:t> or follow the registration link here </a:t>
            </a:r>
            <a:r>
              <a:rPr lang="en-US" dirty="0">
                <a:hlinkClick r:id="rId3"/>
              </a:rPr>
              <a:t>https://grouper.ieee.org/groups/802/11/Meetings/Meeting_Plan.html</a:t>
            </a: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dirty="0"/>
          </a:p>
        </p:txBody>
      </p:sp>
    </p:spTree>
    <p:extLst>
      <p:ext uri="{BB962C8B-B14F-4D97-AF65-F5344CB8AC3E}">
        <p14:creationId xmlns:p14="http://schemas.microsoft.com/office/powerpoint/2010/main" val="19687203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pPr eaLnBrk="1" hangingPunct="1"/>
            <a:r>
              <a:rPr lang="en-US" altLang="en-US" dirty="0"/>
              <a:t>Attendance, etc.</a:t>
            </a:r>
          </a:p>
        </p:txBody>
      </p:sp>
      <p:sp>
        <p:nvSpPr>
          <p:cNvPr id="23555" name="Rectangle 3"/>
          <p:cNvSpPr>
            <a:spLocks noGrp="1" noChangeArrowheads="1"/>
          </p:cNvSpPr>
          <p:nvPr>
            <p:ph idx="1"/>
          </p:nvPr>
        </p:nvSpPr>
        <p:spPr/>
        <p:txBody>
          <a:bodyPr/>
          <a:lstStyle/>
          <a:p>
            <a:pPr eaLnBrk="1" hangingPunct="1"/>
            <a:r>
              <a:rPr lang="en-US" altLang="en-US" sz="2800" dirty="0"/>
              <a:t>Reminders to attendees:</a:t>
            </a:r>
          </a:p>
          <a:p>
            <a:pPr lvl="1" eaLnBrk="1" hangingPunct="1"/>
            <a:r>
              <a:rPr lang="en-US" altLang="en-US" sz="2400" dirty="0"/>
              <a:t>Sign in for .11 attendance credit</a:t>
            </a:r>
          </a:p>
          <a:p>
            <a:pPr lvl="1" eaLnBrk="1" hangingPunct="1"/>
            <a:r>
              <a:rPr lang="en-US" altLang="en-US" sz="2400" dirty="0"/>
              <a:t>Noises off</a:t>
            </a:r>
          </a:p>
          <a:p>
            <a:pPr lvl="1" eaLnBrk="1" hangingPunct="1"/>
            <a:r>
              <a:rPr lang="en-US" altLang="en-US" sz="2400" dirty="0"/>
              <a:t>No recordings</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857251" y="2571750"/>
            <a:ext cx="7429500" cy="628650"/>
          </a:xfrm>
        </p:spPr>
        <p:txBody>
          <a:bodyPr/>
          <a:lstStyle/>
          <a:p>
            <a:r>
              <a:rPr lang="en-US" altLang="en-US" sz="2100" dirty="0"/>
              <a:t>Please announce your affiliation when you first address the group during a meeting slot</a:t>
            </a:r>
          </a:p>
          <a:p>
            <a:endParaRPr lang="en-US" sz="2100" dirty="0"/>
          </a:p>
        </p:txBody>
      </p:sp>
    </p:spTree>
    <p:extLst>
      <p:ext uri="{BB962C8B-B14F-4D97-AF65-F5344CB8AC3E}">
        <p14:creationId xmlns:p14="http://schemas.microsoft.com/office/powerpoint/2010/main" val="15954705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342900" lvl="1" indent="0" algn="ctr">
              <a:defRPr/>
            </a:pPr>
            <a:r>
              <a:rPr lang="en-US" altLang="en-US" sz="2400" b="1" dirty="0">
                <a:latin typeface="Calibri" panose="020F0502020204030204" pitchFamily="34" charset="0"/>
                <a:cs typeface="Calibri" panose="020F0502020204030204" pitchFamily="34" charset="0"/>
              </a:rPr>
              <a:t>Early identification of holders of potential Essential Patent Claims is encouraged</a:t>
            </a:r>
          </a:p>
        </p:txBody>
      </p:sp>
    </p:spTree>
    <p:extLst>
      <p:ext uri="{BB962C8B-B14F-4D97-AF65-F5344CB8AC3E}">
        <p14:creationId xmlns:p14="http://schemas.microsoft.com/office/powerpoint/2010/main" val="13935968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1500" dirty="0">
                <a:latin typeface="Calibri" pitchFamily="34" charset="0"/>
                <a:cs typeface="Calibri" pitchFamily="34" charset="0"/>
              </a:rPr>
              <a:t>Cause an LOA to be submitted to the IEEE-SA (patcom@ieee.org); or</a:t>
            </a:r>
          </a:p>
          <a:p>
            <a:pPr marL="0" indent="0">
              <a:buSzPct val="150000"/>
              <a:defRPr/>
            </a:pPr>
            <a:endParaRPr lang="en-US" altLang="en-US" sz="1500" dirty="0">
              <a:latin typeface="Calibri" pitchFamily="34" charset="0"/>
              <a:cs typeface="Calibri" pitchFamily="34" charset="0"/>
            </a:endParaRPr>
          </a:p>
          <a:p>
            <a:pPr>
              <a:buSzPct val="150000"/>
              <a:buFont typeface="Arial" panose="020B0604020202020204" pitchFamily="34" charset="0"/>
              <a:buChar char="•"/>
              <a:defRPr/>
            </a:pPr>
            <a:r>
              <a:rPr lang="en-US" altLang="en-US" sz="1500" dirty="0">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1500" dirty="0">
              <a:latin typeface="Calibri" pitchFamily="34" charset="0"/>
              <a:cs typeface="Calibri" pitchFamily="34" charset="0"/>
            </a:endParaRPr>
          </a:p>
          <a:p>
            <a:pPr>
              <a:buSzPct val="150000"/>
              <a:buFont typeface="Arial" panose="020B0604020202020204" pitchFamily="34" charset="0"/>
              <a:buChar char="•"/>
              <a:defRPr/>
            </a:pPr>
            <a:r>
              <a:rPr lang="en-US" altLang="en-US" sz="1500" dirty="0">
                <a:latin typeface="Calibri" pitchFamily="34" charset="0"/>
                <a:cs typeface="Calibri" pitchFamily="34" charset="0"/>
              </a:rPr>
              <a:t>Speak up now and respond to this Call for Potentially Essential Patents</a:t>
            </a:r>
          </a:p>
          <a:p>
            <a:pPr marL="0" indent="0">
              <a:defRPr/>
            </a:pPr>
            <a:r>
              <a:rPr lang="en-US" altLang="en-US" sz="150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1500" dirty="0">
                <a:latin typeface="Calibri" pitchFamily="34" charset="0"/>
                <a:cs typeface="Calibri" pitchFamily="34" charset="0"/>
              </a:rPr>
            </a:br>
            <a:endParaRPr lang="en-US" altLang="en-US" sz="1500" dirty="0">
              <a:latin typeface="Calibri" pitchFamily="34" charset="0"/>
              <a:cs typeface="Calibri" pitchFamily="34" charset="0"/>
            </a:endParaRPr>
          </a:p>
        </p:txBody>
      </p:sp>
    </p:spTree>
    <p:extLst>
      <p:ext uri="{BB962C8B-B14F-4D97-AF65-F5344CB8AC3E}">
        <p14:creationId xmlns:p14="http://schemas.microsoft.com/office/powerpoint/2010/main" val="22801723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685801" y="2170511"/>
            <a:ext cx="7770813" cy="3257550"/>
          </a:xfrm>
        </p:spPr>
        <p:txBody>
          <a:bodyPr/>
          <a:lstStyle/>
          <a:p>
            <a:pPr>
              <a:lnSpc>
                <a:spcPct val="80000"/>
              </a:lnSpc>
              <a:spcAft>
                <a:spcPct val="40000"/>
              </a:spcAft>
              <a:buSzPct val="150000"/>
              <a:buFont typeface="Arial" panose="020B0604020202020204" pitchFamily="34" charset="0"/>
              <a:buChar char="•"/>
              <a:defRPr/>
            </a:pPr>
            <a:r>
              <a:rPr lang="en-US" altLang="en-US" sz="15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350" b="1" dirty="0">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350" b="1" dirty="0">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2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35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350" b="1" dirty="0">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350" b="1" dirty="0">
                <a:latin typeface="Calibri" panose="020F0502020204030204" pitchFamily="34" charset="0"/>
                <a:cs typeface="Calibri" panose="020F0502020204030204" pitchFamily="34" charset="0"/>
              </a:rPr>
              <a:t>Don’t be silent if inappropriate topics are discussed … do formally object immediately.</a:t>
            </a:r>
          </a:p>
          <a:p>
            <a:pPr algn="ctr">
              <a:lnSpc>
                <a:spcPct val="80000"/>
              </a:lnSpc>
              <a:buFont typeface="Monotype Sorts"/>
              <a:buNone/>
              <a:defRPr/>
            </a:pPr>
            <a:r>
              <a:rPr lang="en-US" altLang="en-US" sz="788" dirty="0">
                <a:latin typeface="Calibri" panose="020F0502020204030204" pitchFamily="34" charset="0"/>
                <a:cs typeface="Calibri" panose="020F0502020204030204" pitchFamily="34" charset="0"/>
              </a:rPr>
              <a:t>---------------------------------------------------------------   </a:t>
            </a:r>
            <a:endParaRPr lang="en-US" altLang="en-US" sz="1050" dirty="0">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050" dirty="0">
                <a:latin typeface="Calibri" panose="020F0502020204030204" pitchFamily="34" charset="0"/>
                <a:cs typeface="Calibri" panose="020F0502020204030204" pitchFamily="34" charset="0"/>
              </a:rPr>
              <a:t>For more details, see </a:t>
            </a:r>
            <a:r>
              <a:rPr lang="en-US" altLang="en-US" sz="1050" i="1" dirty="0">
                <a:latin typeface="Calibri" panose="020F0502020204030204" pitchFamily="34" charset="0"/>
                <a:cs typeface="Calibri" panose="020F0502020204030204" pitchFamily="34" charset="0"/>
              </a:rPr>
              <a:t>IEEE-SA Standards Board Operations Manual</a:t>
            </a:r>
            <a:r>
              <a:rPr lang="en-US" altLang="en-US" sz="1050" dirty="0">
                <a:latin typeface="Calibri" panose="020F0502020204030204" pitchFamily="34" charset="0"/>
                <a:cs typeface="Calibri" panose="020F0502020204030204" pitchFamily="34" charset="0"/>
              </a:rPr>
              <a:t>, clause 5.3.10 and </a:t>
            </a:r>
            <a:br>
              <a:rPr lang="en-US" altLang="en-US" sz="1050" dirty="0">
                <a:latin typeface="Calibri" panose="020F0502020204030204" pitchFamily="34" charset="0"/>
                <a:cs typeface="Calibri" panose="020F0502020204030204" pitchFamily="34" charset="0"/>
              </a:rPr>
            </a:br>
            <a:r>
              <a:rPr lang="en-US" altLang="en-US" sz="1050" i="1" dirty="0">
                <a:latin typeface="Calibri" panose="020F0502020204030204" pitchFamily="34" charset="0"/>
                <a:cs typeface="Calibri" panose="020F0502020204030204" pitchFamily="34" charset="0"/>
              </a:rPr>
              <a:t>Antitrust and Competition Policy: What You Need to Know </a:t>
            </a:r>
            <a:r>
              <a:rPr lang="en-US" altLang="en-US" sz="1050" dirty="0">
                <a:latin typeface="Calibri" panose="020F0502020204030204" pitchFamily="34" charset="0"/>
                <a:cs typeface="Calibri" panose="020F0502020204030204" pitchFamily="34" charset="0"/>
              </a:rPr>
              <a:t>at http://standards.ieee.org/develop/policies/antitrust.pdf</a:t>
            </a:r>
          </a:p>
        </p:txBody>
      </p:sp>
    </p:spTree>
    <p:extLst>
      <p:ext uri="{BB962C8B-B14F-4D97-AF65-F5344CB8AC3E}">
        <p14:creationId xmlns:p14="http://schemas.microsoft.com/office/powerpoint/2010/main" val="1295285405"/>
      </p:ext>
    </p:extLst>
  </p:cSld>
  <p:clrMapOvr>
    <a:masterClrMapping/>
  </p:clrMapOvr>
</p:sld>
</file>

<file path=ppt/theme/theme1.xml><?xml version="1.0" encoding="utf-8"?>
<a:theme xmlns:a="http://schemas.openxmlformats.org/drawingml/2006/main" name="802-11-Submission">
  <a:themeElements>
    <a:clrScheme name="Custom 4">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4CBF"/>
      </a:hlink>
      <a:folHlink>
        <a:srgbClr val="004CBF"/>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99240</TotalTime>
  <Words>2255</Words>
  <Application>Microsoft Office PowerPoint</Application>
  <PresentationFormat>On-screen Show (4:3)</PresentationFormat>
  <Paragraphs>233</Paragraphs>
  <Slides>24</Slides>
  <Notes>14</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24</vt:i4>
      </vt:variant>
    </vt:vector>
  </HeadingPairs>
  <TitlesOfParts>
    <vt:vector size="31" baseType="lpstr">
      <vt:lpstr>Arial</vt:lpstr>
      <vt:lpstr>Calibri</vt:lpstr>
      <vt:lpstr>Helvetica</vt:lpstr>
      <vt:lpstr>Monotype Sorts</vt:lpstr>
      <vt:lpstr>Times New Roman</vt:lpstr>
      <vt:lpstr>802-11-Submission</vt:lpstr>
      <vt:lpstr>Document</vt:lpstr>
      <vt:lpstr>ARC-SC-agenda-Jan-2022</vt:lpstr>
      <vt:lpstr>Abstract</vt:lpstr>
      <vt:lpstr>IEEE 802.11   Architecture Standing Committee</vt:lpstr>
      <vt:lpstr>Registration for the January 802.11 Interim session</vt:lpstr>
      <vt:lpstr>Attendance, etc.</vt:lpstr>
      <vt:lpstr>Meeting Protocol</vt:lpstr>
      <vt:lpstr>Participants have a duty to inform the IEEE</vt:lpstr>
      <vt:lpstr>Ways to inform IEEE</vt:lpstr>
      <vt:lpstr>Other guidelines for IEEE WG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ARC Agenda – 17 Jan 2022, 13:30 ET</vt:lpstr>
      <vt:lpstr>ARC Agenda – 19 Jan 2022, 11:15 ET</vt:lpstr>
      <vt:lpstr>ARC (Architecture) – Other</vt:lpstr>
      <vt:lpstr>Prior meeting minutes</vt:lpstr>
      <vt:lpstr>Annex G way forward – Step 2</vt:lpstr>
      <vt:lpstr>IEEE Std 802 revision</vt:lpstr>
      <vt:lpstr>Clause 6</vt:lpstr>
      <vt:lpstr>TGbe informative annex</vt:lpstr>
      <vt:lpstr>Next steps</vt:lpstr>
    </vt:vector>
  </TitlesOfParts>
  <Company>Ruckus/CommScope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ARC-agenda-mar-2021</dc:title>
  <dc:creator>Mark Hamilton</dc:creator>
  <cp:lastModifiedBy>Hamilton, Mark</cp:lastModifiedBy>
  <cp:revision>1045</cp:revision>
  <cp:lastPrinted>1998-02-10T13:28:06Z</cp:lastPrinted>
  <dcterms:created xsi:type="dcterms:W3CDTF">2009-07-15T16:38:20Z</dcterms:created>
  <dcterms:modified xsi:type="dcterms:W3CDTF">2022-01-17T16:16:49Z</dcterms:modified>
</cp:coreProperties>
</file>