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72" r:id="rId3"/>
    <p:sldId id="315" r:id="rId4"/>
    <p:sldId id="328" r:id="rId5"/>
    <p:sldId id="267" r:id="rId6"/>
    <p:sldId id="260" r:id="rId7"/>
    <p:sldId id="261" r:id="rId8"/>
    <p:sldId id="262" r:id="rId9"/>
    <p:sldId id="263" r:id="rId10"/>
    <p:sldId id="283" r:id="rId11"/>
    <p:sldId id="284" r:id="rId12"/>
    <p:sldId id="287" r:id="rId13"/>
    <p:sldId id="288" r:id="rId14"/>
    <p:sldId id="289" r:id="rId15"/>
    <p:sldId id="361" r:id="rId16"/>
    <p:sldId id="365" r:id="rId17"/>
    <p:sldId id="367" r:id="rId18"/>
    <p:sldId id="363" r:id="rId19"/>
    <p:sldId id="2367" r:id="rId20"/>
    <p:sldId id="373" r:id="rId21"/>
    <p:sldId id="2368" r:id="rId22"/>
    <p:sldId id="2369" r:id="rId23"/>
    <p:sldId id="360"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40" autoAdjust="0"/>
    <p:restoredTop sz="98505" autoAdjust="0"/>
  </p:normalViewPr>
  <p:slideViewPr>
    <p:cSldViewPr>
      <p:cViewPr varScale="1">
        <p:scale>
          <a:sx n="91" d="100"/>
          <a:sy n="91" d="100"/>
        </p:scale>
        <p:origin x="912" y="9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699883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45446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2022</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802.11-21/1994r0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1797-02-0arc-proposal-for-new-annex-g-frame-exchange-sequence-descriptions.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2002-00-0arc-nendica-ella-update.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0/11-20-0174-00-0arc-epd-and-lpd-terminology-misalignment-in-ieee-std-802-1-and-802-11.pptx" TargetMode="External"/><Relationship Id="rId4" Type="http://schemas.openxmlformats.org/officeDocument/2006/relationships/hyperlink" Target="https://mentor.ieee.org/802.1/dcn/21/1-21-0076-00-ICne-proposed-draft-ella-report.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1774-00-0arc-clause-6-discussion.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1/11-21-1822-00-0arc-clause-6-discussion.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ARC-SC-agenda-Jan-2022</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2021-12-17</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name="Document" r:id="rId3" imgW="8619847" imgH="3137708" progId="Word.Document.8">
                  <p:embed/>
                </p:oleObj>
              </mc:Choice>
              <mc:Fallback>
                <p:oleObj name="Document" r:id="rId3" imgW="8619847" imgH="3137708" progId="Word.Document.8">
                  <p:embed/>
                  <p:pic>
                    <p:nvPicPr>
                      <p:cNvPr id="0" name="Object 11"/>
                      <p:cNvPicPr>
                        <a:picLocks noChangeAspect="1" noChangeArrowheads="1"/>
                      </p:cNvPicPr>
                      <p:nvPr/>
                    </p:nvPicPr>
                    <p:blipFill>
                      <a:blip r:embed="rId4"/>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17 Jan 2022,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Monday 13:30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0"/>
              </a:spcBef>
              <a:spcAft>
                <a:spcPts val="3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TGbe informative annex</a:t>
            </a:r>
          </a:p>
          <a:p>
            <a:pPr lvl="1" eaLnBrk="1" hangingPunct="1">
              <a:lnSpc>
                <a:spcPct val="90000"/>
              </a:lnSpc>
              <a:spcBef>
                <a:spcPts val="0"/>
              </a:spcBef>
              <a:spcAft>
                <a:spcPts val="3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19 Jan 2022,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TGbe informative annex</a:t>
            </a:r>
          </a:p>
          <a:p>
            <a:pPr lvl="1" eaLnBrk="1" hangingPunct="1">
              <a:lnSpc>
                <a:spcPct val="90000"/>
              </a:lnSpc>
              <a:spcBef>
                <a:spcPts val="0"/>
              </a:spcBef>
              <a:spcAft>
                <a:spcPts val="3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295400"/>
            <a:ext cx="7924799"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p:txBody>
      </p:sp>
    </p:spTree>
    <p:extLst>
      <p:ext uri="{BB962C8B-B14F-4D97-AF65-F5344CB8AC3E}">
        <p14:creationId xmlns:p14="http://schemas.microsoft.com/office/powerpoint/2010/main" val="297886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dirty="0">
                <a:solidFill>
                  <a:srgbClr val="000000"/>
                </a:solidFill>
              </a:rPr>
              <a:t>Nov plenary: 11-21/1794</a:t>
            </a:r>
          </a:p>
          <a:p>
            <a:pPr marL="400050" lvl="1" indent="0" eaLnBrk="1" hangingPunct="1">
              <a:lnSpc>
                <a:spcPct val="90000"/>
              </a:lnSpc>
              <a:spcBef>
                <a:spcPts val="300"/>
              </a:spcBef>
              <a:buNone/>
              <a:defRPr/>
            </a:pPr>
            <a:r>
              <a:rPr lang="en-US" sz="2400" dirty="0">
                <a:solidFill>
                  <a:srgbClr val="000000"/>
                </a:solidFill>
              </a:rPr>
              <a:t>Dec telecons:</a:t>
            </a:r>
          </a:p>
          <a:p>
            <a:pPr lvl="1" indent="-342900" eaLnBrk="1" hangingPunct="1">
              <a:lnSpc>
                <a:spcPct val="90000"/>
              </a:lnSpc>
              <a:spcBef>
                <a:spcPts val="300"/>
              </a:spcBef>
              <a:defRPr/>
            </a:pPr>
            <a:r>
              <a:rPr lang="en-US" sz="2400" dirty="0">
                <a:solidFill>
                  <a:srgbClr val="000000"/>
                </a:solidFill>
              </a:rPr>
              <a:t>Dec 2: 11-21/1950</a:t>
            </a:r>
          </a:p>
          <a:p>
            <a:pPr lvl="1" indent="-342900" eaLnBrk="1" hangingPunct="1">
              <a:lnSpc>
                <a:spcPct val="90000"/>
              </a:lnSpc>
              <a:spcBef>
                <a:spcPts val="300"/>
              </a:spcBef>
              <a:defRPr/>
            </a:pPr>
            <a:r>
              <a:rPr lang="en-US" sz="2400" dirty="0">
                <a:solidFill>
                  <a:srgbClr val="000000"/>
                </a:solidFill>
              </a:rPr>
              <a:t>Dec 13: 11-21/2005</a:t>
            </a:r>
          </a:p>
          <a:p>
            <a:pPr marL="400050" lvl="1" indent="0" eaLnBrk="1" hangingPunct="1">
              <a:lnSpc>
                <a:spcPct val="90000"/>
              </a:lnSpc>
              <a:spcBef>
                <a:spcPts val="300"/>
              </a:spcBef>
              <a:buNone/>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Replace Annex G with some other notation/style –</a:t>
            </a:r>
            <a:r>
              <a:rPr lang="en-US" sz="2400" dirty="0">
                <a:hlinkClick r:id="rId3"/>
              </a:rPr>
              <a:t>11-21/1797r2</a:t>
            </a:r>
            <a:r>
              <a:rPr lang="en-US" sz="2400" dirty="0"/>
              <a:t> – Harry </a:t>
            </a:r>
            <a:r>
              <a:rPr lang="en-US" sz="2400" dirty="0" err="1"/>
              <a:t>Bims</a:t>
            </a:r>
            <a:endParaRPr lang="en-US" sz="24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46695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2022, Interim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hlinkClick r:id="rId3"/>
              </a:rPr>
              <a:t>11-21/2002r0</a:t>
            </a:r>
            <a:r>
              <a:rPr lang="en-US" sz="2800" dirty="0"/>
              <a:t> – Roger Marks (</a:t>
            </a:r>
            <a:r>
              <a:rPr lang="en-US" sz="2800" dirty="0" err="1"/>
              <a:t>EthAirNet</a:t>
            </a:r>
            <a:r>
              <a:rPr lang="en-US" sz="2800" dirty="0"/>
              <a:t>)</a:t>
            </a:r>
          </a:p>
          <a:p>
            <a:pPr marL="457200" indent="-457200">
              <a:lnSpc>
                <a:spcPct val="90000"/>
              </a:lnSpc>
              <a:spcBef>
                <a:spcPts val="300"/>
              </a:spcBef>
              <a:spcAft>
                <a:spcPts val="0"/>
              </a:spcAft>
              <a:buFont typeface="Arial" panose="020B0604020202020204" pitchFamily="34" charset="0"/>
              <a:buChar char="•"/>
              <a:defRPr/>
            </a:pPr>
            <a:r>
              <a:rPr lang="en-US" sz="2800" dirty="0" err="1"/>
              <a:t>Nendica</a:t>
            </a:r>
            <a:r>
              <a:rPr lang="en-US" sz="2800" dirty="0"/>
              <a:t> calls are discussing and drafting PAR/CSD(s), Thursdays 9am ET</a:t>
            </a:r>
          </a:p>
          <a:p>
            <a:pPr marL="457200" indent="-457200">
              <a:lnSpc>
                <a:spcPct val="90000"/>
              </a:lnSpc>
              <a:spcBef>
                <a:spcPts val="300"/>
              </a:spcBef>
              <a:spcAft>
                <a:spcPts val="0"/>
              </a:spcAft>
              <a:buFont typeface="Arial" panose="020B0604020202020204" pitchFamily="34" charset="0"/>
              <a:buChar char="•"/>
              <a:defRPr/>
            </a:pPr>
            <a:r>
              <a:rPr lang="en-US" sz="2800" u="sng" dirty="0">
                <a:solidFill>
                  <a:srgbClr val="0000FF"/>
                </a:solidFill>
                <a:effectLst/>
                <a:ea typeface="Calibri" panose="020F0502020204030204" pitchFamily="34" charset="0"/>
                <a:hlinkClick r:id="rId4"/>
              </a:rPr>
              <a:t>https://mentor.ieee.org/802.1/dcn/21/1-21-0076-00-ICne-proposed-draft-ella-report.pdf</a:t>
            </a:r>
            <a:r>
              <a:rPr lang="en-US" sz="2800" dirty="0">
                <a:effectLst/>
                <a:ea typeface="Calibri" panose="020F0502020204030204" pitchFamily="34" charset="0"/>
              </a:rPr>
              <a:t> has some “draft</a:t>
            </a:r>
            <a:r>
              <a:rPr lang="en-US" sz="2800" dirty="0">
                <a:ea typeface="Calibri" panose="020F0502020204030204" pitchFamily="34" charset="0"/>
              </a:rPr>
              <a:t>” PAR text</a:t>
            </a:r>
          </a:p>
          <a:p>
            <a:pPr marL="457200" indent="-457200">
              <a:lnSpc>
                <a:spcPct val="90000"/>
              </a:lnSpc>
              <a:spcBef>
                <a:spcPts val="300"/>
              </a:spcBef>
              <a:spcAft>
                <a:spcPts val="0"/>
              </a:spcAft>
              <a:buFont typeface="Arial" panose="020B0604020202020204" pitchFamily="34" charset="0"/>
              <a:buChar char="•"/>
              <a:defRPr/>
            </a:pPr>
            <a:r>
              <a:rPr lang="en-US" sz="2800" dirty="0"/>
              <a:t>ARC response/comment on the direction for the project(s); and on the draft PAR text?</a:t>
            </a:r>
          </a:p>
          <a:p>
            <a:pPr marL="0" indent="-400050" eaLnBrk="1" hangingPunct="1">
              <a:lnSpc>
                <a:spcPct val="90000"/>
              </a:lnSpc>
              <a:spcBef>
                <a:spcPts val="300"/>
              </a:spcBef>
              <a:buFont typeface="Arial" pitchFamily="34" charset="0"/>
              <a:buChar char="•"/>
              <a:defRPr/>
            </a:pPr>
            <a:endParaRPr lang="en-US" dirty="0"/>
          </a:p>
          <a:p>
            <a:pPr marL="0" indent="-400050" eaLnBrk="1" hangingPunct="1">
              <a:lnSpc>
                <a:spcPct val="90000"/>
              </a:lnSpc>
              <a:spcBef>
                <a:spcPts val="300"/>
              </a:spcBef>
              <a:buFont typeface="Arial" pitchFamily="34" charset="0"/>
              <a:buChar char="•"/>
              <a:defRPr/>
            </a:pPr>
            <a:endParaRPr lang="en-US"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5"/>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Clause 6</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Clause 6 purpose and value?</a:t>
            </a:r>
          </a:p>
          <a:p>
            <a:pPr marL="400050" lvl="1" indent="-400050" eaLnBrk="1" hangingPunct="1">
              <a:lnSpc>
                <a:spcPct val="90000"/>
              </a:lnSpc>
              <a:spcBef>
                <a:spcPts val="300"/>
              </a:spcBef>
              <a:buFont typeface="Arial" pitchFamily="34" charset="0"/>
              <a:buChar char="•"/>
              <a:defRPr/>
            </a:pPr>
            <a:r>
              <a:rPr lang="en-US" sz="2200" dirty="0">
                <a:hlinkClick r:id="rId3"/>
              </a:rPr>
              <a:t>11-21/1774r0</a:t>
            </a:r>
            <a:r>
              <a:rPr lang="en-US" sz="2200" dirty="0"/>
              <a:t> – Graham Smith</a:t>
            </a:r>
          </a:p>
          <a:p>
            <a:pPr marL="400050" lvl="1" indent="-400050" eaLnBrk="1" hangingPunct="1">
              <a:lnSpc>
                <a:spcPct val="90000"/>
              </a:lnSpc>
              <a:spcBef>
                <a:spcPts val="300"/>
              </a:spcBef>
              <a:buFont typeface="Arial" pitchFamily="34" charset="0"/>
              <a:buChar char="•"/>
              <a:defRPr/>
            </a:pPr>
            <a:r>
              <a:rPr lang="en-US" sz="2200" dirty="0">
                <a:hlinkClick r:id="rId4"/>
              </a:rPr>
              <a:t>11-21/1822r0</a:t>
            </a:r>
            <a:r>
              <a:rPr lang="en-US" sz="2200" dirty="0"/>
              <a:t> – Graham Smith</a:t>
            </a: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14213767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TGbe informative annex</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What content (brainstorming)?</a:t>
            </a:r>
          </a:p>
          <a:p>
            <a:pPr marL="400050" lvl="1" indent="-400050" eaLnBrk="1" hangingPunct="1">
              <a:lnSpc>
                <a:spcPct val="90000"/>
              </a:lnSpc>
              <a:spcBef>
                <a:spcPts val="300"/>
              </a:spcBef>
              <a:buFont typeface="Arial" pitchFamily="34" charset="0"/>
              <a:buChar char="•"/>
              <a:defRPr/>
            </a:pPr>
            <a:r>
              <a:rPr lang="en-US" sz="2200" dirty="0"/>
              <a:t> </a:t>
            </a:r>
          </a:p>
          <a:p>
            <a:pPr marL="0" indent="0" eaLnBrk="1" hangingPunct="1">
              <a:lnSpc>
                <a:spcPct val="90000"/>
              </a:lnSpc>
              <a:spcBef>
                <a:spcPts val="300"/>
              </a:spcBef>
              <a:buNone/>
              <a:defRPr/>
            </a:pPr>
            <a:endParaRPr lang="en-US" sz="26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11189728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114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Clause 6</a:t>
            </a:r>
          </a:p>
          <a:p>
            <a:pPr lvl="1" eaLnBrk="1" hangingPunct="1">
              <a:spcBef>
                <a:spcPts val="300"/>
              </a:spcBef>
            </a:pPr>
            <a:r>
              <a:rPr lang="en-US" altLang="en-US" dirty="0"/>
              <a:t>IEEE Std 802 projects</a:t>
            </a:r>
          </a:p>
          <a:p>
            <a:pPr lvl="1" eaLnBrk="1" hangingPunct="1">
              <a:spcBef>
                <a:spcPts val="300"/>
              </a:spcBef>
            </a:pPr>
            <a:r>
              <a:rPr lang="en-US" altLang="en-US" dirty="0"/>
              <a:t>TGbe/MLO informative annex</a:t>
            </a:r>
          </a:p>
          <a:p>
            <a:pPr eaLnBrk="1" hangingPunct="1">
              <a:spcBef>
                <a:spcPts val="300"/>
              </a:spcBef>
            </a:pPr>
            <a:r>
              <a:rPr lang="en-US" altLang="en-US" dirty="0"/>
              <a:t>March plenary planning</a:t>
            </a:r>
          </a:p>
          <a:p>
            <a:pPr lvl="1" eaLnBrk="1" hangingPunct="1">
              <a:spcBef>
                <a:spcPts val="300"/>
              </a:spcBef>
            </a:pPr>
            <a:r>
              <a:rPr lang="en-US" altLang="en-US" dirty="0"/>
              <a:t>2 slots</a:t>
            </a:r>
          </a:p>
          <a:p>
            <a:pPr lvl="1" eaLnBrk="1" hangingPunct="1">
              <a:spcBef>
                <a:spcPts val="300"/>
              </a:spcBef>
            </a:pPr>
            <a:r>
              <a:rPr lang="en-US" altLang="en-US" dirty="0"/>
              <a:t>Topics: </a:t>
            </a:r>
          </a:p>
          <a:p>
            <a:pPr eaLnBrk="1" hangingPunct="1">
              <a:spcBef>
                <a:spcPts val="300"/>
              </a:spcBef>
            </a:pPr>
            <a:r>
              <a:rPr lang="en-US" altLang="en-US" dirty="0"/>
              <a:t>Next Teleconference(s):</a:t>
            </a:r>
          </a:p>
          <a:p>
            <a:pPr lvl="1" eaLnBrk="1" hangingPunct="1">
              <a:spcBef>
                <a:spcPts val="300"/>
              </a:spcBef>
            </a:pPr>
            <a:r>
              <a:rPr lang="en-US" altLang="en-US" dirty="0"/>
              <a:t>Jan to Mar teleconference plan…  How many telecons?  2?</a:t>
            </a:r>
          </a:p>
          <a:p>
            <a:pPr lvl="2" eaLnBrk="1" hangingPunct="1">
              <a:spcBef>
                <a:spcPts val="300"/>
              </a:spcBef>
            </a:pPr>
            <a:r>
              <a:rPr lang="en-US" altLang="en-US" dirty="0"/>
              <a:t>Conflicts to avoid: </a:t>
            </a:r>
            <a:r>
              <a:rPr lang="en-US" altLang="en-US" dirty="0" err="1"/>
              <a:t>TGbe</a:t>
            </a:r>
            <a:r>
              <a:rPr lang="en-US" altLang="en-US" dirty="0"/>
              <a:t>, </a:t>
            </a:r>
            <a:r>
              <a:rPr lang="en-US" altLang="en-US" dirty="0" err="1"/>
              <a:t>REVme</a:t>
            </a:r>
            <a:r>
              <a:rPr lang="en-US" altLang="en-US" dirty="0"/>
              <a:t>, </a:t>
            </a:r>
            <a:r>
              <a:rPr lang="en-US" altLang="en-US" dirty="0" err="1"/>
              <a:t>TGbd</a:t>
            </a:r>
            <a:r>
              <a:rPr lang="en-US" altLang="en-US" dirty="0"/>
              <a:t>, AANI, </a:t>
            </a:r>
            <a:r>
              <a:rPr lang="en-US" altLang="en-US" dirty="0" err="1"/>
              <a:t>TGbh</a:t>
            </a:r>
            <a:endParaRPr lang="en-US" altLang="en-US" dirty="0"/>
          </a:p>
          <a:p>
            <a:pPr lvl="2" eaLnBrk="1" hangingPunct="1">
              <a:spcBef>
                <a:spcPts val="300"/>
              </a:spcBef>
            </a:pPr>
            <a:r>
              <a:rPr lang="en-US" altLang="en-US" dirty="0"/>
              <a:t>Monday 1PM ET?  Thursday 7PM ET?</a:t>
            </a:r>
          </a:p>
          <a:p>
            <a:pPr lvl="2" eaLnBrk="1" hangingPunct="1">
              <a:spcBef>
                <a:spcPts val="300"/>
              </a:spcBef>
            </a:pPr>
            <a:r>
              <a:rPr lang="en-US" altLang="en-US" dirty="0"/>
              <a:t>Dates to avoid??</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2022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98065</TotalTime>
  <Words>2099</Words>
  <Application>Microsoft Office PowerPoint</Application>
  <PresentationFormat>On-screen Show (4:3)</PresentationFormat>
  <Paragraphs>227</Paragraphs>
  <Slides>23</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802-11-Submission</vt:lpstr>
      <vt:lpstr>Document</vt:lpstr>
      <vt:lpstr>ARC-SC-agenda-Jan-2022</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17 Jan 2022, 13:30 ET</vt:lpstr>
      <vt:lpstr>ARC Agenda – 19 Jan 2022, 11:15 ET</vt:lpstr>
      <vt:lpstr>ARC (Architecture) – Other</vt:lpstr>
      <vt:lpstr>Prior meeting minutes</vt:lpstr>
      <vt:lpstr>Annex G way forward – Step 2</vt:lpstr>
      <vt:lpstr>IEEE Std 802 revision</vt:lpstr>
      <vt:lpstr>Clause 6</vt:lpstr>
      <vt:lpstr>TGbe informative annex</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1040</cp:revision>
  <cp:lastPrinted>1998-02-10T13:28:06Z</cp:lastPrinted>
  <dcterms:created xsi:type="dcterms:W3CDTF">2009-07-15T16:38:20Z</dcterms:created>
  <dcterms:modified xsi:type="dcterms:W3CDTF">2021-12-17T23:36:14Z</dcterms:modified>
</cp:coreProperties>
</file>