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1"/>
  </p:notesMasterIdLst>
  <p:handoutMasterIdLst>
    <p:handoutMasterId r:id="rId22"/>
  </p:handoutMasterIdLst>
  <p:sldIdLst>
    <p:sldId id="269" r:id="rId2"/>
    <p:sldId id="778" r:id="rId3"/>
    <p:sldId id="856" r:id="rId4"/>
    <p:sldId id="791" r:id="rId5"/>
    <p:sldId id="798" r:id="rId6"/>
    <p:sldId id="839" r:id="rId7"/>
    <p:sldId id="855" r:id="rId8"/>
    <p:sldId id="832" r:id="rId9"/>
    <p:sldId id="853" r:id="rId10"/>
    <p:sldId id="850" r:id="rId11"/>
    <p:sldId id="851" r:id="rId12"/>
    <p:sldId id="852" r:id="rId13"/>
    <p:sldId id="833" r:id="rId14"/>
    <p:sldId id="842" r:id="rId15"/>
    <p:sldId id="843" r:id="rId16"/>
    <p:sldId id="847" r:id="rId17"/>
    <p:sldId id="848" r:id="rId18"/>
    <p:sldId id="834" r:id="rId19"/>
    <p:sldId id="857" r:id="rId20"/>
  </p:sldIdLst>
  <p:sldSz cx="9144000" cy="6858000" type="screen4x3"/>
  <p:notesSz cx="6934200" cy="9280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65EC2-255B-EB54-0AD7-19A576C2F3B5}" name="Chunyu Hu" initials="CH" userId="S::chunyuhu@fb.com::98f12de9-3d6a-4c20-ab50-c5ddda7fb3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wen Chu" initials="LC" lastIdx="1" clrIdx="0"/>
  <p:cmAuthor id="2" name="Payam Torab" initials="PT" lastIdx="3" clrIdx="1"/>
  <p:cmAuthor id="3" name="Chunyu Hu" initials="CH" lastIdx="12" clrIdx="2">
    <p:extLst>
      <p:ext uri="{19B8F6BF-5375-455C-9EA6-DF929625EA0E}">
        <p15:presenceInfo xmlns:p15="http://schemas.microsoft.com/office/powerpoint/2012/main" userId="S::chunyuhu@fb.com::98f12de9-3d6a-4c20-ab50-c5ddda7fb399" providerId="AD"/>
      </p:ext>
    </p:extLst>
  </p:cmAuthor>
  <p:cmAuthor id="4" name="Muhammad Kumail Haider" initials="MKH" lastIdx="3" clrIdx="3">
    <p:extLst>
      <p:ext uri="{19B8F6BF-5375-455C-9EA6-DF929625EA0E}">
        <p15:presenceInfo xmlns:p15="http://schemas.microsoft.com/office/powerpoint/2012/main" userId="S::haiderkumail@fb.com::444f6398-5440-4ffb-8d43-328cf9a715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432FF"/>
    <a:srgbClr val="FF99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55" autoAdjust="0"/>
    <p:restoredTop sz="95714" autoAdjust="0"/>
  </p:normalViewPr>
  <p:slideViewPr>
    <p:cSldViewPr>
      <p:cViewPr varScale="1">
        <p:scale>
          <a:sx n="122" d="100"/>
          <a:sy n="122" d="100"/>
        </p:scale>
        <p:origin x="241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1" d="100"/>
          <a:sy n="121" d="100"/>
        </p:scale>
        <p:origin x="4110" y="9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54FC8498-AE10-421F-B781-01383D44C511}" type="datetime1">
              <a:rPr lang="en-US" smtClean="0"/>
              <a:t>12/10/21</a:t>
            </a:fld>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fld id="{7E1DC613-42C4-4D36-B629-AC5F41D37B7C}" type="datetime1">
              <a:rPr lang="en-US" smtClean="0"/>
              <a:t>12/10/21</a:t>
            </a:fld>
            <a:endParaRPr lang="en-US"/>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a:t>doc.: IEEE 802.11-yy/xxxxr0</a:t>
            </a:r>
            <a:endParaRPr lang="en-US" dirty="0"/>
          </a:p>
        </p:txBody>
      </p:sp>
      <p:sp>
        <p:nvSpPr>
          <p:cNvPr id="11267" name="Rectangle 3"/>
          <p:cNvSpPr>
            <a:spLocks noGrp="1" noChangeArrowheads="1"/>
          </p:cNvSpPr>
          <p:nvPr>
            <p:ph type="dt" sz="quarter" idx="1"/>
          </p:nvPr>
        </p:nvSpPr>
        <p:spPr/>
        <p:txBody>
          <a:bodyPr/>
          <a:lstStyle/>
          <a:p>
            <a:pPr>
              <a:defRPr/>
            </a:pPr>
            <a:fld id="{EDDA7ACF-C384-4012-86B9-CF154C7E3316}" type="datetime1">
              <a:rPr lang="en-US" smtClean="0"/>
              <a:t>12/10/21</a:t>
            </a:fld>
            <a:endParaRPr lang="en-US"/>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70774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224826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13</a:t>
            </a:fld>
            <a:endParaRPr lang="en-US"/>
          </a:p>
        </p:txBody>
      </p:sp>
    </p:spTree>
    <p:extLst>
      <p:ext uri="{BB962C8B-B14F-4D97-AF65-F5344CB8AC3E}">
        <p14:creationId xmlns:p14="http://schemas.microsoft.com/office/powerpoint/2010/main" val="645678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370672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sz="1200" dirty="0">
              <a:solidFill>
                <a:srgbClr val="FF00FF"/>
              </a:solidFill>
            </a:endParaRPr>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181895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16</a:t>
            </a:fld>
            <a:endParaRPr lang="en-US"/>
          </a:p>
        </p:txBody>
      </p:sp>
    </p:spTree>
    <p:extLst>
      <p:ext uri="{BB962C8B-B14F-4D97-AF65-F5344CB8AC3E}">
        <p14:creationId xmlns:p14="http://schemas.microsoft.com/office/powerpoint/2010/main" val="366323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4BD579B-735D-4399-9B4C-5EC138E02D35}"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348599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5</a:t>
            </a:fld>
            <a:endParaRPr lang="en-US"/>
          </a:p>
        </p:txBody>
      </p:sp>
    </p:spTree>
    <p:extLst>
      <p:ext uri="{BB962C8B-B14F-4D97-AF65-F5344CB8AC3E}">
        <p14:creationId xmlns:p14="http://schemas.microsoft.com/office/powerpoint/2010/main" val="122753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6</a:t>
            </a:fld>
            <a:endParaRPr lang="en-US"/>
          </a:p>
        </p:txBody>
      </p:sp>
    </p:spTree>
    <p:extLst>
      <p:ext uri="{BB962C8B-B14F-4D97-AF65-F5344CB8AC3E}">
        <p14:creationId xmlns:p14="http://schemas.microsoft.com/office/powerpoint/2010/main" val="198019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196656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91895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9</a:t>
            </a:fld>
            <a:endParaRPr lang="en-US"/>
          </a:p>
        </p:txBody>
      </p:sp>
    </p:spTree>
    <p:extLst>
      <p:ext uri="{BB962C8B-B14F-4D97-AF65-F5344CB8AC3E}">
        <p14:creationId xmlns:p14="http://schemas.microsoft.com/office/powerpoint/2010/main" val="374066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253C9005-6D43-490B-B9B2-C0A00E429071}"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10</a:t>
            </a:fld>
            <a:endParaRPr lang="en-US"/>
          </a:p>
        </p:txBody>
      </p:sp>
    </p:spTree>
    <p:extLst>
      <p:ext uri="{BB962C8B-B14F-4D97-AF65-F5344CB8AC3E}">
        <p14:creationId xmlns:p14="http://schemas.microsoft.com/office/powerpoint/2010/main" val="360027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fld id="{7CB1945C-C3F2-4FC3-8F38-BC82D1BA4369}" type="datetime1">
              <a:rPr lang="en-US" smtClean="0"/>
              <a:t>12/10/21</a:t>
            </a:fld>
            <a:endParaRPr lang="en-US"/>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367701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3BCF1BB2-C288-8E40-BC88-8F74C5696B21}"/>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dirty="0"/>
              <a:t>December 2021</a:t>
            </a:r>
          </a:p>
        </p:txBody>
      </p:sp>
    </p:spTree>
    <p:extLst>
      <p:ext uri="{BB962C8B-B14F-4D97-AF65-F5344CB8AC3E}">
        <p14:creationId xmlns:p14="http://schemas.microsoft.com/office/powerpoint/2010/main" val="97251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i="0"/>
            </a:lvl1pPr>
          </a:lstStyle>
          <a:p>
            <a:pPr>
              <a:defRPr/>
            </a:pPr>
            <a:r>
              <a:rPr lang="en-US" dirty="0"/>
              <a:t>M. Kumail Haider etc.</a:t>
            </a:r>
          </a:p>
        </p:txBody>
      </p:sp>
      <p:sp>
        <p:nvSpPr>
          <p:cNvPr id="10" name="Slide Number Placeholder 9"/>
          <p:cNvSpPr>
            <a:spLocks noGrp="1"/>
          </p:cNvSpPr>
          <p:nvPr>
            <p:ph type="sldNum" idx="12"/>
          </p:nvPr>
        </p:nvSpPr>
        <p:spPr>
          <a:xfrm>
            <a:off x="4283968" y="6537960"/>
            <a:ext cx="548640" cy="228600"/>
          </a:xfrm>
          <a:prstGeom prst="rect">
            <a:avLst/>
          </a:prstGeom>
        </p:spPr>
        <p:txBody>
          <a:bodyPr/>
          <a:lstStyle/>
          <a:p>
            <a:pPr>
              <a:defRPr/>
            </a:pPr>
            <a:r>
              <a:rPr lang="en-US"/>
              <a:t>Slide </a:t>
            </a:r>
            <a:fld id="{C1789BC7-C074-42CC-ADF8-5107DF6BD1C1}" type="slidenum">
              <a:rPr lang="en-US" smtClean="0"/>
              <a:pPr>
                <a:defRPr/>
              </a:pPr>
              <a:t>‹#›</a:t>
            </a:fld>
            <a:endParaRPr lang="en-US"/>
          </a:p>
        </p:txBody>
      </p:sp>
      <p:sp>
        <p:nvSpPr>
          <p:cNvPr id="7" name="Date Placeholder 3">
            <a:extLst>
              <a:ext uri="{FF2B5EF4-FFF2-40B4-BE49-F238E27FC236}">
                <a16:creationId xmlns:a16="http://schemas.microsoft.com/office/drawing/2014/main" id="{59B3B72B-49CF-A740-AE67-2D338BB4AB4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dirty="0"/>
              <a:t>December 2021</a:t>
            </a:r>
          </a:p>
        </p:txBody>
      </p:sp>
    </p:spTree>
    <p:extLst>
      <p:ext uri="{BB962C8B-B14F-4D97-AF65-F5344CB8AC3E}">
        <p14:creationId xmlns:p14="http://schemas.microsoft.com/office/powerpoint/2010/main" val="12279894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F652A146-6F07-41EF-8958-F5CF356A0B78}" type="slidenum">
              <a:rPr lang="en-US" smtClean="0"/>
              <a:pPr>
                <a:defRPr/>
              </a:pPr>
              <a:t>‹#›</a:t>
            </a:fld>
            <a:endParaRPr lang="en-US" dirty="0"/>
          </a:p>
        </p:txBody>
      </p:sp>
      <p:sp>
        <p:nvSpPr>
          <p:cNvPr id="7" name="Date Placeholder 3">
            <a:extLst>
              <a:ext uri="{FF2B5EF4-FFF2-40B4-BE49-F238E27FC236}">
                <a16:creationId xmlns:a16="http://schemas.microsoft.com/office/drawing/2014/main" id="{6835AE86-D5F8-EE46-B530-04607947765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24493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508759"/>
            <a:ext cx="3808413"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6613" y="1508759"/>
            <a:ext cx="3810000" cy="502920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7" name="Slide Number Placeholder 6"/>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9B3AFDE4-E638-42C0-A68B-50C601C7C88B}" type="slidenum">
              <a:rPr lang="en-US" smtClean="0"/>
              <a:pPr>
                <a:defRPr/>
              </a:pPr>
              <a:t>‹#›</a:t>
            </a:fld>
            <a:endParaRPr lang="en-US"/>
          </a:p>
        </p:txBody>
      </p:sp>
      <p:sp>
        <p:nvSpPr>
          <p:cNvPr id="8" name="Date Placeholder 3">
            <a:extLst>
              <a:ext uri="{FF2B5EF4-FFF2-40B4-BE49-F238E27FC236}">
                <a16:creationId xmlns:a16="http://schemas.microsoft.com/office/drawing/2014/main" id="{E1EFA9E1-901F-8A4F-AE2F-8206E0469E86}"/>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91499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BBB3C93B-1A5E-684D-A603-0432B37D9A2A}"/>
              </a:ext>
            </a:extLst>
          </p:cNvPr>
          <p:cNvSpPr>
            <a:spLocks noGrp="1"/>
          </p:cNvSpPr>
          <p:nvPr>
            <p:ph type="dt" idx="13"/>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
        <p:nvSpPr>
          <p:cNvPr id="11" name="Rectangle 5">
            <a:extLst>
              <a:ext uri="{FF2B5EF4-FFF2-40B4-BE49-F238E27FC236}">
                <a16:creationId xmlns:a16="http://schemas.microsoft.com/office/drawing/2014/main" id="{DFF71C7E-BB34-1E41-982C-63CEF188F5CC}"/>
              </a:ext>
            </a:extLst>
          </p:cNvPr>
          <p:cNvSpPr>
            <a:spLocks noGrp="1" noChangeArrowheads="1"/>
          </p:cNvSpPr>
          <p:nvPr>
            <p:ph type="sldNum" idx="1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2" name="Footer Placeholder 2">
            <a:extLst>
              <a:ext uri="{FF2B5EF4-FFF2-40B4-BE49-F238E27FC236}">
                <a16:creationId xmlns:a16="http://schemas.microsoft.com/office/drawing/2014/main" id="{11B8D9AA-495D-0443-9F90-F1BD7FAA3FEF}"/>
              </a:ext>
            </a:extLst>
          </p:cNvPr>
          <p:cNvSpPr>
            <a:spLocks noGrp="1"/>
          </p:cNvSpPr>
          <p:nvPr>
            <p:ph type="ftr" sz="quarter" idx="15"/>
          </p:nvPr>
        </p:nvSpPr>
        <p:spPr>
          <a:xfrm>
            <a:off x="5394960" y="6537961"/>
            <a:ext cx="3200400" cy="228600"/>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a:t>Chunyu Hu</a:t>
            </a:r>
            <a:endParaRPr lang="en-US" dirty="0"/>
          </a:p>
        </p:txBody>
      </p:sp>
    </p:spTree>
    <p:extLst>
      <p:ext uri="{BB962C8B-B14F-4D97-AF65-F5344CB8AC3E}">
        <p14:creationId xmlns:p14="http://schemas.microsoft.com/office/powerpoint/2010/main" val="179407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dirty="0"/>
              <a:t>Chunyu Hu</a:t>
            </a:r>
          </a:p>
        </p:txBody>
      </p:sp>
      <p:sp>
        <p:nvSpPr>
          <p:cNvPr id="5" name="Slide Number Placeholder 4"/>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69D9E18-8FC9-4D6F-9D47-7F236DA35C33}" type="slidenum">
              <a:rPr lang="en-US" smtClean="0"/>
              <a:pPr>
                <a:defRPr/>
              </a:pPr>
              <a:t>‹#›</a:t>
            </a:fld>
            <a:endParaRPr lang="en-US"/>
          </a:p>
        </p:txBody>
      </p:sp>
      <p:sp>
        <p:nvSpPr>
          <p:cNvPr id="6" name="Date Placeholder 3">
            <a:extLst>
              <a:ext uri="{FF2B5EF4-FFF2-40B4-BE49-F238E27FC236}">
                <a16:creationId xmlns:a16="http://schemas.microsoft.com/office/drawing/2014/main" id="{B9DA8455-179A-3E4C-B4A8-A2DA81D15D88}"/>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65600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4" name="Slide Number Placeholder 3"/>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4A8CB34A-F2D3-4F3B-AD27-33B98B268C82}" type="slidenum">
              <a:rPr lang="en-US" smtClean="0"/>
              <a:pPr>
                <a:defRPr/>
              </a:pPr>
              <a:t>‹#›</a:t>
            </a:fld>
            <a:endParaRPr lang="en-US"/>
          </a:p>
        </p:txBody>
      </p:sp>
      <p:sp>
        <p:nvSpPr>
          <p:cNvPr id="5" name="Date Placeholder 3">
            <a:extLst>
              <a:ext uri="{FF2B5EF4-FFF2-40B4-BE49-F238E27FC236}">
                <a16:creationId xmlns:a16="http://schemas.microsoft.com/office/drawing/2014/main" id="{290FEB86-2D24-A44F-971D-5B32DFFDD2E0}"/>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58940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CDC9B8F1-287D-4B8B-8904-2261870F7D4F}" type="slidenum">
              <a:rPr lang="en-US" smtClean="0"/>
              <a:pPr>
                <a:defRPr/>
              </a:pPr>
              <a:t>‹#›</a:t>
            </a:fld>
            <a:endParaRPr lang="en-US"/>
          </a:p>
        </p:txBody>
      </p:sp>
      <p:sp>
        <p:nvSpPr>
          <p:cNvPr id="7" name="Date Placeholder 3">
            <a:extLst>
              <a:ext uri="{FF2B5EF4-FFF2-40B4-BE49-F238E27FC236}">
                <a16:creationId xmlns:a16="http://schemas.microsoft.com/office/drawing/2014/main" id="{0CF99466-7356-0C41-9339-0A465D438646}"/>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13819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2"/>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2"/>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a:xfrm>
            <a:off x="5349240" y="6537960"/>
            <a:ext cx="3223260" cy="228600"/>
          </a:xfrm>
          <a:prstGeom prst="rect">
            <a:avLst/>
          </a:prstGeom>
        </p:spPr>
        <p:txBody>
          <a:bodyPr/>
          <a:lstStyle>
            <a:lvl1pPr>
              <a:defRPr/>
            </a:lvl1pPr>
          </a:lstStyle>
          <a:p>
            <a:pPr>
              <a:defRPr/>
            </a:pPr>
            <a:r>
              <a:rPr lang="en-US"/>
              <a:t>Chunyu Hu</a:t>
            </a:r>
            <a:endParaRPr lang="en-US" dirty="0"/>
          </a:p>
        </p:txBody>
      </p:sp>
      <p:sp>
        <p:nvSpPr>
          <p:cNvPr id="6" name="Slide Number Placeholder 5"/>
          <p:cNvSpPr>
            <a:spLocks noGrp="1"/>
          </p:cNvSpPr>
          <p:nvPr>
            <p:ph type="sldNum" idx="12"/>
          </p:nvPr>
        </p:nvSpPr>
        <p:spPr>
          <a:xfrm>
            <a:off x="4283968" y="6537960"/>
            <a:ext cx="548640" cy="228600"/>
          </a:xfrm>
          <a:prstGeom prst="rect">
            <a:avLst/>
          </a:prstGeom>
        </p:spPr>
        <p:txBody>
          <a:bodyPr/>
          <a:lstStyle>
            <a:lvl1pPr>
              <a:defRPr/>
            </a:lvl1pPr>
          </a:lstStyle>
          <a:p>
            <a:pPr>
              <a:defRPr/>
            </a:pPr>
            <a:r>
              <a:rPr lang="en-US"/>
              <a:t>Slide </a:t>
            </a:r>
            <a:fld id="{86E05228-1FDB-49BC-8BC4-A91A7D762AB2}" type="slidenum">
              <a:rPr lang="en-US" smtClean="0"/>
              <a:pPr>
                <a:defRPr/>
              </a:pPr>
              <a:t>‹#›</a:t>
            </a:fld>
            <a:endParaRPr lang="en-US"/>
          </a:p>
        </p:txBody>
      </p:sp>
      <p:sp>
        <p:nvSpPr>
          <p:cNvPr id="7" name="Date Placeholder 3">
            <a:extLst>
              <a:ext uri="{FF2B5EF4-FFF2-40B4-BE49-F238E27FC236}">
                <a16:creationId xmlns:a16="http://schemas.microsoft.com/office/drawing/2014/main" id="{6A8B3328-45B1-7440-A84F-0771E0244507}"/>
              </a:ext>
            </a:extLst>
          </p:cNvPr>
          <p:cNvSpPr>
            <a:spLocks noGrp="1"/>
          </p:cNvSpPr>
          <p:nvPr>
            <p:ph type="dt" idx="2"/>
          </p:nvPr>
        </p:nvSpPr>
        <p:spPr>
          <a:xfrm>
            <a:off x="684214" y="320040"/>
            <a:ext cx="2743200" cy="228600"/>
          </a:xfrm>
          <a:prstGeom prst="rect">
            <a:avLst/>
          </a:prstGeom>
        </p:spPr>
        <p:txBody>
          <a:bodyPr lIns="0" tIns="0" rIns="0" bIns="0"/>
          <a:lstStyle>
            <a:lvl1pPr>
              <a:defRPr/>
            </a:lvl1pPr>
          </a:lstStyle>
          <a:p>
            <a:pPr>
              <a:defRPr/>
            </a:pPr>
            <a:r>
              <a:rPr lang="en-US"/>
              <a:t>July 2020</a:t>
            </a:r>
            <a:endParaRPr lang="en-US" dirty="0"/>
          </a:p>
        </p:txBody>
      </p:sp>
    </p:spTree>
    <p:extLst>
      <p:ext uri="{BB962C8B-B14F-4D97-AF65-F5344CB8AC3E}">
        <p14:creationId xmlns:p14="http://schemas.microsoft.com/office/powerpoint/2010/main" val="343685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94360"/>
            <a:ext cx="7909560" cy="914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 name="Date Placeholder 3"/>
          <p:cNvSpPr txBox="1">
            <a:spLocks/>
          </p:cNvSpPr>
          <p:nvPr/>
        </p:nvSpPr>
        <p:spPr bwMode="auto">
          <a:xfrm>
            <a:off x="5829300" y="365760"/>
            <a:ext cx="2743200" cy="2286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endPar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026" name="Rectangle 2"/>
          <p:cNvSpPr>
            <a:spLocks noGrp="1" noChangeArrowheads="1"/>
          </p:cNvSpPr>
          <p:nvPr>
            <p:ph type="body" idx="1"/>
          </p:nvPr>
        </p:nvSpPr>
        <p:spPr bwMode="auto">
          <a:xfrm>
            <a:off x="685800" y="1600200"/>
            <a:ext cx="7909560" cy="49377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30" name="Line 6"/>
          <p:cNvSpPr>
            <a:spLocks noChangeShapeType="1"/>
          </p:cNvSpPr>
          <p:nvPr/>
        </p:nvSpPr>
        <p:spPr bwMode="auto">
          <a:xfrm>
            <a:off x="685797" y="594360"/>
            <a:ext cx="7909560" cy="1588"/>
          </a:xfrm>
          <a:prstGeom prst="line">
            <a:avLst/>
          </a:prstGeom>
          <a:noFill/>
          <a:ln w="12600">
            <a:solidFill>
              <a:srgbClr val="000000"/>
            </a:solidFill>
            <a:miter lim="800000"/>
            <a:headEnd/>
            <a:tailEnd/>
          </a:ln>
          <a:effectLst/>
        </p:spPr>
        <p:txBody>
          <a:bodyPr/>
          <a:lstStyle/>
          <a:p>
            <a:endParaRPr lang="en-GB" sz="1350" dirty="0"/>
          </a:p>
        </p:txBody>
      </p:sp>
      <p:sp>
        <p:nvSpPr>
          <p:cNvPr id="1031" name="Rectangle 7"/>
          <p:cNvSpPr>
            <a:spLocks noChangeArrowheads="1"/>
          </p:cNvSpPr>
          <p:nvPr userDrawn="1"/>
        </p:nvSpPr>
        <p:spPr bwMode="auto">
          <a:xfrm>
            <a:off x="684213" y="6537960"/>
            <a:ext cx="548640" cy="228600"/>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6537960"/>
            <a:ext cx="7886700" cy="1588"/>
          </a:xfrm>
          <a:prstGeom prst="line">
            <a:avLst/>
          </a:prstGeom>
          <a:noFill/>
          <a:ln w="12600">
            <a:solidFill>
              <a:srgbClr val="000000"/>
            </a:solidFill>
            <a:miter lim="800000"/>
            <a:headEnd/>
            <a:tailEnd/>
          </a:ln>
          <a:effectLst/>
        </p:spPr>
        <p:txBody>
          <a:bodyPr/>
          <a:lstStyle/>
          <a:p>
            <a:endParaRPr lang="en-GB" sz="1350" dirty="0"/>
          </a:p>
        </p:txBody>
      </p:sp>
      <p:sp>
        <p:nvSpPr>
          <p:cNvPr id="11" name="Date Placeholder 3">
            <a:extLst>
              <a:ext uri="{FF2B5EF4-FFF2-40B4-BE49-F238E27FC236}">
                <a16:creationId xmlns:a16="http://schemas.microsoft.com/office/drawing/2014/main" id="{D30722E2-09F1-A440-9C67-1062A586F7ED}"/>
              </a:ext>
            </a:extLst>
          </p:cNvPr>
          <p:cNvSpPr>
            <a:spLocks noGrp="1"/>
          </p:cNvSpPr>
          <p:nvPr>
            <p:ph type="dt" idx="2"/>
          </p:nvPr>
        </p:nvSpPr>
        <p:spPr>
          <a:xfrm>
            <a:off x="684214" y="320040"/>
            <a:ext cx="2743200" cy="228600"/>
          </a:xfrm>
          <a:prstGeom prst="rect">
            <a:avLst/>
          </a:prstGeom>
        </p:spPr>
        <p:txBody>
          <a:bodyPr lIns="0" tIns="0" rIns="0" bIns="0"/>
          <a:lstStyle>
            <a:lvl1pPr>
              <a:defRPr b="1"/>
            </a:lvl1pPr>
          </a:lstStyle>
          <a:p>
            <a:pPr>
              <a:defRPr/>
            </a:pPr>
            <a:r>
              <a:rPr lang="en-US" dirty="0"/>
              <a:t>December 2021</a:t>
            </a:r>
          </a:p>
        </p:txBody>
      </p:sp>
      <p:sp>
        <p:nvSpPr>
          <p:cNvPr id="12" name="Rectangle 7">
            <a:extLst>
              <a:ext uri="{FF2B5EF4-FFF2-40B4-BE49-F238E27FC236}">
                <a16:creationId xmlns:a16="http://schemas.microsoft.com/office/drawing/2014/main" id="{E89F20AF-BCB3-D24B-B0BA-4D3884E116FE}"/>
              </a:ext>
            </a:extLst>
          </p:cNvPr>
          <p:cNvSpPr>
            <a:spLocks noChangeArrowheads="1"/>
          </p:cNvSpPr>
          <p:nvPr/>
        </p:nvSpPr>
        <p:spPr bwMode="auto">
          <a:xfrm>
            <a:off x="6537960" y="320040"/>
            <a:ext cx="2057400" cy="228600"/>
          </a:xfrm>
          <a:prstGeom prst="rect">
            <a:avLst/>
          </a:prstGeom>
          <a:noFill/>
          <a:ln w="9525">
            <a:noFill/>
            <a:round/>
            <a:headEnd/>
            <a:tailEnd/>
          </a:ln>
          <a:effectLst/>
        </p:spPr>
        <p:txBody>
          <a:bodyPr wrap="none" lIns="0" tIns="0" rIns="0" bIns="0">
            <a:noAutofit/>
          </a:bodyPr>
          <a:lstStyle/>
          <a:p>
            <a: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1350" b="1" dirty="0">
                <a:solidFill>
                  <a:srgbClr val="000000"/>
                </a:solidFill>
              </a:rPr>
              <a:t>IEEE 802.11-21/1990r0</a:t>
            </a:r>
          </a:p>
        </p:txBody>
      </p:sp>
      <p:sp>
        <p:nvSpPr>
          <p:cNvPr id="13" name="Rectangle 5">
            <a:extLst>
              <a:ext uri="{FF2B5EF4-FFF2-40B4-BE49-F238E27FC236}">
                <a16:creationId xmlns:a16="http://schemas.microsoft.com/office/drawing/2014/main" id="{4674C1EC-8F9C-3147-B768-BF181B2A0708}"/>
              </a:ext>
            </a:extLst>
          </p:cNvPr>
          <p:cNvSpPr>
            <a:spLocks noGrp="1" noChangeArrowheads="1"/>
          </p:cNvSpPr>
          <p:nvPr>
            <p:ph type="sldNum" idx="4"/>
          </p:nvPr>
        </p:nvSpPr>
        <p:spPr bwMode="auto">
          <a:xfrm>
            <a:off x="4283968" y="6537960"/>
            <a:ext cx="548640" cy="2286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pPr>
              <a:defRPr/>
            </a:pPr>
            <a:r>
              <a:rPr lang="en-US" dirty="0"/>
              <a:t>Slide </a:t>
            </a:r>
            <a:fld id="{7614916F-BBEF-4684-B6F5-1E636F42BA02}" type="slidenum">
              <a:rPr lang="en-US" smtClean="0"/>
              <a:pPr>
                <a:defRPr/>
              </a:pPr>
              <a:t>‹#›</a:t>
            </a:fld>
            <a:endParaRPr lang="en-US" dirty="0"/>
          </a:p>
        </p:txBody>
      </p:sp>
      <p:sp>
        <p:nvSpPr>
          <p:cNvPr id="14" name="Footer Placeholder 2">
            <a:extLst>
              <a:ext uri="{FF2B5EF4-FFF2-40B4-BE49-F238E27FC236}">
                <a16:creationId xmlns:a16="http://schemas.microsoft.com/office/drawing/2014/main" id="{060FBA31-6A64-BB49-9D04-A82D54341592}"/>
              </a:ext>
            </a:extLst>
          </p:cNvPr>
          <p:cNvSpPr>
            <a:spLocks noGrp="1"/>
          </p:cNvSpPr>
          <p:nvPr>
            <p:ph type="ftr" sz="quarter" idx="3"/>
          </p:nvPr>
        </p:nvSpPr>
        <p:spPr>
          <a:xfrm>
            <a:off x="5394960" y="6537961"/>
            <a:ext cx="3200400" cy="228600"/>
          </a:xfrm>
          <a:prstGeom prst="rect">
            <a:avLst/>
          </a:prstGeom>
        </p:spPr>
        <p:txBody>
          <a:bodyPr vert="horz" lIns="91440" tIns="45720" rIns="91440" bIns="45720" rtlCol="0" anchor="ctr"/>
          <a:lstStyle>
            <a:lvl1pPr algn="r">
              <a:defRPr sz="900" i="0">
                <a:solidFill>
                  <a:schemeClr val="tx1">
                    <a:tint val="75000"/>
                  </a:schemeClr>
                </a:solidFill>
              </a:defRPr>
            </a:lvl1pPr>
          </a:lstStyle>
          <a:p>
            <a:pPr>
              <a:defRPr/>
            </a:pPr>
            <a:r>
              <a:rPr lang="en-US" dirty="0"/>
              <a:t>M. Kumail Haider etc.</a:t>
            </a:r>
          </a:p>
        </p:txBody>
      </p:sp>
    </p:spTree>
    <p:extLst>
      <p:ext uri="{BB962C8B-B14F-4D97-AF65-F5344CB8AC3E}">
        <p14:creationId xmlns:p14="http://schemas.microsoft.com/office/powerpoint/2010/main" val="1797643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8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57175" indent="-257175" algn="l" defTabSz="336947" rtl="0" eaLnBrk="1" fontAlgn="base" hangingPunct="1">
        <a:spcBef>
          <a:spcPts val="450"/>
        </a:spcBef>
        <a:spcAft>
          <a:spcPct val="0"/>
        </a:spcAft>
        <a:buClr>
          <a:srgbClr val="000000"/>
        </a:buClr>
        <a:buSzPct val="100000"/>
        <a:buFont typeface="Arial" charset="0"/>
        <a:buChar char="•"/>
        <a:defRPr sz="1800" b="1">
          <a:solidFill>
            <a:srgbClr val="000000"/>
          </a:solidFill>
          <a:latin typeface="+mn-lt"/>
          <a:ea typeface="+mn-ea"/>
          <a:cs typeface="+mn-cs"/>
        </a:defRPr>
      </a:lvl1pPr>
      <a:lvl2pPr marL="600075" indent="-257175" algn="l" defTabSz="336947" rtl="0" eaLnBrk="1" fontAlgn="base" hangingPunct="1">
        <a:spcBef>
          <a:spcPts val="375"/>
        </a:spcBef>
        <a:spcAft>
          <a:spcPct val="0"/>
        </a:spcAft>
        <a:buClr>
          <a:srgbClr val="000000"/>
        </a:buClr>
        <a:buSzPct val="100000"/>
        <a:buFont typeface="Courier New" charset="0"/>
        <a:buChar char="o"/>
        <a:defRPr sz="1600">
          <a:solidFill>
            <a:srgbClr val="000000"/>
          </a:solidFill>
          <a:latin typeface="+mn-lt"/>
          <a:ea typeface="+mn-ea"/>
        </a:defRPr>
      </a:lvl2pPr>
      <a:lvl3pPr marL="900113" indent="-214313" algn="l" defTabSz="336947" rtl="0" eaLnBrk="1" fontAlgn="base" hangingPunct="1">
        <a:spcBef>
          <a:spcPts val="338"/>
        </a:spcBef>
        <a:spcAft>
          <a:spcPct val="0"/>
        </a:spcAft>
        <a:buClr>
          <a:srgbClr val="000000"/>
        </a:buClr>
        <a:buSzPct val="100000"/>
        <a:buFont typeface="Arial" charset="0"/>
        <a:buChar char="•"/>
        <a:defRPr sz="1400">
          <a:solidFill>
            <a:srgbClr val="000000"/>
          </a:solidFill>
          <a:latin typeface="+mn-lt"/>
          <a:ea typeface="+mn-ea"/>
        </a:defRPr>
      </a:lvl3pPr>
      <a:lvl4pPr marL="1243013" indent="-214313" algn="l" defTabSz="336947" rtl="0" eaLnBrk="1" fontAlgn="base" hangingPunct="1">
        <a:spcBef>
          <a:spcPts val="300"/>
        </a:spcBef>
        <a:spcAft>
          <a:spcPct val="0"/>
        </a:spcAft>
        <a:buClr>
          <a:srgbClr val="000000"/>
        </a:buClr>
        <a:buSzPct val="100000"/>
        <a:buFont typeface="Wingdings" charset="2"/>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0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rab@iee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Grp="1" noChangeArrowheads="1"/>
          </p:cNvSpPr>
          <p:nvPr>
            <p:ph idx="1"/>
          </p:nvPr>
        </p:nvSpPr>
        <p:spPr>
          <a:xfrm>
            <a:off x="685800" y="1752600"/>
            <a:ext cx="7772400" cy="381000"/>
          </a:xfrm>
        </p:spPr>
        <p:txBody>
          <a:bodyPr/>
          <a:lstStyle/>
          <a:p>
            <a:pPr algn="ctr">
              <a:buFontTx/>
              <a:buNone/>
            </a:pPr>
            <a:r>
              <a:rPr lang="en-US" sz="2000" dirty="0"/>
              <a:t>Date:</a:t>
            </a:r>
            <a:r>
              <a:rPr lang="en-US" sz="2000" b="0" dirty="0"/>
              <a:t> 2021-12-10</a:t>
            </a:r>
          </a:p>
        </p:txBody>
      </p:sp>
      <p:sp>
        <p:nvSpPr>
          <p:cNvPr id="1029" name="Rectangle 2"/>
          <p:cNvSpPr>
            <a:spLocks noGrp="1" noChangeArrowheads="1"/>
          </p:cNvSpPr>
          <p:nvPr>
            <p:ph type="title"/>
          </p:nvPr>
        </p:nvSpPr>
        <p:spPr>
          <a:xfrm>
            <a:off x="381000" y="685800"/>
            <a:ext cx="8305800" cy="1066800"/>
          </a:xfrm>
        </p:spPr>
        <p:txBody>
          <a:bodyPr/>
          <a:lstStyle/>
          <a:p>
            <a:r>
              <a:rPr lang="en-GB" dirty="0"/>
              <a:t>Simulation Evaluation of Restricted TWT </a:t>
            </a:r>
            <a:endParaRPr lang="en-US" dirty="0"/>
          </a:p>
        </p:txBody>
      </p:sp>
      <p:sp>
        <p:nvSpPr>
          <p:cNvPr id="3" name="Slide Number Placeholder 2"/>
          <p:cNvSpPr>
            <a:spLocks noGrp="1"/>
          </p:cNvSpPr>
          <p:nvPr>
            <p:ph type="sldNum" idx="12"/>
          </p:nvPr>
        </p:nvSpPr>
        <p:spPr/>
        <p:txBody>
          <a:bodyPr/>
          <a:lstStyle/>
          <a:p>
            <a:pPr>
              <a:defRPr/>
            </a:pPr>
            <a:r>
              <a:rPr lang="en-US"/>
              <a:t>Slide </a:t>
            </a:r>
            <a:fld id="{C1789BC7-C074-42CC-ADF8-5107DF6BD1C1}" type="slidenum">
              <a:rPr lang="en-US" smtClean="0"/>
              <a:pPr>
                <a:defRPr/>
              </a:pPr>
              <a:t>1</a:t>
            </a:fld>
            <a:endParaRPr lang="en-US"/>
          </a:p>
        </p:txBody>
      </p:sp>
      <p:sp>
        <p:nvSpPr>
          <p:cNvPr id="4" name="Date Placeholder 3"/>
          <p:cNvSpPr>
            <a:spLocks noGrp="1"/>
          </p:cNvSpPr>
          <p:nvPr>
            <p:ph type="dt" idx="2"/>
          </p:nvPr>
        </p:nvSpPr>
        <p:spPr>
          <a:xfrm>
            <a:off x="696912" y="304800"/>
            <a:ext cx="1589088" cy="228600"/>
          </a:xfrm>
        </p:spPr>
        <p:txBody>
          <a:bodyPr/>
          <a:lstStyle/>
          <a:p>
            <a:pPr>
              <a:defRPr/>
            </a:pPr>
            <a:r>
              <a:rPr lang="en-US" dirty="0"/>
              <a:t>December 2021</a:t>
            </a:r>
          </a:p>
        </p:txBody>
      </p:sp>
      <p:sp>
        <p:nvSpPr>
          <p:cNvPr id="1031" name="Rectangle 12"/>
          <p:cNvSpPr>
            <a:spLocks noChangeArrowheads="1"/>
          </p:cNvSpPr>
          <p:nvPr/>
        </p:nvSpPr>
        <p:spPr bwMode="auto">
          <a:xfrm>
            <a:off x="533400" y="2438400"/>
            <a:ext cx="7772400" cy="1828800"/>
          </a:xfrm>
          <a:prstGeom prst="rect">
            <a:avLst/>
          </a:prstGeom>
          <a:noFill/>
          <a:ln w="9525">
            <a:noFill/>
            <a:miter lim="800000"/>
            <a:headEnd/>
            <a:tailEnd/>
          </a:ln>
        </p:spPr>
        <p:txBody>
          <a:bodyPr lIns="92075" tIns="46038" rIns="92075" bIns="46038"/>
          <a:lstStyle/>
          <a:p>
            <a:pPr marL="342900" indent="-342900" eaLnBrk="0" hangingPunct="0">
              <a:spcBef>
                <a:spcPct val="20000"/>
              </a:spcBef>
            </a:pPr>
            <a:endParaRPr lang="en-US" sz="2000" dirty="0"/>
          </a:p>
        </p:txBody>
      </p:sp>
      <p:sp>
        <p:nvSpPr>
          <p:cNvPr id="11" name="Footer Placeholder 4">
            <a:extLst>
              <a:ext uri="{FF2B5EF4-FFF2-40B4-BE49-F238E27FC236}">
                <a16:creationId xmlns:a16="http://schemas.microsoft.com/office/drawing/2014/main" id="{74E1A0C1-411E-0348-8C0C-50807DC70ECB}"/>
              </a:ext>
            </a:extLst>
          </p:cNvPr>
          <p:cNvSpPr>
            <a:spLocks noGrp="1"/>
          </p:cNvSpPr>
          <p:nvPr>
            <p:ph type="ftr" idx="11"/>
          </p:nvPr>
        </p:nvSpPr>
        <p:spPr>
          <a:xfrm>
            <a:off x="5349240" y="6537960"/>
            <a:ext cx="3223260" cy="228600"/>
          </a:xfrm>
        </p:spPr>
        <p:txBody>
          <a:bodyPr/>
          <a:lstStyle/>
          <a:p>
            <a:pPr>
              <a:defRPr/>
            </a:pPr>
            <a:r>
              <a:rPr lang="en-US" dirty="0"/>
              <a:t>M. Kumail Haider</a:t>
            </a:r>
          </a:p>
        </p:txBody>
      </p:sp>
      <p:graphicFrame>
        <p:nvGraphicFramePr>
          <p:cNvPr id="8" name="Table 7">
            <a:extLst>
              <a:ext uri="{FF2B5EF4-FFF2-40B4-BE49-F238E27FC236}">
                <a16:creationId xmlns:a16="http://schemas.microsoft.com/office/drawing/2014/main" id="{B5AC8495-8654-4E47-88FE-EC3C89E8400D}"/>
              </a:ext>
            </a:extLst>
          </p:cNvPr>
          <p:cNvGraphicFramePr>
            <a:graphicFrameLocks noGrp="1"/>
          </p:cNvGraphicFramePr>
          <p:nvPr>
            <p:extLst>
              <p:ext uri="{D42A27DB-BD31-4B8C-83A1-F6EECF244321}">
                <p14:modId xmlns:p14="http://schemas.microsoft.com/office/powerpoint/2010/main" val="3956433435"/>
              </p:ext>
            </p:extLst>
          </p:nvPr>
        </p:nvGraphicFramePr>
        <p:xfrm>
          <a:off x="685800" y="2824688"/>
          <a:ext cx="7772401" cy="2247588"/>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810345">
                  <a:extLst>
                    <a:ext uri="{9D8B030D-6E8A-4147-A177-3AD203B41FA5}">
                      <a16:colId xmlns:a16="http://schemas.microsoft.com/office/drawing/2014/main" val="20002"/>
                    </a:ext>
                  </a:extLst>
                </a:gridCol>
                <a:gridCol w="871538">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16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Muhammad Kumail Haider</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Meta</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400" dirty="0">
                          <a:effectLst/>
                          <a:latin typeface="Times New Roman"/>
                          <a:ea typeface="Times New Roman"/>
                        </a:rPr>
                        <a:t>1 Hacker way</a:t>
                      </a:r>
                    </a:p>
                    <a:p>
                      <a:pPr marL="0" marR="0" algn="ctr">
                        <a:spcBef>
                          <a:spcPts val="0"/>
                        </a:spcBef>
                        <a:spcAft>
                          <a:spcPts val="0"/>
                        </a:spcAft>
                      </a:pPr>
                      <a:r>
                        <a:rPr lang="en-US" sz="1400" dirty="0">
                          <a:effectLst/>
                          <a:latin typeface="Times New Roman"/>
                          <a:ea typeface="Times New Roman"/>
                        </a:rPr>
                        <a:t> Menlo Park, CA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 </a:t>
                      </a: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Times New Roman"/>
                          <a:cs typeface="Times New Roman" panose="02020603050405020304" pitchFamily="18" charset="0"/>
                          <a:hlinkClick r:id="rId3"/>
                        </a:rPr>
                        <a:t>haiderkumail@fb.com</a:t>
                      </a: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Chunyu</a:t>
                      </a:r>
                      <a:r>
                        <a:rPr lang="en-US" sz="1400" dirty="0">
                          <a:effectLst/>
                          <a:latin typeface="+mn-lt"/>
                          <a:ea typeface="Times New Roman"/>
                        </a:rPr>
                        <a:t> Hu</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121663"/>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Chitto</a:t>
                      </a:r>
                      <a:r>
                        <a:rPr lang="en-US" sz="1400" dirty="0">
                          <a:effectLst/>
                          <a:latin typeface="+mn-lt"/>
                          <a:ea typeface="Times New Roman"/>
                        </a:rPr>
                        <a:t> Ghosh</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a typeface="Times New Roman"/>
                        <a:cs typeface="Times New Roman" panose="02020603050405020304" pitchFamily="18" charset="0"/>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942402"/>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Binita</a:t>
                      </a:r>
                      <a:r>
                        <a:rPr lang="en-US" sz="1400" dirty="0">
                          <a:effectLst/>
                          <a:latin typeface="+mn-lt"/>
                          <a:ea typeface="Times New Roman"/>
                        </a:rPr>
                        <a:t> Gupta</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7578"/>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effectLst/>
                          <a:latin typeface="+mn-lt"/>
                          <a:ea typeface="Times New Roman"/>
                        </a:rPr>
                        <a:t>Morteza</a:t>
                      </a:r>
                      <a:r>
                        <a:rPr lang="en-US" sz="1400" dirty="0">
                          <a:effectLst/>
                          <a:latin typeface="+mn-lt"/>
                          <a:ea typeface="Times New Roman"/>
                        </a:rPr>
                        <a:t> </a:t>
                      </a:r>
                      <a:r>
                        <a:rPr lang="en-US" sz="1400" dirty="0" err="1">
                          <a:effectLst/>
                          <a:latin typeface="+mn-lt"/>
                          <a:ea typeface="Times New Roman"/>
                        </a:rPr>
                        <a:t>Mehrnoush</a:t>
                      </a: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871747"/>
                  </a:ext>
                </a:extLst>
              </a:tr>
              <a:tr h="303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Times New Roman"/>
                        </a:rPr>
                        <a:t>Payam </a:t>
                      </a:r>
                      <a:r>
                        <a:rPr lang="en-US" sz="1400" dirty="0" err="1">
                          <a:effectLst/>
                          <a:latin typeface="+mn-lt"/>
                          <a:ea typeface="Times New Roman"/>
                        </a:rPr>
                        <a:t>Torab</a:t>
                      </a:r>
                      <a:endParaRPr lang="en-US" sz="1400" dirty="0">
                        <a:effectLst/>
                        <a:latin typeface="+mn-lt"/>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33324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endParaRPr lang="en-US" sz="2000" dirty="0"/>
          </a:p>
          <a:p>
            <a:r>
              <a:rPr lang="en-US" sz="2000" dirty="0"/>
              <a:t>Repeat Set 1 but now with r-TWT with a simple SP extension mechanism</a:t>
            </a:r>
          </a:p>
          <a:p>
            <a:pPr lvl="1"/>
            <a:r>
              <a:rPr lang="en-US" sz="1800" dirty="0"/>
              <a:t>If the intended traffic didn’t finish by end of SP, the r-TWT STA stays awake till completing traffic – not ideal, but a simple simulation study of effect </a:t>
            </a:r>
          </a:p>
          <a:p>
            <a:pPr lvl="1"/>
            <a:r>
              <a:rPr lang="en-US" sz="1800" dirty="0"/>
              <a:t>In our scenario, SP can always be extended as there is only one schedule</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Set 2: Simulation Scenario/Configuration</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10</a:t>
            </a:fld>
            <a:endParaRPr lang="en-US"/>
          </a:p>
        </p:txBody>
      </p:sp>
      <p:sp>
        <p:nvSpPr>
          <p:cNvPr id="7" name="Date Placeholder 5">
            <a:extLst>
              <a:ext uri="{FF2B5EF4-FFF2-40B4-BE49-F238E27FC236}">
                <a16:creationId xmlns:a16="http://schemas.microsoft.com/office/drawing/2014/main" id="{5449615D-E3B7-6249-BCCB-1E8C8E97A089}"/>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10759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Throughput</a:t>
            </a:r>
          </a:p>
          <a:p>
            <a:pPr lvl="1"/>
            <a:r>
              <a:rPr lang="en-US" sz="1400" dirty="0"/>
              <a:t>With SP extension enabled, all schemes achieve 80/20 Mbps DL/UL; graphs are omitted for brevity.</a:t>
            </a:r>
          </a:p>
          <a:p>
            <a:r>
              <a:rPr lang="en-US" sz="1600" dirty="0"/>
              <a:t>Delay: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Observation:</a:t>
            </a:r>
          </a:p>
          <a:p>
            <a:pPr lvl="1"/>
            <a:r>
              <a:rPr lang="en-US" sz="1400" dirty="0"/>
              <a:t>The negative impact of number of NRS-STAs to DUT using r-TWT is more contained (not linearly increasing as N increases)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2: Simulation Results (1)</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11</a:t>
            </a:fld>
            <a:endParaRPr lang="en-US"/>
          </a:p>
        </p:txBody>
      </p:sp>
      <p:pic>
        <p:nvPicPr>
          <p:cNvPr id="9" name="Picture 8" descr="Chart, line chart&#10;&#10;Description automatically generated">
            <a:extLst>
              <a:ext uri="{FF2B5EF4-FFF2-40B4-BE49-F238E27FC236}">
                <a16:creationId xmlns:a16="http://schemas.microsoft.com/office/drawing/2014/main" id="{A66458A3-DF43-E440-A1FE-F5AAF16345F2}"/>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1157" r="7500"/>
          <a:stretch/>
        </p:blipFill>
        <p:spPr>
          <a:xfrm>
            <a:off x="76201" y="2751257"/>
            <a:ext cx="4366110" cy="2514601"/>
          </a:xfrm>
          <a:prstGeom prst="rect">
            <a:avLst/>
          </a:prstGeom>
        </p:spPr>
      </p:pic>
      <p:pic>
        <p:nvPicPr>
          <p:cNvPr id="12" name="Picture 11" descr="Chart, line chart&#10;&#10;Description automatically generated">
            <a:extLst>
              <a:ext uri="{FF2B5EF4-FFF2-40B4-BE49-F238E27FC236}">
                <a16:creationId xmlns:a16="http://schemas.microsoft.com/office/drawing/2014/main" id="{D56F4822-5273-E24B-AD86-7D84DF608959}"/>
              </a:ext>
            </a:extLst>
          </p:cNvPr>
          <p:cNvPicPr>
            <a:picLocks noChangeAspect="1"/>
          </p:cNvPicPr>
          <p:nvPr/>
        </p:nvPicPr>
        <p:blipFill rotWithShape="1">
          <a:blip r:embed="rId4">
            <a:extLst>
              <a:ext uri="{28A0092B-C50C-407E-A947-70E740481C1C}">
                <a14:useLocalDpi xmlns:a14="http://schemas.microsoft.com/office/drawing/2010/main" val="0"/>
              </a:ext>
            </a:extLst>
          </a:blip>
          <a:srcRect l="5999" t="548" r="7501" b="-1"/>
          <a:stretch/>
        </p:blipFill>
        <p:spPr>
          <a:xfrm>
            <a:off x="4572000" y="2702694"/>
            <a:ext cx="4547558" cy="2555107"/>
          </a:xfrm>
          <a:prstGeom prst="rect">
            <a:avLst/>
          </a:prstGeom>
        </p:spPr>
      </p:pic>
      <p:sp>
        <p:nvSpPr>
          <p:cNvPr id="10" name="Date Placeholder 5">
            <a:extLst>
              <a:ext uri="{FF2B5EF4-FFF2-40B4-BE49-F238E27FC236}">
                <a16:creationId xmlns:a16="http://schemas.microsoft.com/office/drawing/2014/main" id="{6B5C8FCF-F77F-3A46-8345-C40EF2ED53BB}"/>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95550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Observations:</a:t>
            </a:r>
          </a:p>
          <a:p>
            <a:pPr lvl="1"/>
            <a:r>
              <a:rPr lang="en-US" sz="1400" dirty="0"/>
              <a:t>With r-TWT extension enabled, the 95</a:t>
            </a:r>
            <a:r>
              <a:rPr lang="en-US" sz="1400" baseline="30000" dirty="0"/>
              <a:t>th</a:t>
            </a:r>
            <a:r>
              <a:rPr lang="en-US" sz="1400" dirty="0"/>
              <a:t> and 99</a:t>
            </a:r>
            <a:r>
              <a:rPr lang="en-US" sz="1400" baseline="30000" dirty="0"/>
              <a:t>th</a:t>
            </a:r>
            <a:r>
              <a:rPr lang="en-US" sz="1400" dirty="0"/>
              <a:t> percentile delay is within the (extended) SP (&lt;10ms in most cases), even in presence of NRS STAs. This also points to the need and benefit of an SP extension mechanism for delivering LST reliably.</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2: Simulation Results (2)</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12</a:t>
            </a:fld>
            <a:endParaRPr lang="en-US"/>
          </a:p>
        </p:txBody>
      </p:sp>
      <p:pic>
        <p:nvPicPr>
          <p:cNvPr id="8" name="Picture 7" descr="Chart, line chart&#10;&#10;Description automatically generated">
            <a:extLst>
              <a:ext uri="{FF2B5EF4-FFF2-40B4-BE49-F238E27FC236}">
                <a16:creationId xmlns:a16="http://schemas.microsoft.com/office/drawing/2014/main" id="{4BDA9E30-A8C8-9048-891E-42722EB86861}"/>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1158" r="7500" b="-1"/>
          <a:stretch/>
        </p:blipFill>
        <p:spPr>
          <a:xfrm>
            <a:off x="0" y="1880508"/>
            <a:ext cx="4408634" cy="2539092"/>
          </a:xfrm>
          <a:prstGeom prst="rect">
            <a:avLst/>
          </a:prstGeom>
        </p:spPr>
      </p:pic>
      <p:pic>
        <p:nvPicPr>
          <p:cNvPr id="11" name="Picture 10" descr="Chart, line chart&#10;&#10;Description automatically generated">
            <a:extLst>
              <a:ext uri="{FF2B5EF4-FFF2-40B4-BE49-F238E27FC236}">
                <a16:creationId xmlns:a16="http://schemas.microsoft.com/office/drawing/2014/main" id="{0735413C-E8E9-6248-AEF8-ABDC54E08036}"/>
              </a:ext>
            </a:extLst>
          </p:cNvPr>
          <p:cNvPicPr>
            <a:picLocks noChangeAspect="1"/>
          </p:cNvPicPr>
          <p:nvPr/>
        </p:nvPicPr>
        <p:blipFill rotWithShape="1">
          <a:blip r:embed="rId4">
            <a:extLst>
              <a:ext uri="{28A0092B-C50C-407E-A947-70E740481C1C}">
                <a14:useLocalDpi xmlns:a14="http://schemas.microsoft.com/office/drawing/2010/main" val="0"/>
              </a:ext>
            </a:extLst>
          </a:blip>
          <a:srcRect l="6666" t="-1157" r="7500"/>
          <a:stretch/>
        </p:blipFill>
        <p:spPr>
          <a:xfrm>
            <a:off x="4537493" y="1870444"/>
            <a:ext cx="4408633" cy="2539092"/>
          </a:xfrm>
          <a:prstGeom prst="rect">
            <a:avLst/>
          </a:prstGeom>
        </p:spPr>
      </p:pic>
      <p:sp>
        <p:nvSpPr>
          <p:cNvPr id="9" name="Date Placeholder 5">
            <a:extLst>
              <a:ext uri="{FF2B5EF4-FFF2-40B4-BE49-F238E27FC236}">
                <a16:creationId xmlns:a16="http://schemas.microsoft.com/office/drawing/2014/main" id="{1C1ECE0A-AB4C-004C-9375-B53C1104B29A}"/>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94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dirty="0"/>
              <a:t>Objective: Further study impact of SP boundary protection rule</a:t>
            </a:r>
          </a:p>
          <a:p>
            <a:endParaRPr lang="en-US" dirty="0"/>
          </a:p>
          <a:p>
            <a:r>
              <a:rPr lang="en-US" dirty="0"/>
              <a:t>Fix total number of STAs in the network: N=10</a:t>
            </a:r>
          </a:p>
          <a:p>
            <a:pPr lvl="1"/>
            <a:r>
              <a:rPr lang="en-US" dirty="0"/>
              <a:t>Increase percentage of NRS STAs from 0-100% in steps of 20% </a:t>
            </a:r>
          </a:p>
          <a:p>
            <a:pPr lvl="1"/>
            <a:r>
              <a:rPr lang="en-US" dirty="0"/>
              <a:t>20% NRS STAs means 2 out of N=10 STAs are NRS STAs</a:t>
            </a:r>
          </a:p>
          <a:p>
            <a:pPr lvl="1"/>
            <a:endParaRPr lang="en-US" dirty="0"/>
          </a:p>
          <a:p>
            <a:r>
              <a:rPr lang="en-US" dirty="0"/>
              <a:t>Traffic profile of non-DUT STAs</a:t>
            </a:r>
          </a:p>
          <a:p>
            <a:pPr lvl="1"/>
            <a:r>
              <a:rPr lang="en-US" dirty="0"/>
              <a:t>N/2 STAs have BE, N/2 STAs have VI traffic with X Mbps offered load</a:t>
            </a:r>
          </a:p>
          <a:p>
            <a:pPr lvl="1"/>
            <a:r>
              <a:rPr lang="en-US" dirty="0"/>
              <a:t>We consider X = [5, 10, 20] Mbps in separate experiments</a:t>
            </a:r>
          </a:p>
          <a:p>
            <a:pPr lvl="1"/>
            <a:r>
              <a:rPr lang="en-US" dirty="0"/>
              <a:t>NOTE: There is always an even split of traffic AC into BE/VI among RS and NRS STAs. E.g., If there are 2 RS STAs and 8 NRS STAs, then 1 RS STA and 4 NRS STAs have VI traffic and others have BE traffic</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Simulation Set 3 </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13</a:t>
            </a:fld>
            <a:endParaRPr lang="en-US"/>
          </a:p>
        </p:txBody>
      </p:sp>
      <p:sp>
        <p:nvSpPr>
          <p:cNvPr id="7" name="Date Placeholder 5">
            <a:extLst>
              <a:ext uri="{FF2B5EF4-FFF2-40B4-BE49-F238E27FC236}">
                <a16:creationId xmlns:a16="http://schemas.microsoft.com/office/drawing/2014/main" id="{5809DCEA-B544-2F4D-8497-99FF66023F45}"/>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415592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Evaluate the probability that AP gains access at SP start</a:t>
            </a:r>
          </a:p>
          <a:p>
            <a:endParaRPr lang="en-US" sz="1600" dirty="0"/>
          </a:p>
          <a:p>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42900" lvl="1" indent="0">
              <a:buNone/>
            </a:pPr>
            <a:endParaRPr lang="en-US" sz="1400" dirty="0"/>
          </a:p>
          <a:p>
            <a:pPr marL="0" indent="0">
              <a:buNone/>
            </a:pPr>
            <a:r>
              <a:rPr lang="en-US" sz="1600" dirty="0"/>
              <a:t>Observations:</a:t>
            </a:r>
          </a:p>
          <a:p>
            <a:pPr lvl="1"/>
            <a:r>
              <a:rPr lang="en-US" sz="1400" dirty="0"/>
              <a:t>When all STAs support r-TWT, AP has high chance of grabbing the medium</a:t>
            </a:r>
          </a:p>
          <a:p>
            <a:pPr lvl="2"/>
            <a:r>
              <a:rPr lang="en-US" sz="1200" dirty="0"/>
              <a:t>Note: subject to its choice of AC for trigger -- VO is used in simulation</a:t>
            </a:r>
          </a:p>
          <a:p>
            <a:pPr lvl="1"/>
            <a:r>
              <a:rPr lang="en-US" sz="1400" dirty="0"/>
              <a:t>With an increasing number of NRS STAs, the probability of AP gaining TXOP at SP start depends on both the number of NRS STAs and their traffic profile. </a:t>
            </a:r>
          </a:p>
          <a:p>
            <a:pPr lvl="2"/>
            <a:r>
              <a:rPr lang="en-US" sz="1200" dirty="0"/>
              <a:t>For NRS STAs with low-rate traffic/offered load (short TXOP), AP can gain access at SP start even when majority of STAs don’t support r-TWT</a:t>
            </a:r>
          </a:p>
          <a:p>
            <a:pPr lvl="2"/>
            <a:r>
              <a:rPr lang="en-US" sz="1200" dirty="0"/>
              <a:t>When NRS STAs have close to full-buffer traffic, even a few NRS STAs can reduce the chances of AP gaining SP at start. </a:t>
            </a:r>
            <a:endParaRPr lang="en-US" sz="14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3: Simulation Results (1)</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14</a:t>
            </a:fld>
            <a:endParaRPr lang="en-US"/>
          </a:p>
        </p:txBody>
      </p:sp>
      <p:pic>
        <p:nvPicPr>
          <p:cNvPr id="8" name="Picture 7" descr="Chart, line chart&#10;&#10;Description automatically generated">
            <a:extLst>
              <a:ext uri="{FF2B5EF4-FFF2-40B4-BE49-F238E27FC236}">
                <a16:creationId xmlns:a16="http://schemas.microsoft.com/office/drawing/2014/main" id="{70B573A7-B7D1-6D49-A793-BFB1A3709575}"/>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126" r="7501"/>
          <a:stretch/>
        </p:blipFill>
        <p:spPr>
          <a:xfrm>
            <a:off x="2590800" y="1689462"/>
            <a:ext cx="4416422" cy="2884715"/>
          </a:xfrm>
          <a:prstGeom prst="rect">
            <a:avLst/>
          </a:prstGeom>
        </p:spPr>
      </p:pic>
      <p:sp>
        <p:nvSpPr>
          <p:cNvPr id="7" name="TextBox 6">
            <a:extLst>
              <a:ext uri="{FF2B5EF4-FFF2-40B4-BE49-F238E27FC236}">
                <a16:creationId xmlns:a16="http://schemas.microsoft.com/office/drawing/2014/main" id="{5F6D1BDC-5C8B-E84B-BF9E-4831145257B7}"/>
              </a:ext>
            </a:extLst>
          </p:cNvPr>
          <p:cNvSpPr txBox="1"/>
          <p:nvPr/>
        </p:nvSpPr>
        <p:spPr>
          <a:xfrm>
            <a:off x="609600" y="2743200"/>
            <a:ext cx="2057400" cy="1015663"/>
          </a:xfrm>
          <a:prstGeom prst="rect">
            <a:avLst/>
          </a:prstGeom>
          <a:noFill/>
        </p:spPr>
        <p:txBody>
          <a:bodyPr wrap="square" rtlCol="0">
            <a:spAutoFit/>
          </a:bodyPr>
          <a:lstStyle/>
          <a:p>
            <a:pPr marL="115888" lvl="1"/>
            <a:r>
              <a:rPr lang="en-US" sz="1200" i="1" dirty="0"/>
              <a:t>Y-axis is ratio of </a:t>
            </a:r>
            <a:br>
              <a:rPr lang="en-US" sz="1200" i="1" dirty="0"/>
            </a:br>
            <a:r>
              <a:rPr lang="en-US" sz="1200" i="1" dirty="0"/>
              <a:t># of SPs in which AP wins medium at SP start (medium idle at SP boundary) </a:t>
            </a:r>
            <a:br>
              <a:rPr lang="en-US" sz="1200" i="1" dirty="0"/>
            </a:br>
            <a:r>
              <a:rPr lang="en-US" sz="1200" i="1" dirty="0"/>
              <a:t>and the total  # of SPs</a:t>
            </a:r>
          </a:p>
        </p:txBody>
      </p:sp>
      <p:sp>
        <p:nvSpPr>
          <p:cNvPr id="9" name="Date Placeholder 5">
            <a:extLst>
              <a:ext uri="{FF2B5EF4-FFF2-40B4-BE49-F238E27FC236}">
                <a16:creationId xmlns:a16="http://schemas.microsoft.com/office/drawing/2014/main" id="{6BE01DAB-E1A8-A946-B6AC-39C348BA630E}"/>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414520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Results: 90</a:t>
            </a:r>
            <a:r>
              <a:rPr lang="en-US" sz="1600" baseline="30000" dirty="0"/>
              <a:t>th</a:t>
            </a:r>
            <a:r>
              <a:rPr lang="en-US" sz="1600" dirty="0"/>
              <a:t> percentile delay</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42900" lvl="1" indent="0">
              <a:buNone/>
            </a:pPr>
            <a:endParaRPr lang="en-US" sz="14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Observations:</a:t>
            </a:r>
          </a:p>
          <a:p>
            <a:pPr lvl="1"/>
            <a:r>
              <a:rPr lang="en-US" sz="1400" dirty="0"/>
              <a:t>Analysis of DUT’s LST delay further illustrates the importance of SP start boundary protection rule, especially in cases where competing STAs have high traffic load/saturated traffic</a:t>
            </a:r>
          </a:p>
          <a:p>
            <a:pPr lvl="1"/>
            <a:r>
              <a:rPr lang="en-US" sz="1400" dirty="0"/>
              <a:t>Having all STAs supporting r-TWT can help reduce the mean/90</a:t>
            </a:r>
            <a:r>
              <a:rPr lang="en-US" sz="1400" baseline="30000" dirty="0"/>
              <a:t>th</a:t>
            </a:r>
            <a:r>
              <a:rPr lang="en-US" sz="1400" dirty="0"/>
              <a:t> percentile delay of LST to almost ½; which is significant for applications running LST and have &lt;5ms level delay requirements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3: Simulation Results (2)</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15</a:t>
            </a:fld>
            <a:endParaRPr lang="en-US"/>
          </a:p>
        </p:txBody>
      </p:sp>
      <p:pic>
        <p:nvPicPr>
          <p:cNvPr id="10" name="Picture 9" descr="Chart, line chart&#10;&#10;Description automatically generated">
            <a:extLst>
              <a:ext uri="{FF2B5EF4-FFF2-40B4-BE49-F238E27FC236}">
                <a16:creationId xmlns:a16="http://schemas.microsoft.com/office/drawing/2014/main" id="{FEAF4D8F-753E-B04A-B7E6-9A06B08BB548}"/>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126" r="7501"/>
          <a:stretch/>
        </p:blipFill>
        <p:spPr>
          <a:xfrm>
            <a:off x="120636" y="1752600"/>
            <a:ext cx="4533082" cy="2960914"/>
          </a:xfrm>
          <a:prstGeom prst="rect">
            <a:avLst/>
          </a:prstGeom>
        </p:spPr>
      </p:pic>
      <p:pic>
        <p:nvPicPr>
          <p:cNvPr id="12" name="Picture 11" descr="Chart, line chart&#10;&#10;Description automatically generated">
            <a:extLst>
              <a:ext uri="{FF2B5EF4-FFF2-40B4-BE49-F238E27FC236}">
                <a16:creationId xmlns:a16="http://schemas.microsoft.com/office/drawing/2014/main" id="{E78C8AD7-FE70-BA4E-9B5E-6D837CB9D2C5}"/>
              </a:ext>
            </a:extLst>
          </p:cNvPr>
          <p:cNvPicPr>
            <a:picLocks noChangeAspect="1"/>
          </p:cNvPicPr>
          <p:nvPr/>
        </p:nvPicPr>
        <p:blipFill rotWithShape="1">
          <a:blip r:embed="rId4">
            <a:extLst>
              <a:ext uri="{28A0092B-C50C-407E-A947-70E740481C1C}">
                <a14:useLocalDpi xmlns:a14="http://schemas.microsoft.com/office/drawing/2010/main" val="0"/>
              </a:ext>
            </a:extLst>
          </a:blip>
          <a:srcRect l="5999" t="1266" r="7501"/>
          <a:stretch/>
        </p:blipFill>
        <p:spPr>
          <a:xfrm>
            <a:off x="4653718" y="1828800"/>
            <a:ext cx="4478704" cy="2884714"/>
          </a:xfrm>
          <a:prstGeom prst="rect">
            <a:avLst/>
          </a:prstGeom>
        </p:spPr>
      </p:pic>
      <p:sp>
        <p:nvSpPr>
          <p:cNvPr id="9" name="Date Placeholder 5">
            <a:extLst>
              <a:ext uri="{FF2B5EF4-FFF2-40B4-BE49-F238E27FC236}">
                <a16:creationId xmlns:a16="http://schemas.microsoft.com/office/drawing/2014/main" id="{8326A28B-2D31-704C-B15E-C192D6AAEB14}"/>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203236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Results: CDF of AP’s access delay in r-SP </a:t>
            </a:r>
          </a:p>
          <a:p>
            <a:pPr lvl="1"/>
            <a:r>
              <a:rPr lang="en-US" sz="1400" dirty="0"/>
              <a:t>Compare the CDF of time (in </a:t>
            </a:r>
            <a:r>
              <a:rPr lang="en-US" sz="1400" dirty="0" err="1"/>
              <a:t>usec</a:t>
            </a:r>
            <a:r>
              <a:rPr lang="en-US" sz="1400" dirty="0"/>
              <a:t>) from start of r-SP it takes the AP to grab the medium, for the case where app data rate of non-DUT STAs is 20Mbps (black curves in previous slide)</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marL="342900" lvl="1" indent="0">
              <a:buNone/>
            </a:pPr>
            <a:endParaRPr lang="en-US" sz="1400" dirty="0"/>
          </a:p>
          <a:p>
            <a:pPr marL="0" indent="0">
              <a:buNone/>
            </a:pPr>
            <a:endParaRPr lang="en-US" sz="1600" dirty="0"/>
          </a:p>
          <a:p>
            <a:pPr marL="0" indent="0">
              <a:buNone/>
            </a:pPr>
            <a:r>
              <a:rPr lang="en-US" sz="1600" dirty="0"/>
              <a:t>Observations:</a:t>
            </a:r>
          </a:p>
          <a:p>
            <a:pPr lvl="1"/>
            <a:r>
              <a:rPr lang="en-US" sz="1400" dirty="0"/>
              <a:t>When all competing STAs are NRS, AP’s access time into the SP depends on ending time of the TXOP by NRS STA which started before r-SP (if any). It is roughly uniformly distributed between 0 and </a:t>
            </a:r>
            <a:r>
              <a:rPr lang="en-US" sz="1400" dirty="0" err="1"/>
              <a:t>maxPPDU</a:t>
            </a:r>
            <a:r>
              <a:rPr lang="en-US" sz="1400" dirty="0"/>
              <a:t> length (~4.2ms for MCS 4, 64 BA). Further increase in access delay is possible due to contention or AP losing to NRS STAs.</a:t>
            </a:r>
          </a:p>
          <a:p>
            <a:pPr lvl="1"/>
            <a:r>
              <a:rPr lang="en-US" sz="1400" dirty="0"/>
              <a:t>When all competing STAs are RS STAs, AP grabs medium after SP start with high prob due to SP boundary protection and aggressive EDCA for Trigger (VO).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3: Simulation Results (3)</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16</a:t>
            </a:fld>
            <a:endParaRPr lang="en-US"/>
          </a:p>
        </p:txBody>
      </p:sp>
      <p:pic>
        <p:nvPicPr>
          <p:cNvPr id="8" name="Picture 7" descr="Chart&#10;&#10;Description automatically generated">
            <a:extLst>
              <a:ext uri="{FF2B5EF4-FFF2-40B4-BE49-F238E27FC236}">
                <a16:creationId xmlns:a16="http://schemas.microsoft.com/office/drawing/2014/main" id="{BF9F6F07-7FA4-A44D-BBC7-FFFD6BBCF284}"/>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548" r="6250" b="-1"/>
          <a:stretch/>
        </p:blipFill>
        <p:spPr>
          <a:xfrm>
            <a:off x="2363727" y="2362200"/>
            <a:ext cx="4937761" cy="2734826"/>
          </a:xfrm>
          <a:prstGeom prst="rect">
            <a:avLst/>
          </a:prstGeom>
        </p:spPr>
      </p:pic>
      <p:sp>
        <p:nvSpPr>
          <p:cNvPr id="9" name="Date Placeholder 5">
            <a:extLst>
              <a:ext uri="{FF2B5EF4-FFF2-40B4-BE49-F238E27FC236}">
                <a16:creationId xmlns:a16="http://schemas.microsoft.com/office/drawing/2014/main" id="{5C6AD954-E1F1-CB47-9D5B-EFB7889F2C1A}"/>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253601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564AA-1BDD-484A-8FB5-16A5AFC2A69B}"/>
              </a:ext>
            </a:extLst>
          </p:cNvPr>
          <p:cNvSpPr>
            <a:spLocks noGrp="1"/>
          </p:cNvSpPr>
          <p:nvPr>
            <p:ph idx="1"/>
          </p:nvPr>
        </p:nvSpPr>
        <p:spPr/>
        <p:txBody>
          <a:bodyPr/>
          <a:lstStyle/>
          <a:p>
            <a:r>
              <a:rPr lang="en-US" dirty="0"/>
              <a:t>Simulation evaluation in a variety of network configurations shows that restricted TWT achieves significant improvement (2x or more)</a:t>
            </a:r>
            <a:r>
              <a:rPr lang="en-US" u="sng" dirty="0"/>
              <a:t> in latency for LST and power saving</a:t>
            </a:r>
            <a:r>
              <a:rPr lang="en-US" dirty="0"/>
              <a:t>, and </a:t>
            </a:r>
            <a:r>
              <a:rPr lang="en-US" u="sng" dirty="0"/>
              <a:t>the latency is predictable</a:t>
            </a:r>
            <a:r>
              <a:rPr lang="en-US" dirty="0"/>
              <a:t> despite congested network.</a:t>
            </a:r>
          </a:p>
          <a:p>
            <a:pPr marL="0" indent="0">
              <a:buNone/>
            </a:pPr>
            <a:endParaRPr lang="en-US" dirty="0"/>
          </a:p>
          <a:p>
            <a:r>
              <a:rPr lang="en-US" dirty="0"/>
              <a:t>The latency/PS gains are most significant </a:t>
            </a:r>
            <a:r>
              <a:rPr lang="en-US" u="sng" dirty="0"/>
              <a:t>when all STAs in the network support r-TWT start time protection</a:t>
            </a:r>
          </a:p>
          <a:p>
            <a:endParaRPr lang="en-US" dirty="0"/>
          </a:p>
          <a:p>
            <a:r>
              <a:rPr lang="en-US" dirty="0"/>
              <a:t>In case of “imperfect” network condition (presence of “legacy” STAs),</a:t>
            </a:r>
          </a:p>
          <a:p>
            <a:pPr lvl="1"/>
            <a:r>
              <a:rPr lang="en-US" dirty="0"/>
              <a:t>The latency gains can be still preserved</a:t>
            </a:r>
          </a:p>
          <a:p>
            <a:pPr lvl="2"/>
            <a:r>
              <a:rPr lang="en-US" dirty="0"/>
              <a:t>Traffic prioritization in SP is important</a:t>
            </a:r>
          </a:p>
          <a:p>
            <a:pPr lvl="2"/>
            <a:r>
              <a:rPr lang="en-US" dirty="0"/>
              <a:t>An SP extension mechanism is needed</a:t>
            </a:r>
          </a:p>
          <a:p>
            <a:pPr lvl="1"/>
            <a:r>
              <a:rPr lang="en-US" dirty="0"/>
              <a:t>The negative impact on the latency depends on a few factors:</a:t>
            </a:r>
          </a:p>
          <a:p>
            <a:pPr lvl="2"/>
            <a:r>
              <a:rPr lang="en-US" dirty="0"/>
              <a:t>Regular traffic load, maximum TXOP (chances of the SP start time hits a long TXOP);</a:t>
            </a:r>
          </a:p>
          <a:p>
            <a:pPr lvl="2"/>
            <a:r>
              <a:rPr lang="en-US" dirty="0"/>
              <a:t>If AP can gain medium access immediately at SP start.</a:t>
            </a:r>
          </a:p>
          <a:p>
            <a:endParaRPr lang="en-US" dirty="0"/>
          </a:p>
        </p:txBody>
      </p:sp>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17</a:t>
            </a:fld>
            <a:endParaRPr lang="en-US"/>
          </a:p>
        </p:txBody>
      </p:sp>
      <p:sp>
        <p:nvSpPr>
          <p:cNvPr id="7" name="Date Placeholder 5">
            <a:extLst>
              <a:ext uri="{FF2B5EF4-FFF2-40B4-BE49-F238E27FC236}">
                <a16:creationId xmlns:a16="http://schemas.microsoft.com/office/drawing/2014/main" id="{5AC15D05-0A52-9748-AC4F-3E2E38054198}"/>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24754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Backup Slides</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18</a:t>
            </a:fld>
            <a:endParaRPr lang="en-US"/>
          </a:p>
        </p:txBody>
      </p:sp>
      <p:sp>
        <p:nvSpPr>
          <p:cNvPr id="7" name="Date Placeholder 5">
            <a:extLst>
              <a:ext uri="{FF2B5EF4-FFF2-40B4-BE49-F238E27FC236}">
                <a16:creationId xmlns:a16="http://schemas.microsoft.com/office/drawing/2014/main" id="{3D56E435-F9CA-8B4A-AB10-BB032FFA1B8F}"/>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217517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3DEC-10E0-7C4C-8FE8-E71FADD8D8F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5ED41DB-C0BE-9240-B6A8-385572B1525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664C603-D6F1-5B43-9DB8-6489A085CF36}"/>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242BD327-942E-6540-9CE3-252763FDF428}"/>
              </a:ext>
            </a:extLst>
          </p:cNvPr>
          <p:cNvSpPr>
            <a:spLocks noGrp="1"/>
          </p:cNvSpPr>
          <p:nvPr>
            <p:ph type="sldNum" idx="12"/>
          </p:nvPr>
        </p:nvSpPr>
        <p:spPr/>
        <p:txBody>
          <a:bodyPr/>
          <a:lstStyle/>
          <a:p>
            <a:pPr>
              <a:defRPr/>
            </a:pPr>
            <a:r>
              <a:rPr lang="en-US"/>
              <a:t>Slide </a:t>
            </a:r>
            <a:fld id="{F652A146-6F07-41EF-8958-F5CF356A0B78}" type="slidenum">
              <a:rPr lang="en-US" smtClean="0"/>
              <a:pPr>
                <a:defRPr/>
              </a:pPr>
              <a:t>19</a:t>
            </a:fld>
            <a:endParaRPr lang="en-US" dirty="0"/>
          </a:p>
        </p:txBody>
      </p:sp>
      <p:sp>
        <p:nvSpPr>
          <p:cNvPr id="7" name="Date Placeholder 5">
            <a:extLst>
              <a:ext uri="{FF2B5EF4-FFF2-40B4-BE49-F238E27FC236}">
                <a16:creationId xmlns:a16="http://schemas.microsoft.com/office/drawing/2014/main" id="{B868EADA-A92E-5943-BDC6-6C90395F8F0D}"/>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4230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564AA-1BDD-484A-8FB5-16A5AFC2A69B}"/>
              </a:ext>
            </a:extLst>
          </p:cNvPr>
          <p:cNvSpPr>
            <a:spLocks noGrp="1"/>
          </p:cNvSpPr>
          <p:nvPr>
            <p:ph idx="1"/>
          </p:nvPr>
        </p:nvSpPr>
        <p:spPr/>
        <p:txBody>
          <a:bodyPr/>
          <a:lstStyle/>
          <a:p>
            <a:r>
              <a:rPr lang="en-US" sz="2400" dirty="0"/>
              <a:t>Restricted TWT (r-TWT) facilitates delivery of Latency Sensitive Traffic (LST) by allocating SPs with start boundary protection and prioritized delivery of QoS Data frames of TIDs setup with the r-TWT schedule.</a:t>
            </a:r>
          </a:p>
          <a:p>
            <a:pPr marL="0" indent="0">
              <a:buNone/>
            </a:pPr>
            <a:endParaRPr lang="en-US" sz="2400" dirty="0"/>
          </a:p>
          <a:p>
            <a:r>
              <a:rPr lang="en-US" sz="2400" dirty="0"/>
              <a:t>This contribution provides simulation analysis of performance of restricted TWT under various offered load and BSS configurations</a:t>
            </a:r>
          </a:p>
        </p:txBody>
      </p:sp>
      <p:sp>
        <p:nvSpPr>
          <p:cNvPr id="3" name="Title 2">
            <a:extLst>
              <a:ext uri="{FF2B5EF4-FFF2-40B4-BE49-F238E27FC236}">
                <a16:creationId xmlns:a16="http://schemas.microsoft.com/office/drawing/2014/main" id="{1ADCF611-A6AC-174C-830A-DE5BD870CB43}"/>
              </a:ext>
            </a:extLst>
          </p:cNvPr>
          <p:cNvSpPr>
            <a:spLocks noGrp="1"/>
          </p:cNvSpPr>
          <p:nvPr>
            <p:ph type="title"/>
          </p:nvPr>
        </p:nvSpPr>
        <p:spPr/>
        <p:txBody>
          <a:bodyPr/>
          <a:lstStyle/>
          <a:p>
            <a:r>
              <a:rPr lang="en-US" dirty="0"/>
              <a:t>Abstract</a:t>
            </a:r>
          </a:p>
        </p:txBody>
      </p:sp>
      <p:sp>
        <p:nvSpPr>
          <p:cNvPr id="4" name="Footer Placeholder 3">
            <a:extLst>
              <a:ext uri="{FF2B5EF4-FFF2-40B4-BE49-F238E27FC236}">
                <a16:creationId xmlns:a16="http://schemas.microsoft.com/office/drawing/2014/main" id="{37DE074D-D0C0-6F4D-99BC-E66FC246E3AA}"/>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10A033F6-69C5-C040-91AA-F1EBCC11686F}"/>
              </a:ext>
            </a:extLst>
          </p:cNvPr>
          <p:cNvSpPr>
            <a:spLocks noGrp="1"/>
          </p:cNvSpPr>
          <p:nvPr>
            <p:ph type="sldNum" idx="12"/>
          </p:nvPr>
        </p:nvSpPr>
        <p:spPr/>
        <p:txBody>
          <a:bodyPr/>
          <a:lstStyle/>
          <a:p>
            <a:pPr>
              <a:defRPr/>
            </a:pPr>
            <a:r>
              <a:rPr lang="en-US"/>
              <a:t>Slide </a:t>
            </a:r>
            <a:fld id="{C1789BC7-C074-42CC-ADF8-5107DF6BD1C1}" type="slidenum">
              <a:rPr lang="en-US" smtClean="0"/>
              <a:pPr>
                <a:defRPr/>
              </a:pPr>
              <a:t>2</a:t>
            </a:fld>
            <a:endParaRPr lang="en-US"/>
          </a:p>
        </p:txBody>
      </p:sp>
      <p:sp>
        <p:nvSpPr>
          <p:cNvPr id="6" name="Date Placeholder 5">
            <a:extLst>
              <a:ext uri="{FF2B5EF4-FFF2-40B4-BE49-F238E27FC236}">
                <a16:creationId xmlns:a16="http://schemas.microsoft.com/office/drawing/2014/main" id="{A4503CCD-5AC5-504E-AC1A-66C5EA4A3FDE}"/>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365526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74D5647-C624-B048-BAF8-587FC927CFAE}"/>
              </a:ext>
            </a:extLst>
          </p:cNvPr>
          <p:cNvGraphicFramePr>
            <a:graphicFrameLocks noGrp="1"/>
          </p:cNvGraphicFramePr>
          <p:nvPr>
            <p:ph idx="1"/>
            <p:extLst>
              <p:ext uri="{D42A27DB-BD31-4B8C-83A1-F6EECF244321}">
                <p14:modId xmlns:p14="http://schemas.microsoft.com/office/powerpoint/2010/main" val="3678347742"/>
              </p:ext>
            </p:extLst>
          </p:nvPr>
        </p:nvGraphicFramePr>
        <p:xfrm>
          <a:off x="491580" y="1840715"/>
          <a:ext cx="8061326" cy="3176570"/>
        </p:xfrm>
        <a:graphic>
          <a:graphicData uri="http://schemas.openxmlformats.org/drawingml/2006/table">
            <a:tbl>
              <a:tblPr>
                <a:tableStyleId>{5C22544A-7EE6-4342-B048-85BDC9FD1C3A}</a:tableStyleId>
              </a:tblPr>
              <a:tblGrid>
                <a:gridCol w="543757">
                  <a:extLst>
                    <a:ext uri="{9D8B030D-6E8A-4147-A177-3AD203B41FA5}">
                      <a16:colId xmlns:a16="http://schemas.microsoft.com/office/drawing/2014/main" val="3576663429"/>
                    </a:ext>
                  </a:extLst>
                </a:gridCol>
                <a:gridCol w="543757">
                  <a:extLst>
                    <a:ext uri="{9D8B030D-6E8A-4147-A177-3AD203B41FA5}">
                      <a16:colId xmlns:a16="http://schemas.microsoft.com/office/drawing/2014/main" val="3111900990"/>
                    </a:ext>
                  </a:extLst>
                </a:gridCol>
                <a:gridCol w="543757">
                  <a:extLst>
                    <a:ext uri="{9D8B030D-6E8A-4147-A177-3AD203B41FA5}">
                      <a16:colId xmlns:a16="http://schemas.microsoft.com/office/drawing/2014/main" val="1506078225"/>
                    </a:ext>
                  </a:extLst>
                </a:gridCol>
                <a:gridCol w="543757">
                  <a:extLst>
                    <a:ext uri="{9D8B030D-6E8A-4147-A177-3AD203B41FA5}">
                      <a16:colId xmlns:a16="http://schemas.microsoft.com/office/drawing/2014/main" val="1708092599"/>
                    </a:ext>
                  </a:extLst>
                </a:gridCol>
                <a:gridCol w="2981866">
                  <a:extLst>
                    <a:ext uri="{9D8B030D-6E8A-4147-A177-3AD203B41FA5}">
                      <a16:colId xmlns:a16="http://schemas.microsoft.com/office/drawing/2014/main" val="1401121697"/>
                    </a:ext>
                  </a:extLst>
                </a:gridCol>
                <a:gridCol w="1828800">
                  <a:extLst>
                    <a:ext uri="{9D8B030D-6E8A-4147-A177-3AD203B41FA5}">
                      <a16:colId xmlns:a16="http://schemas.microsoft.com/office/drawing/2014/main" val="1775867509"/>
                    </a:ext>
                  </a:extLst>
                </a:gridCol>
                <a:gridCol w="1075632">
                  <a:extLst>
                    <a:ext uri="{9D8B030D-6E8A-4147-A177-3AD203B41FA5}">
                      <a16:colId xmlns:a16="http://schemas.microsoft.com/office/drawing/2014/main" val="396594814"/>
                    </a:ext>
                  </a:extLst>
                </a:gridCol>
              </a:tblGrid>
              <a:tr h="609600">
                <a:tc>
                  <a:txBody>
                    <a:bodyPr/>
                    <a:lstStyle/>
                    <a:p>
                      <a:pPr algn="ctr" fontAlgn="t"/>
                      <a:r>
                        <a:rPr lang="en-US" sz="1200" b="0" i="0" u="none" strike="noStrike" dirty="0">
                          <a:solidFill>
                            <a:schemeClr val="bg1"/>
                          </a:solidFill>
                          <a:effectLst/>
                          <a:latin typeface="Arial" panose="020B0604020202020204" pitchFamily="34" charset="0"/>
                        </a:rPr>
                        <a:t>CID</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Commenter</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Clause #</a:t>
                      </a:r>
                    </a:p>
                  </a:txBody>
                  <a:tcPr marL="6650" marR="6650" marT="6650" marB="0">
                    <a:solidFill>
                      <a:schemeClr val="accent1"/>
                    </a:solidFill>
                  </a:tcPr>
                </a:tc>
                <a:tc>
                  <a:txBody>
                    <a:bodyPr/>
                    <a:lstStyle/>
                    <a:p>
                      <a:pPr algn="ctr" fontAlgn="t"/>
                      <a:r>
                        <a:rPr lang="en-US" sz="1200" b="0" i="0" u="none" strike="noStrike" dirty="0" err="1">
                          <a:solidFill>
                            <a:schemeClr val="bg1"/>
                          </a:solidFill>
                          <a:effectLst/>
                          <a:latin typeface="Arial" panose="020B0604020202020204" pitchFamily="34" charset="0"/>
                        </a:rPr>
                        <a:t>Page.Line</a:t>
                      </a:r>
                      <a:endParaRPr lang="en-US" sz="1200" b="0" i="0" u="none" strike="noStrike" dirty="0">
                        <a:solidFill>
                          <a:schemeClr val="bg1"/>
                        </a:solidFill>
                        <a:effectLst/>
                        <a:latin typeface="Arial" panose="020B0604020202020204" pitchFamily="34" charset="0"/>
                      </a:endParaRP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Comment</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Proposed Change</a:t>
                      </a:r>
                    </a:p>
                  </a:txBody>
                  <a:tcPr marL="6650" marR="6650" marT="6650" marB="0">
                    <a:solidFill>
                      <a:schemeClr val="accent1"/>
                    </a:solidFill>
                  </a:tcPr>
                </a:tc>
                <a:tc>
                  <a:txBody>
                    <a:bodyPr/>
                    <a:lstStyle/>
                    <a:p>
                      <a:pPr algn="ctr" fontAlgn="t"/>
                      <a:r>
                        <a:rPr lang="en-US" sz="1200" b="0" i="0" u="none" strike="noStrike" dirty="0">
                          <a:solidFill>
                            <a:schemeClr val="bg1"/>
                          </a:solidFill>
                          <a:effectLst/>
                          <a:latin typeface="Arial" panose="020B0604020202020204" pitchFamily="34" charset="0"/>
                        </a:rPr>
                        <a:t>Resolution</a:t>
                      </a:r>
                    </a:p>
                  </a:txBody>
                  <a:tcPr marL="6650" marR="6650" marT="6650" marB="0">
                    <a:solidFill>
                      <a:schemeClr val="accent1"/>
                    </a:solidFill>
                  </a:tcPr>
                </a:tc>
                <a:extLst>
                  <a:ext uri="{0D108BD9-81ED-4DB2-BD59-A6C34878D82A}">
                    <a16:rowId xmlns:a16="http://schemas.microsoft.com/office/drawing/2014/main" val="3918995521"/>
                  </a:ext>
                </a:extLst>
              </a:tr>
              <a:tr h="1884152">
                <a:tc>
                  <a:txBody>
                    <a:bodyPr/>
                    <a:lstStyle/>
                    <a:p>
                      <a:pPr algn="l" fontAlgn="t"/>
                      <a:r>
                        <a:rPr lang="en-US" sz="1200" u="none" strike="noStrike" dirty="0">
                          <a:effectLst/>
                        </a:rPr>
                        <a:t>6497</a:t>
                      </a:r>
                      <a:endParaRPr lang="en-US" sz="1200" b="0" i="0" u="none" strike="noStrike" dirty="0">
                        <a:solidFill>
                          <a:srgbClr val="FF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Osama </a:t>
                      </a:r>
                      <a:r>
                        <a:rPr lang="en-US" sz="1200" u="none" strike="noStrike" dirty="0" err="1">
                          <a:effectLst/>
                        </a:rPr>
                        <a:t>Aboulmagd</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35.6</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297.57</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r-TWT is not specified enough to allow for submission of comments. Having said that the r-TWT was developed with real-time traffic in mind. However there is no single proof r-TWT provides and delay improvements. AT the same time 802.11 baseline includes HCCA mechanism which is suitable for such traffic. There is a large volume of HCCA simulation results submitted in the years 2003 and 2004 during the development of 802.11n specification. Rather than jumping to a new unproven mechanism the TG is encouraged to revisit existing mechanisms as it was done in the past.</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u="none" strike="noStrike" dirty="0">
                          <a:effectLst/>
                        </a:rPr>
                        <a:t>Complete the specification of r-TWT and compare to HCCA and make a choice based on the delay enhanced performance as required.</a:t>
                      </a:r>
                      <a:endParaRPr lang="en-US" sz="1200" b="0" i="0" u="none" strike="noStrike" dirty="0">
                        <a:solidFill>
                          <a:srgbClr val="000000"/>
                        </a:solidFill>
                        <a:effectLst/>
                        <a:latin typeface="Arial" panose="020B0604020202020204" pitchFamily="34" charset="0"/>
                      </a:endParaRPr>
                    </a:p>
                  </a:txBody>
                  <a:tcPr marL="6650" marR="6650" marT="6650" marB="0">
                    <a:solidFill>
                      <a:schemeClr val="accent5">
                        <a:lumMod val="60000"/>
                        <a:lumOff val="40000"/>
                      </a:schemeClr>
                    </a:solidFill>
                  </a:tcPr>
                </a:tc>
                <a:tc>
                  <a:txBody>
                    <a:bodyPr/>
                    <a:lstStyle/>
                    <a:p>
                      <a:pPr algn="l" fontAlgn="t"/>
                      <a:r>
                        <a:rPr lang="en-US" sz="1200" b="0" i="0" u="none" strike="noStrike" dirty="0">
                          <a:solidFill>
                            <a:srgbClr val="000000"/>
                          </a:solidFill>
                          <a:effectLst/>
                          <a:latin typeface="+mn-lt"/>
                        </a:rPr>
                        <a:t>Revised.</a:t>
                      </a:r>
                    </a:p>
                    <a:p>
                      <a:pPr algn="l" fontAlgn="t"/>
                      <a:r>
                        <a:rPr lang="en-US" sz="1200" b="0" i="0" u="none" strike="noStrike" dirty="0">
                          <a:solidFill>
                            <a:srgbClr val="000000"/>
                          </a:solidFill>
                          <a:effectLst/>
                          <a:latin typeface="+mn-lt"/>
                        </a:rPr>
                        <a:t> </a:t>
                      </a:r>
                    </a:p>
                    <a:p>
                      <a:pPr algn="l" fontAlgn="t"/>
                      <a:r>
                        <a:rPr lang="en-US" sz="1200" b="0" i="0" u="none" strike="noStrike" dirty="0">
                          <a:solidFill>
                            <a:srgbClr val="000000"/>
                          </a:solidFill>
                          <a:effectLst/>
                          <a:latin typeface="+mn-lt"/>
                        </a:rPr>
                        <a:t>Conducted simulation study which shows the performance improvement achieved by r-TWT.</a:t>
                      </a:r>
                    </a:p>
                    <a:p>
                      <a:pPr algn="l" fontAlgn="t"/>
                      <a:endParaRPr lang="en-US" sz="1200" b="0" i="0" u="none" strike="noStrike" dirty="0">
                        <a:solidFill>
                          <a:srgbClr val="000000"/>
                        </a:solidFill>
                        <a:effectLst/>
                        <a:latin typeface="+mn-lt"/>
                      </a:endParaRPr>
                    </a:p>
                    <a:p>
                      <a:pPr algn="l" fontAlgn="t"/>
                      <a:r>
                        <a:rPr lang="en-US" sz="1200" b="1" i="0" u="none" strike="noStrike" dirty="0">
                          <a:solidFill>
                            <a:srgbClr val="000000"/>
                          </a:solidFill>
                          <a:effectLst/>
                          <a:latin typeface="+mn-lt"/>
                        </a:rPr>
                        <a:t>TGbe editor:</a:t>
                      </a:r>
                    </a:p>
                    <a:p>
                      <a:pPr algn="l" fontAlgn="t"/>
                      <a:r>
                        <a:rPr lang="en-US" sz="1200" b="1" i="0" u="none" strike="noStrike" dirty="0">
                          <a:solidFill>
                            <a:srgbClr val="000000"/>
                          </a:solidFill>
                          <a:effectLst/>
                          <a:latin typeface="+mn-lt"/>
                        </a:rPr>
                        <a:t>No change to draft text is needed.</a:t>
                      </a:r>
                    </a:p>
                  </a:txBody>
                  <a:tcPr marL="6650" marR="6650" marT="6650" marB="0">
                    <a:solidFill>
                      <a:schemeClr val="accent5">
                        <a:lumMod val="60000"/>
                        <a:lumOff val="40000"/>
                      </a:schemeClr>
                    </a:solidFill>
                  </a:tcPr>
                </a:tc>
                <a:extLst>
                  <a:ext uri="{0D108BD9-81ED-4DB2-BD59-A6C34878D82A}">
                    <a16:rowId xmlns:a16="http://schemas.microsoft.com/office/drawing/2014/main" val="1517971666"/>
                  </a:ext>
                </a:extLst>
              </a:tr>
            </a:tbl>
          </a:graphicData>
        </a:graphic>
      </p:graphicFrame>
      <p:sp>
        <p:nvSpPr>
          <p:cNvPr id="3" name="Title 2">
            <a:extLst>
              <a:ext uri="{FF2B5EF4-FFF2-40B4-BE49-F238E27FC236}">
                <a16:creationId xmlns:a16="http://schemas.microsoft.com/office/drawing/2014/main" id="{0FE38F92-237A-6047-8C23-ADBD8AE43791}"/>
              </a:ext>
            </a:extLst>
          </p:cNvPr>
          <p:cNvSpPr>
            <a:spLocks noGrp="1"/>
          </p:cNvSpPr>
          <p:nvPr>
            <p:ph type="title"/>
          </p:nvPr>
        </p:nvSpPr>
        <p:spPr/>
        <p:txBody>
          <a:bodyPr/>
          <a:lstStyle/>
          <a:p>
            <a:r>
              <a:rPr lang="en-US" dirty="0"/>
              <a:t>CID 6497</a:t>
            </a:r>
          </a:p>
        </p:txBody>
      </p:sp>
      <p:sp>
        <p:nvSpPr>
          <p:cNvPr id="4" name="Footer Placeholder 3">
            <a:extLst>
              <a:ext uri="{FF2B5EF4-FFF2-40B4-BE49-F238E27FC236}">
                <a16:creationId xmlns:a16="http://schemas.microsoft.com/office/drawing/2014/main" id="{71A9ACA9-AA39-F749-8085-8CA739EDF60C}"/>
              </a:ext>
            </a:extLst>
          </p:cNvPr>
          <p:cNvSpPr>
            <a:spLocks noGrp="1"/>
          </p:cNvSpPr>
          <p:nvPr>
            <p:ph type="ftr" idx="11"/>
          </p:nvPr>
        </p:nvSpPr>
        <p:spPr/>
        <p:txBody>
          <a:bodyPr/>
          <a:lstStyle/>
          <a:p>
            <a:pPr>
              <a:defRPr/>
            </a:pPr>
            <a:r>
              <a:rPr lang="en-US"/>
              <a:t>M. Kumail Haider</a:t>
            </a:r>
            <a:endParaRPr lang="en-US" dirty="0"/>
          </a:p>
        </p:txBody>
      </p:sp>
      <p:sp>
        <p:nvSpPr>
          <p:cNvPr id="5" name="Slide Number Placeholder 4">
            <a:extLst>
              <a:ext uri="{FF2B5EF4-FFF2-40B4-BE49-F238E27FC236}">
                <a16:creationId xmlns:a16="http://schemas.microsoft.com/office/drawing/2014/main" id="{1BA970C1-7C7E-2145-885A-0FE630CC8041}"/>
              </a:ext>
            </a:extLst>
          </p:cNvPr>
          <p:cNvSpPr>
            <a:spLocks noGrp="1"/>
          </p:cNvSpPr>
          <p:nvPr>
            <p:ph type="sldNum" idx="12"/>
          </p:nvPr>
        </p:nvSpPr>
        <p:spPr/>
        <p:txBody>
          <a:bodyPr/>
          <a:lstStyle/>
          <a:p>
            <a:pPr>
              <a:defRPr/>
            </a:pPr>
            <a:r>
              <a:rPr lang="en-US"/>
              <a:t>Slide </a:t>
            </a:r>
            <a:fld id="{C1789BC7-C074-42CC-ADF8-5107DF6BD1C1}" type="slidenum">
              <a:rPr lang="en-US" smtClean="0"/>
              <a:pPr>
                <a:defRPr/>
              </a:pPr>
              <a:t>3</a:t>
            </a:fld>
            <a:endParaRPr lang="en-US"/>
          </a:p>
        </p:txBody>
      </p:sp>
      <p:sp>
        <p:nvSpPr>
          <p:cNvPr id="6" name="Date Placeholder 5">
            <a:extLst>
              <a:ext uri="{FF2B5EF4-FFF2-40B4-BE49-F238E27FC236}">
                <a16:creationId xmlns:a16="http://schemas.microsoft.com/office/drawing/2014/main" id="{710A3A7A-723C-8A48-8C50-E02A45B0F40C}"/>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60520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p:txBody>
          <a:bodyPr/>
          <a:lstStyle/>
          <a:p>
            <a:pPr lvl="0"/>
            <a:r>
              <a:rPr lang="en-US" dirty="0"/>
              <a:t>BSS and STA configuration</a:t>
            </a:r>
          </a:p>
          <a:p>
            <a:pPr lvl="1"/>
            <a:r>
              <a:rPr lang="en-US" dirty="0"/>
              <a:t>Single BSS: 1AP and three types of non-AP STAs:</a:t>
            </a:r>
          </a:p>
          <a:p>
            <a:pPr lvl="2"/>
            <a:r>
              <a:rPr lang="en-US" sz="1600" b="1" dirty="0"/>
              <a:t>DUT: </a:t>
            </a:r>
            <a:r>
              <a:rPr lang="en-US" sz="1600" dirty="0"/>
              <a:t>STA with LST traffic: 32 TUs interval, DL 80Mbps, UL 20Mbps</a:t>
            </a:r>
          </a:p>
          <a:p>
            <a:pPr lvl="2"/>
            <a:r>
              <a:rPr lang="en-US" sz="1600" b="1" dirty="0"/>
              <a:t>RS-STA: </a:t>
            </a:r>
            <a:r>
              <a:rPr lang="en-US" sz="1600" dirty="0"/>
              <a:t>r-TWT supporting STA with non-LST traffic</a:t>
            </a:r>
          </a:p>
          <a:p>
            <a:pPr lvl="2"/>
            <a:r>
              <a:rPr lang="en-US" sz="1600" b="1" dirty="0"/>
              <a:t>NRS-STA: </a:t>
            </a:r>
            <a:r>
              <a:rPr lang="en-US" sz="1600" dirty="0"/>
              <a:t>Non r-TWT supporting STA with non-LST traffic</a:t>
            </a:r>
          </a:p>
          <a:p>
            <a:r>
              <a:rPr lang="en-US" dirty="0"/>
              <a:t>MAC/PHY Parameters</a:t>
            </a:r>
          </a:p>
          <a:p>
            <a:pPr lvl="1"/>
            <a:r>
              <a:rPr lang="en-US" dirty="0"/>
              <a:t>BW 80MHz, NSS 2, MCS 9 for DUT, MCS 4 for RS/NRS STAs</a:t>
            </a:r>
          </a:p>
          <a:p>
            <a:pPr lvl="1"/>
            <a:r>
              <a:rPr lang="en-US" dirty="0"/>
              <a:t>BA window 64,  max A-MSDU size: 4K bytes</a:t>
            </a:r>
          </a:p>
          <a:p>
            <a:r>
              <a:rPr lang="en-US" dirty="0"/>
              <a:t>R-TWT Parameters</a:t>
            </a:r>
          </a:p>
          <a:p>
            <a:pPr lvl="1"/>
            <a:r>
              <a:rPr lang="en-US" dirty="0"/>
              <a:t>Single r-TWT schedule with following params:</a:t>
            </a:r>
          </a:p>
          <a:p>
            <a:pPr lvl="2"/>
            <a:r>
              <a:rPr lang="en-US" dirty="0"/>
              <a:t>Wake Interval: 32 TUs</a:t>
            </a:r>
          </a:p>
          <a:p>
            <a:pPr lvl="2"/>
            <a:r>
              <a:rPr lang="en-US" dirty="0"/>
              <a:t>Duration (MinWakeDuration) = 8 TUs</a:t>
            </a:r>
          </a:p>
          <a:p>
            <a:pPr lvl="2"/>
            <a:r>
              <a:rPr lang="en-US" dirty="0"/>
              <a:t>Unannounced, trigger enabled</a:t>
            </a:r>
          </a:p>
          <a:p>
            <a:pPr lvl="2"/>
            <a:r>
              <a:rPr lang="en-US" dirty="0"/>
              <a:t>DUT operates in PS mode</a:t>
            </a:r>
          </a:p>
          <a:p>
            <a:r>
              <a:rPr lang="en-US" dirty="0"/>
              <a:t>Delay: measure layer-2 end-to-end delay</a:t>
            </a:r>
          </a:p>
          <a:p>
            <a:pPr lvl="1"/>
            <a:r>
              <a:rPr lang="en-US" dirty="0"/>
              <a:t>Queuing + medium access + TX till success</a:t>
            </a:r>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General Simulation Setup</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4</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3064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4214" y="1600200"/>
            <a:ext cx="7909560" cy="4937760"/>
          </a:xfrm>
        </p:spPr>
        <p:txBody>
          <a:bodyPr/>
          <a:lstStyle/>
          <a:p>
            <a:endParaRPr lang="en-US" sz="2000" dirty="0"/>
          </a:p>
          <a:p>
            <a:r>
              <a:rPr lang="en-US" sz="2000" dirty="0"/>
              <a:t>Compare latency performance of three schemes:</a:t>
            </a:r>
          </a:p>
          <a:p>
            <a:pPr marL="685800" lvl="1" indent="-342900">
              <a:buFont typeface="+mj-lt"/>
              <a:buAutoNum type="arabicPeriod"/>
            </a:pPr>
            <a:r>
              <a:rPr lang="en-US" sz="1800" dirty="0"/>
              <a:t>DUT uses default VI, N NRS-STAs : no r-TWT</a:t>
            </a:r>
          </a:p>
          <a:p>
            <a:pPr marL="685800" lvl="1" indent="-342900">
              <a:buFont typeface="+mj-lt"/>
              <a:buAutoNum type="arabicPeriod"/>
            </a:pPr>
            <a:r>
              <a:rPr lang="en-US" sz="1800" dirty="0"/>
              <a:t>DUT uses r-TWT, N NRS-STAs.     : r-TWT with all “legacy” STAs</a:t>
            </a:r>
          </a:p>
          <a:p>
            <a:pPr marL="685800" lvl="1" indent="-342900">
              <a:buFont typeface="+mj-lt"/>
              <a:buAutoNum type="arabicPeriod"/>
            </a:pPr>
            <a:r>
              <a:rPr lang="en-US" sz="1800" dirty="0"/>
              <a:t>DUT uses r-TWT, N RS-STAs         : r-TWT enabled/supporting network</a:t>
            </a:r>
            <a:endParaRPr lang="en-US" sz="2000" dirty="0"/>
          </a:p>
          <a:p>
            <a:r>
              <a:rPr lang="en-US" sz="2000" dirty="0"/>
              <a:t>Traffic of NRS/RS STAs</a:t>
            </a:r>
          </a:p>
          <a:p>
            <a:pPr lvl="1"/>
            <a:r>
              <a:rPr lang="en-US" sz="1800" dirty="0"/>
              <a:t>N/2 STAs have full buffer </a:t>
            </a:r>
            <a:r>
              <a:rPr lang="en-US" sz="1800" b="1" dirty="0"/>
              <a:t>VI</a:t>
            </a:r>
            <a:r>
              <a:rPr lang="en-US" sz="1800" dirty="0"/>
              <a:t> UL traffic</a:t>
            </a:r>
          </a:p>
          <a:p>
            <a:pPr lvl="1"/>
            <a:r>
              <a:rPr lang="en-US" sz="1800" dirty="0"/>
              <a:t>N/2 STAs have full buffer </a:t>
            </a:r>
            <a:r>
              <a:rPr lang="en-US" sz="1800" b="1" dirty="0"/>
              <a:t>BE</a:t>
            </a:r>
            <a:r>
              <a:rPr lang="en-US" sz="1800" dirty="0"/>
              <a:t> UL traffic</a:t>
            </a:r>
          </a:p>
          <a:p>
            <a:r>
              <a:rPr lang="en-US" sz="2000" dirty="0"/>
              <a:t>Increase N from 0-10 in steps of 2 (1 VI + 1 BE)</a:t>
            </a:r>
          </a:p>
          <a:p>
            <a:r>
              <a:rPr lang="en-US" sz="2000" dirty="0"/>
              <a:t>No SP extension for r-TWT, BUs are only delivered within the SP</a:t>
            </a:r>
          </a:p>
          <a:p>
            <a:endParaRPr lang="en-US" sz="20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p:txBody>
          <a:bodyPr/>
          <a:lstStyle/>
          <a:p>
            <a:r>
              <a:rPr lang="en-US" dirty="0"/>
              <a:t>Set 1: Simulation Scenario/Configuration</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5</a:t>
            </a:fld>
            <a:endParaRPr lang="en-US"/>
          </a:p>
        </p:txBody>
      </p:sp>
      <p:sp>
        <p:nvSpPr>
          <p:cNvPr id="6" name="Date Placeholder 5">
            <a:extLst>
              <a:ext uri="{FF2B5EF4-FFF2-40B4-BE49-F238E27FC236}">
                <a16:creationId xmlns:a16="http://schemas.microsoft.com/office/drawing/2014/main" id="{F91DDB45-F841-4019-80F4-CA53B223E30C}"/>
              </a:ext>
            </a:extLst>
          </p:cNvPr>
          <p:cNvSpPr>
            <a:spLocks noGrp="1"/>
          </p:cNvSpPr>
          <p:nvPr>
            <p:ph type="dt" idx="2"/>
          </p:nvPr>
        </p:nvSpPr>
        <p:spPr/>
        <p:txBody>
          <a:bodyPr/>
          <a:lstStyle/>
          <a:p>
            <a:pPr>
              <a:defRPr/>
            </a:pPr>
            <a:r>
              <a:rPr lang="en-US" dirty="0"/>
              <a:t>December 2021</a:t>
            </a:r>
          </a:p>
        </p:txBody>
      </p:sp>
    </p:spTree>
    <p:extLst>
      <p:ext uri="{BB962C8B-B14F-4D97-AF65-F5344CB8AC3E}">
        <p14:creationId xmlns:p14="http://schemas.microsoft.com/office/powerpoint/2010/main" val="16942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4892040"/>
            <a:ext cx="7909560" cy="1371600"/>
          </a:xfrm>
        </p:spPr>
        <p:txBody>
          <a:bodyPr/>
          <a:lstStyle/>
          <a:p>
            <a:r>
              <a:rPr lang="en-US" sz="1600" dirty="0"/>
              <a:t>Observations:</a:t>
            </a:r>
          </a:p>
          <a:p>
            <a:pPr lvl="1"/>
            <a:r>
              <a:rPr lang="en-US" sz="1400" dirty="0"/>
              <a:t>When all STAs support r-TWT, DUT achieves nearly constant delay despite the presence of increasing number of other STAs</a:t>
            </a:r>
            <a:endParaRPr lang="en-US" dirty="0"/>
          </a:p>
          <a:p>
            <a:pPr lvl="1"/>
            <a:r>
              <a:rPr lang="en-US" sz="1400" dirty="0"/>
              <a:t>DUT’s delay is deteriorated by the presence of legacy STAs, but is still better than not using r-TWT</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(1) – Avg. Delay</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6</a:t>
            </a:fld>
            <a:endParaRPr lang="en-US"/>
          </a:p>
        </p:txBody>
      </p:sp>
      <p:cxnSp>
        <p:nvCxnSpPr>
          <p:cNvPr id="8" name="Straight Arrow Connector 7">
            <a:extLst>
              <a:ext uri="{FF2B5EF4-FFF2-40B4-BE49-F238E27FC236}">
                <a16:creationId xmlns:a16="http://schemas.microsoft.com/office/drawing/2014/main" id="{9EC03F65-A0E6-3F44-8379-92661413DF88}"/>
              </a:ext>
            </a:extLst>
          </p:cNvPr>
          <p:cNvCxnSpPr/>
          <p:nvPr/>
        </p:nvCxnSpPr>
        <p:spPr bwMode="auto">
          <a:xfrm flipH="1">
            <a:off x="7080932" y="3657600"/>
            <a:ext cx="565738" cy="0"/>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4CB470C4-2AA9-C944-AFC2-95F983817709}"/>
              </a:ext>
            </a:extLst>
          </p:cNvPr>
          <p:cNvSpPr txBox="1"/>
          <p:nvPr/>
        </p:nvSpPr>
        <p:spPr>
          <a:xfrm>
            <a:off x="7696201" y="3505200"/>
            <a:ext cx="1371599" cy="600164"/>
          </a:xfrm>
          <a:prstGeom prst="rect">
            <a:avLst/>
          </a:prstGeom>
          <a:noFill/>
        </p:spPr>
        <p:txBody>
          <a:bodyPr wrap="square" rtlCol="0">
            <a:spAutoFit/>
          </a:bodyPr>
          <a:lstStyle/>
          <a:p>
            <a:r>
              <a:rPr lang="en-US" sz="1100" dirty="0">
                <a:solidFill>
                  <a:srgbClr val="0432FF"/>
                </a:solidFill>
              </a:rPr>
              <a:t>Stable and predictable delay obtained by r-TWT</a:t>
            </a:r>
          </a:p>
        </p:txBody>
      </p:sp>
      <p:pic>
        <p:nvPicPr>
          <p:cNvPr id="12" name="Picture 11" descr="Chart, line chart&#10;&#10;Description automatically generated">
            <a:extLst>
              <a:ext uri="{FF2B5EF4-FFF2-40B4-BE49-F238E27FC236}">
                <a16:creationId xmlns:a16="http://schemas.microsoft.com/office/drawing/2014/main" id="{EDECF8F1-2653-1249-A408-36A7DC73D6AF}"/>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1157" r="7500"/>
          <a:stretch/>
        </p:blipFill>
        <p:spPr>
          <a:xfrm>
            <a:off x="2159136" y="1742130"/>
            <a:ext cx="4921796" cy="2834641"/>
          </a:xfrm>
          <a:prstGeom prst="rect">
            <a:avLst/>
          </a:prstGeom>
        </p:spPr>
      </p:pic>
      <p:sp>
        <p:nvSpPr>
          <p:cNvPr id="10" name="Date Placeholder 5">
            <a:extLst>
              <a:ext uri="{FF2B5EF4-FFF2-40B4-BE49-F238E27FC236}">
                <a16:creationId xmlns:a16="http://schemas.microsoft.com/office/drawing/2014/main" id="{C0DA78AA-DE58-1742-B797-BDA9C5C8A72B}"/>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94182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1" y="4847183"/>
            <a:ext cx="7909560" cy="1584960"/>
          </a:xfrm>
        </p:spPr>
        <p:txBody>
          <a:bodyPr/>
          <a:lstStyle/>
          <a:p>
            <a:r>
              <a:rPr lang="en-US" sz="1600" dirty="0"/>
              <a:t>Observations:</a:t>
            </a:r>
          </a:p>
          <a:p>
            <a:pPr lvl="1"/>
            <a:r>
              <a:rPr lang="en-US" sz="1400" dirty="0"/>
              <a:t>As the number of NRS/legacy STAs increases beyond a threshold (6 in this scenario), some LST traffic has to wait for next SP to be delivered, causing tail latency to also exceed traffic interval (32 TUs). This is reflected by the “jump” at N = 8/6 in the above 90/95 percentile delays.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(2) – 90, 95% Delay</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7</a:t>
            </a:fld>
            <a:endParaRPr lang="en-US"/>
          </a:p>
        </p:txBody>
      </p:sp>
      <p:pic>
        <p:nvPicPr>
          <p:cNvPr id="9" name="Picture 8" descr="Chart, line chart&#10;&#10;Description automatically generated">
            <a:extLst>
              <a:ext uri="{FF2B5EF4-FFF2-40B4-BE49-F238E27FC236}">
                <a16:creationId xmlns:a16="http://schemas.microsoft.com/office/drawing/2014/main" id="{D896616B-929B-364E-B1AB-0AF8730B103D}"/>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548" r="7500" b="-1"/>
          <a:stretch/>
        </p:blipFill>
        <p:spPr>
          <a:xfrm>
            <a:off x="74062" y="1745788"/>
            <a:ext cx="4650338" cy="2633149"/>
          </a:xfrm>
          <a:prstGeom prst="rect">
            <a:avLst/>
          </a:prstGeom>
        </p:spPr>
      </p:pic>
      <p:pic>
        <p:nvPicPr>
          <p:cNvPr id="11" name="Picture 10" descr="Chart, line chart&#10;&#10;Description automatically generated">
            <a:extLst>
              <a:ext uri="{FF2B5EF4-FFF2-40B4-BE49-F238E27FC236}">
                <a16:creationId xmlns:a16="http://schemas.microsoft.com/office/drawing/2014/main" id="{8A2AFD1C-6E79-7645-A3B4-73E3AF8F8996}"/>
              </a:ext>
            </a:extLst>
          </p:cNvPr>
          <p:cNvPicPr>
            <a:picLocks noChangeAspect="1"/>
          </p:cNvPicPr>
          <p:nvPr/>
        </p:nvPicPr>
        <p:blipFill rotWithShape="1">
          <a:blip r:embed="rId4">
            <a:extLst>
              <a:ext uri="{28A0092B-C50C-407E-A947-70E740481C1C}">
                <a14:useLocalDpi xmlns:a14="http://schemas.microsoft.com/office/drawing/2010/main" val="0"/>
              </a:ext>
            </a:extLst>
          </a:blip>
          <a:srcRect l="6666" t="-3980" r="8333" b="1"/>
          <a:stretch/>
        </p:blipFill>
        <p:spPr>
          <a:xfrm>
            <a:off x="4640581" y="1687444"/>
            <a:ext cx="4502266" cy="2691493"/>
          </a:xfrm>
          <a:prstGeom prst="rect">
            <a:avLst/>
          </a:prstGeom>
        </p:spPr>
      </p:pic>
      <p:sp>
        <p:nvSpPr>
          <p:cNvPr id="10" name="Date Placeholder 5">
            <a:extLst>
              <a:ext uri="{FF2B5EF4-FFF2-40B4-BE49-F238E27FC236}">
                <a16:creationId xmlns:a16="http://schemas.microsoft.com/office/drawing/2014/main" id="{8668B046-BE74-8445-9297-FAC7224B89A9}"/>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335096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Delay CDF comparison at N=10: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r>
              <a:rPr lang="en-US" sz="1600" dirty="0"/>
              <a:t>Observations:</a:t>
            </a:r>
          </a:p>
          <a:p>
            <a:pPr lvl="1"/>
            <a:r>
              <a:rPr lang="en-US" sz="1400" dirty="0"/>
              <a:t>When all STAs are r-TWT supporting, LST is delivered within the SP for ~98% of cases</a:t>
            </a:r>
          </a:p>
          <a:p>
            <a:pPr lvl="1"/>
            <a:r>
              <a:rPr lang="en-US" sz="1400" dirty="0"/>
              <a:t>In presence of up to 10 NRS-STAs, there is a ~85% chance that LST is delivered within the SP</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(3) – Delay CDF</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8</a:t>
            </a:fld>
            <a:endParaRPr lang="en-US"/>
          </a:p>
        </p:txBody>
      </p:sp>
      <p:pic>
        <p:nvPicPr>
          <p:cNvPr id="9" name="Picture 8" descr="Chart, scatter chart&#10;&#10;Description automatically generated">
            <a:extLst>
              <a:ext uri="{FF2B5EF4-FFF2-40B4-BE49-F238E27FC236}">
                <a16:creationId xmlns:a16="http://schemas.microsoft.com/office/drawing/2014/main" id="{D1173E99-D6B1-DF4E-8689-A12390087EB4}"/>
              </a:ext>
            </a:extLst>
          </p:cNvPr>
          <p:cNvPicPr>
            <a:picLocks noChangeAspect="1"/>
          </p:cNvPicPr>
          <p:nvPr/>
        </p:nvPicPr>
        <p:blipFill rotWithShape="1">
          <a:blip r:embed="rId3">
            <a:extLst>
              <a:ext uri="{28A0092B-C50C-407E-A947-70E740481C1C}">
                <a14:useLocalDpi xmlns:a14="http://schemas.microsoft.com/office/drawing/2010/main" val="0"/>
              </a:ext>
            </a:extLst>
          </a:blip>
          <a:srcRect l="5999" t="-1157" r="7501"/>
          <a:stretch/>
        </p:blipFill>
        <p:spPr>
          <a:xfrm>
            <a:off x="2019139" y="1752600"/>
            <a:ext cx="5242881" cy="2996293"/>
          </a:xfrm>
          <a:prstGeom prst="rect">
            <a:avLst/>
          </a:prstGeom>
        </p:spPr>
      </p:pic>
      <p:sp>
        <p:nvSpPr>
          <p:cNvPr id="8" name="Date Placeholder 5">
            <a:extLst>
              <a:ext uri="{FF2B5EF4-FFF2-40B4-BE49-F238E27FC236}">
                <a16:creationId xmlns:a16="http://schemas.microsoft.com/office/drawing/2014/main" id="{84651CFF-2C29-6644-94D7-05F554EF2220}"/>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104338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A0881-53B7-430B-A9ED-2368E0DFAAB2}"/>
              </a:ext>
            </a:extLst>
          </p:cNvPr>
          <p:cNvSpPr>
            <a:spLocks noGrp="1"/>
          </p:cNvSpPr>
          <p:nvPr>
            <p:ph idx="1"/>
          </p:nvPr>
        </p:nvSpPr>
        <p:spPr>
          <a:xfrm>
            <a:off x="685800" y="1371600"/>
            <a:ext cx="7909560" cy="5166360"/>
          </a:xfrm>
        </p:spPr>
        <p:txBody>
          <a:bodyPr/>
          <a:lstStyle/>
          <a:p>
            <a:r>
              <a:rPr lang="en-US" sz="1600" dirty="0"/>
              <a:t>Impact of r-TWT on DUT’s duty cycle/power saving</a:t>
            </a:r>
          </a:p>
          <a:p>
            <a:endParaRPr lang="en-US" sz="1600" dirty="0"/>
          </a:p>
          <a:p>
            <a:endParaRPr lang="en-US" sz="1600" dirty="0"/>
          </a:p>
          <a:p>
            <a:endParaRPr lang="en-US" sz="1600" dirty="0"/>
          </a:p>
          <a:p>
            <a:endParaRPr lang="en-US" sz="1600" dirty="0"/>
          </a:p>
          <a:p>
            <a:endParaRPr lang="en-US" sz="1600" dirty="0"/>
          </a:p>
          <a:p>
            <a:pPr marL="0" indent="0">
              <a:buNone/>
            </a:pPr>
            <a:endParaRPr lang="en-US" sz="1600" dirty="0"/>
          </a:p>
          <a:p>
            <a:pPr marL="0" indent="0">
              <a:buNone/>
            </a:pPr>
            <a:endParaRPr lang="en-US" sz="1600" dirty="0"/>
          </a:p>
          <a:p>
            <a:endParaRPr lang="en-US" sz="1600" dirty="0"/>
          </a:p>
          <a:p>
            <a:r>
              <a:rPr lang="en-US" sz="1600" dirty="0"/>
              <a:t>Notes:</a:t>
            </a:r>
          </a:p>
          <a:p>
            <a:pPr lvl="1"/>
            <a:r>
              <a:rPr lang="en-US" sz="1400" dirty="0"/>
              <a:t>For DUT using default VI scheme we implemented, DUT stays in Active Mode 100% of time (0% sleep) since it is competing with full buffer STAs, and that graph is omitted. </a:t>
            </a:r>
          </a:p>
          <a:p>
            <a:pPr lvl="1"/>
            <a:r>
              <a:rPr lang="en-US" sz="1400" dirty="0"/>
              <a:t>DUT wakes up for beacons each BI, which accounts for 3-4%  awake time in all cases.</a:t>
            </a:r>
            <a:endParaRPr lang="en-US" sz="1600" dirty="0"/>
          </a:p>
          <a:p>
            <a:r>
              <a:rPr lang="en-US" sz="1600" dirty="0"/>
              <a:t>Observations:</a:t>
            </a:r>
          </a:p>
          <a:p>
            <a:pPr lvl="1"/>
            <a:r>
              <a:rPr lang="en-US" sz="1400" dirty="0"/>
              <a:t>R-TWT can help devices lower power consumption by sleeping outside the SPs, and going to sleep within SP after delivering LST and early terminating. </a:t>
            </a:r>
          </a:p>
          <a:p>
            <a:pPr lvl="1"/>
            <a:r>
              <a:rPr lang="en-US" sz="1400" dirty="0"/>
              <a:t>Presence of NRS STAs may increase the DUT’s awake time, but DUT still achieved lower duty cycle than without r-TWT.</a:t>
            </a:r>
            <a:endParaRPr lang="en-US" sz="1600" dirty="0"/>
          </a:p>
          <a:p>
            <a:endParaRPr lang="en-US" sz="1600" dirty="0"/>
          </a:p>
          <a:p>
            <a:endParaRPr lang="en-US" sz="1600" dirty="0"/>
          </a:p>
          <a:p>
            <a:endParaRPr lang="en-US" sz="1600" dirty="0"/>
          </a:p>
          <a:p>
            <a:endParaRPr lang="en-US" sz="1600" dirty="0"/>
          </a:p>
          <a:p>
            <a:endParaRPr lang="en-US" sz="1600" dirty="0"/>
          </a:p>
          <a:p>
            <a:pPr lvl="1"/>
            <a:endParaRPr lang="en-US" sz="1400" dirty="0"/>
          </a:p>
        </p:txBody>
      </p:sp>
      <p:sp>
        <p:nvSpPr>
          <p:cNvPr id="3" name="Title 2">
            <a:extLst>
              <a:ext uri="{FF2B5EF4-FFF2-40B4-BE49-F238E27FC236}">
                <a16:creationId xmlns:a16="http://schemas.microsoft.com/office/drawing/2014/main" id="{647F28C7-197C-4642-A41A-1F7863601871}"/>
              </a:ext>
            </a:extLst>
          </p:cNvPr>
          <p:cNvSpPr>
            <a:spLocks noGrp="1"/>
          </p:cNvSpPr>
          <p:nvPr>
            <p:ph type="title"/>
          </p:nvPr>
        </p:nvSpPr>
        <p:spPr>
          <a:xfrm>
            <a:off x="685801" y="594360"/>
            <a:ext cx="7909560" cy="777240"/>
          </a:xfrm>
        </p:spPr>
        <p:txBody>
          <a:bodyPr/>
          <a:lstStyle/>
          <a:p>
            <a:r>
              <a:rPr lang="en-US" dirty="0"/>
              <a:t>Set 1: Simulation Results (4) – Sleep duration </a:t>
            </a:r>
          </a:p>
        </p:txBody>
      </p:sp>
      <p:sp>
        <p:nvSpPr>
          <p:cNvPr id="4" name="Footer Placeholder 3">
            <a:extLst>
              <a:ext uri="{FF2B5EF4-FFF2-40B4-BE49-F238E27FC236}">
                <a16:creationId xmlns:a16="http://schemas.microsoft.com/office/drawing/2014/main" id="{A5BF454F-97D3-4539-841C-E5D7FDE788EE}"/>
              </a:ext>
            </a:extLst>
          </p:cNvPr>
          <p:cNvSpPr>
            <a:spLocks noGrp="1"/>
          </p:cNvSpPr>
          <p:nvPr>
            <p:ph type="ftr" idx="11"/>
          </p:nvPr>
        </p:nvSpPr>
        <p:spPr/>
        <p:txBody>
          <a:bodyPr/>
          <a:lstStyle/>
          <a:p>
            <a:pPr>
              <a:defRPr/>
            </a:pPr>
            <a:r>
              <a:rPr lang="en-US" dirty="0"/>
              <a:t>M. Kumail Haider</a:t>
            </a:r>
          </a:p>
        </p:txBody>
      </p:sp>
      <p:sp>
        <p:nvSpPr>
          <p:cNvPr id="5" name="Slide Number Placeholder 4">
            <a:extLst>
              <a:ext uri="{FF2B5EF4-FFF2-40B4-BE49-F238E27FC236}">
                <a16:creationId xmlns:a16="http://schemas.microsoft.com/office/drawing/2014/main" id="{C96EC421-DFBE-4C6C-9F8D-BBA82CE5BE1E}"/>
              </a:ext>
            </a:extLst>
          </p:cNvPr>
          <p:cNvSpPr>
            <a:spLocks noGrp="1"/>
          </p:cNvSpPr>
          <p:nvPr>
            <p:ph type="sldNum" idx="12"/>
          </p:nvPr>
        </p:nvSpPr>
        <p:spPr/>
        <p:txBody>
          <a:bodyPr/>
          <a:lstStyle/>
          <a:p>
            <a:pPr>
              <a:defRPr/>
            </a:pPr>
            <a:r>
              <a:rPr lang="en-US"/>
              <a:t>Slide </a:t>
            </a:r>
            <a:fld id="{C1789BC7-C074-42CC-ADF8-5107DF6BD1C1}" type="slidenum">
              <a:rPr lang="en-US" smtClean="0"/>
              <a:pPr>
                <a:defRPr/>
              </a:pPr>
              <a:t>9</a:t>
            </a:fld>
            <a:endParaRPr lang="en-US"/>
          </a:p>
        </p:txBody>
      </p:sp>
      <p:pic>
        <p:nvPicPr>
          <p:cNvPr id="9" name="Picture 8" descr="Chart, line chart&#10;&#10;Description automatically generated">
            <a:extLst>
              <a:ext uri="{FF2B5EF4-FFF2-40B4-BE49-F238E27FC236}">
                <a16:creationId xmlns:a16="http://schemas.microsoft.com/office/drawing/2014/main" id="{71F533D6-58C8-D34B-A4B0-CD9261FFA496}"/>
              </a:ext>
            </a:extLst>
          </p:cNvPr>
          <p:cNvPicPr>
            <a:picLocks noChangeAspect="1"/>
          </p:cNvPicPr>
          <p:nvPr/>
        </p:nvPicPr>
        <p:blipFill rotWithShape="1">
          <a:blip r:embed="rId3">
            <a:extLst>
              <a:ext uri="{28A0092B-C50C-407E-A947-70E740481C1C}">
                <a14:useLocalDpi xmlns:a14="http://schemas.microsoft.com/office/drawing/2010/main" val="0"/>
              </a:ext>
            </a:extLst>
          </a:blip>
          <a:srcRect l="6000" t="548" r="8334" b="-1"/>
          <a:stretch/>
        </p:blipFill>
        <p:spPr>
          <a:xfrm>
            <a:off x="2435353" y="1752600"/>
            <a:ext cx="4273293" cy="2424362"/>
          </a:xfrm>
          <a:prstGeom prst="rect">
            <a:avLst/>
          </a:prstGeom>
        </p:spPr>
      </p:pic>
      <p:sp>
        <p:nvSpPr>
          <p:cNvPr id="8" name="Date Placeholder 5">
            <a:extLst>
              <a:ext uri="{FF2B5EF4-FFF2-40B4-BE49-F238E27FC236}">
                <a16:creationId xmlns:a16="http://schemas.microsoft.com/office/drawing/2014/main" id="{5F9E0565-B478-2F40-882E-27D8C1CB4EC5}"/>
              </a:ext>
            </a:extLst>
          </p:cNvPr>
          <p:cNvSpPr>
            <a:spLocks noGrp="1"/>
          </p:cNvSpPr>
          <p:nvPr>
            <p:ph type="dt" idx="2"/>
          </p:nvPr>
        </p:nvSpPr>
        <p:spPr>
          <a:xfrm>
            <a:off x="684214" y="320040"/>
            <a:ext cx="2743200" cy="228600"/>
          </a:xfrm>
        </p:spPr>
        <p:txBody>
          <a:bodyPr/>
          <a:lstStyle/>
          <a:p>
            <a:pPr>
              <a:defRPr/>
            </a:pPr>
            <a:r>
              <a:rPr lang="en-US" dirty="0"/>
              <a:t>December 2021</a:t>
            </a:r>
          </a:p>
        </p:txBody>
      </p:sp>
    </p:spTree>
    <p:extLst>
      <p:ext uri="{BB962C8B-B14F-4D97-AF65-F5344CB8AC3E}">
        <p14:creationId xmlns:p14="http://schemas.microsoft.com/office/powerpoint/2010/main" val="717866764"/>
      </p:ext>
    </p:extLst>
  </p:cSld>
  <p:clrMapOvr>
    <a:masterClrMapping/>
  </p:clrMapOvr>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C6B0AF35-4A93-B445-96F5-0B751B41F27C}" vid="{ED04804B-1694-8442-95DB-4C07514B8E0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39227</TotalTime>
  <Words>2028</Words>
  <Application>Microsoft Macintosh PowerPoint</Application>
  <PresentationFormat>On-screen Show (4:3)</PresentationFormat>
  <Paragraphs>452</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Times New Roman</vt:lpstr>
      <vt:lpstr>Wingdings</vt:lpstr>
      <vt:lpstr>ieee</vt:lpstr>
      <vt:lpstr>Simulation Evaluation of Restricted TWT </vt:lpstr>
      <vt:lpstr>Abstract</vt:lpstr>
      <vt:lpstr>CID 6497</vt:lpstr>
      <vt:lpstr>General Simulation Setup</vt:lpstr>
      <vt:lpstr>Set 1: Simulation Scenario/Configuration</vt:lpstr>
      <vt:lpstr>Set 1: Simulation Results (1) – Avg. Delay</vt:lpstr>
      <vt:lpstr>Set 1: Simulation Results (2) – 90, 95% Delay</vt:lpstr>
      <vt:lpstr>Set 1: Simulation Results (3) – Delay CDF</vt:lpstr>
      <vt:lpstr>Set 1: Simulation Results (4) – Sleep duration </vt:lpstr>
      <vt:lpstr>Set 2: Simulation Scenario/Configuration</vt:lpstr>
      <vt:lpstr>Set 2: Simulation Results (1)</vt:lpstr>
      <vt:lpstr>Set 2: Simulation Results (2)</vt:lpstr>
      <vt:lpstr>Simulation Set 3 </vt:lpstr>
      <vt:lpstr>Set 3: Simulation Results (1)</vt:lpstr>
      <vt:lpstr>Set 3: Simulation Results (2)</vt:lpstr>
      <vt:lpstr>Set 3: Simulation Results (3)</vt:lpstr>
      <vt:lpstr>Summary</vt:lpstr>
      <vt:lpstr>Backup Slides</vt:lpstr>
      <vt:lpstr>PowerPoint Presentation</vt:lpstr>
    </vt:vector>
  </TitlesOfParts>
  <Manager>Hongyuan Zhang</Manager>
  <Company>Marvell Semiconductor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Ditributed MUMIMO</dc:title>
  <dc:subject/>
  <dc:creator>Hongyuan Zhang</dc:creator>
  <cp:keywords>September 2017</cp:keywords>
  <dc:description/>
  <cp:lastModifiedBy>Muhammad Kumail Haider</cp:lastModifiedBy>
  <cp:revision>3521</cp:revision>
  <cp:lastPrinted>1998-02-10T13:28:06Z</cp:lastPrinted>
  <dcterms:created xsi:type="dcterms:W3CDTF">2007-05-21T21:00:37Z</dcterms:created>
  <dcterms:modified xsi:type="dcterms:W3CDTF">2021-12-11T03:01:33Z</dcterms:modified>
  <cp:category>Submission</cp:category>
</cp:coreProperties>
</file>