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43" r:id="rId3"/>
    <p:sldId id="345" r:id="rId4"/>
    <p:sldId id="267" r:id="rId5"/>
    <p:sldId id="279" r:id="rId6"/>
    <p:sldId id="278" r:id="rId7"/>
    <p:sldId id="275" r:id="rId8"/>
    <p:sldId id="344" r:id="rId9"/>
    <p:sldId id="285" r:id="rId10"/>
    <p:sldId id="348" r:id="rId11"/>
    <p:sldId id="347" r:id="rId12"/>
    <p:sldId id="283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ren Kedem" initials="OK" lastIdx="7" clrIdx="0">
    <p:extLst>
      <p:ext uri="{19B8F6BF-5375-455C-9EA6-DF929625EA0E}">
        <p15:presenceInfo xmlns:p15="http://schemas.microsoft.com/office/powerpoint/2012/main" userId="S::okedem@maxlinear.com::c343c80a-2f13-44e5-ae76-e701a51edf0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610D6E-D5C8-4D53-8685-891B6F43D4DF}" v="1" dt="2022-01-05T16:30:43.6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>
        <p:scale>
          <a:sx n="110" d="100"/>
          <a:sy n="110" d="100"/>
        </p:scale>
        <p:origin x="456" y="-1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ju Palayur" userId="5e4ff9ae-c553-4c8e-b320-8425c5268c1d" providerId="ADAL" clId="{AC5BFEE1-DEC0-42D5-8678-77F0CE25D28D}"/>
    <pc:docChg chg="custSel modSld">
      <pc:chgData name="Saju Palayur" userId="5e4ff9ae-c553-4c8e-b320-8425c5268c1d" providerId="ADAL" clId="{AC5BFEE1-DEC0-42D5-8678-77F0CE25D28D}" dt="2021-12-21T14:10:21.444" v="134" actId="207"/>
      <pc:docMkLst>
        <pc:docMk/>
      </pc:docMkLst>
      <pc:sldChg chg="modSp mod delCm">
        <pc:chgData name="Saju Palayur" userId="5e4ff9ae-c553-4c8e-b320-8425c5268c1d" providerId="ADAL" clId="{AC5BFEE1-DEC0-42D5-8678-77F0CE25D28D}" dt="2021-12-21T14:10:21.444" v="134" actId="207"/>
        <pc:sldMkLst>
          <pc:docMk/>
          <pc:sldMk cId="4158215223" sldId="343"/>
        </pc:sldMkLst>
        <pc:spChg chg="mod">
          <ac:chgData name="Saju Palayur" userId="5e4ff9ae-c553-4c8e-b320-8425c5268c1d" providerId="ADAL" clId="{AC5BFEE1-DEC0-42D5-8678-77F0CE25D28D}" dt="2021-12-21T14:10:21.444" v="134" actId="207"/>
          <ac:spMkLst>
            <pc:docMk/>
            <pc:sldMk cId="4158215223" sldId="343"/>
            <ac:spMk id="3" creationId="{D71FD92C-D502-4248-AC4E-743108038634}"/>
          </ac:spMkLst>
        </pc:spChg>
      </pc:sldChg>
    </pc:docChg>
  </pc:docChgLst>
  <pc:docChgLst>
    <pc:chgData name="Saju Palayur" userId="5e4ff9ae-c553-4c8e-b320-8425c5268c1d" providerId="ADAL" clId="{04610D6E-D5C8-4D53-8685-891B6F43D4DF}"/>
    <pc:docChg chg="undo redo custSel addSld modSld sldOrd">
      <pc:chgData name="Saju Palayur" userId="5e4ff9ae-c553-4c8e-b320-8425c5268c1d" providerId="ADAL" clId="{04610D6E-D5C8-4D53-8685-891B6F43D4DF}" dt="2022-01-05T17:12:17.416" v="116" actId="20577"/>
      <pc:docMkLst>
        <pc:docMk/>
      </pc:docMkLst>
      <pc:sldChg chg="modSp mod">
        <pc:chgData name="Saju Palayur" userId="5e4ff9ae-c553-4c8e-b320-8425c5268c1d" providerId="ADAL" clId="{04610D6E-D5C8-4D53-8685-891B6F43D4DF}" dt="2022-01-05T17:12:17.416" v="116" actId="20577"/>
        <pc:sldMkLst>
          <pc:docMk/>
          <pc:sldMk cId="1927035902" sldId="267"/>
        </pc:sldMkLst>
        <pc:spChg chg="mod">
          <ac:chgData name="Saju Palayur" userId="5e4ff9ae-c553-4c8e-b320-8425c5268c1d" providerId="ADAL" clId="{04610D6E-D5C8-4D53-8685-891B6F43D4DF}" dt="2022-01-05T17:12:17.416" v="116" actId="20577"/>
          <ac:spMkLst>
            <pc:docMk/>
            <pc:sldMk cId="1927035902" sldId="267"/>
            <ac:spMk id="4098" creationId="{00000000-0000-0000-0000-000000000000}"/>
          </ac:spMkLst>
        </pc:spChg>
      </pc:sldChg>
      <pc:sldChg chg="modSp mod">
        <pc:chgData name="Saju Palayur" userId="5e4ff9ae-c553-4c8e-b320-8425c5268c1d" providerId="ADAL" clId="{04610D6E-D5C8-4D53-8685-891B6F43D4DF}" dt="2022-01-05T16:11:54.683" v="50" actId="6549"/>
        <pc:sldMkLst>
          <pc:docMk/>
          <pc:sldMk cId="2797796321" sldId="278"/>
        </pc:sldMkLst>
        <pc:spChg chg="mod">
          <ac:chgData name="Saju Palayur" userId="5e4ff9ae-c553-4c8e-b320-8425c5268c1d" providerId="ADAL" clId="{04610D6E-D5C8-4D53-8685-891B6F43D4DF}" dt="2022-01-05T16:11:54.683" v="50" actId="6549"/>
          <ac:spMkLst>
            <pc:docMk/>
            <pc:sldMk cId="2797796321" sldId="278"/>
            <ac:spMk id="4098" creationId="{00000000-0000-0000-0000-000000000000}"/>
          </ac:spMkLst>
        </pc:spChg>
      </pc:sldChg>
      <pc:sldChg chg="modSp mod">
        <pc:chgData name="Saju Palayur" userId="5e4ff9ae-c553-4c8e-b320-8425c5268c1d" providerId="ADAL" clId="{04610D6E-D5C8-4D53-8685-891B6F43D4DF}" dt="2022-01-05T16:42:07.019" v="106" actId="20577"/>
        <pc:sldMkLst>
          <pc:docMk/>
          <pc:sldMk cId="428109091" sldId="279"/>
        </pc:sldMkLst>
        <pc:spChg chg="mod">
          <ac:chgData name="Saju Palayur" userId="5e4ff9ae-c553-4c8e-b320-8425c5268c1d" providerId="ADAL" clId="{04610D6E-D5C8-4D53-8685-891B6F43D4DF}" dt="2022-01-05T16:42:07.019" v="106" actId="20577"/>
          <ac:spMkLst>
            <pc:docMk/>
            <pc:sldMk cId="428109091" sldId="279"/>
            <ac:spMk id="4098" creationId="{00000000-0000-0000-0000-000000000000}"/>
          </ac:spMkLst>
        </pc:spChg>
      </pc:sldChg>
      <pc:sldChg chg="modSp mod">
        <pc:chgData name="Saju Palayur" userId="5e4ff9ae-c553-4c8e-b320-8425c5268c1d" providerId="ADAL" clId="{04610D6E-D5C8-4D53-8685-891B6F43D4DF}" dt="2022-01-05T16:24:21.767" v="73" actId="20577"/>
        <pc:sldMkLst>
          <pc:docMk/>
          <pc:sldMk cId="4158215223" sldId="343"/>
        </pc:sldMkLst>
        <pc:spChg chg="mod">
          <ac:chgData name="Saju Palayur" userId="5e4ff9ae-c553-4c8e-b320-8425c5268c1d" providerId="ADAL" clId="{04610D6E-D5C8-4D53-8685-891B6F43D4DF}" dt="2022-01-05T16:24:21.767" v="73" actId="20577"/>
          <ac:spMkLst>
            <pc:docMk/>
            <pc:sldMk cId="4158215223" sldId="343"/>
            <ac:spMk id="3" creationId="{D71FD92C-D502-4248-AC4E-743108038634}"/>
          </ac:spMkLst>
        </pc:spChg>
      </pc:sldChg>
      <pc:sldChg chg="modSp mod">
        <pc:chgData name="Saju Palayur" userId="5e4ff9ae-c553-4c8e-b320-8425c5268c1d" providerId="ADAL" clId="{04610D6E-D5C8-4D53-8685-891B6F43D4DF}" dt="2022-01-05T16:21:10.575" v="58" actId="20577"/>
        <pc:sldMkLst>
          <pc:docMk/>
          <pc:sldMk cId="2608757743" sldId="345"/>
        </pc:sldMkLst>
        <pc:spChg chg="mod">
          <ac:chgData name="Saju Palayur" userId="5e4ff9ae-c553-4c8e-b320-8425c5268c1d" providerId="ADAL" clId="{04610D6E-D5C8-4D53-8685-891B6F43D4DF}" dt="2022-01-05T16:21:10.575" v="58" actId="20577"/>
          <ac:spMkLst>
            <pc:docMk/>
            <pc:sldMk cId="2608757743" sldId="345"/>
            <ac:spMk id="3" creationId="{D71FD92C-D502-4248-AC4E-743108038634}"/>
          </ac:spMkLst>
        </pc:spChg>
      </pc:sldChg>
      <pc:sldChg chg="delSp modSp add mod ord">
        <pc:chgData name="Saju Palayur" userId="5e4ff9ae-c553-4c8e-b320-8425c5268c1d" providerId="ADAL" clId="{04610D6E-D5C8-4D53-8685-891B6F43D4DF}" dt="2022-01-05T16:32:06.010" v="96" actId="20577"/>
        <pc:sldMkLst>
          <pc:docMk/>
          <pc:sldMk cId="4235589494" sldId="347"/>
        </pc:sldMkLst>
        <pc:spChg chg="mod">
          <ac:chgData name="Saju Palayur" userId="5e4ff9ae-c553-4c8e-b320-8425c5268c1d" providerId="ADAL" clId="{04610D6E-D5C8-4D53-8685-891B6F43D4DF}" dt="2022-01-05T16:32:06.010" v="96" actId="20577"/>
          <ac:spMkLst>
            <pc:docMk/>
            <pc:sldMk cId="4235589494" sldId="347"/>
            <ac:spMk id="4098" creationId="{00000000-0000-0000-0000-000000000000}"/>
          </ac:spMkLst>
        </pc:spChg>
        <pc:picChg chg="mod">
          <ac:chgData name="Saju Palayur" userId="5e4ff9ae-c553-4c8e-b320-8425c5268c1d" providerId="ADAL" clId="{04610D6E-D5C8-4D53-8685-891B6F43D4DF}" dt="2022-01-05T16:30:49.955" v="77" actId="1076"/>
          <ac:picMkLst>
            <pc:docMk/>
            <pc:sldMk cId="4235589494" sldId="347"/>
            <ac:picMk id="3" creationId="{3495231E-AE93-48B8-A19B-0912E9CADB63}"/>
          </ac:picMkLst>
        </pc:picChg>
        <pc:picChg chg="del">
          <ac:chgData name="Saju Palayur" userId="5e4ff9ae-c553-4c8e-b320-8425c5268c1d" providerId="ADAL" clId="{04610D6E-D5C8-4D53-8685-891B6F43D4DF}" dt="2022-01-05T16:30:45.872" v="75" actId="478"/>
          <ac:picMkLst>
            <pc:docMk/>
            <pc:sldMk cId="4235589494" sldId="347"/>
            <ac:picMk id="5" creationId="{C6BD65A3-9F3E-47CB-8197-CC448BA97653}"/>
          </ac:picMkLst>
        </pc:picChg>
      </pc:sldChg>
      <pc:sldChg chg="addSp delSp modSp add mod">
        <pc:chgData name="Saju Palayur" userId="5e4ff9ae-c553-4c8e-b320-8425c5268c1d" providerId="ADAL" clId="{04610D6E-D5C8-4D53-8685-891B6F43D4DF}" dt="2022-01-05T16:31:14.378" v="89" actId="1076"/>
        <pc:sldMkLst>
          <pc:docMk/>
          <pc:sldMk cId="3859802229" sldId="348"/>
        </pc:sldMkLst>
        <pc:spChg chg="add del mod">
          <ac:chgData name="Saju Palayur" userId="5e4ff9ae-c553-4c8e-b320-8425c5268c1d" providerId="ADAL" clId="{04610D6E-D5C8-4D53-8685-891B6F43D4DF}" dt="2022-01-05T16:31:11.222" v="88" actId="478"/>
          <ac:spMkLst>
            <pc:docMk/>
            <pc:sldMk cId="3859802229" sldId="348"/>
            <ac:spMk id="3" creationId="{06810C8B-B6EC-4E3A-8B28-9925D6D9E916}"/>
          </ac:spMkLst>
        </pc:spChg>
        <pc:spChg chg="mod">
          <ac:chgData name="Saju Palayur" userId="5e4ff9ae-c553-4c8e-b320-8425c5268c1d" providerId="ADAL" clId="{04610D6E-D5C8-4D53-8685-891B6F43D4DF}" dt="2022-01-05T16:31:14.378" v="89" actId="1076"/>
          <ac:spMkLst>
            <pc:docMk/>
            <pc:sldMk cId="3859802229" sldId="348"/>
            <ac:spMk id="4097" creationId="{00000000-0000-0000-0000-000000000000}"/>
          </ac:spMkLst>
        </pc:spChg>
        <pc:spChg chg="del">
          <ac:chgData name="Saju Palayur" userId="5e4ff9ae-c553-4c8e-b320-8425c5268c1d" providerId="ADAL" clId="{04610D6E-D5C8-4D53-8685-891B6F43D4DF}" dt="2022-01-05T16:31:09.440" v="87" actId="478"/>
          <ac:spMkLst>
            <pc:docMk/>
            <pc:sldMk cId="3859802229" sldId="348"/>
            <ac:spMk id="4098" creationId="{00000000-0000-0000-0000-000000000000}"/>
          </ac:spMkLst>
        </pc:spChg>
      </pc:sldChg>
    </pc:docChg>
  </pc:docChgLst>
  <pc:docChgLst>
    <pc:chgData name="Saju Palayur" userId="5e4ff9ae-c553-4c8e-b320-8425c5268c1d" providerId="ADAL" clId="{B1A78854-7BD6-4F00-AFFD-619C2B1F1045}"/>
    <pc:docChg chg="modSld">
      <pc:chgData name="Saju Palayur" userId="5e4ff9ae-c553-4c8e-b320-8425c5268c1d" providerId="ADAL" clId="{B1A78854-7BD6-4F00-AFFD-619C2B1F1045}" dt="2021-12-23T01:01:59.726" v="0" actId="108"/>
      <pc:docMkLst>
        <pc:docMk/>
      </pc:docMkLst>
      <pc:sldChg chg="modSp mod">
        <pc:chgData name="Saju Palayur" userId="5e4ff9ae-c553-4c8e-b320-8425c5268c1d" providerId="ADAL" clId="{B1A78854-7BD6-4F00-AFFD-619C2B1F1045}" dt="2021-12-23T01:01:59.726" v="0" actId="108"/>
        <pc:sldMkLst>
          <pc:docMk/>
          <pc:sldMk cId="4158215223" sldId="343"/>
        </pc:sldMkLst>
        <pc:spChg chg="mod">
          <ac:chgData name="Saju Palayur" userId="5e4ff9ae-c553-4c8e-b320-8425c5268c1d" providerId="ADAL" clId="{B1A78854-7BD6-4F00-AFFD-619C2B1F1045}" dt="2021-12-23T01:01:59.726" v="0" actId="108"/>
          <ac:spMkLst>
            <pc:docMk/>
            <pc:sldMk cId="4158215223" sldId="343"/>
            <ac:spMk id="3" creationId="{D71FD92C-D502-4248-AC4E-74310803863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12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491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802.11-21/1989r0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787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802.11-21/1989r0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092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802.11-21/1989r0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4541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802.11-21/1989r0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8173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802.11-21/1989r0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5794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802.11-21/1989r0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6225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802.11-21/1989r0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0531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802.11-21/1989r0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892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5C6F9EA7-931B-4200-85BC-69E9B816B05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Dec 2021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2817EE7-1720-4D04-99DC-AB939A6CF52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MaxLinear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6089B6-2407-4D94-8E0A-4E9C7E8D97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9E49EC8D-31E1-406D-9637-16F29E9E3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MaxLinear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MaxLinear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MaxLinear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MaxLinear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Dec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MaxLinear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802.11-21/1989r0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Dec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Group-address-frame-enhancements</a:t>
            </a:r>
            <a:r>
              <a:rPr lang="en-GB" dirty="0"/>
              <a:t> for MLD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US" sz="2000" dirty="0"/>
              <a:t>12/08/2021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441871"/>
              </p:ext>
            </p:extLst>
          </p:nvPr>
        </p:nvGraphicFramePr>
        <p:xfrm>
          <a:off x="519113" y="2420938"/>
          <a:ext cx="7800975" cy="241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04200" imgH="2548489" progId="Word.Document.8">
                  <p:embed/>
                </p:oleObj>
              </mc:Choice>
              <mc:Fallback>
                <p:oleObj name="Document" r:id="rId3" imgW="8204200" imgH="2548489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420938"/>
                        <a:ext cx="7800975" cy="2416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Dec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23106" y="27432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Backup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6BFE754-CDC8-45CF-8D1F-9BB7F58E9ABF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98022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wrap="square" anchor="ctr"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Routing Table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sz="half" idx="2"/>
          </p:nvPr>
        </p:nvSpPr>
        <p:spPr>
          <a:xfrm>
            <a:off x="381000" y="1413784"/>
            <a:ext cx="8382000" cy="3539215"/>
          </a:xfrm>
        </p:spPr>
        <p:txBody>
          <a:bodyPr wrap="square" anchor="t">
            <a:normAutofit/>
          </a:bodyPr>
          <a:lstStyle/>
          <a:p>
            <a:pPr marL="0" indent="0">
              <a:lnSpc>
                <a:spcPct val="90000"/>
              </a:lnSpc>
            </a:pPr>
            <a:r>
              <a:rPr lang="en-US" sz="1600" b="0" dirty="0"/>
              <a:t>The AP snoops the IGMP/MLD packets and populated the status of the multicast routes, as shown in the table.</a:t>
            </a:r>
          </a:p>
          <a:p>
            <a:pPr marL="0" indent="0">
              <a:lnSpc>
                <a:spcPct val="90000"/>
              </a:lnSpc>
            </a:pPr>
            <a:r>
              <a:rPr lang="en-US" sz="1600" b="0" dirty="0"/>
              <a:t>As you can see if the proposed method is used, the AP ends up sending the multicast packet at the best rate which is MSC-7.</a:t>
            </a:r>
          </a:p>
          <a:p>
            <a:pPr marL="0" indent="0">
              <a:lnSpc>
                <a:spcPct val="90000"/>
              </a:lnSpc>
            </a:pPr>
            <a:endParaRPr lang="en-US" sz="1600" b="0" dirty="0"/>
          </a:p>
          <a:p>
            <a:pPr marL="0" indent="0">
              <a:lnSpc>
                <a:spcPct val="90000"/>
              </a:lnSpc>
            </a:pPr>
            <a:endParaRPr lang="en-US" sz="1600" b="0" dirty="0"/>
          </a:p>
          <a:p>
            <a:pPr marL="0" indent="0">
              <a:lnSpc>
                <a:spcPct val="90000"/>
              </a:lnSpc>
            </a:pPr>
            <a:endParaRPr lang="en-US" sz="1600" b="0" dirty="0"/>
          </a:p>
          <a:p>
            <a:pPr marL="0" indent="0">
              <a:lnSpc>
                <a:spcPct val="90000"/>
              </a:lnSpc>
            </a:pPr>
            <a:endParaRPr lang="en-US" sz="1600" b="0" dirty="0"/>
          </a:p>
          <a:p>
            <a:pPr marL="0" indent="0">
              <a:lnSpc>
                <a:spcPct val="90000"/>
              </a:lnSpc>
            </a:pPr>
            <a:endParaRPr lang="en-US" sz="1600" b="0" dirty="0"/>
          </a:p>
          <a:p>
            <a:pPr marL="0" indent="0">
              <a:lnSpc>
                <a:spcPct val="90000"/>
              </a:lnSpc>
            </a:pPr>
            <a:endParaRPr lang="en-US" sz="16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 bwMode="auto">
          <a:xfrm>
            <a:off x="696912" y="333375"/>
            <a:ext cx="1874823" cy="273050"/>
          </a:xfr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Dec 2021</a:t>
            </a:r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340EA49-1707-4BB8-A011-885ED542A135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5643570" y="6475413"/>
            <a:ext cx="2898768" cy="180975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MaxLinear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495231E-AE93-48B8-A19B-0912E9CADB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239" y="2932678"/>
            <a:ext cx="7497521" cy="1550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5894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Dec 2021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838200"/>
            <a:ext cx="8008938" cy="502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US" sz="1400" b="1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Acronyms: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US" sz="1400" b="1" dirty="0">
              <a:solidFill>
                <a:schemeClr val="tx1"/>
              </a:solidFill>
              <a:latin typeface="Roboto" panose="02000000000000000000" pitchFamily="2" charset="0"/>
            </a:endParaRP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US" sz="1400" b="1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MLD</a:t>
            </a:r>
            <a:r>
              <a:rPr lang="en-US" sz="140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: Multi link device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Roboto" panose="02000000000000000000" pitchFamily="2" charset="0"/>
              </a:rPr>
              <a:t>AP</a:t>
            </a:r>
            <a:r>
              <a:rPr lang="en-US" sz="1400" dirty="0">
                <a:solidFill>
                  <a:schemeClr val="tx1"/>
                </a:solidFill>
                <a:latin typeface="Roboto" panose="02000000000000000000" pitchFamily="2" charset="0"/>
              </a:rPr>
              <a:t>: Access point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US" sz="1400" b="1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VAP</a:t>
            </a:r>
            <a:r>
              <a:rPr lang="en-US" sz="140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: Virtual AP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Roboto" panose="02000000000000000000" pitchFamily="2" charset="0"/>
              </a:rPr>
              <a:t>Legacy</a:t>
            </a:r>
            <a:r>
              <a:rPr lang="en-US" sz="1400" dirty="0">
                <a:solidFill>
                  <a:schemeClr val="tx1"/>
                </a:solidFill>
                <a:latin typeface="Roboto" panose="02000000000000000000" pitchFamily="2" charset="0"/>
              </a:rPr>
              <a:t>: Wi-Fi technology 802.11ax and before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Roboto" panose="02000000000000000000" pitchFamily="2" charset="0"/>
              </a:rPr>
              <a:t>AP MLD</a:t>
            </a:r>
            <a:r>
              <a:rPr lang="en-US" sz="1400" dirty="0">
                <a:solidFill>
                  <a:schemeClr val="tx1"/>
                </a:solidFill>
                <a:latin typeface="Roboto" panose="02000000000000000000" pitchFamily="2" charset="0"/>
              </a:rPr>
              <a:t>: Access point which is a </a:t>
            </a:r>
            <a:r>
              <a:rPr lang="en-US" sz="140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Multi link device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Roboto" panose="02000000000000000000" pitchFamily="2" charset="0"/>
              </a:rPr>
              <a:t>Non-AP MLD</a:t>
            </a:r>
            <a:r>
              <a:rPr lang="en-US" sz="1400" dirty="0">
                <a:solidFill>
                  <a:schemeClr val="tx1"/>
                </a:solidFill>
                <a:latin typeface="Roboto" panose="02000000000000000000" pitchFamily="2" charset="0"/>
              </a:rPr>
              <a:t>: Station which is a </a:t>
            </a:r>
            <a:r>
              <a:rPr lang="en-US" sz="140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Multi link device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Roboto" panose="02000000000000000000" pitchFamily="2" charset="0"/>
              </a:rPr>
              <a:t>STA: </a:t>
            </a:r>
            <a:r>
              <a:rPr lang="en-US" sz="1400" dirty="0">
                <a:solidFill>
                  <a:schemeClr val="tx1"/>
                </a:solidFill>
                <a:latin typeface="Roboto" panose="02000000000000000000" pitchFamily="2" charset="0"/>
              </a:rPr>
              <a:t>Station or Wireless Device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Roboto" panose="02000000000000000000" pitchFamily="2" charset="0"/>
              </a:rPr>
              <a:t>MCS</a:t>
            </a:r>
            <a:r>
              <a:rPr lang="en-US" sz="1400" dirty="0">
                <a:solidFill>
                  <a:schemeClr val="tx1"/>
                </a:solidFill>
                <a:latin typeface="Roboto" panose="02000000000000000000" pitchFamily="2" charset="0"/>
              </a:rPr>
              <a:t>: Modulation and Coding Scheme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Roboto" panose="02000000000000000000" pitchFamily="2" charset="0"/>
              </a:rPr>
              <a:t>TIM</a:t>
            </a:r>
            <a:r>
              <a:rPr lang="en-US" sz="1400" dirty="0">
                <a:solidFill>
                  <a:schemeClr val="tx1"/>
                </a:solidFill>
                <a:latin typeface="Roboto" panose="02000000000000000000" pitchFamily="2" charset="0"/>
              </a:rPr>
              <a:t>: Traffic indication map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Roboto" panose="02000000000000000000" pitchFamily="2" charset="0"/>
              </a:rPr>
              <a:t>DTIM</a:t>
            </a:r>
            <a:r>
              <a:rPr lang="en-US" sz="1400" dirty="0">
                <a:solidFill>
                  <a:schemeClr val="tx1"/>
                </a:solidFill>
                <a:latin typeface="Roboto" panose="02000000000000000000" pitchFamily="2" charset="0"/>
              </a:rPr>
              <a:t>: Delivery traffic indication message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1400" b="1" dirty="0" err="1">
                <a:solidFill>
                  <a:schemeClr val="tx1"/>
                </a:solidFill>
                <a:latin typeface="Roboto" panose="02000000000000000000" pitchFamily="2" charset="0"/>
              </a:rPr>
              <a:t>eMLSR</a:t>
            </a:r>
            <a:r>
              <a:rPr lang="en-US" sz="1400" dirty="0">
                <a:solidFill>
                  <a:schemeClr val="tx1"/>
                </a:solidFill>
                <a:latin typeface="Roboto" panose="02000000000000000000" pitchFamily="2" charset="0"/>
              </a:rPr>
              <a:t>: enhanced Multilink Single Radio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Roboto" panose="02000000000000000000" pitchFamily="2" charset="0"/>
              </a:rPr>
              <a:t>TWT</a:t>
            </a:r>
            <a:r>
              <a:rPr lang="en-US" sz="1400" dirty="0">
                <a:solidFill>
                  <a:schemeClr val="tx1"/>
                </a:solidFill>
                <a:latin typeface="Roboto" panose="02000000000000000000" pitchFamily="2" charset="0"/>
              </a:rPr>
              <a:t>: Target wake time.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Roboto" panose="02000000000000000000" pitchFamily="2" charset="0"/>
              </a:rPr>
              <a:t>KPI</a:t>
            </a:r>
            <a:r>
              <a:rPr lang="en-US" sz="1400" dirty="0">
                <a:solidFill>
                  <a:schemeClr val="tx1"/>
                </a:solidFill>
                <a:latin typeface="Roboto" panose="02000000000000000000" pitchFamily="2" charset="0"/>
              </a:rPr>
              <a:t>:  key performance indicator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Roboto" panose="02000000000000000000" pitchFamily="2" charset="0"/>
              </a:rPr>
              <a:t>IGMP</a:t>
            </a:r>
            <a:r>
              <a:rPr lang="en-US" sz="1400" dirty="0">
                <a:solidFill>
                  <a:schemeClr val="tx1"/>
                </a:solidFill>
                <a:latin typeface="Roboto" panose="02000000000000000000" pitchFamily="2" charset="0"/>
              </a:rPr>
              <a:t>: Internet Group Management Protocol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Roboto" panose="02000000000000000000" pitchFamily="2" charset="0"/>
              </a:rPr>
              <a:t>IANA:</a:t>
            </a:r>
            <a:r>
              <a:rPr lang="en-US" sz="1100" b="0" i="0" dirty="0">
                <a:solidFill>
                  <a:srgbClr val="202124"/>
                </a:solidFill>
                <a:effectLst/>
                <a:latin typeface="Google Sans"/>
              </a:rPr>
              <a:t> </a:t>
            </a:r>
            <a:r>
              <a:rPr lang="en-US" sz="1400" dirty="0">
                <a:solidFill>
                  <a:schemeClr val="tx1"/>
                </a:solidFill>
                <a:latin typeface="Roboto" panose="02000000000000000000" pitchFamily="2" charset="0"/>
              </a:rPr>
              <a:t>Internet Assigned Numbers Authority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Roboto" panose="02000000000000000000" pitchFamily="2" charset="0"/>
              </a:rPr>
              <a:t>NAV</a:t>
            </a:r>
            <a:r>
              <a:rPr lang="en-US" sz="1400" dirty="0">
                <a:solidFill>
                  <a:schemeClr val="tx1"/>
                </a:solidFill>
                <a:latin typeface="Roboto" panose="02000000000000000000" pitchFamily="2" charset="0"/>
              </a:rPr>
              <a:t>: network allocation vector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Roboto" panose="02000000000000000000" pitchFamily="2" charset="0"/>
              </a:rPr>
              <a:t>PHY: </a:t>
            </a:r>
            <a:r>
              <a:rPr lang="en-US" sz="1400" dirty="0">
                <a:solidFill>
                  <a:schemeClr val="tx1"/>
                </a:solidFill>
                <a:latin typeface="Roboto" panose="02000000000000000000" pitchFamily="2" charset="0"/>
              </a:rPr>
              <a:t>Physical Layer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US" sz="1400" dirty="0">
              <a:solidFill>
                <a:schemeClr val="tx1"/>
              </a:solidFill>
              <a:latin typeface="Roboto" panose="02000000000000000000" pitchFamily="2" charset="0"/>
            </a:endParaRP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US" sz="1400" b="1" i="0" dirty="0">
              <a:solidFill>
                <a:schemeClr val="tx1"/>
              </a:solidFill>
              <a:effectLst/>
              <a:latin typeface="Roboto" panose="02000000000000000000" pitchFamily="2" charset="0"/>
            </a:endParaRP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US" sz="1400" b="1" i="0" dirty="0">
              <a:solidFill>
                <a:schemeClr val="tx1"/>
              </a:solidFill>
              <a:effectLst/>
              <a:latin typeface="Roboto" panose="02000000000000000000" pitchFamily="2" charset="0"/>
            </a:endParaRP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643A583E-EF86-42AB-ACDF-FC8676AD2F9F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63817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54392-6960-4E3A-A0F9-278D01D7F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1FD92C-D502-4248-AC4E-7431080386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1779126"/>
            <a:ext cx="7770813" cy="4113213"/>
          </a:xfrm>
        </p:spPr>
        <p:txBody>
          <a:bodyPr/>
          <a:lstStyle/>
          <a:p>
            <a:pPr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US" sz="1600" b="0" dirty="0"/>
              <a:t>Multicast is a type of communication where messages are sent to a group of receiving devices simultaneously. In WiFi, multicast transmissions saves device power consumption and air-time by targeting multiple devices in one transmission.</a:t>
            </a:r>
          </a:p>
          <a:p>
            <a:pPr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US" sz="1600" b="0" dirty="0"/>
              <a:t>WiFi 7 introduces a new class of devices called MLD (Multi-link Devices). Access points simultaneously connect in 2.4Ghz, 5GHz, and 6Ghz to a device offering increased aggregated throughput and reliability, but also have some disadvantages for Multicast traffic.</a:t>
            </a:r>
          </a:p>
          <a:p>
            <a:pPr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US" sz="1600" b="0" dirty="0"/>
              <a:t>IANA  (Internet Assigned Numbers Authority) has reserved 224.0.0.0 – 239.255.255.255 for multicast groups, with 239.0.0.0/8 commonly used on the intranet. A device that wishes to join a multicast group sends an IGMP (Internet Group Management Protocol) Membership Report / Join message for that given group. Devices can send "join group" or "leave group" messages at any point.</a:t>
            </a:r>
          </a:p>
          <a:p>
            <a:pPr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US" sz="1600" b="0" dirty="0"/>
              <a:t>AP MLD can manage the multicast traffic more efficiently </a:t>
            </a:r>
            <a:r>
              <a:rPr lang="en-US" sz="1600" b="0"/>
              <a:t>and offer </a:t>
            </a:r>
            <a:r>
              <a:rPr lang="en-US" sz="1600" b="0" dirty="0"/>
              <a:t>better performance when it manages the multicast transmission with respect to the multicast groups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67A86D-4A2F-4AFD-994C-1DBE98662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fld id="{53FB094F-9AA1-4DCE-ACF7-7045DF449FF9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CF8AD1-373C-44B1-BE84-817A4B97D59A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Dec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156367-F335-413C-BAF6-0CA228519F5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8215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54392-6960-4E3A-A0F9-278D01D7F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1FD92C-D502-4248-AC4E-743108038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In this submission, we improve the delivery of multicast frames in WiFi by</a:t>
            </a:r>
          </a:p>
          <a:p>
            <a:pPr marL="0" indent="0"/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Letting </a:t>
            </a:r>
            <a:r>
              <a:rPr lang="en-US" sz="2000" dirty="0">
                <a:solidFill>
                  <a:srgbClr val="0E101A"/>
                </a:solidFill>
                <a:effectLst/>
              </a:rPr>
              <a:t>AP MLD manage traffic as per the Multicast Groups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Reducing transmitting duplicate frames there by saving Airtime and Power.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Letting</a:t>
            </a:r>
            <a:r>
              <a:rPr lang="en-GB" sz="2000" dirty="0">
                <a:solidFill>
                  <a:schemeClr val="tx1"/>
                </a:solidFill>
              </a:rPr>
              <a:t> AP MLD schedule multicast traffic during TWT service period.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rgbClr val="00B05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GB" dirty="0">
              <a:solidFill>
                <a:schemeClr val="tx1"/>
              </a:solidFill>
            </a:endParaRPr>
          </a:p>
          <a:p>
            <a:pPr marL="457200" lvl="1" indent="0"/>
            <a:endParaRPr lang="en-US" sz="2000" dirty="0">
              <a:solidFill>
                <a:srgbClr val="0E101A"/>
              </a:solidFill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67A86D-4A2F-4AFD-994C-1DBE98662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fld id="{53FB094F-9AA1-4DCE-ACF7-7045DF449FF9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CF8AD1-373C-44B1-BE84-817A4B97D59A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Dec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156367-F335-413C-BAF6-0CA228519F5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8757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Dec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8788" y="609151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WiFi Multicast Flow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300633"/>
            <a:ext cx="5334000" cy="5085238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/>
              <a:t>Ethernet Bridge ports connected to VAPs.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/>
              <a:t>Multicast data is transmitted to all associated VAP clients on a radio link (Only one VAP per radio link is shown in the picture).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/>
              <a:t>Multicast transmission must be done with the best MCS that can be received by all associated STAs.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/>
              <a:t>Associated STAs receive all multicast traffic.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/>
              <a:t>STAs receives multicast/unicast only from one Radio link.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/>
              <a:t>VAP rules for sending multicast data: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In case STAs are not in Power Save mode, the </a:t>
            </a:r>
            <a:r>
              <a:rPr lang="en-US" sz="1600"/>
              <a:t>AP should/may </a:t>
            </a:r>
            <a:r>
              <a:rPr lang="en-US" sz="1600" dirty="0"/>
              <a:t>send the transmission immediately.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Otherwise, multicasts should be transmitted only after DTIM Beacon.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600" b="0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74F2287-065E-4DF0-9CEB-BD6EE24F516C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MaxLinear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B8BA98E-F320-4A9F-B04D-3CB8AEB48E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0" y="1248369"/>
            <a:ext cx="3491822" cy="508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0359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Dec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8788" y="609151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MLD Multicast in 802.11 be (WiFi 7)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1" y="1250228"/>
            <a:ext cx="5181600" cy="5106298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b="0" dirty="0"/>
              <a:t>Ethernet Bridge ports connected to AP MLD and they in turn are connected to VAPs.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b="0" dirty="0"/>
              <a:t>AP MLD is required to duplicate the multicast traffic to all VAPs associated with its affiliated AP.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b="0" dirty="0"/>
              <a:t>Multicast data is sent to all associated VAP clients on a radio link.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b="0" dirty="0"/>
              <a:t>Multicast transmission must be done with the best MCS that can be received by all associated clients.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b="0" dirty="0"/>
              <a:t>Associated STAs receive all multicast traffic.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b="0" dirty="0"/>
              <a:t>STAs may receives multicast/unicast from multiple Radio link.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b="0" dirty="0"/>
              <a:t>AP MLD rules for sending multicast data: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>
                <a:cs typeface="+mn-cs"/>
              </a:rPr>
              <a:t>In case STAs are not in Power Save mode, the AP should send the transmission immediately.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>
                <a:cs typeface="+mn-cs"/>
              </a:rPr>
              <a:t>Otherwise, multicasts should be transmitted only after DTIM Beacon.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/>
              <a:t>In case EMLSR non-AP MLD is associated, Multicast traffic likely would be sent after DTIM Beacon.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050" b="0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4F9E58F-EE0D-4BC5-94B8-65AF9B3C69A9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MaxLinear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B83A196-0D8C-4067-8B36-000CBC36E8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9257" y="1110718"/>
            <a:ext cx="3397274" cy="5469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090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Dec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8788" y="609151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Inefficiencies in Wi-Fi 7 </a:t>
            </a:r>
            <a:r>
              <a:rPr lang="en-GB" sz="3200" dirty="0"/>
              <a:t>Multicast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30028" y="1295399"/>
            <a:ext cx="8229919" cy="4953449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Wastes bandwidth</a:t>
            </a:r>
            <a:endParaRPr lang="en-GB" sz="160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Multicast frames are duplicated on all affiliated links irrespective of the link in which the non-AP MLD stations choose to receive it.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/>
              <a:t>The AP must send Multicast duplications to all VAPs since it doesn't know on which link the MLD station decide to receive the multicast</a:t>
            </a:r>
            <a:endParaRPr lang="en-US" sz="1600" dirty="0">
              <a:solidFill>
                <a:srgbClr val="00B050"/>
              </a:solidFill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Multicast frames are duplicated on all affiliated links irrespective of the link quality.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Multicast frames are transmitted to all the affiliated STAs on all connected link even if the STAs might discard the frame.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Wastes client power</a:t>
            </a:r>
            <a:r>
              <a:rPr lang="en-GB" sz="1600" dirty="0"/>
              <a:t>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Identical multicast frames are transmitted on multiple links even if the both the link quality is good.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Associated STAs who are not the targeted recipient of the multicast frames are also required to stay active and receive all multicast frames (Packet discarding happens at other protocol stack </a:t>
            </a:r>
            <a:r>
              <a:rPr lang="en-US" sz="1400" dirty="0"/>
              <a:t>layers</a:t>
            </a:r>
            <a:r>
              <a:rPr lang="en-US" sz="1600" dirty="0"/>
              <a:t>)</a:t>
            </a:r>
            <a:endParaRPr lang="en-GB" sz="16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/>
              <a:t>Suffers from long latency</a:t>
            </a:r>
            <a:r>
              <a:rPr lang="en-US" sz="1600" dirty="0"/>
              <a:t>:</a:t>
            </a:r>
            <a:r>
              <a:rPr lang="en-GB" sz="1600" dirty="0"/>
              <a:t>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If one client is in Power Save or EMLSR non-AP MLD mode all multicast traffic on the link will be delayed to the next DTIM (typically 300-400ms)</a:t>
            </a:r>
            <a:endParaRPr lang="en-GB" sz="1600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340EA49-1707-4BB8-A011-885ED542A135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77963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Dec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Improving efficiency in Wi-Fi 7 </a:t>
            </a:r>
            <a:r>
              <a:rPr lang="en-GB" sz="3200" dirty="0"/>
              <a:t>Multicast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8610" y="1240804"/>
            <a:ext cx="8526780" cy="15240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Do not sent unnecessary duplicate frame. 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>
                <a:solidFill>
                  <a:schemeClr val="tx1"/>
                </a:solidFill>
              </a:rPr>
              <a:t>The AP may pick best possible MCS for all the </a:t>
            </a:r>
            <a:r>
              <a:rPr lang="en-GB" sz="1600" dirty="0">
                <a:solidFill>
                  <a:schemeClr val="tx1"/>
                </a:solidFill>
              </a:rPr>
              <a:t>recipient of the multicast group frames and not target </a:t>
            </a:r>
            <a:r>
              <a:rPr lang="en-US" sz="1600" dirty="0">
                <a:solidFill>
                  <a:schemeClr val="tx1"/>
                </a:solidFill>
              </a:rPr>
              <a:t>all the STAs on the link.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>
                <a:solidFill>
                  <a:srgbClr val="0E101A"/>
                </a:solidFill>
              </a:rPr>
              <a:t>Associated STAs who are not the targeted recipient of the multicast frames are allowed to go to Power saving mode.</a:t>
            </a:r>
            <a:endParaRPr lang="en-GB" sz="1600" dirty="0">
              <a:solidFill>
                <a:srgbClr val="0E101A"/>
              </a:solidFill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600" b="0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6BFE754-CDC8-45CF-8D1F-9BB7F58E9ABF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MaxLinear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196C312-81A1-4690-BFD9-9A0866E251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2600" y="2634933"/>
            <a:ext cx="5520690" cy="384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8922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Dec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Improving efficiency in Wi-Fi 7 </a:t>
            </a:r>
            <a:r>
              <a:rPr lang="en-GB" sz="3200" dirty="0"/>
              <a:t>Multicast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8610" y="1752600"/>
            <a:ext cx="8526780" cy="4495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Let </a:t>
            </a:r>
            <a:r>
              <a:rPr lang="en-US" sz="1600" dirty="0">
                <a:solidFill>
                  <a:srgbClr val="0E101A"/>
                </a:solidFill>
                <a:effectLst/>
              </a:rPr>
              <a:t>AP MLD manage multicast traffic as per the Multicast Group IDs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>
                <a:solidFill>
                  <a:srgbClr val="0E101A"/>
                </a:solidFill>
              </a:rPr>
              <a:t>AP may direct </a:t>
            </a:r>
            <a:r>
              <a:rPr lang="en-US" sz="1600" dirty="0">
                <a:solidFill>
                  <a:schemeClr val="tx1"/>
                </a:solidFill>
              </a:rPr>
              <a:t>STAs </a:t>
            </a:r>
            <a:r>
              <a:rPr lang="en-US" sz="1600" dirty="0">
                <a:solidFill>
                  <a:srgbClr val="0E101A"/>
                </a:solidFill>
              </a:rPr>
              <a:t>of same Multicast Group ID to receive multicast frames on all or specific links based on link availability, quality or other criteria.</a:t>
            </a:r>
            <a:endParaRPr lang="en-GB" sz="1600" dirty="0">
              <a:solidFill>
                <a:srgbClr val="0E101A"/>
              </a:solidFill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>
                <a:solidFill>
                  <a:srgbClr val="0E101A"/>
                </a:solidFill>
              </a:rPr>
              <a:t>AP MLD can schedule the transmission for multicast </a:t>
            </a:r>
            <a:r>
              <a:rPr lang="en-GB" sz="1600" dirty="0">
                <a:solidFill>
                  <a:schemeClr val="tx1"/>
                </a:solidFill>
              </a:rPr>
              <a:t>traffic during TWT service period.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>
                <a:solidFill>
                  <a:schemeClr val="tx1"/>
                </a:solidFill>
              </a:rPr>
              <a:t>STAs that are part of the Multicast Group </a:t>
            </a:r>
            <a:r>
              <a:rPr lang="en-GB" sz="1600" dirty="0"/>
              <a:t>ID can listen during the TWT period. </a:t>
            </a:r>
            <a:r>
              <a:rPr lang="en-GB" sz="1600" dirty="0">
                <a:solidFill>
                  <a:schemeClr val="tx1"/>
                </a:solidFill>
              </a:rPr>
              <a:t>Scheduling packets during TWT saves the client's power.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>
                <a:solidFill>
                  <a:schemeClr val="tx1"/>
                </a:solidFill>
              </a:rPr>
              <a:t>AP may deliver the multicast frames after the low latency traffic during a TWT service period.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>
                <a:solidFill>
                  <a:schemeClr val="tx1"/>
                </a:solidFill>
              </a:rPr>
              <a:t>AP MLD may not need to buffer the Multicast Traffic for DTIM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/>
              <a:t>STAs may follow AP MLD recommendation in lieu of lower performance (latency, power)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600" b="0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6BFE754-CDC8-45CF-8D1F-9BB7F58E9ABF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9065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Dec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SP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8610" y="1371600"/>
            <a:ext cx="8526780" cy="4876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Do you approve the outlined Multicast power saving and airtime usage enhancement in R2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Y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A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6BFE754-CDC8-45CF-8D1F-9BB7F58E9ABF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6409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1783</TotalTime>
  <Words>1222</Words>
  <Application>Microsoft Office PowerPoint</Application>
  <PresentationFormat>On-screen Show (4:3)</PresentationFormat>
  <Paragraphs>172</Paragraphs>
  <Slides>12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Google Sans</vt:lpstr>
      <vt:lpstr>Roboto</vt:lpstr>
      <vt:lpstr>Times New Roman</vt:lpstr>
      <vt:lpstr>Office Theme</vt:lpstr>
      <vt:lpstr>Document</vt:lpstr>
      <vt:lpstr>Group-address-frame-enhancements for MLD</vt:lpstr>
      <vt:lpstr>Background</vt:lpstr>
      <vt:lpstr>Introduction</vt:lpstr>
      <vt:lpstr>WiFi Multicast Flow</vt:lpstr>
      <vt:lpstr>MLD Multicast in 802.11 be (WiFi 7)</vt:lpstr>
      <vt:lpstr>Inefficiencies in Wi-Fi 7 Multicast</vt:lpstr>
      <vt:lpstr>Improving efficiency in Wi-Fi 7 Multicast</vt:lpstr>
      <vt:lpstr>Improving efficiency in Wi-Fi 7 Multicast</vt:lpstr>
      <vt:lpstr>SP</vt:lpstr>
      <vt:lpstr>Backup</vt:lpstr>
      <vt:lpstr>Routing Table</vt:lpstr>
      <vt:lpstr>PowerPoint Presentation</vt:lpstr>
    </vt:vector>
  </TitlesOfParts>
  <Company>MaxLinear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Group-address-frame-enhancements for MLD</dc:title>
  <dc:creator>Oren Kedem</dc:creator>
  <cp:lastModifiedBy>Saju Palayur</cp:lastModifiedBy>
  <cp:revision>3</cp:revision>
  <cp:lastPrinted>1601-01-01T00:00:00Z</cp:lastPrinted>
  <dcterms:created xsi:type="dcterms:W3CDTF">2021-06-29T17:41:06Z</dcterms:created>
  <dcterms:modified xsi:type="dcterms:W3CDTF">2022-01-05T17:12:24Z</dcterms:modified>
</cp:coreProperties>
</file>