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31" r:id="rId5"/>
    <p:sldId id="387" r:id="rId6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1960D7-7882-4F79-B4F7-09B3A729C850}" v="2" dt="2022-01-24T16:00:31.0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24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ghoobi, Hassan" userId="3e33afe7-62c8-4ade-8476-f73fe399f31e" providerId="ADAL" clId="{061960D7-7882-4F79-B4F7-09B3A729C850}"/>
    <pc:docChg chg="custSel modSld">
      <pc:chgData name="Yaghoobi, Hassan" userId="3e33afe7-62c8-4ade-8476-f73fe399f31e" providerId="ADAL" clId="{061960D7-7882-4F79-B4F7-09B3A729C850}" dt="2022-01-24T16:06:22.802" v="867" actId="20577"/>
      <pc:docMkLst>
        <pc:docMk/>
      </pc:docMkLst>
      <pc:sldChg chg="modSp mod">
        <pc:chgData name="Yaghoobi, Hassan" userId="3e33afe7-62c8-4ade-8476-f73fe399f31e" providerId="ADAL" clId="{061960D7-7882-4F79-B4F7-09B3A729C850}" dt="2022-01-24T16:06:22.802" v="867" actId="20577"/>
        <pc:sldMkLst>
          <pc:docMk/>
          <pc:sldMk cId="3212094184" sldId="387"/>
        </pc:sldMkLst>
        <pc:spChg chg="mod">
          <ac:chgData name="Yaghoobi, Hassan" userId="3e33afe7-62c8-4ade-8476-f73fe399f31e" providerId="ADAL" clId="{061960D7-7882-4F79-B4F7-09B3A729C850}" dt="2022-01-24T16:06:22.802" v="867" actId="20577"/>
          <ac:spMkLst>
            <pc:docMk/>
            <pc:sldMk cId="3212094184" sldId="387"/>
            <ac:spMk id="614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656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2013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11200" y="96123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2013</a:t>
            </a:r>
            <a:endParaRPr lang="en-GB" alt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12687" y="9615488"/>
            <a:ext cx="234205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September 2013</a:t>
            </a:r>
            <a:endParaRPr lang="en-GB" altLang="en-US" sz="1400" dirty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Hassan Yaghoobi (Intel Corp.)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2013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3437" y="64754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802.11-21/1985r0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29217" y="6475413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md/meetingdoc.asp?lang=en&amp;parent=R19-WP5A-C-0438" TargetMode="External"/><Relationship Id="rId7" Type="http://schemas.openxmlformats.org/officeDocument/2006/relationships/hyperlink" Target="https://www.itu.int/events/eventdetails.asp?eventid=19471" TargetMode="External"/><Relationship Id="rId2" Type="http://schemas.openxmlformats.org/officeDocument/2006/relationships/hyperlink" Target="https://www.itu.int/md/meetingdoc.asp?lang=en&amp;parent=R19-WP5A-C-043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tu.int/md/dologin_md.asp?lang=en&amp;id=R19-WP5A-C-0491!N16!MSW-E" TargetMode="External"/><Relationship Id="rId5" Type="http://schemas.openxmlformats.org/officeDocument/2006/relationships/hyperlink" Target="https://www.itu.int/md/R19-WP5A-C-0491/en" TargetMode="External"/><Relationship Id="rId4" Type="http://schemas.openxmlformats.org/officeDocument/2006/relationships/hyperlink" Target="http://www.itu.int/md/dologin_md.asp?lang=en&amp;id=R19-WP5A-C-0491!N15!MSW-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2022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46128" y="6475413"/>
            <a:ext cx="1878464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Hassan Yaghoobi (Intel Corp.)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ITU AHG Closing Report for </a:t>
            </a:r>
            <a:r>
              <a:rPr lang="en-US" altLang="en-US" dirty="0"/>
              <a:t>January</a:t>
            </a:r>
            <a:r>
              <a:rPr lang="en-US" dirty="0"/>
              <a:t> 2022 Plenary</a:t>
            </a:r>
            <a:endParaRPr lang="en-GB" altLang="en-US" dirty="0"/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78395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2022-01-20</a:t>
            </a:r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2676289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4413746"/>
              </p:ext>
            </p:extLst>
          </p:nvPr>
        </p:nvGraphicFramePr>
        <p:xfrm>
          <a:off x="1639888" y="3311525"/>
          <a:ext cx="9332912" cy="170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442770" imgH="1551661" progId="Word.Document.8">
                  <p:embed/>
                </p:oleObj>
              </mc:Choice>
              <mc:Fallback>
                <p:oleObj name="Document" r:id="rId3" imgW="8442770" imgH="1551661" progId="Word.Document.8">
                  <p:embed/>
                  <p:pic>
                    <p:nvPicPr>
                      <p:cNvPr id="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888" y="3311525"/>
                        <a:ext cx="9332912" cy="170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14399" y="273968"/>
            <a:ext cx="10363200" cy="1066800"/>
          </a:xfrm>
        </p:spPr>
        <p:txBody>
          <a:bodyPr/>
          <a:lstStyle/>
          <a:p>
            <a:r>
              <a:rPr lang="en-US" altLang="en-US" dirty="0"/>
              <a:t>Meeting Results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29218" y="1052736"/>
            <a:ext cx="10639389" cy="4875213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dirty="0"/>
              <a:t>Had one Session: Thu 01/20 16:00 EST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</a:rPr>
              <a:t>IEEE 802 Recommendations on M.1450-5 &amp; M.1801-2 (based on ITU –AHG recommendations) discussed in WP 5A Meeting </a:t>
            </a:r>
            <a:r>
              <a:rPr lang="pt-BR" sz="2000" dirty="0"/>
              <a:t>2021-11-15 to 2021-11-26</a:t>
            </a:r>
            <a:endParaRPr lang="en-US" altLang="en-US" sz="2000" dirty="0">
              <a:solidFill>
                <a:schemeClr val="tx1"/>
              </a:solidFill>
            </a:endParaRPr>
          </a:p>
          <a:p>
            <a:pPr marL="742950" lvl="2" eaLnBrk="1" fontAlgn="t" hangingPunct="1">
              <a:spcBef>
                <a:spcPts val="0"/>
              </a:spcBef>
              <a:spcAft>
                <a:spcPts val="0"/>
              </a:spcAft>
            </a:pPr>
            <a:r>
              <a:rPr lang="en-US" sz="1600" b="1" i="0" u="none" strike="noStrike" kern="120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hlinkClick r:id="rId2"/>
              </a:rPr>
              <a:t>[ 439 ]</a:t>
            </a:r>
            <a:r>
              <a:rPr lang="en-US" sz="1600" b="0" i="0" u="none" strike="noStrike" kern="120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   </a:t>
            </a: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Proposed modification to Recommendation ITU-R M.1801-2, IEEE</a:t>
            </a:r>
          </a:p>
          <a:p>
            <a:pPr marL="742950" lvl="2" eaLnBrk="1" fontAlgn="t" hangingPunct="1">
              <a:spcBef>
                <a:spcPts val="0"/>
              </a:spcBef>
              <a:spcAft>
                <a:spcPts val="0"/>
              </a:spcAft>
            </a:pPr>
            <a:r>
              <a:rPr lang="en-US" sz="1600" b="1" i="0" u="none" strike="noStrike" kern="120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hlinkClick r:id="rId3"/>
              </a:rPr>
              <a:t>[ 438 ]</a:t>
            </a:r>
            <a:r>
              <a:rPr lang="en-US" sz="1600" b="0" i="0" u="none" strike="noStrike" kern="120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   </a:t>
            </a: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Proposed modification to Recommendation ITU-R M.1450-5, IEEE</a:t>
            </a:r>
            <a:endParaRPr lang="en-US" sz="1600" b="0" i="0" u="none" strike="noStrike" dirty="0">
              <a:effectLst/>
              <a:latin typeface="Arial" panose="020B0604020202020204" pitchFamily="34" charset="0"/>
            </a:endParaRPr>
          </a:p>
          <a:p>
            <a:pPr marL="228600" lvl="1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Chair p</a:t>
            </a:r>
            <a:r>
              <a:rPr lang="en-US" dirty="0">
                <a:solidFill>
                  <a:schemeClr val="tx1"/>
                </a:solidFill>
              </a:rPr>
              <a:t>rovided an overview update on 12 other contributions submitted to WP 5A Nov 2021 meeting on revising M.1450 &amp; M.1801and went through the two working documents towards the </a:t>
            </a:r>
            <a:r>
              <a:rPr lang="en-US" dirty="0"/>
              <a:t>preliminary drafts as the outcome of the meeting captured in the WP 5A Chairman report</a:t>
            </a:r>
            <a:endParaRPr lang="en-US" dirty="0">
              <a:solidFill>
                <a:schemeClr val="tx1"/>
              </a:solidFill>
            </a:endParaRPr>
          </a:p>
          <a:p>
            <a:pPr marL="800100" lvl="2" hangingPunct="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720090" algn="l"/>
                <a:tab pos="1188085" algn="l"/>
                <a:tab pos="1440180" algn="l"/>
                <a:tab pos="504190" algn="l"/>
                <a:tab pos="720090" algn="l"/>
                <a:tab pos="756285" algn="l"/>
                <a:tab pos="1008380" algn="l"/>
                <a:tab pos="1188085" algn="l"/>
                <a:tab pos="1260475" algn="l"/>
                <a:tab pos="1440180" algn="l"/>
              </a:tabLst>
            </a:pPr>
            <a:r>
              <a:rPr lang="en-GB" sz="1600" b="0" dirty="0"/>
              <a:t>ITU-R M.1450-5 - “Characteristics of broadband radio local area networks” </a:t>
            </a:r>
            <a:r>
              <a:rPr lang="en-GB" sz="1600" b="1" u="sng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600" b="1" u="sng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Annex 15</a:t>
            </a:r>
            <a:r>
              <a:rPr lang="en-GB" sz="1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</a:t>
            </a:r>
            <a:r>
              <a:rPr lang="en-GB" sz="1600" b="1" u="sng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Doc. 5A/491</a:t>
            </a:r>
            <a:r>
              <a:rPr lang="en-GB" sz="1600" b="1" u="sng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16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800100" lvl="2" hangingPunct="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720090" algn="l"/>
                <a:tab pos="1188085" algn="l"/>
                <a:tab pos="1440180" algn="l"/>
                <a:tab pos="504190" algn="l"/>
                <a:tab pos="720090" algn="l"/>
                <a:tab pos="756285" algn="l"/>
                <a:tab pos="1008380" algn="l"/>
                <a:tab pos="1188085" algn="l"/>
                <a:tab pos="1260475" algn="l"/>
                <a:tab pos="1440180" algn="l"/>
              </a:tabLst>
            </a:pPr>
            <a:r>
              <a:rPr lang="en-GB" sz="1600" b="0" dirty="0"/>
              <a:t>ITU-R M.1801-2 </a:t>
            </a:r>
            <a:r>
              <a:rPr lang="en-US" sz="1600" b="0" dirty="0"/>
              <a:t>–</a:t>
            </a:r>
            <a:r>
              <a:rPr lang="en-GB" sz="1600" b="0" dirty="0"/>
              <a:t> “Radio interface standards for broadband wireless access systems, including mobile and nomadic applications, in the mobile service operating below 6 GHz”</a:t>
            </a: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600" b="1" u="sng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600" b="1" u="sng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Annex 16</a:t>
            </a:r>
            <a:r>
              <a:rPr lang="en-GB" sz="1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</a:t>
            </a:r>
            <a:r>
              <a:rPr lang="en-GB" sz="1600" b="1" u="sng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Doc. 5A/491</a:t>
            </a:r>
            <a:r>
              <a:rPr lang="en-GB" sz="1600" b="1" u="sng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1600" dirty="0">
              <a:solidFill>
                <a:schemeClr val="tx1"/>
              </a:solidFill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Next Steps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To develop two new contributions on M.1450 and M.1801 for submission to the next WP5A meeting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Working Party 5A Next Meeting Dates</a:t>
            </a:r>
          </a:p>
          <a:p>
            <a:pPr marL="1257300" lvl="4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Monday 2022-05-23 - Friday 2022-06-03</a:t>
            </a:r>
            <a:endParaRPr lang="en-US" sz="2000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2000" b="1" dirty="0"/>
              <a:t>Next AHG Meeting: </a:t>
            </a:r>
            <a:r>
              <a:rPr lang="en-US" dirty="0"/>
              <a:t>Feb </a:t>
            </a:r>
            <a:r>
              <a:rPr lang="en-US"/>
              <a:t>24, 2022, </a:t>
            </a:r>
            <a:r>
              <a:rPr lang="en-US" dirty="0"/>
              <a:t>12-13 ET (9-10AM PT)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altLang="en-US" sz="2000" b="1" dirty="0"/>
              <a:t>Meeting Minutes: </a:t>
            </a:r>
            <a:r>
              <a:rPr lang="en-US" sz="1800" dirty="0"/>
              <a:t>11-21-1386-00-0itu</a:t>
            </a:r>
            <a:r>
              <a:rPr lang="pt-BR" altLang="en-US" sz="1800" dirty="0"/>
              <a:t> </a:t>
            </a:r>
            <a:endParaRPr lang="en-US" altLang="en-US" sz="1800" dirty="0">
              <a:highlight>
                <a:srgbClr val="FFFF00"/>
              </a:highligh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29218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Hassan Yaghoobi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21209418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9472A8-DBA4-42B5-B827-F0450C8C1DF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17655</TotalTime>
  <Words>274</Words>
  <Application>Microsoft Office PowerPoint</Application>
  <PresentationFormat>Widescreen</PresentationFormat>
  <Paragraphs>27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802-11-Submission</vt:lpstr>
      <vt:lpstr>Document</vt:lpstr>
      <vt:lpstr>ITU AHG Closing Report for January 2022 Plenary</vt:lpstr>
      <vt:lpstr>Meeting Results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keywords>CTPClassification=CTP_NT</cp:keywords>
  <cp:lastModifiedBy>Editor</cp:lastModifiedBy>
  <cp:revision>837</cp:revision>
  <cp:lastPrinted>1998-02-10T13:28:06Z</cp:lastPrinted>
  <dcterms:created xsi:type="dcterms:W3CDTF">2004-12-02T14:01:45Z</dcterms:created>
  <dcterms:modified xsi:type="dcterms:W3CDTF">2022-01-24T16:06:30Z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  <property fmtid="{D5CDD505-2E9C-101B-9397-08002B2CF9AE}" pid="3" name="TitusGUID">
    <vt:lpwstr>8305c8e9-1abb-4761-bee0-0e72f541d337</vt:lpwstr>
  </property>
  <property fmtid="{D5CDD505-2E9C-101B-9397-08002B2CF9AE}" pid="4" name="CTP_TimeStamp">
    <vt:lpwstr>2020-01-16 22:59:10Z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