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66" r:id="rId11"/>
    <p:sldId id="266" r:id="rId12"/>
    <p:sldId id="370" r:id="rId13"/>
    <p:sldId id="261" r:id="rId14"/>
    <p:sldId id="376" r:id="rId15"/>
    <p:sldId id="2369" r:id="rId16"/>
    <p:sldId id="2370" r:id="rId17"/>
    <p:sldId id="2371" r:id="rId18"/>
    <p:sldId id="369" r:id="rId19"/>
    <p:sldId id="2368" r:id="rId20"/>
    <p:sldId id="365" r:id="rId21"/>
    <p:sldId id="37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DB4AEA-406C-43E9-B85C-FCD1271CE856}" v="58" dt="2022-01-20T06:52:54.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86" d="100"/>
          <a:sy n="86" d="100"/>
        </p:scale>
        <p:origin x="533"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802.11-21/</a:t>
            </a:r>
            <a:r>
              <a:rPr kumimoji="0" lang="en-US" sz="1800" b="1" i="0" u="none" strike="noStrike" kern="1200" cap="none" spc="0" normalizeH="0" baseline="0" dirty="0">
                <a:ln>
                  <a:noFill/>
                </a:ln>
                <a:solidFill>
                  <a:schemeClr val="tx2"/>
                </a:solidFill>
                <a:effectLst/>
                <a:uLnTx/>
                <a:uFillTx/>
                <a:latin typeface="Times New Roman" pitchFamily="16" charset="0"/>
                <a:ea typeface="MS Gothic" charset="-128"/>
              </a:rPr>
              <a:t>1984</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410/en" TargetMode="External"/><Relationship Id="rId13" Type="http://schemas.openxmlformats.org/officeDocument/2006/relationships/hyperlink" Target="https://www.itu.int/dms_pub/itu-r/md/19/wp5a/c/R19-WP5A-C-0359!N12!MSW-E.docx" TargetMode="External"/><Relationship Id="rId18" Type="http://schemas.openxmlformats.org/officeDocument/2006/relationships/hyperlink" Target="https://www.itu.int/md/R19-WP5A-C-0433/en" TargetMode="External"/><Relationship Id="rId3" Type="http://schemas.openxmlformats.org/officeDocument/2006/relationships/hyperlink" Target="https://www.itu.int/md/R19-WP5A-C-0221/en" TargetMode="External"/><Relationship Id="rId21" Type="http://schemas.openxmlformats.org/officeDocument/2006/relationships/hyperlink" Target="https://www.itu.int/md/R19-WP5A-C-0474/en" TargetMode="External"/><Relationship Id="rId7" Type="http://schemas.openxmlformats.org/officeDocument/2006/relationships/hyperlink" Target="https://www.itu.int/md/R19-WP5A-C-0398/en" TargetMode="External"/><Relationship Id="rId12" Type="http://schemas.openxmlformats.org/officeDocument/2006/relationships/hyperlink" Target="https://www.itu.int/md/R19-WP5A-C-0439/en" TargetMode="External"/><Relationship Id="rId17" Type="http://schemas.openxmlformats.org/officeDocument/2006/relationships/hyperlink" Target="https://www.itu.int/md/R19-WP5A-C-0424/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R19-WP5A-C-0413/en" TargetMode="External"/><Relationship Id="rId20" Type="http://schemas.openxmlformats.org/officeDocument/2006/relationships/hyperlink" Target="https://www.itu.int/md/R19-WP5A-C-0438/en"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359!N13!MSW-E.docx" TargetMode="External"/><Relationship Id="rId11" Type="http://schemas.openxmlformats.org/officeDocument/2006/relationships/hyperlink" Target="https://www.itu.int/md/R19-WP5A-C-0436/en" TargetMode="External"/><Relationship Id="rId24" Type="http://schemas.openxmlformats.org/officeDocument/2006/relationships/hyperlink" Target="https://www.itu.int/md/meetingdoc.asp?lang=en&amp;parent=R19-WP5A-C-0438" TargetMode="External"/><Relationship Id="rId5" Type="http://schemas.openxmlformats.org/officeDocument/2006/relationships/hyperlink" Target="https://www.itu.int/md/R19-WP5A-C-0359/en" TargetMode="External"/><Relationship Id="rId15" Type="http://schemas.openxmlformats.org/officeDocument/2006/relationships/hyperlink" Target="https://www.itu.int/md/R19-WP5A-C-0397/en" TargetMode="External"/><Relationship Id="rId23" Type="http://schemas.openxmlformats.org/officeDocument/2006/relationships/hyperlink" Target="https://www.itu.int/md/meetingdoc.asp?lang=en&amp;parent=R19-WP5A-C&amp;source=Institute%20of%20Electrical%20and%20Electronics%20Engineers" TargetMode="External"/><Relationship Id="rId10" Type="http://schemas.openxmlformats.org/officeDocument/2006/relationships/hyperlink" Target="https://www.itu.int/md/R19-WP5A-C-0425/en" TargetMode="External"/><Relationship Id="rId19" Type="http://schemas.openxmlformats.org/officeDocument/2006/relationships/hyperlink" Target="https://www.itu.int/md/R19-WP5A-C-0437/en" TargetMode="External"/><Relationship Id="rId4" Type="http://schemas.openxmlformats.org/officeDocument/2006/relationships/hyperlink" Target="https://www.itu.int/dms_pub/itu-r/md/19/wp5a/c/R19-WP5A-C-0221!N11!MSW-E.docx" TargetMode="External"/><Relationship Id="rId9" Type="http://schemas.openxmlformats.org/officeDocument/2006/relationships/hyperlink" Target="https://www.itu.int/md/R19-WP5A-C-0420/en" TargetMode="External"/><Relationship Id="rId14" Type="http://schemas.openxmlformats.org/officeDocument/2006/relationships/hyperlink" Target="https://www.itu.int/md/R19-WP5A-C-0379/en" TargetMode="External"/><Relationship Id="rId22" Type="http://schemas.openxmlformats.org/officeDocument/2006/relationships/hyperlink" Target="https://www.itu.int/md/meetingdoc.asp?lang=en&amp;parent=R19-WP5A-C-0439"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meetingdoc.asp?lang=en&amp;parent=R19-WP5A-C-0420" TargetMode="External"/><Relationship Id="rId13" Type="http://schemas.openxmlformats.org/officeDocument/2006/relationships/hyperlink" Target="https://www.itu.int/md/meetingdoc.asp?lang=en&amp;parent=R19-WP5A-C&amp;source=ZTE%20Corporation"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Telecommunication%20Industry%20Association%20%28TIA%29" TargetMode="External"/><Relationship Id="rId12" Type="http://schemas.openxmlformats.org/officeDocument/2006/relationships/hyperlink" Target="https://www.itu.int/md/meetingdoc.asp?lang=en&amp;parent=R19-WP5A-C&amp;source=Telefon%20AB%20-%20LM%20Ericsson" TargetMode="External"/><Relationship Id="rId17" Type="http://schemas.openxmlformats.org/officeDocument/2006/relationships/hyperlink" Target="https://www.itu.int/md/meetingdoc.asp?lang=en&amp;parent=R19-WP5A-C&amp;source=Director%2C%20BR" TargetMode="External"/><Relationship Id="rId2" Type="http://schemas.openxmlformats.org/officeDocument/2006/relationships/hyperlink" Target="https://www.itu.int/md/meetingdoc.asp?lang=en&amp;parent=R19-WP5A-C-0379" TargetMode="External"/><Relationship Id="rId16" Type="http://schemas.openxmlformats.org/officeDocument/2006/relationships/hyperlink" Target="https://www.itu.int/md/meetingdoc.asp?lang=en&amp;parent=R19-WP5A-C-043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410" TargetMode="External"/><Relationship Id="rId11" Type="http://schemas.openxmlformats.org/officeDocument/2006/relationships/hyperlink" Target="https://www.itu.int/md/meetingdoc.asp?lang=en&amp;parent=R19-WP5A-C&amp;source=Telecom%20Italia%20S.p.A." TargetMode="External"/><Relationship Id="rId5" Type="http://schemas.openxmlformats.org/officeDocument/2006/relationships/hyperlink" Target="https://www.itu.int/md/meetingdoc.asp?lang=en&amp;parent=R19-WP5A-C&amp;source=China%20Communication%20Standards%20Association" TargetMode="External"/><Relationship Id="rId15" Type="http://schemas.openxmlformats.org/officeDocument/2006/relationships/hyperlink" Target="https://www.itu.int/md/meetingdoc.asp?lang=en&amp;parent=R19-WP5A-C&amp;source=Canada" TargetMode="External"/><Relationship Id="rId10" Type="http://schemas.openxmlformats.org/officeDocument/2006/relationships/hyperlink" Target="https://www.itu.int/md/meetingdoc.asp?lang=en&amp;parent=R19-WP5A-C&amp;source=Samsung%20Electronics%20Co.%2C%20Ltd." TargetMode="External"/><Relationship Id="rId4" Type="http://schemas.openxmlformats.org/officeDocument/2006/relationships/hyperlink" Target="https://www.itu.int/md/meetingdoc.asp?lang=en&amp;parent=R19-WP5A-C-0398" TargetMode="External"/><Relationship Id="rId9" Type="http://schemas.openxmlformats.org/officeDocument/2006/relationships/hyperlink" Target="https://www.itu.int/md/meetingdoc.asp?lang=en&amp;parent=R19-WP5A-C&amp;source=NEC%20Corporation" TargetMode="External"/><Relationship Id="rId14" Type="http://schemas.openxmlformats.org/officeDocument/2006/relationships/hyperlink" Target="https://www.itu.int/md/meetingdoc.asp?lang=en&amp;parent=R19-WP5A-C-0425"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meetingdoc.asp?lang=en&amp;parent=R19-WP5A-C-0433" TargetMode="External"/><Relationship Id="rId13" Type="http://schemas.openxmlformats.org/officeDocument/2006/relationships/hyperlink" Target="https://www.itu.int/md/meetingdoc.asp?lang=en&amp;parent=R19-WP5A-C&amp;source=China%20%28People&amp;#127;s%20Republic%20of%29" TargetMode="External"/><Relationship Id="rId3" Type="http://schemas.openxmlformats.org/officeDocument/2006/relationships/hyperlink" Target="https://www.itu.int/md/meetingdoc.asp?lang=en&amp;parent=R19-WP5A-C&amp;source=China%20Communication%20Standards%20Association" TargetMode="External"/><Relationship Id="rId7" Type="http://schemas.openxmlformats.org/officeDocument/2006/relationships/hyperlink" Target="https://www.itu.int/md/meetingdoc.asp?lang=en&amp;parent=R19-WP5A-C&amp;source=Canada" TargetMode="External"/><Relationship Id="rId12" Type="http://schemas.openxmlformats.org/officeDocument/2006/relationships/hyperlink" Target="https://www.itu.int/md/meetingdoc.asp?lang=en&amp;parent=R19-WP5A-C-0474" TargetMode="External"/><Relationship Id="rId2" Type="http://schemas.openxmlformats.org/officeDocument/2006/relationships/hyperlink" Target="https://www.itu.int/md/meetingdoc.asp?lang=en&amp;parent=R19-WP5A-C-0397"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424" TargetMode="External"/><Relationship Id="rId11" Type="http://schemas.openxmlformats.org/officeDocument/2006/relationships/hyperlink" Target="https://www.itu.int/md/meetingdoc.asp?lang=en&amp;parent=R19-WP5A-C&amp;source=World%20Broadcasting%20Unions%20-%20Technical%20Committee" TargetMode="External"/><Relationship Id="rId5" Type="http://schemas.openxmlformats.org/officeDocument/2006/relationships/hyperlink" Target="https://www.itu.int/md/meetingdoc.asp?lang=en&amp;parent=R19-WP5A-C&amp;source=European%20Conference%20of%20Postal%20and%20Telecommunications%20Administrations" TargetMode="External"/><Relationship Id="rId10" Type="http://schemas.openxmlformats.org/officeDocument/2006/relationships/hyperlink" Target="https://www.itu.int/md/meetingdoc.asp?lang=en&amp;parent=R19-WP5A-C-0437" TargetMode="External"/><Relationship Id="rId4" Type="http://schemas.openxmlformats.org/officeDocument/2006/relationships/hyperlink" Target="https://www.itu.int/md/meetingdoc.asp?lang=en&amp;parent=R19-WP5A-C-0413" TargetMode="External"/><Relationship Id="rId9" Type="http://schemas.openxmlformats.org/officeDocument/2006/relationships/hyperlink" Target="https://www.itu.int/md/meetingdoc.asp?lang=en&amp;parent=R19-WP5A-C&amp;source=United%20States%20of%20Americ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md/R19-WP5A-C-0491/en" TargetMode="External"/><Relationship Id="rId2" Type="http://schemas.openxmlformats.org/officeDocument/2006/relationships/hyperlink" Target="http://www.itu.int/md/dologin_md.asp?lang=en&amp;id=R19-WP5A-C-0491!N15!MSW-E" TargetMode="External"/><Relationship Id="rId1" Type="http://schemas.openxmlformats.org/officeDocument/2006/relationships/slideLayout" Target="../slideLayouts/slideLayout2.xml"/><Relationship Id="rId4" Type="http://schemas.openxmlformats.org/officeDocument/2006/relationships/hyperlink" Target="http://www.itu.int/md/dologin_md.asp?lang=en&amp;id=R19-WP5A-C-0491!N16!MSW-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1/11-21-1342-00-0itu-itu-ahg-minutes-for-september-2021-interim.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2022-01-19</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645707792"/>
              </p:ext>
            </p:extLst>
          </p:nvPr>
        </p:nvGraphicFramePr>
        <p:xfrm>
          <a:off x="457200" y="2486025"/>
          <a:ext cx="11006138" cy="3803650"/>
        </p:xfrm>
        <a:graphic>
          <a:graphicData uri="http://schemas.openxmlformats.org/presentationml/2006/ole">
            <mc:AlternateContent xmlns:mc="http://schemas.openxmlformats.org/markup-compatibility/2006">
              <mc:Choice xmlns:v="urn:schemas-microsoft-com:vml" Requires="v">
                <p:oleObj spid="_x0000_s1026" name="Document" r:id="rId4" imgW="8245941" imgH="2861777" progId="Word.Document.8">
                  <p:embed/>
                </p:oleObj>
              </mc:Choice>
              <mc:Fallback>
                <p:oleObj name="Document" r:id="rId4" imgW="8245941" imgH="2861777" progId="Word.Document.8">
                  <p:embed/>
                  <p:pic>
                    <p:nvPicPr>
                      <p:cNvPr id="9" name="Object 3"/>
                      <p:cNvPicPr>
                        <a:picLocks noChangeAspect="1" noChangeArrowheads="1"/>
                      </p:cNvPicPr>
                      <p:nvPr/>
                    </p:nvPicPr>
                    <p:blipFill>
                      <a:blip r:embed="rId5"/>
                      <a:srcRect/>
                      <a:stretch>
                        <a:fillRect/>
                      </a:stretch>
                    </p:blipFill>
                    <p:spPr bwMode="auto">
                      <a:xfrm>
                        <a:off x="457200" y="2486025"/>
                        <a:ext cx="11006138" cy="38036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754778"/>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e-Meeting, 15-26 November 2021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Jan 2022</a:t>
            </a:r>
          </a:p>
        </p:txBody>
      </p:sp>
      <p:graphicFrame>
        <p:nvGraphicFramePr>
          <p:cNvPr id="7" name="Table 6">
            <a:extLst>
              <a:ext uri="{FF2B5EF4-FFF2-40B4-BE49-F238E27FC236}">
                <a16:creationId xmlns:a16="http://schemas.microsoft.com/office/drawing/2014/main" id="{195B2528-B0A0-4968-8894-4CD5FD4D9EBE}"/>
              </a:ext>
            </a:extLst>
          </p:cNvPr>
          <p:cNvGraphicFramePr>
            <a:graphicFrameLocks noGrp="1"/>
          </p:cNvGraphicFramePr>
          <p:nvPr>
            <p:extLst>
              <p:ext uri="{D42A27DB-BD31-4B8C-83A1-F6EECF244321}">
                <p14:modId xmlns:p14="http://schemas.microsoft.com/office/powerpoint/2010/main" val="494230341"/>
              </p:ext>
            </p:extLst>
          </p:nvPr>
        </p:nvGraphicFramePr>
        <p:xfrm>
          <a:off x="1143000" y="2132013"/>
          <a:ext cx="10132485" cy="1830386"/>
        </p:xfrm>
        <a:graphic>
          <a:graphicData uri="http://schemas.openxmlformats.org/drawingml/2006/table">
            <a:tbl>
              <a:tblPr firstRow="1" firstCol="1" lastRow="1" lastCol="1" bandRow="1" bandCol="1"/>
              <a:tblGrid>
                <a:gridCol w="2693726">
                  <a:extLst>
                    <a:ext uri="{9D8B030D-6E8A-4147-A177-3AD203B41FA5}">
                      <a16:colId xmlns:a16="http://schemas.microsoft.com/office/drawing/2014/main" val="1066329647"/>
                    </a:ext>
                  </a:extLst>
                </a:gridCol>
                <a:gridCol w="7438759">
                  <a:extLst>
                    <a:ext uri="{9D8B030D-6E8A-4147-A177-3AD203B41FA5}">
                      <a16:colId xmlns:a16="http://schemas.microsoft.com/office/drawing/2014/main" val="2824245313"/>
                    </a:ext>
                  </a:extLst>
                </a:gridCol>
              </a:tblGrid>
              <a:tr h="248344">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600" b="1" dirty="0">
                          <a:effectLst/>
                          <a:latin typeface="Arial" panose="020B0604020202020204" pitchFamily="34" charset="0"/>
                          <a:ea typeface="Times New Roman" panose="02020603050405020304" pitchFamily="18" charset="0"/>
                        </a:rPr>
                        <a:t>Working Group 2: Systems and standards (Chairman</a:t>
                      </a:r>
                      <a:r>
                        <a:rPr lang="en-CA" sz="1600" b="1" dirty="0">
                          <a:solidFill>
                            <a:srgbClr val="000000"/>
                          </a:solidFill>
                          <a:effectLst/>
                          <a:latin typeface="Arial" panose="020B0604020202020204" pitchFamily="34" charset="0"/>
                          <a:ea typeface="Times New Roman" panose="02020603050405020304" pitchFamily="18" charset="0"/>
                        </a:rPr>
                        <a:t>: </a:t>
                      </a:r>
                      <a:r>
                        <a:rPr lang="en-CA" sz="1600" b="1" u="none" strike="noStrike" dirty="0">
                          <a:solidFill>
                            <a:srgbClr val="CCCCFF"/>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600" b="1" u="none" strike="noStrike" dirty="0" err="1">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600" b="1" dirty="0">
                          <a:solidFill>
                            <a:srgbClr val="000000"/>
                          </a:solidFill>
                          <a:effectLst/>
                          <a:latin typeface="Arial" panose="020B0604020202020204" pitchFamily="34" charset="0"/>
                          <a:ea typeface="Times New Roman" panose="02020603050405020304" pitchFamily="18" charset="0"/>
                        </a:rPr>
                        <a:t>, China)</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12204364"/>
                  </a:ext>
                </a:extLst>
              </a:tr>
              <a:tr h="791021">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600" b="1" dirty="0">
                          <a:solidFill>
                            <a:srgbClr val="000000"/>
                          </a:solidFill>
                          <a:effectLst/>
                          <a:latin typeface="Arial" panose="020B0604020202020204" pitchFamily="34" charset="0"/>
                          <a:ea typeface="Times New Roman" panose="02020603050405020304" pitchFamily="18" charset="0"/>
                        </a:rPr>
                        <a:t>Broadband Wireless Access</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dirty="0">
                          <a:solidFill>
                            <a:srgbClr val="000000"/>
                          </a:solidFill>
                          <a:effectLst/>
                          <a:latin typeface="Arial" panose="020B0604020202020204" pitchFamily="34" charset="0"/>
                          <a:ea typeface="Times New Roman" panose="02020603050405020304" pitchFamily="18" charset="0"/>
                        </a:rPr>
                        <a:t>Rec. M.2134: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221</a:t>
                      </a:r>
                      <a:r>
                        <a:rPr lang="en-CA" sz="1600" dirty="0">
                          <a:solidFill>
                            <a:srgbClr val="0000CC"/>
                          </a:solidFill>
                          <a:effectLst/>
                          <a:latin typeface="Arial" panose="020B0604020202020204" pitchFamily="34" charset="0"/>
                          <a:ea typeface="Times New Roman" panose="02020603050405020304" pitchFamily="18" charset="0"/>
                        </a:rPr>
                        <a:t> </a:t>
                      </a:r>
                      <a:r>
                        <a:rPr lang="en-GB"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11</a:t>
                      </a:r>
                      <a:r>
                        <a:rPr lang="en-GB" sz="1600" dirty="0">
                          <a:solidFill>
                            <a:srgbClr val="0000CC"/>
                          </a:solidFill>
                          <a:effectLst/>
                          <a:latin typeface="Arial" panose="020B0604020202020204" pitchFamily="34" charset="0"/>
                          <a:ea typeface="Times New Roman" panose="02020603050405020304" pitchFamily="18" charset="0"/>
                        </a:rPr>
                        <a:t> </a:t>
                      </a:r>
                      <a:r>
                        <a:rPr lang="en-CA" sz="1600" dirty="0">
                          <a:solidFill>
                            <a:srgbClr val="000000"/>
                          </a:solidFill>
                          <a:effectLst/>
                          <a:latin typeface="Arial" panose="020B0604020202020204" pitchFamily="34" charset="0"/>
                          <a:ea typeface="Times New Roman" panose="02020603050405020304" pitchFamily="18" charset="0"/>
                        </a:rPr>
                        <a:t>(WP5A)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dirty="0">
                          <a:solidFill>
                            <a:srgbClr val="000000"/>
                          </a:solidFill>
                          <a:effectLst/>
                          <a:latin typeface="Arial" panose="020B0604020202020204" pitchFamily="34" charset="0"/>
                          <a:ea typeface="Times New Roman" panose="02020603050405020304" pitchFamily="18" charset="0"/>
                        </a:rPr>
                        <a:t>Rec. M.1801: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359</a:t>
                      </a:r>
                      <a:r>
                        <a:rPr lang="en-CA" sz="1600" dirty="0">
                          <a:solidFill>
                            <a:srgbClr val="0000CC"/>
                          </a:solidFill>
                          <a:effectLst/>
                          <a:latin typeface="Arial" panose="020B0604020202020204" pitchFamily="34" charset="0"/>
                          <a:ea typeface="Times New Roman" panose="02020603050405020304" pitchFamily="18" charset="0"/>
                        </a:rPr>
                        <a:t> </a:t>
                      </a:r>
                      <a:r>
                        <a:rPr lang="en-GB"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Annex 13</a:t>
                      </a:r>
                      <a:r>
                        <a:rPr lang="en-GB" sz="1600" dirty="0">
                          <a:solidFill>
                            <a:srgbClr val="0000CC"/>
                          </a:solidFill>
                          <a:effectLst/>
                          <a:latin typeface="Arial" panose="020B0604020202020204" pitchFamily="34" charset="0"/>
                          <a:ea typeface="Times New Roman" panose="02020603050405020304" pitchFamily="18" charset="0"/>
                        </a:rPr>
                        <a:t> </a:t>
                      </a:r>
                      <a:r>
                        <a:rPr lang="en-CA" sz="1600" dirty="0">
                          <a:solidFill>
                            <a:srgbClr val="000000"/>
                          </a:solidFill>
                          <a:effectLst/>
                          <a:latin typeface="Arial" panose="020B0604020202020204" pitchFamily="34" charset="0"/>
                          <a:ea typeface="Times New Roman" panose="02020603050405020304" pitchFamily="18" charset="0"/>
                        </a:rPr>
                        <a:t>(WP5A)</a:t>
                      </a:r>
                      <a:r>
                        <a:rPr lang="en-GB" sz="1600" dirty="0">
                          <a:solidFill>
                            <a:srgbClr val="000000"/>
                          </a:solidFill>
                          <a:effectLst/>
                          <a:latin typeface="Arial" panose="020B0604020202020204" pitchFamily="34" charset="0"/>
                          <a:ea typeface="Times New Roman" panose="02020603050405020304" pitchFamily="18" charset="0"/>
                        </a:rPr>
                        <a:t>;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398</a:t>
                      </a:r>
                      <a:r>
                        <a:rPr lang="en-GB" sz="1600" dirty="0">
                          <a:solidFill>
                            <a:srgbClr val="0000CC"/>
                          </a:solidFill>
                          <a:effectLst/>
                          <a:latin typeface="Arial" panose="020B0604020202020204" pitchFamily="34" charset="0"/>
                          <a:ea typeface="Times New Roman" panose="02020603050405020304" pitchFamily="18" charset="0"/>
                        </a:rPr>
                        <a:t> </a:t>
                      </a:r>
                      <a:r>
                        <a:rPr lang="en-GB" sz="1600" dirty="0">
                          <a:solidFill>
                            <a:srgbClr val="000000"/>
                          </a:solidFill>
                          <a:effectLst/>
                          <a:latin typeface="Arial" panose="020B0604020202020204" pitchFamily="34" charset="0"/>
                          <a:ea typeface="Times New Roman" panose="02020603050405020304" pitchFamily="18" charset="0"/>
                        </a:rPr>
                        <a:t>(CCSA);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410</a:t>
                      </a:r>
                      <a:r>
                        <a:rPr lang="en-GB" sz="1600" dirty="0">
                          <a:solidFill>
                            <a:srgbClr val="000000"/>
                          </a:solidFill>
                          <a:effectLst/>
                          <a:latin typeface="Arial" panose="020B0604020202020204" pitchFamily="34" charset="0"/>
                          <a:ea typeface="Times New Roman" panose="02020603050405020304" pitchFamily="18" charset="0"/>
                        </a:rPr>
                        <a:t> (TIA); </a:t>
                      </a:r>
                      <a:br>
                        <a:rPr lang="en-GB" sz="1600" dirty="0">
                          <a:solidFill>
                            <a:srgbClr val="000000"/>
                          </a:solidFill>
                          <a:effectLst/>
                          <a:latin typeface="Arial" panose="020B0604020202020204" pitchFamily="34" charset="0"/>
                          <a:ea typeface="Times New Roman" panose="02020603050405020304" pitchFamily="18" charset="0"/>
                        </a:rPr>
                      </a:b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420</a:t>
                      </a:r>
                      <a:r>
                        <a:rPr lang="en-GB" sz="1600" dirty="0">
                          <a:solidFill>
                            <a:srgbClr val="000000"/>
                          </a:solidFill>
                          <a:effectLst/>
                          <a:latin typeface="Arial" panose="020B0604020202020204" pitchFamily="34" charset="0"/>
                          <a:ea typeface="Times New Roman" panose="02020603050405020304" pitchFamily="18" charset="0"/>
                        </a:rPr>
                        <a:t> (3GPP TSG RAN);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425</a:t>
                      </a:r>
                      <a:r>
                        <a:rPr lang="en-GB" sz="1600" dirty="0">
                          <a:solidFill>
                            <a:srgbClr val="0000CC"/>
                          </a:solidFill>
                          <a:effectLst/>
                          <a:latin typeface="Arial" panose="020B0604020202020204" pitchFamily="34" charset="0"/>
                          <a:ea typeface="Times New Roman" panose="02020603050405020304" pitchFamily="18" charset="0"/>
                        </a:rPr>
                        <a:t> </a:t>
                      </a:r>
                      <a:r>
                        <a:rPr lang="en-GB" sz="1600" dirty="0">
                          <a:solidFill>
                            <a:srgbClr val="000000"/>
                          </a:solidFill>
                          <a:effectLst/>
                          <a:latin typeface="Arial" panose="020B0604020202020204" pitchFamily="34" charset="0"/>
                          <a:ea typeface="Times New Roman" panose="02020603050405020304" pitchFamily="18" charset="0"/>
                        </a:rPr>
                        <a:t>(Canada);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436</a:t>
                      </a:r>
                      <a:r>
                        <a:rPr lang="en-GB" sz="1600" dirty="0">
                          <a:solidFill>
                            <a:srgbClr val="000000"/>
                          </a:solidFill>
                          <a:effectLst/>
                          <a:latin typeface="Arial" panose="020B0604020202020204" pitchFamily="34" charset="0"/>
                          <a:ea typeface="Times New Roman" panose="02020603050405020304" pitchFamily="18" charset="0"/>
                        </a:rPr>
                        <a:t> (XGP Forum); </a:t>
                      </a:r>
                      <a:r>
                        <a:rPr lang="en-CA" sz="1600" b="1" u="none" strike="noStrike" dirty="0">
                          <a:solidFill>
                            <a:srgbClr val="0000CC"/>
                          </a:solidFill>
                          <a:effectLst/>
                          <a:highlight>
                            <a:srgbClr val="00FF00"/>
                          </a:highlight>
                          <a:latin typeface="Arial" panose="020B0604020202020204" pitchFamily="34" charset="0"/>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439</a:t>
                      </a:r>
                      <a:r>
                        <a:rPr lang="en-GB" sz="1600" dirty="0">
                          <a:solidFill>
                            <a:srgbClr val="000000"/>
                          </a:solidFill>
                          <a:effectLst/>
                          <a:highlight>
                            <a:srgbClr val="00FF00"/>
                          </a:highlight>
                          <a:latin typeface="Arial" panose="020B0604020202020204" pitchFamily="34" charset="0"/>
                          <a:ea typeface="Times New Roman" panose="02020603050405020304" pitchFamily="18" charset="0"/>
                        </a:rPr>
                        <a:t> (IEEE)</a:t>
                      </a:r>
                      <a:endParaRPr lang="en-US" sz="2800" dirty="0">
                        <a:effectLst/>
                        <a:highlight>
                          <a:srgbClr val="00FF00"/>
                        </a:highligh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815598772"/>
                  </a:ext>
                </a:extLst>
              </a:tr>
              <a:tr h="791021">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600" b="1">
                          <a:solidFill>
                            <a:srgbClr val="000000"/>
                          </a:solidFill>
                          <a:effectLst/>
                          <a:latin typeface="Arial" panose="020B0604020202020204" pitchFamily="34" charset="0"/>
                          <a:ea typeface="Times New Roman" panose="02020603050405020304" pitchFamily="18" charset="0"/>
                        </a:rPr>
                        <a:t>RLAN characteristics</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tc>
                  <a:txBody>
                    <a:bodyPr/>
                    <a:lstStyle/>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600" i="1" dirty="0">
                          <a:solidFill>
                            <a:srgbClr val="000000"/>
                          </a:solidFill>
                          <a:effectLst/>
                          <a:latin typeface="Arial" panose="020B0604020202020204" pitchFamily="34" charset="0"/>
                          <a:ea typeface="Times New Roman" panose="02020603050405020304" pitchFamily="18" charset="0"/>
                        </a:rPr>
                        <a:t>Rec. M.1450: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359</a:t>
                      </a:r>
                      <a:r>
                        <a:rPr lang="en-CA" sz="1600" dirty="0">
                          <a:solidFill>
                            <a:srgbClr val="0000CC"/>
                          </a:solidFill>
                          <a:effectLst/>
                          <a:latin typeface="Arial" panose="020B0604020202020204" pitchFamily="34" charset="0"/>
                          <a:ea typeface="Times New Roman" panose="02020603050405020304" pitchFamily="18" charset="0"/>
                        </a:rPr>
                        <a:t> </a:t>
                      </a:r>
                      <a:r>
                        <a:rPr lang="en-GB"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Annex 12</a:t>
                      </a:r>
                      <a:r>
                        <a:rPr lang="en-GB" sz="1600" dirty="0">
                          <a:solidFill>
                            <a:srgbClr val="0000CC"/>
                          </a:solidFill>
                          <a:effectLst/>
                          <a:latin typeface="Arial" panose="020B0604020202020204" pitchFamily="34" charset="0"/>
                          <a:ea typeface="Times New Roman" panose="02020603050405020304" pitchFamily="18" charset="0"/>
                        </a:rPr>
                        <a:t> </a:t>
                      </a:r>
                      <a:r>
                        <a:rPr lang="en-CA" sz="1600" dirty="0">
                          <a:solidFill>
                            <a:srgbClr val="000000"/>
                          </a:solidFill>
                          <a:effectLst/>
                          <a:latin typeface="Arial" panose="020B0604020202020204" pitchFamily="34" charset="0"/>
                          <a:ea typeface="Times New Roman" panose="02020603050405020304" pitchFamily="18" charset="0"/>
                        </a:rPr>
                        <a:t>(WP5A)</a:t>
                      </a:r>
                      <a:r>
                        <a:rPr lang="en-GB" sz="1600" dirty="0">
                          <a:solidFill>
                            <a:srgbClr val="000000"/>
                          </a:solidFill>
                          <a:effectLst/>
                          <a:latin typeface="Arial" panose="020B0604020202020204" pitchFamily="34" charset="0"/>
                          <a:ea typeface="Times New Roman" panose="02020603050405020304" pitchFamily="18" charset="0"/>
                        </a:rPr>
                        <a:t>;</a:t>
                      </a:r>
                      <a:r>
                        <a:rPr lang="en-GB" sz="1600" dirty="0">
                          <a:solidFill>
                            <a:srgbClr val="0000CC"/>
                          </a:solidFill>
                          <a:effectLst/>
                          <a:latin typeface="Arial" panose="020B0604020202020204" pitchFamily="34" charset="0"/>
                          <a:ea typeface="Times New Roman" panose="02020603050405020304" pitchFamily="18" charset="0"/>
                        </a:rPr>
                        <a:t>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379</a:t>
                      </a:r>
                      <a:r>
                        <a:rPr lang="en-GB" sz="1600" dirty="0">
                          <a:solidFill>
                            <a:srgbClr val="0000CC"/>
                          </a:solidFill>
                          <a:effectLst/>
                          <a:latin typeface="Arial" panose="020B0604020202020204" pitchFamily="34" charset="0"/>
                          <a:ea typeface="Times New Roman" panose="02020603050405020304" pitchFamily="18" charset="0"/>
                        </a:rPr>
                        <a:t> </a:t>
                      </a:r>
                      <a:r>
                        <a:rPr lang="en-GB" sz="1600" dirty="0">
                          <a:solidFill>
                            <a:srgbClr val="000000"/>
                          </a:solidFill>
                          <a:effectLst/>
                          <a:latin typeface="Arial" panose="020B0604020202020204" pitchFamily="34" charset="0"/>
                          <a:ea typeface="Times New Roman" panose="02020603050405020304" pitchFamily="18" charset="0"/>
                        </a:rPr>
                        <a:t>(ETSI);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397</a:t>
                      </a:r>
                      <a:r>
                        <a:rPr lang="en-GB" sz="1600" dirty="0">
                          <a:solidFill>
                            <a:srgbClr val="0000CC"/>
                          </a:solidFill>
                          <a:effectLst/>
                          <a:latin typeface="Arial" panose="020B0604020202020204" pitchFamily="34" charset="0"/>
                          <a:ea typeface="Times New Roman" panose="02020603050405020304" pitchFamily="18" charset="0"/>
                        </a:rPr>
                        <a:t> </a:t>
                      </a:r>
                      <a:r>
                        <a:rPr lang="en-GB" sz="1600" dirty="0">
                          <a:solidFill>
                            <a:srgbClr val="000000"/>
                          </a:solidFill>
                          <a:effectLst/>
                          <a:latin typeface="Arial" panose="020B0604020202020204" pitchFamily="34" charset="0"/>
                          <a:ea typeface="Times New Roman" panose="02020603050405020304" pitchFamily="18" charset="0"/>
                        </a:rPr>
                        <a:t>(CCSA);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413</a:t>
                      </a:r>
                      <a:r>
                        <a:rPr lang="en-GB" sz="1600" dirty="0">
                          <a:solidFill>
                            <a:srgbClr val="000000"/>
                          </a:solidFill>
                          <a:effectLst/>
                          <a:latin typeface="Arial" panose="020B0604020202020204" pitchFamily="34" charset="0"/>
                          <a:ea typeface="Times New Roman" panose="02020603050405020304" pitchFamily="18" charset="0"/>
                        </a:rPr>
                        <a:t> (CEPT); </a:t>
                      </a:r>
                      <a:br>
                        <a:rPr lang="en-GB" sz="1600" dirty="0">
                          <a:solidFill>
                            <a:srgbClr val="000000"/>
                          </a:solidFill>
                          <a:effectLst/>
                          <a:latin typeface="Arial" panose="020B0604020202020204" pitchFamily="34" charset="0"/>
                          <a:ea typeface="Times New Roman" panose="02020603050405020304" pitchFamily="18" charset="0"/>
                        </a:rPr>
                      </a:b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424</a:t>
                      </a:r>
                      <a:r>
                        <a:rPr lang="en-GB" sz="1600" dirty="0">
                          <a:solidFill>
                            <a:srgbClr val="000000"/>
                          </a:solidFill>
                          <a:effectLst/>
                          <a:latin typeface="Arial" panose="020B0604020202020204" pitchFamily="34" charset="0"/>
                          <a:ea typeface="Times New Roman" panose="02020603050405020304" pitchFamily="18" charset="0"/>
                        </a:rPr>
                        <a:t> (Canada);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8">
                            <a:extLst>
                              <a:ext uri="{A12FA001-AC4F-418D-AE19-62706E023703}">
                                <ahyp:hlinkClr xmlns:ahyp="http://schemas.microsoft.com/office/drawing/2018/hyperlinkcolor" val="tx"/>
                              </a:ext>
                            </a:extLst>
                          </a:hlinkClick>
                        </a:rPr>
                        <a:t>433</a:t>
                      </a:r>
                      <a:r>
                        <a:rPr lang="en-GB" sz="1600" dirty="0">
                          <a:solidFill>
                            <a:srgbClr val="000000"/>
                          </a:solidFill>
                          <a:effectLst/>
                          <a:latin typeface="Arial" panose="020B0604020202020204" pitchFamily="34" charset="0"/>
                          <a:ea typeface="Times New Roman" panose="02020603050405020304" pitchFamily="18" charset="0"/>
                        </a:rPr>
                        <a:t> (USA);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19">
                            <a:extLst>
                              <a:ext uri="{A12FA001-AC4F-418D-AE19-62706E023703}">
                                <ahyp:hlinkClr xmlns:ahyp="http://schemas.microsoft.com/office/drawing/2018/hyperlinkcolor" val="tx"/>
                              </a:ext>
                            </a:extLst>
                          </a:hlinkClick>
                        </a:rPr>
                        <a:t>437</a:t>
                      </a:r>
                      <a:r>
                        <a:rPr lang="en-GB" sz="1600" dirty="0">
                          <a:solidFill>
                            <a:srgbClr val="0000CC"/>
                          </a:solidFill>
                          <a:effectLst/>
                          <a:latin typeface="Arial" panose="020B0604020202020204" pitchFamily="34" charset="0"/>
                          <a:ea typeface="Times New Roman" panose="02020603050405020304" pitchFamily="18" charset="0"/>
                        </a:rPr>
                        <a:t> </a:t>
                      </a:r>
                      <a:r>
                        <a:rPr lang="en-GB" sz="1600" dirty="0">
                          <a:solidFill>
                            <a:srgbClr val="000000"/>
                          </a:solidFill>
                          <a:effectLst/>
                          <a:latin typeface="Arial" panose="020B0604020202020204" pitchFamily="34" charset="0"/>
                          <a:ea typeface="Times New Roman" panose="02020603050405020304" pitchFamily="18" charset="0"/>
                        </a:rPr>
                        <a:t>(WBU-TC);</a:t>
                      </a:r>
                      <a:r>
                        <a:rPr lang="en-GB" sz="1600" dirty="0">
                          <a:solidFill>
                            <a:srgbClr val="0000CC"/>
                          </a:solidFill>
                          <a:effectLst/>
                          <a:latin typeface="Arial" panose="020B0604020202020204" pitchFamily="34" charset="0"/>
                          <a:ea typeface="Times New Roman" panose="02020603050405020304" pitchFamily="18" charset="0"/>
                        </a:rPr>
                        <a:t> </a:t>
                      </a:r>
                      <a:r>
                        <a:rPr lang="en-CA" sz="1600" b="1" u="none" strike="noStrike" dirty="0">
                          <a:solidFill>
                            <a:srgbClr val="0000CC"/>
                          </a:solidFill>
                          <a:effectLst/>
                          <a:highlight>
                            <a:srgbClr val="00FF00"/>
                          </a:highlight>
                          <a:latin typeface="Arial" panose="020B0604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438</a:t>
                      </a:r>
                      <a:r>
                        <a:rPr lang="en-GB" sz="1600" dirty="0">
                          <a:solidFill>
                            <a:srgbClr val="0000CC"/>
                          </a:solidFill>
                          <a:effectLst/>
                          <a:highlight>
                            <a:srgbClr val="00FF00"/>
                          </a:highlight>
                          <a:latin typeface="Arial" panose="020B0604020202020204" pitchFamily="34" charset="0"/>
                          <a:ea typeface="Times New Roman" panose="02020603050405020304" pitchFamily="18" charset="0"/>
                        </a:rPr>
                        <a:t> </a:t>
                      </a:r>
                      <a:r>
                        <a:rPr lang="en-GB" sz="1600" dirty="0">
                          <a:solidFill>
                            <a:srgbClr val="000000"/>
                          </a:solidFill>
                          <a:effectLst/>
                          <a:highlight>
                            <a:srgbClr val="00FF00"/>
                          </a:highlight>
                          <a:latin typeface="Arial" panose="020B0604020202020204" pitchFamily="34" charset="0"/>
                          <a:ea typeface="Times New Roman" panose="02020603050405020304" pitchFamily="18" charset="0"/>
                        </a:rPr>
                        <a:t>(IEEE);</a:t>
                      </a:r>
                      <a:r>
                        <a:rPr lang="en-GB" sz="1600" dirty="0">
                          <a:solidFill>
                            <a:srgbClr val="000000"/>
                          </a:solidFill>
                          <a:effectLst/>
                          <a:latin typeface="Arial" panose="020B0604020202020204" pitchFamily="34" charset="0"/>
                          <a:ea typeface="Times New Roman" panose="02020603050405020304" pitchFamily="18" charset="0"/>
                        </a:rPr>
                        <a:t> </a:t>
                      </a:r>
                      <a:r>
                        <a:rPr lang="en-CA" sz="1600" u="none" strike="noStrike" dirty="0">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hlinkClick r:id="rId21">
                            <a:extLst>
                              <a:ext uri="{A12FA001-AC4F-418D-AE19-62706E023703}">
                                <ahyp:hlinkClr xmlns:ahyp="http://schemas.microsoft.com/office/drawing/2018/hyperlinkcolor" val="tx"/>
                              </a:ext>
                            </a:extLst>
                          </a:hlinkClick>
                        </a:rPr>
                        <a:t>474</a:t>
                      </a:r>
                      <a:r>
                        <a:rPr lang="en-GB" sz="1600" dirty="0">
                          <a:solidFill>
                            <a:srgbClr val="000000"/>
                          </a:solidFill>
                          <a:effectLst/>
                          <a:latin typeface="Arial" panose="020B0604020202020204" pitchFamily="34" charset="0"/>
                          <a:ea typeface="Times New Roman" panose="02020603050405020304" pitchFamily="18" charset="0"/>
                        </a:rPr>
                        <a:t> (China)</a:t>
                      </a:r>
                      <a:endParaRPr lang="en-US" sz="2800" dirty="0">
                        <a:effectLst/>
                        <a:latin typeface="Times New Roman" panose="02020603050405020304" pitchFamily="18" charset="0"/>
                        <a:ea typeface="Times New Roman" panose="02020603050405020304" pitchFamily="18" charset="0"/>
                      </a:endParaRPr>
                    </a:p>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600" i="1" dirty="0">
                          <a:solidFill>
                            <a:srgbClr val="000000"/>
                          </a:solidFill>
                          <a:effectLst/>
                          <a:latin typeface="Arial" panose="020B0604020202020204" pitchFamily="34" charset="0"/>
                          <a:ea typeface="Times New Roman" panose="02020603050405020304" pitchFamily="18" charset="0"/>
                        </a:rPr>
                        <a:t>Support WG4 with characteristics for sharing &amp; coexistence studies</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extLst>
                  <a:ext uri="{0D108BD9-81ED-4DB2-BD59-A6C34878D82A}">
                    <a16:rowId xmlns:a16="http://schemas.microsoft.com/office/drawing/2014/main" val="4237571744"/>
                  </a:ext>
                </a:extLst>
              </a:tr>
            </a:tbl>
          </a:graphicData>
        </a:graphic>
      </p:graphicFrame>
      <p:graphicFrame>
        <p:nvGraphicFramePr>
          <p:cNvPr id="8" name="Table 7">
            <a:extLst>
              <a:ext uri="{FF2B5EF4-FFF2-40B4-BE49-F238E27FC236}">
                <a16:creationId xmlns:a16="http://schemas.microsoft.com/office/drawing/2014/main" id="{7632C6F3-FE63-4403-8E63-BFD42DCAFDCB}"/>
              </a:ext>
            </a:extLst>
          </p:cNvPr>
          <p:cNvGraphicFramePr>
            <a:graphicFrameLocks noGrp="1"/>
          </p:cNvGraphicFramePr>
          <p:nvPr>
            <p:extLst>
              <p:ext uri="{D42A27DB-BD31-4B8C-83A1-F6EECF244321}">
                <p14:modId xmlns:p14="http://schemas.microsoft.com/office/powerpoint/2010/main" val="4083599898"/>
              </p:ext>
            </p:extLst>
          </p:nvPr>
        </p:nvGraphicFramePr>
        <p:xfrm>
          <a:off x="1116538" y="4710750"/>
          <a:ext cx="10132486" cy="1148080"/>
        </p:xfrm>
        <a:graphic>
          <a:graphicData uri="http://schemas.openxmlformats.org/drawingml/2006/table">
            <a:tbl>
              <a:tblPr/>
              <a:tblGrid>
                <a:gridCol w="94888">
                  <a:extLst>
                    <a:ext uri="{9D8B030D-6E8A-4147-A177-3AD203B41FA5}">
                      <a16:colId xmlns:a16="http://schemas.microsoft.com/office/drawing/2014/main" val="3079002035"/>
                    </a:ext>
                  </a:extLst>
                </a:gridCol>
                <a:gridCol w="922174">
                  <a:extLst>
                    <a:ext uri="{9D8B030D-6E8A-4147-A177-3AD203B41FA5}">
                      <a16:colId xmlns:a16="http://schemas.microsoft.com/office/drawing/2014/main" val="3045113270"/>
                    </a:ext>
                  </a:extLst>
                </a:gridCol>
                <a:gridCol w="5943600">
                  <a:extLst>
                    <a:ext uri="{9D8B030D-6E8A-4147-A177-3AD203B41FA5}">
                      <a16:colId xmlns:a16="http://schemas.microsoft.com/office/drawing/2014/main" val="2984988017"/>
                    </a:ext>
                  </a:extLst>
                </a:gridCol>
                <a:gridCol w="3171824">
                  <a:extLst>
                    <a:ext uri="{9D8B030D-6E8A-4147-A177-3AD203B41FA5}">
                      <a16:colId xmlns:a16="http://schemas.microsoft.com/office/drawing/2014/main" val="565983023"/>
                    </a:ext>
                  </a:extLst>
                </a:gridCol>
              </a:tblGrid>
              <a:tr h="0">
                <a:tc>
                  <a:txBody>
                    <a:bodyPr/>
                    <a:lstStyle/>
                    <a:p>
                      <a:endParaRPr lang="en-US">
                        <a:solidFill>
                          <a:srgbClr val="0000CC"/>
                        </a:solidFill>
                      </a:endParaRP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22">
                            <a:extLst>
                              <a:ext uri="{A12FA001-AC4F-418D-AE19-62706E023703}">
                                <ahyp:hlinkClr xmlns:ahyp="http://schemas.microsoft.com/office/drawing/2018/hyperlinkcolor" val="tx"/>
                              </a:ext>
                            </a:extLst>
                          </a:hlinkClick>
                        </a:rPr>
                        <a:t>[ 439 ]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23">
                            <a:extLst>
                              <a:ext uri="{A12FA001-AC4F-418D-AE19-62706E023703}">
                                <ahyp:hlinkClr xmlns:ahyp="http://schemas.microsoft.com/office/drawing/2018/hyperlinkcolor" val="tx"/>
                              </a:ext>
                            </a:extLst>
                          </a:hlinkClick>
                        </a:rPr>
                        <a:t>Institute of Electrical and Electronics Engineers</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2733585426"/>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24">
                            <a:extLst>
                              <a:ext uri="{A12FA001-AC4F-418D-AE19-62706E023703}">
                                <ahyp:hlinkClr xmlns:ahyp="http://schemas.microsoft.com/office/drawing/2018/hyperlinkcolor" val="tx"/>
                              </a:ext>
                            </a:extLst>
                          </a:hlinkClick>
                        </a:rPr>
                        <a:t>[ 438 ]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M.1450-5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23">
                            <a:extLst>
                              <a:ext uri="{A12FA001-AC4F-418D-AE19-62706E023703}">
                                <ahyp:hlinkClr xmlns:ahyp="http://schemas.microsoft.com/office/drawing/2018/hyperlinkcolor" val="tx"/>
                              </a:ext>
                            </a:extLst>
                          </a:hlinkClick>
                        </a:rPr>
                        <a:t>Institute of Electrical and Electronics Engineers</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95397489"/>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Jan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2581626114"/>
              </p:ext>
            </p:extLst>
          </p:nvPr>
        </p:nvGraphicFramePr>
        <p:xfrm>
          <a:off x="914401" y="1779589"/>
          <a:ext cx="10438767" cy="4206240"/>
        </p:xfrm>
        <a:graphic>
          <a:graphicData uri="http://schemas.openxmlformats.org/drawingml/2006/table">
            <a:tbl>
              <a:tblPr/>
              <a:tblGrid>
                <a:gridCol w="672254">
                  <a:extLst>
                    <a:ext uri="{9D8B030D-6E8A-4147-A177-3AD203B41FA5}">
                      <a16:colId xmlns:a16="http://schemas.microsoft.com/office/drawing/2014/main" val="928009435"/>
                    </a:ext>
                  </a:extLst>
                </a:gridCol>
                <a:gridCol w="6719145">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400" b="1" dirty="0">
                          <a:solidFill>
                            <a:srgbClr val="0000CC"/>
                          </a:solidFill>
                          <a:hlinkClick r:id="rId2">
                            <a:extLst>
                              <a:ext uri="{A12FA001-AC4F-418D-AE19-62706E023703}">
                                <ahyp:hlinkClr xmlns:ahyp="http://schemas.microsoft.com/office/drawing/2018/hyperlinkcolor" val="tx"/>
                              </a:ext>
                            </a:extLst>
                          </a:hlinkClick>
                        </a:rPr>
                        <a:t>[ 379 ]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statement to ITU-R on request for input for a draft revision of Recommendation ITU-R M.1801-2 - Radio interface standards for broadband wireless access systems, including mobile and nomadic applications in the mobile service    </a:t>
                      </a:r>
                    </a:p>
                    <a:p>
                      <a:pPr marL="285750" indent="-285750">
                        <a:buFont typeface="Arial" panose="020B0604020202020204" pitchFamily="34" charset="0"/>
                        <a:buChar char="•"/>
                      </a:pPr>
                      <a:r>
                        <a:rPr lang="en-US" sz="1400" dirty="0">
                          <a:solidFill>
                            <a:srgbClr val="0000CC"/>
                          </a:solidFill>
                        </a:rPr>
                        <a:t>Claim any updates on ETSI BRAN Harmonized Standards should be done by ETSI</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400" b="1" dirty="0">
                          <a:solidFill>
                            <a:srgbClr val="0000CC"/>
                          </a:solidFill>
                          <a:hlinkClick r:id="rId4">
                            <a:extLst>
                              <a:ext uri="{A12FA001-AC4F-418D-AE19-62706E023703}">
                                <ahyp:hlinkClr xmlns:ahyp="http://schemas.microsoft.com/office/drawing/2018/hyperlinkcolor" val="tx"/>
                              </a:ext>
                            </a:extLst>
                          </a:hlinkClick>
                        </a:rPr>
                        <a:t>[ 398 ]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to request for input for a draft revision of Recommendation ITU-R M.1801-2  </a:t>
                      </a:r>
                    </a:p>
                    <a:p>
                      <a:pPr marL="285750" indent="-285750">
                        <a:buFont typeface="Arial" panose="020B0604020202020204" pitchFamily="34" charset="0"/>
                        <a:buChar char="•"/>
                      </a:pPr>
                      <a:r>
                        <a:rPr lang="en-US" sz="1400" kern="1200" dirty="0">
                          <a:solidFill>
                            <a:srgbClr val="0000CC"/>
                          </a:solidFill>
                          <a:latin typeface="+mn-lt"/>
                          <a:ea typeface="+mn-ea"/>
                          <a:cs typeface="+mn-cs"/>
                        </a:rPr>
                        <a:t>Adding</a:t>
                      </a:r>
                      <a:r>
                        <a:rPr lang="en-US" sz="1400" dirty="0">
                          <a:solidFill>
                            <a:srgbClr val="0000CC"/>
                          </a:solidFill>
                        </a:rPr>
                        <a:t> </a:t>
                      </a:r>
                      <a:r>
                        <a:rPr lang="en-US" sz="1400" kern="1200" dirty="0">
                          <a:solidFill>
                            <a:srgbClr val="0000CC"/>
                          </a:solidFill>
                          <a:latin typeface="+mn-lt"/>
                          <a:ea typeface="+mn-ea"/>
                          <a:cs typeface="+mn-cs"/>
                        </a:rPr>
                        <a:t>IMT-2020 as Annex 4, update link to References of Annex 9 “Air interface of SCDMA broadband wireless access system standard”</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5">
                            <a:extLst>
                              <a:ext uri="{A12FA001-AC4F-418D-AE19-62706E023703}">
                                <ahyp:hlinkClr xmlns:ahyp="http://schemas.microsoft.com/office/drawing/2018/hyperlinkcolor" val="tx"/>
                              </a:ext>
                            </a:extLst>
                          </a:hlinkClick>
                        </a:rPr>
                        <a:t>China Communication Standards Association</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r h="0">
                <a:tc>
                  <a:txBody>
                    <a:bodyPr/>
                    <a:lstStyle/>
                    <a:p>
                      <a:r>
                        <a:rPr lang="en-US" sz="1400" b="1" dirty="0">
                          <a:solidFill>
                            <a:srgbClr val="0000CC"/>
                          </a:solidFill>
                          <a:hlinkClick r:id="rId6">
                            <a:extLst>
                              <a:ext uri="{A12FA001-AC4F-418D-AE19-62706E023703}">
                                <ahyp:hlinkClr xmlns:ahyp="http://schemas.microsoft.com/office/drawing/2018/hyperlinkcolor" val="tx"/>
                              </a:ext>
                            </a:extLst>
                          </a:hlinkClick>
                        </a:rPr>
                        <a:t>[ 410 ]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statement to ITU-R Working Party 5A - Recommendation ITU-R M.1801-2 - Review    </a:t>
                      </a:r>
                    </a:p>
                    <a:p>
                      <a:pPr marL="285750" indent="-285750">
                        <a:buFont typeface="Arial" panose="020B0604020202020204" pitchFamily="34" charset="0"/>
                        <a:buChar char="•"/>
                      </a:pPr>
                      <a:r>
                        <a:rPr lang="en-US" sz="1400" dirty="0">
                          <a:solidFill>
                            <a:srgbClr val="0000CC"/>
                          </a:solidFill>
                        </a:rPr>
                        <a:t>There are no removals, updates or additions related to TR-45 required at this time.</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7">
                            <a:extLst>
                              <a:ext uri="{A12FA001-AC4F-418D-AE19-62706E023703}">
                                <ahyp:hlinkClr xmlns:ahyp="http://schemas.microsoft.com/office/drawing/2018/hyperlinkcolor" val="tx"/>
                              </a:ext>
                            </a:extLst>
                          </a:hlinkClick>
                        </a:rPr>
                        <a:t>Telecommunication Industry Association (TIA)</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400" b="1" dirty="0">
                          <a:solidFill>
                            <a:srgbClr val="0000CC"/>
                          </a:solidFill>
                          <a:hlinkClick r:id="rId8">
                            <a:extLst>
                              <a:ext uri="{A12FA001-AC4F-418D-AE19-62706E023703}">
                                <ahyp:hlinkClr xmlns:ahyp="http://schemas.microsoft.com/office/drawing/2018/hyperlinkcolor" val="tx"/>
                              </a:ext>
                            </a:extLst>
                          </a:hlinkClick>
                        </a:rPr>
                        <a:t>[ 420 ]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on request for input for a draft revision of Recommendation ITU-R M.1801-2    </a:t>
                      </a:r>
                    </a:p>
                    <a:p>
                      <a:pPr marL="285750" indent="-285750">
                        <a:buFont typeface="Arial" panose="020B0604020202020204" pitchFamily="34" charset="0"/>
                        <a:buChar char="•"/>
                      </a:pPr>
                      <a:r>
                        <a:rPr lang="en-US" sz="1400" dirty="0">
                          <a:solidFill>
                            <a:srgbClr val="0000CC"/>
                          </a:solidFill>
                        </a:rPr>
                        <a:t>Supports the inclusion of Annex 4 “IMT-2020 terrestrial radio interfaces” </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9">
                            <a:extLst>
                              <a:ext uri="{A12FA001-AC4F-418D-AE19-62706E023703}">
                                <ahyp:hlinkClr xmlns:ahyp="http://schemas.microsoft.com/office/drawing/2018/hyperlinkcolor" val="tx"/>
                              </a:ext>
                            </a:extLst>
                          </a:hlinkClick>
                        </a:rPr>
                        <a:t>NEC Corporation</a:t>
                      </a:r>
                      <a:r>
                        <a:rPr lang="en-US" sz="1400" dirty="0">
                          <a:solidFill>
                            <a:srgbClr val="0000CC"/>
                          </a:solidFill>
                        </a:rPr>
                        <a:t> , </a:t>
                      </a:r>
                      <a:r>
                        <a:rPr lang="en-US" sz="1400" dirty="0">
                          <a:solidFill>
                            <a:srgbClr val="0000CC"/>
                          </a:solidFill>
                          <a:hlinkClick r:id="rId10">
                            <a:extLst>
                              <a:ext uri="{A12FA001-AC4F-418D-AE19-62706E023703}">
                                <ahyp:hlinkClr xmlns:ahyp="http://schemas.microsoft.com/office/drawing/2018/hyperlinkcolor" val="tx"/>
                              </a:ext>
                            </a:extLst>
                          </a:hlinkClick>
                        </a:rPr>
                        <a:t>Samsung Electronics Co., Ltd.</a:t>
                      </a:r>
                      <a:r>
                        <a:rPr lang="en-US" sz="1400" dirty="0">
                          <a:solidFill>
                            <a:srgbClr val="0000CC"/>
                          </a:solidFill>
                        </a:rPr>
                        <a:t> , </a:t>
                      </a:r>
                      <a:r>
                        <a:rPr lang="en-US" sz="1400" dirty="0">
                          <a:solidFill>
                            <a:srgbClr val="0000CC"/>
                          </a:solidFill>
                          <a:hlinkClick r:id="rId11">
                            <a:extLst>
                              <a:ext uri="{A12FA001-AC4F-418D-AE19-62706E023703}">
                                <ahyp:hlinkClr xmlns:ahyp="http://schemas.microsoft.com/office/drawing/2018/hyperlinkcolor" val="tx"/>
                              </a:ext>
                            </a:extLst>
                          </a:hlinkClick>
                        </a:rPr>
                        <a:t>Telecom Italia S.p.A.</a:t>
                      </a:r>
                      <a:r>
                        <a:rPr lang="en-US" sz="1400" dirty="0">
                          <a:solidFill>
                            <a:srgbClr val="0000CC"/>
                          </a:solidFill>
                        </a:rPr>
                        <a:t> , </a:t>
                      </a:r>
                      <a:r>
                        <a:rPr lang="en-US" sz="1400" dirty="0" err="1">
                          <a:solidFill>
                            <a:srgbClr val="0000CC"/>
                          </a:solidFill>
                          <a:hlinkClick r:id="rId12">
                            <a:extLst>
                              <a:ext uri="{A12FA001-AC4F-418D-AE19-62706E023703}">
                                <ahyp:hlinkClr xmlns:ahyp="http://schemas.microsoft.com/office/drawing/2018/hyperlinkcolor" val="tx"/>
                              </a:ext>
                            </a:extLst>
                          </a:hlinkClick>
                        </a:rPr>
                        <a:t>Telefon</a:t>
                      </a:r>
                      <a:r>
                        <a:rPr lang="en-US" sz="1400" dirty="0">
                          <a:solidFill>
                            <a:srgbClr val="0000CC"/>
                          </a:solidFill>
                          <a:hlinkClick r:id="rId12">
                            <a:extLst>
                              <a:ext uri="{A12FA001-AC4F-418D-AE19-62706E023703}">
                                <ahyp:hlinkClr xmlns:ahyp="http://schemas.microsoft.com/office/drawing/2018/hyperlinkcolor" val="tx"/>
                              </a:ext>
                            </a:extLst>
                          </a:hlinkClick>
                        </a:rPr>
                        <a:t> AB - LM Ericsson</a:t>
                      </a:r>
                      <a:r>
                        <a:rPr lang="en-US" sz="1400" dirty="0">
                          <a:solidFill>
                            <a:srgbClr val="0000CC"/>
                          </a:solidFill>
                        </a:rPr>
                        <a:t> , </a:t>
                      </a:r>
                      <a:r>
                        <a:rPr lang="en-US" sz="1400" dirty="0">
                          <a:solidFill>
                            <a:srgbClr val="0000CC"/>
                          </a:solidFill>
                          <a:hlinkClick r:id="rId13">
                            <a:extLst>
                              <a:ext uri="{A12FA001-AC4F-418D-AE19-62706E023703}">
                                <ahyp:hlinkClr xmlns:ahyp="http://schemas.microsoft.com/office/drawing/2018/hyperlinkcolor" val="tx"/>
                              </a:ext>
                            </a:extLst>
                          </a:hlinkClick>
                        </a:rPr>
                        <a:t>ZTE Corporation</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400" b="1" dirty="0">
                          <a:solidFill>
                            <a:srgbClr val="0000CC"/>
                          </a:solidFill>
                          <a:hlinkClick r:id="rId14">
                            <a:extLst>
                              <a:ext uri="{A12FA001-AC4F-418D-AE19-62706E023703}">
                                <ahyp:hlinkClr xmlns:ahyp="http://schemas.microsoft.com/office/drawing/2018/hyperlinkcolor" val="tx"/>
                              </a:ext>
                            </a:extLst>
                          </a:hlinkClick>
                        </a:rPr>
                        <a:t>[ 425 ]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Proposed update of the working document towards a preliminary draft revision of Recommendation ITU-R M.1801-2 - Radio interface standards for broadband wireless access systems    </a:t>
                      </a:r>
                    </a:p>
                    <a:p>
                      <a:pPr marL="285750" indent="-285750">
                        <a:buFont typeface="Arial" panose="020B0604020202020204" pitchFamily="34" charset="0"/>
                        <a:buChar char="•"/>
                      </a:pPr>
                      <a:r>
                        <a:rPr lang="en-US" sz="1400" dirty="0">
                          <a:solidFill>
                            <a:srgbClr val="0000CC"/>
                          </a:solidFill>
                        </a:rPr>
                        <a:t>Updates on Introduction, Scope, etc.</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15">
                            <a:extLst>
                              <a:ext uri="{A12FA001-AC4F-418D-AE19-62706E023703}">
                                <ahyp:hlinkClr xmlns:ahyp="http://schemas.microsoft.com/office/drawing/2018/hyperlinkcolor" val="tx"/>
                              </a:ext>
                            </a:extLst>
                          </a:hlinkClick>
                        </a:rPr>
                        <a:t>Canada</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400" b="1" dirty="0">
                          <a:solidFill>
                            <a:srgbClr val="0000CC"/>
                          </a:solidFill>
                          <a:hlinkClick r:id="rId16">
                            <a:extLst>
                              <a:ext uri="{A12FA001-AC4F-418D-AE19-62706E023703}">
                                <ahyp:hlinkClr xmlns:ahyp="http://schemas.microsoft.com/office/drawing/2018/hyperlinkcolor" val="tx"/>
                              </a:ext>
                            </a:extLst>
                          </a:hlinkClick>
                        </a:rPr>
                        <a:t>[ 436 ]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statement for input for a draft revision of Recommendation ITU-R M.1801-2    </a:t>
                      </a:r>
                    </a:p>
                    <a:p>
                      <a:pPr marL="285750" indent="-285750">
                        <a:buFont typeface="Arial" panose="020B0604020202020204" pitchFamily="34" charset="0"/>
                        <a:buChar char="•"/>
                      </a:pPr>
                      <a:r>
                        <a:rPr lang="en-US" sz="1400" dirty="0">
                          <a:solidFill>
                            <a:srgbClr val="0000CC"/>
                          </a:solidFill>
                        </a:rPr>
                        <a:t>XGP Forum updates on Annex 7</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17">
                            <a:extLst>
                              <a:ext uri="{A12FA001-AC4F-418D-AE19-62706E023703}">
                                <ahyp:hlinkClr xmlns:ahyp="http://schemas.microsoft.com/office/drawing/2018/hyperlinkcolor" val="tx"/>
                              </a:ext>
                            </a:extLst>
                          </a:hlinkClick>
                        </a:rPr>
                        <a:t>Director, BR</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Jan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1736995156"/>
              </p:ext>
            </p:extLst>
          </p:nvPr>
        </p:nvGraphicFramePr>
        <p:xfrm>
          <a:off x="929217" y="1712518"/>
          <a:ext cx="10438767" cy="4419600"/>
        </p:xfrm>
        <a:graphic>
          <a:graphicData uri="http://schemas.openxmlformats.org/drawingml/2006/table">
            <a:tbl>
              <a:tblPr/>
              <a:tblGrid>
                <a:gridCol w="711200">
                  <a:extLst>
                    <a:ext uri="{9D8B030D-6E8A-4147-A177-3AD203B41FA5}">
                      <a16:colId xmlns:a16="http://schemas.microsoft.com/office/drawing/2014/main" val="928009435"/>
                    </a:ext>
                  </a:extLst>
                </a:gridCol>
                <a:gridCol w="6756399">
                  <a:extLst>
                    <a:ext uri="{9D8B030D-6E8A-4147-A177-3AD203B41FA5}">
                      <a16:colId xmlns:a16="http://schemas.microsoft.com/office/drawing/2014/main" val="1112081529"/>
                    </a:ext>
                  </a:extLst>
                </a:gridCol>
                <a:gridCol w="2971168">
                  <a:extLst>
                    <a:ext uri="{9D8B030D-6E8A-4147-A177-3AD203B41FA5}">
                      <a16:colId xmlns:a16="http://schemas.microsoft.com/office/drawing/2014/main" val="2493061833"/>
                    </a:ext>
                  </a:extLst>
                </a:gridCol>
              </a:tblGrid>
              <a:tr h="0">
                <a:tc>
                  <a:txBody>
                    <a:bodyPr/>
                    <a:lstStyle/>
                    <a:p>
                      <a:r>
                        <a:rPr lang="en-US" sz="1400" b="1" dirty="0">
                          <a:solidFill>
                            <a:srgbClr val="0000CC"/>
                          </a:solidFill>
                          <a:hlinkClick r:id="rId2">
                            <a:extLst>
                              <a:ext uri="{A12FA001-AC4F-418D-AE19-62706E023703}">
                                <ahyp:hlinkClr xmlns:ahyp="http://schemas.microsoft.com/office/drawing/2018/hyperlinkcolor" val="tx"/>
                              </a:ext>
                            </a:extLst>
                          </a:hlinkClick>
                        </a:rPr>
                        <a:t>[ 397 ]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to request for input for a draft revision of Recommendation ITU-R M.1450-5    </a:t>
                      </a:r>
                    </a:p>
                    <a:p>
                      <a:pPr marL="285750" indent="-285750">
                        <a:buFont typeface="Arial" panose="020B0604020202020204" pitchFamily="34" charset="0"/>
                        <a:buChar char="•"/>
                      </a:pPr>
                      <a:r>
                        <a:rPr lang="en-US" sz="1400" dirty="0">
                          <a:solidFill>
                            <a:srgbClr val="0000CC"/>
                          </a:solidFill>
                        </a:rPr>
                        <a:t>Request sharing study for new RLAN band including 6GHz</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3">
                            <a:extLst>
                              <a:ext uri="{A12FA001-AC4F-418D-AE19-62706E023703}">
                                <ahyp:hlinkClr xmlns:ahyp="http://schemas.microsoft.com/office/drawing/2018/hyperlinkcolor" val="tx"/>
                              </a:ext>
                            </a:extLst>
                          </a:hlinkClick>
                        </a:rPr>
                        <a:t>China Communication Standards Association</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400" b="1" dirty="0">
                          <a:solidFill>
                            <a:srgbClr val="0000CC"/>
                          </a:solidFill>
                          <a:hlinkClick r:id="rId4">
                            <a:extLst>
                              <a:ext uri="{A12FA001-AC4F-418D-AE19-62706E023703}">
                                <ahyp:hlinkClr xmlns:ahyp="http://schemas.microsoft.com/office/drawing/2018/hyperlinkcolor" val="tx"/>
                              </a:ext>
                            </a:extLst>
                          </a:hlinkClick>
                        </a:rPr>
                        <a:t>[ 413 ]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Reply liaison statement to liaison statement on External </a:t>
                      </a:r>
                      <a:r>
                        <a:rPr lang="en-US" sz="1400" dirty="0" err="1"/>
                        <a:t>Organisations</a:t>
                      </a:r>
                      <a:r>
                        <a:rPr lang="en-US" sz="1400" dirty="0"/>
                        <a:t> on characteristics of broadband radio local area networks   </a:t>
                      </a:r>
                    </a:p>
                    <a:p>
                      <a:pPr marL="285750" indent="-285750">
                        <a:buFont typeface="Arial" panose="020B0604020202020204" pitchFamily="34" charset="0"/>
                        <a:buChar char="•"/>
                      </a:pPr>
                      <a:r>
                        <a:rPr lang="en-US" sz="1400" dirty="0">
                          <a:solidFill>
                            <a:srgbClr val="0000CC"/>
                          </a:solidFill>
                        </a:rPr>
                        <a:t>CEPT (WG FM) proposed updates on 5 GHz, lower 6 GHz &amp; the 57-71 GHz band  </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5">
                            <a:extLst>
                              <a:ext uri="{A12FA001-AC4F-418D-AE19-62706E023703}">
                                <ahyp:hlinkClr xmlns:ahyp="http://schemas.microsoft.com/office/drawing/2018/hyperlinkcolor" val="tx"/>
                              </a:ext>
                            </a:extLst>
                          </a:hlinkClick>
                        </a:rPr>
                        <a:t>European Conference of Postal and Telecommunications Administrations</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400" b="1" dirty="0">
                          <a:solidFill>
                            <a:srgbClr val="0000CC"/>
                          </a:solidFill>
                          <a:hlinkClick r:id="rId6">
                            <a:extLst>
                              <a:ext uri="{A12FA001-AC4F-418D-AE19-62706E023703}">
                                <ahyp:hlinkClr xmlns:ahyp="http://schemas.microsoft.com/office/drawing/2018/hyperlinkcolor" val="tx"/>
                              </a:ext>
                            </a:extLst>
                          </a:hlinkClick>
                        </a:rPr>
                        <a:t>[ 424 ]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Proposed update of the working document towards a preliminary draft revision of Recommendation ITU-R M.1450-5 - Characteristics of broadband radio local area networks    </a:t>
                      </a:r>
                    </a:p>
                    <a:p>
                      <a:pPr marL="285750" indent="-285750">
                        <a:buFont typeface="Arial" panose="020B0604020202020204" pitchFamily="34" charset="0"/>
                        <a:buChar char="•"/>
                      </a:pPr>
                      <a:r>
                        <a:rPr lang="en-US" sz="1400" dirty="0">
                          <a:solidFill>
                            <a:srgbClr val="0000CC"/>
                          </a:solidFill>
                        </a:rPr>
                        <a:t>Updates to “Recognize” on 5GHz and “Recommends”, definitions DFS/TCP</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7">
                            <a:extLst>
                              <a:ext uri="{A12FA001-AC4F-418D-AE19-62706E023703}">
                                <ahyp:hlinkClr xmlns:ahyp="http://schemas.microsoft.com/office/drawing/2018/hyperlinkcolor" val="tx"/>
                              </a:ext>
                            </a:extLst>
                          </a:hlinkClick>
                        </a:rPr>
                        <a:t>Canada</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400" b="1" dirty="0">
                          <a:solidFill>
                            <a:srgbClr val="0000CC"/>
                          </a:solidFill>
                          <a:hlinkClick r:id="rId8">
                            <a:extLst>
                              <a:ext uri="{A12FA001-AC4F-418D-AE19-62706E023703}">
                                <ahyp:hlinkClr xmlns:ahyp="http://schemas.microsoft.com/office/drawing/2018/hyperlinkcolor" val="tx"/>
                              </a:ext>
                            </a:extLst>
                          </a:hlinkClick>
                        </a:rPr>
                        <a:t>[ 433 ]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Proposed edits to Working document towards a preliminary draft revision of Recommendation ITU-R M.1450-5 - Characteristics of broadband radio local area networks    </a:t>
                      </a:r>
                    </a:p>
                    <a:p>
                      <a:pPr marL="285750" indent="-285750">
                        <a:buFont typeface="Arial" panose="020B0604020202020204" pitchFamily="34" charset="0"/>
                        <a:buChar char="•"/>
                      </a:pPr>
                      <a:r>
                        <a:rPr lang="en-US" sz="1400" dirty="0">
                          <a:solidFill>
                            <a:srgbClr val="0000CC"/>
                          </a:solidFill>
                        </a:rPr>
                        <a:t>Updates to “Recommends”, addition of 6GHz to Tables 2&amp;3</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9">
                            <a:extLst>
                              <a:ext uri="{A12FA001-AC4F-418D-AE19-62706E023703}">
                                <ahyp:hlinkClr xmlns:ahyp="http://schemas.microsoft.com/office/drawing/2018/hyperlinkcolor" val="tx"/>
                              </a:ext>
                            </a:extLst>
                          </a:hlinkClick>
                        </a:rPr>
                        <a:t>United States of America</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r h="0">
                <a:tc>
                  <a:txBody>
                    <a:bodyPr/>
                    <a:lstStyle/>
                    <a:p>
                      <a:r>
                        <a:rPr lang="en-US" sz="1400" b="1" dirty="0">
                          <a:solidFill>
                            <a:srgbClr val="0000CC"/>
                          </a:solidFill>
                          <a:hlinkClick r:id="rId10">
                            <a:extLst>
                              <a:ext uri="{A12FA001-AC4F-418D-AE19-62706E023703}">
                                <ahyp:hlinkClr xmlns:ahyp="http://schemas.microsoft.com/office/drawing/2018/hyperlinkcolor" val="tx"/>
                              </a:ext>
                            </a:extLst>
                          </a:hlinkClick>
                        </a:rPr>
                        <a:t>[ 437 ]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Preliminary draft revision of Recommendation ITU-R M.1450-5 - Characteristics of Broadband Radio Local Area Networks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CC"/>
                          </a:solidFill>
                        </a:rPr>
                        <a:t>Updates on Section 5  </a:t>
                      </a:r>
                      <a:r>
                        <a:rPr lang="en-GB" sz="1400" kern="1200" dirty="0">
                          <a:solidFill>
                            <a:srgbClr val="0000CC"/>
                          </a:solidFill>
                          <a:latin typeface="+mn-lt"/>
                          <a:ea typeface="+mn-ea"/>
                          <a:cs typeface="+mn-cs"/>
                        </a:rPr>
                        <a:t>Interference mitigation techniques under frequency sharing environments on 6GHz</a:t>
                      </a:r>
                      <a:endParaRPr lang="en-US" sz="1400" kern="1200" dirty="0">
                        <a:solidFill>
                          <a:srgbClr val="0000CC"/>
                        </a:solidFill>
                        <a:latin typeface="+mn-lt"/>
                        <a:ea typeface="+mn-ea"/>
                        <a:cs typeface="+mn-cs"/>
                      </a:endParaRP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11">
                            <a:extLst>
                              <a:ext uri="{A12FA001-AC4F-418D-AE19-62706E023703}">
                                <ahyp:hlinkClr xmlns:ahyp="http://schemas.microsoft.com/office/drawing/2018/hyperlinkcolor" val="tx"/>
                              </a:ext>
                            </a:extLst>
                          </a:hlinkClick>
                        </a:rPr>
                        <a:t>World Broadcasting Unions - Technical Committee</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99681608"/>
                  </a:ext>
                </a:extLst>
              </a:tr>
              <a:tr h="0">
                <a:tc>
                  <a:txBody>
                    <a:bodyPr/>
                    <a:lstStyle/>
                    <a:p>
                      <a:r>
                        <a:rPr lang="en-US" sz="1400" b="1" dirty="0">
                          <a:solidFill>
                            <a:srgbClr val="0000CC"/>
                          </a:solidFill>
                          <a:hlinkClick r:id="rId12">
                            <a:extLst>
                              <a:ext uri="{A12FA001-AC4F-418D-AE19-62706E023703}">
                                <ahyp:hlinkClr xmlns:ahyp="http://schemas.microsoft.com/office/drawing/2018/hyperlinkcolor" val="tx"/>
                              </a:ext>
                            </a:extLst>
                          </a:hlinkClick>
                        </a:rPr>
                        <a:t>[ 474 ]</a:t>
                      </a:r>
                      <a:r>
                        <a:rPr lang="en-US" sz="1400" dirty="0">
                          <a:solidFill>
                            <a:srgbClr val="0000CC"/>
                          </a:solidFill>
                        </a:rPr>
                        <a:t>   </a:t>
                      </a:r>
                      <a:br>
                        <a:rPr lang="en-US" sz="1400" dirty="0">
                          <a:solidFill>
                            <a:srgbClr val="0000CC"/>
                          </a:solidFill>
                        </a:rPr>
                      </a:br>
                      <a:r>
                        <a:rPr lang="en-US" sz="14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400" dirty="0"/>
                        <a:t>Proposal on the working document towards a preliminary draft revision of Recommendation ITU-R M.1450-5 </a:t>
                      </a:r>
                    </a:p>
                    <a:p>
                      <a:pPr marL="285750" indent="-285750">
                        <a:buFont typeface="Arial" panose="020B0604020202020204" pitchFamily="34" charset="0"/>
                        <a:buChar char="•"/>
                      </a:pPr>
                      <a:r>
                        <a:rPr lang="en-US" sz="1400" dirty="0">
                          <a:solidFill>
                            <a:srgbClr val="0000CC"/>
                          </a:solidFill>
                        </a:rPr>
                        <a:t>Updates on “Recommends”, Section 3 Mobility and Table 3 updates on China bands and other use conditions   </a:t>
                      </a:r>
                    </a:p>
                  </a:txBody>
                  <a:tcPr marL="12700" marR="12700" marT="12700" marB="12700">
                    <a:lnL>
                      <a:noFill/>
                    </a:lnL>
                    <a:lnR>
                      <a:noFill/>
                    </a:lnR>
                    <a:lnT>
                      <a:noFill/>
                    </a:lnT>
                    <a:lnB>
                      <a:noFill/>
                    </a:lnB>
                    <a:solidFill>
                      <a:srgbClr val="E6EAFF"/>
                    </a:solidFill>
                  </a:tcPr>
                </a:tc>
                <a:tc>
                  <a:txBody>
                    <a:bodyPr/>
                    <a:lstStyle/>
                    <a:p>
                      <a:r>
                        <a:rPr lang="en-US" sz="1400" dirty="0">
                          <a:solidFill>
                            <a:srgbClr val="0000CC"/>
                          </a:solidFill>
                          <a:hlinkClick r:id="rId13">
                            <a:extLst>
                              <a:ext uri="{A12FA001-AC4F-418D-AE19-62706E023703}">
                                <ahyp:hlinkClr xmlns:ahyp="http://schemas.microsoft.com/office/drawing/2018/hyperlinkcolor" val="tx"/>
                              </a:ext>
                            </a:extLst>
                          </a:hlinkClick>
                        </a:rPr>
                        <a:t>China (People's Republic of)</a:t>
                      </a:r>
                      <a:r>
                        <a:rPr lang="en-US" sz="14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22048693"/>
                  </a:ext>
                </a:extLst>
              </a:tr>
            </a:tbl>
          </a:graphicData>
        </a:graphic>
      </p:graphicFrame>
    </p:spTree>
    <p:extLst>
      <p:ext uri="{BB962C8B-B14F-4D97-AF65-F5344CB8AC3E}">
        <p14:creationId xmlns:p14="http://schemas.microsoft.com/office/powerpoint/2010/main" val="3684924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0" dirty="0"/>
              <a:t>ITU-R M.1450-5“Characteristics of broadband radio local area networks”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b="1" dirty="0">
              <a:solidFill>
                <a:srgbClr val="0000CC"/>
              </a:solidFill>
              <a:effectLst/>
              <a:latin typeface="Times New Roman" panose="02020603050405020304" pitchFamily="18" charset="0"/>
              <a:ea typeface="DengXian" panose="02010600030101010101" pitchFamily="2" charset="-122"/>
            </a:endParaRP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0" dirty="0"/>
              <a:t>ITU-R M.1801-2 </a:t>
            </a:r>
            <a:r>
              <a:rPr lang="en-US" b="0" dirty="0"/>
              <a:t>–</a:t>
            </a:r>
            <a:r>
              <a:rPr lang="en-GB" b="0" dirty="0"/>
              <a:t> “Radio interface standards for broadband wireless access systems, including mobile and nomadic applications, in the mobile service operating below 6 GHz”</a:t>
            </a:r>
            <a:r>
              <a:rPr lang="en-GB" sz="1600" dirty="0">
                <a:effectLst/>
                <a:latin typeface="Times New Roman" panose="02020603050405020304" pitchFamily="18" charset="0"/>
                <a:ea typeface="Times New Roman" panose="02020603050405020304" pitchFamily="18" charset="0"/>
              </a:rPr>
              <a:t>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dirty="0">
                <a:effectLst/>
                <a:latin typeface="Times New Roman" panose="02020603050405020304" pitchFamily="18" charset="0"/>
                <a:ea typeface="Times New Roman" panose="02020603050405020304" pitchFamily="18" charset="0"/>
              </a:rPr>
              <a:t>. </a:t>
            </a:r>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5A/491</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t>and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5A/491</a:t>
            </a:r>
            <a:endParaRPr lang="en-GB" sz="1800" b="1" dirty="0">
              <a:solidFill>
                <a:srgbClr val="0000CC"/>
              </a:solidFill>
              <a:effectLst/>
              <a:latin typeface="Times New Roman" panose="02020603050405020304" pitchFamily="18" charset="0"/>
              <a:ea typeface="DengXian" panose="02010600030101010101" pitchFamily="2" charset="-122"/>
            </a:endParaRPr>
          </a:p>
          <a:p>
            <a:pPr marL="0"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endParaRPr lang="en-US" sz="1800" dirty="0">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Jan 2022</a:t>
            </a:r>
          </a:p>
        </p:txBody>
      </p:sp>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Jan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To develop ITU AHG revised recommendations on M.1450 &amp; M.1801 for submission to Working Party 5A </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Monday 2022-05-23 - Friday 2022-06-03</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Week for Feb 21-25 (Proposed)</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Jan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4342607"/>
          </a:xfrm>
        </p:spPr>
        <p:txBody>
          <a:bodyPr/>
          <a:lstStyle/>
          <a:p>
            <a:r>
              <a:rPr lang="en-US" sz="16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16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sz="1600" dirty="0">
                <a:hlinkClick r:id="rId5"/>
              </a:rPr>
              <a:t>[44]</a:t>
            </a:r>
            <a:endParaRPr lang="en-US" sz="1600"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sz="1600" dirty="0">
                <a:hlinkClick r:id="rId6"/>
              </a:rPr>
              <a:t>[43]</a:t>
            </a:r>
            <a:endParaRPr lang="en-US" sz="1600" u="sng" dirty="0"/>
          </a:p>
          <a:p>
            <a:pPr>
              <a:defRPr/>
            </a:pPr>
            <a:r>
              <a:rPr lang="en-US" sz="16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sz="1600" dirty="0">
                <a:hlinkClick r:id="rId7"/>
              </a:rPr>
              <a:t>[154]</a:t>
            </a:r>
            <a:endParaRPr lang="en-US" sz="1600"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sz="1600" dirty="0">
                <a:hlinkClick r:id="rId8"/>
              </a:rPr>
              <a:t>[153]</a:t>
            </a:r>
            <a:endParaRPr lang="en-US" sz="1600" dirty="0"/>
          </a:p>
          <a:p>
            <a:pPr marL="0" lvl="2" indent="0">
              <a:spcBef>
                <a:spcPts val="300"/>
              </a:spcBef>
              <a:spcAft>
                <a:spcPts val="0"/>
              </a:spcAft>
              <a:defRPr/>
            </a:pPr>
            <a:r>
              <a:rPr lang="en-US" sz="16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a:p>
            <a:pPr marL="0" lvl="2" indent="0">
              <a:spcBef>
                <a:spcPts val="300"/>
              </a:spcBef>
              <a:spcAft>
                <a:spcPts val="0"/>
              </a:spcAft>
              <a:defRPr/>
            </a:pPr>
            <a:r>
              <a:rPr lang="en-US" sz="1600" b="1" dirty="0">
                <a:cs typeface="+mn-cs"/>
              </a:rPr>
              <a:t>IEEE 802 contributions to WP5A Nov 2021 Meeting under agenda item RLAN characteristics</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600" kern="1200" dirty="0">
                <a:solidFill>
                  <a:srgbClr val="0000CC"/>
                </a:solidFill>
                <a:latin typeface="Times New Roman" panose="02020603050405020304" pitchFamily="18" charset="0"/>
                <a:ea typeface="MS Gothic" panose="020B0609070205080204" pitchFamily="49" charset="-128"/>
                <a:hlinkClick r:id="rId11"/>
              </a:rPr>
              <a:t>[ 439 ]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600" kern="1200" dirty="0">
                <a:solidFill>
                  <a:srgbClr val="0000CC"/>
                </a:solidFill>
                <a:latin typeface="Times New Roman" panose="02020603050405020304" pitchFamily="18" charset="0"/>
                <a:ea typeface="MS Gothic" panose="020B0609070205080204" pitchFamily="49" charset="-128"/>
                <a:hlinkClick r:id="rId12"/>
              </a:rPr>
              <a:t>[ 438 ]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lvl="2" indent="0">
              <a:spcBef>
                <a:spcPts val="300"/>
              </a:spcBef>
              <a:spcAft>
                <a:spcPts val="0"/>
              </a:spcAft>
              <a:defRPr/>
            </a:pPr>
            <a:endParaRPr lang="en-US" sz="1600" b="1" dirty="0">
              <a:solidFill>
                <a:schemeClr val="tx1"/>
              </a:solidFill>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Jan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Jan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20,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Huawei Technologies Co., Ltd)</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Jan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September 2021 Interim (September 16, 2021)</a:t>
            </a:r>
          </a:p>
          <a:p>
            <a:pPr marL="400050" lvl="1" indent="0">
              <a:spcBef>
                <a:spcPts val="200"/>
              </a:spcBef>
              <a:defRPr/>
            </a:pPr>
            <a:r>
              <a:rPr lang="en-US" altLang="en-US" dirty="0">
                <a:hlinkClick r:id="rId2"/>
              </a:rPr>
              <a:t>https://mentor.ieee.org/802.11/dcn/21/11-21-1342-00-0itu-itu-ahg-minutes-for-september-2021-interim.docx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66244</TotalTime>
  <Words>2439</Words>
  <Application>Microsoft Office PowerPoint</Application>
  <PresentationFormat>Widescreen</PresentationFormat>
  <Paragraphs>268</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January 802.11 Interim session</vt:lpstr>
      <vt:lpstr>Agenda</vt:lpstr>
      <vt:lpstr>Approval of Minutes of Previous Meeting</vt:lpstr>
      <vt:lpstr>Contributions</vt:lpstr>
      <vt:lpstr>Updates from ITU-R WP 5A</vt:lpstr>
      <vt:lpstr>Updates from ITU-R WP 5A – Input Contributions</vt:lpstr>
      <vt:lpstr>Updates from ITU-R WP 5A – Input 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Hassan Yaghoobi</cp:lastModifiedBy>
  <cp:revision>503</cp:revision>
  <cp:lastPrinted>1601-01-01T00:00:00Z</cp:lastPrinted>
  <dcterms:created xsi:type="dcterms:W3CDTF">2017-06-02T20:57:23Z</dcterms:created>
  <dcterms:modified xsi:type="dcterms:W3CDTF">2022-01-20T07:09:44Z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