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69" r:id="rId2"/>
    <p:sldId id="813" r:id="rId3"/>
    <p:sldId id="424" r:id="rId4"/>
    <p:sldId id="423" r:id="rId5"/>
    <p:sldId id="835" r:id="rId6"/>
    <p:sldId id="757" r:id="rId7"/>
    <p:sldId id="754" r:id="rId8"/>
    <p:sldId id="755" r:id="rId9"/>
    <p:sldId id="458" r:id="rId10"/>
    <p:sldId id="489" r:id="rId11"/>
    <p:sldId id="814" r:id="rId12"/>
    <p:sldId id="815" r:id="rId13"/>
    <p:sldId id="749" r:id="rId14"/>
    <p:sldId id="767" r:id="rId15"/>
    <p:sldId id="768" r:id="rId16"/>
    <p:sldId id="746" r:id="rId17"/>
    <p:sldId id="821" r:id="rId18"/>
    <p:sldId id="827" r:id="rId19"/>
    <p:sldId id="828" r:id="rId20"/>
    <p:sldId id="853" r:id="rId21"/>
    <p:sldId id="829" r:id="rId22"/>
    <p:sldId id="859" r:id="rId23"/>
    <p:sldId id="843" r:id="rId24"/>
    <p:sldId id="844" r:id="rId25"/>
    <p:sldId id="855" r:id="rId26"/>
    <p:sldId id="856" r:id="rId27"/>
    <p:sldId id="857" r:id="rId28"/>
    <p:sldId id="858" r:id="rId29"/>
    <p:sldId id="860" r:id="rId30"/>
    <p:sldId id="861" r:id="rId31"/>
    <p:sldId id="862" r:id="rId32"/>
    <p:sldId id="863" r:id="rId33"/>
    <p:sldId id="864" r:id="rId34"/>
    <p:sldId id="865" r:id="rId35"/>
    <p:sldId id="866" r:id="rId36"/>
    <p:sldId id="846" r:id="rId37"/>
    <p:sldId id="842"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847" autoAdjust="0"/>
    <p:restoredTop sz="94075" autoAdjust="0"/>
  </p:normalViewPr>
  <p:slideViewPr>
    <p:cSldViewPr>
      <p:cViewPr varScale="1">
        <p:scale>
          <a:sx n="95" d="100"/>
          <a:sy n="95" d="100"/>
        </p:scale>
        <p:origin x="528" y="7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67790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8588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95832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18737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63559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7163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19508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30293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225666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593058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06647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a:t>
            </a:r>
            <a:r>
              <a:rPr lang="en-US" altLang="en-US" sz="1800" b="1" smtClean="0"/>
              <a:t>IEEE 802.11-21/</a:t>
            </a:r>
            <a:r>
              <a:rPr lang="en-US" altLang="zh-CN" sz="1800" b="1" smtClean="0"/>
              <a:t>1981</a:t>
            </a:r>
            <a:r>
              <a:rPr lang="en-US" altLang="en-US" sz="1800" b="1" smtClean="0"/>
              <a:t>r4</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889-01-00bf-ieee-802-11bf-november-2021-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1/dcn/21/11-21-1948-13-00bf-ieee-802-11bf-teleconference-minutes-november-2021-january-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January Interim </a:t>
            </a:r>
            <a:r>
              <a:rPr lang="en-US" altLang="en-US" dirty="0" smtClean="0"/>
              <a:t>2022</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2021-01-01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10</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13</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14</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15</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16</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January 18</a:t>
            </a:r>
          </a:p>
        </p:txBody>
      </p:sp>
      <p:sp>
        <p:nvSpPr>
          <p:cNvPr id="18436" name="Rectangle 3"/>
          <p:cNvSpPr txBox="1">
            <a:spLocks noChangeArrowheads="1"/>
          </p:cNvSpPr>
          <p:nvPr/>
        </p:nvSpPr>
        <p:spPr bwMode="auto">
          <a:xfrm>
            <a:off x="685800" y="10668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0000FF"/>
                </a:solidFill>
              </a:rPr>
              <a:t>Docs in </a:t>
            </a:r>
            <a:r>
              <a:rPr lang="en-US" sz="1600" b="1" dirty="0" smtClean="0">
                <a:solidFill>
                  <a:srgbClr val="0000FF"/>
                </a:solidFill>
              </a:rPr>
              <a:t>blue were </a:t>
            </a:r>
            <a:r>
              <a:rPr lang="en-US" sz="1600" b="1" dirty="0">
                <a:solidFill>
                  <a:srgbClr val="0000FF"/>
                </a:solidFill>
              </a:rPr>
              <a:t>presented but need more discussion or deferred</a:t>
            </a:r>
          </a:p>
        </p:txBody>
      </p:sp>
      <p:graphicFrame>
        <p:nvGraphicFramePr>
          <p:cNvPr id="10" name="表格 10"/>
          <p:cNvGraphicFramePr>
            <a:graphicFrameLocks noGrp="1"/>
          </p:cNvGraphicFramePr>
          <p:nvPr>
            <p:extLst>
              <p:ext uri="{D42A27DB-BD31-4B8C-83A1-F6EECF244321}">
                <p14:modId xmlns:p14="http://schemas.microsoft.com/office/powerpoint/2010/main" val="3023386745"/>
              </p:ext>
            </p:extLst>
          </p:nvPr>
        </p:nvGraphicFramePr>
        <p:xfrm>
          <a:off x="3390899" y="1981200"/>
          <a:ext cx="5410201" cy="2589156"/>
        </p:xfrm>
        <a:graphic>
          <a:graphicData uri="http://schemas.openxmlformats.org/drawingml/2006/table">
            <a:tbl>
              <a:tblPr firstRow="1" bandRow="1">
                <a:tableStyleId>{C4B1156A-380E-4F78-BDF5-A606A8083BF9}</a:tableStyleId>
              </a:tblPr>
              <a:tblGrid>
                <a:gridCol w="569495">
                  <a:extLst>
                    <a:ext uri="{9D8B030D-6E8A-4147-A177-3AD203B41FA5}">
                      <a16:colId xmlns:a16="http://schemas.microsoft.com/office/drawing/2014/main" xmlns="" val="20000"/>
                    </a:ext>
                  </a:extLst>
                </a:gridCol>
                <a:gridCol w="1487906">
                  <a:extLst>
                    <a:ext uri="{9D8B030D-6E8A-4147-A177-3AD203B41FA5}">
                      <a16:colId xmlns:a16="http://schemas.microsoft.com/office/drawing/2014/main" xmlns="" val="20001"/>
                    </a:ext>
                  </a:extLst>
                </a:gridCol>
                <a:gridCol w="2720438">
                  <a:extLst>
                    <a:ext uri="{9D8B030D-6E8A-4147-A177-3AD203B41FA5}">
                      <a16:colId xmlns:a16="http://schemas.microsoft.com/office/drawing/2014/main" xmlns="" val="20002"/>
                    </a:ext>
                  </a:extLst>
                </a:gridCol>
                <a:gridCol w="632362">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22/0009</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rgbClr val="00B050"/>
                          </a:solidFill>
                        </a:rPr>
                        <a:t>Claudio da Silva (Meta Platforms, Inc)</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rgbClr val="00B050"/>
                          </a:solidFill>
                          <a:latin typeface="+mn-lt"/>
                          <a:ea typeface="+mn-ea"/>
                          <a:cs typeface="+mn-cs"/>
                        </a:rPr>
                        <a:t>TGbf</a:t>
                      </a:r>
                      <a:r>
                        <a:rPr lang="en-US" altLang="zh-CN" sz="900" kern="1200" dirty="0" smtClean="0">
                          <a:solidFill>
                            <a:srgbClr val="00B050"/>
                          </a:solidFill>
                          <a:latin typeface="+mn-lt"/>
                          <a:ea typeface="+mn-ea"/>
                          <a:cs typeface="+mn-cs"/>
                        </a:rPr>
                        <a:t> D0.1 Writing Status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baseline="0" dirty="0" smtClean="0">
                          <a:solidFill>
                            <a:srgbClr val="00B050"/>
                          </a:solidFill>
                          <a:latin typeface="+mn-lt"/>
                          <a:ea typeface="+mn-ea"/>
                          <a:cs typeface="+mn-cs"/>
                        </a:rPr>
                        <a:t>30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22/0036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Rui Du (Huawei)</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WLAN sensing functionality indicator</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22/0002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Assaf Kasher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DMG-passive-sensing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21/2023</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Assaf Kasher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DMG-Multi-Static-procedure-instance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22/0040</a:t>
                      </a:r>
                      <a:endParaRPr lang="zh-CN" altLang="en-US" sz="9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00FF"/>
                          </a:solidFill>
                        </a:rPr>
                        <a:t>Assaf Kasher (Qualcomm)</a:t>
                      </a:r>
                      <a:endParaRPr lang="zh-CN" altLang="en-US" sz="900" dirty="0" smtClean="0">
                        <a:solidFill>
                          <a:srgbClr val="0000FF"/>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DMG-use-of-multiple-</a:t>
                      </a:r>
                      <a:r>
                        <a:rPr lang="en-US" altLang="zh-CN" sz="900" kern="1200" dirty="0" err="1" smtClean="0">
                          <a:solidFill>
                            <a:srgbClr val="0000FF"/>
                          </a:solidFill>
                          <a:latin typeface="+mn-lt"/>
                          <a:ea typeface="+mn-ea"/>
                          <a:cs typeface="+mn-cs"/>
                        </a:rPr>
                        <a:t>Golay</a:t>
                      </a:r>
                      <a:r>
                        <a:rPr lang="en-US" altLang="zh-CN" sz="900" kern="1200" dirty="0" smtClean="0">
                          <a:solidFill>
                            <a:srgbClr val="0000FF"/>
                          </a:solidFill>
                          <a:latin typeface="+mn-lt"/>
                          <a:ea typeface="+mn-ea"/>
                          <a:cs typeface="+mn-cs"/>
                        </a:rPr>
                        <a:t>-</a:t>
                      </a:r>
                      <a:r>
                        <a:rPr lang="en-US" altLang="zh-CN" sz="900" kern="1200" dirty="0" err="1" smtClean="0">
                          <a:solidFill>
                            <a:srgbClr val="0000FF"/>
                          </a:solidFill>
                          <a:latin typeface="+mn-lt"/>
                          <a:ea typeface="+mn-ea"/>
                          <a:cs typeface="+mn-cs"/>
                        </a:rPr>
                        <a:t>seq</a:t>
                      </a:r>
                      <a:endParaRPr lang="zh-CN" altLang="en-US" sz="9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22/0031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procedure part two</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22/0038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WLAN Sensing Use Cases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measurement-instance-sharing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22/0099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WLAN Sensing Privacy Use Cases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solidFill>
                  <a:srgbClr val="0000FF"/>
                </a:solidFill>
              </a:rPr>
              <a:t>November </a:t>
            </a:r>
            <a:r>
              <a:rPr lang="en-US" altLang="zh-CN" sz="2000" dirty="0" smtClean="0"/>
              <a:t>2021 </a:t>
            </a:r>
            <a:r>
              <a:rPr lang="en-US" altLang="zh-CN" sz="2000" dirty="0"/>
              <a:t>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a:t>November </a:t>
            </a:r>
            <a:r>
              <a:rPr lang="en-US" altLang="zh-CN" sz="1600" dirty="0" smtClean="0"/>
              <a:t>Plenary: </a:t>
            </a:r>
            <a:r>
              <a:rPr lang="en-US" altLang="zh-CN" sz="1600" dirty="0">
                <a:hlinkClick r:id="rId3"/>
              </a:rPr>
              <a:t>https://</a:t>
            </a:r>
            <a:r>
              <a:rPr lang="en-US" altLang="zh-CN" sz="1600" dirty="0" smtClean="0">
                <a:hlinkClick r:id="rId3"/>
              </a:rPr>
              <a:t>mentor.ieee.org/802.11/dcn/21/11-21-1889-01-00bf-ieee-802-11bf-november-2021-plenary-meeting-minutes.docx</a:t>
            </a:r>
            <a:endParaRPr lang="en-US" altLang="zh-CN" sz="1600" dirty="0" smtClean="0"/>
          </a:p>
          <a:p>
            <a:pPr lvl="1" algn="just">
              <a:buFont typeface="Arial" panose="020B0604020202020204" pitchFamily="34" charset="0"/>
              <a:buChar char="•"/>
            </a:pPr>
            <a:endParaRPr lang="en-US" altLang="zh-CN" sz="1600" dirty="0" smtClean="0"/>
          </a:p>
          <a:p>
            <a:pPr lvl="1" algn="just">
              <a:buFont typeface="Arial" panose="020B0604020202020204" pitchFamily="34" charset="0"/>
              <a:buChar char="•"/>
            </a:pPr>
            <a:r>
              <a:rPr lang="en-US" altLang="zh-CN" sz="1600" dirty="0"/>
              <a:t>Teleconferences November - </a:t>
            </a:r>
            <a:r>
              <a:rPr lang="en-US" altLang="zh-CN" sz="1600" dirty="0" smtClean="0"/>
              <a:t>January: </a:t>
            </a:r>
          </a:p>
          <a:p>
            <a:pPr marL="714375" lvl="1" indent="0" algn="just">
              <a:buNone/>
            </a:pPr>
            <a:r>
              <a:rPr lang="en-US" altLang="zh-CN" sz="1600" dirty="0">
                <a:hlinkClick r:id="rId4"/>
              </a:rPr>
              <a:t>https://</a:t>
            </a:r>
            <a:r>
              <a:rPr lang="en-US" altLang="zh-CN" sz="1600" dirty="0" smtClean="0">
                <a:hlinkClick r:id="rId4"/>
              </a:rPr>
              <a:t>mentor.ieee.org/802.11/dcn/21/11-21-1948-13-00bf-ieee-802-11bf-teleconference-minutes-november-2021-january-2022.docx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 Leif Wilhelmsson 	Second</a:t>
            </a:r>
            <a:r>
              <a:rPr lang="en-US" altLang="zh-CN" sz="2000" dirty="0"/>
              <a:t>: Sang Kim</a:t>
            </a:r>
            <a:r>
              <a:rPr lang="en-US" altLang="zh-CN" sz="2000" dirty="0" smtClean="0"/>
              <a:t>	</a:t>
            </a:r>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19</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January </a:t>
            </a:r>
            <a:r>
              <a:rPr lang="en-US" altLang="en-US" sz="3000" dirty="0" smtClean="0">
                <a:solidFill>
                  <a:srgbClr val="0000FF"/>
                </a:solidFill>
                <a:cs typeface="Times New Roman" panose="02020603050405020304" pitchFamily="18" charset="0"/>
              </a:rPr>
              <a:t>19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997201190"/>
              </p:ext>
            </p:extLst>
          </p:nvPr>
        </p:nvGraphicFramePr>
        <p:xfrm>
          <a:off x="762000" y="2971800"/>
          <a:ext cx="8229601" cy="1978926"/>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22/0040</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Assaf Kasher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DMG-use-of-multiple-</a:t>
                      </a:r>
                      <a:r>
                        <a:rPr lang="en-US" altLang="zh-CN" sz="900" kern="1200" dirty="0" err="1" smtClean="0">
                          <a:solidFill>
                            <a:srgbClr val="00B050"/>
                          </a:solidFill>
                          <a:latin typeface="+mn-lt"/>
                          <a:ea typeface="+mn-ea"/>
                          <a:cs typeface="+mn-cs"/>
                        </a:rPr>
                        <a:t>Golay</a:t>
                      </a:r>
                      <a:r>
                        <a:rPr lang="en-US" altLang="zh-CN" sz="900" kern="1200" dirty="0" smtClean="0">
                          <a:solidFill>
                            <a:srgbClr val="00B050"/>
                          </a:solidFill>
                          <a:latin typeface="+mn-lt"/>
                          <a:ea typeface="+mn-ea"/>
                          <a:cs typeface="+mn-cs"/>
                        </a:rPr>
                        <a:t>-</a:t>
                      </a:r>
                      <a:r>
                        <a:rPr lang="en-US" altLang="zh-CN" sz="900" kern="1200" dirty="0" err="1" smtClean="0">
                          <a:solidFill>
                            <a:srgbClr val="00B050"/>
                          </a:solidFill>
                          <a:latin typeface="+mn-lt"/>
                          <a:ea typeface="+mn-ea"/>
                          <a:cs typeface="+mn-cs"/>
                        </a:rPr>
                        <a:t>seq</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35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21/1865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Assaf Kasher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DMG-Multi-Static-PPDU-</a:t>
                      </a:r>
                      <a:r>
                        <a:rPr lang="en-US" altLang="zh-CN" sz="900" kern="1200" dirty="0" err="1" smtClean="0">
                          <a:solidFill>
                            <a:srgbClr val="00B050"/>
                          </a:solidFill>
                          <a:latin typeface="+mn-lt"/>
                          <a:ea typeface="+mn-ea"/>
                          <a:cs typeface="+mn-cs"/>
                        </a:rPr>
                        <a:t>structue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22/0031</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Solomon Trainin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 Sensing procedure part two</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22/0038</a:t>
                      </a:r>
                      <a:endParaRPr lang="zh-CN" altLang="en-US" sz="9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00FF"/>
                          </a:solidFill>
                        </a:rPr>
                        <a:t>Oscar Au (Origin Wireless)</a:t>
                      </a:r>
                      <a:endParaRPr lang="zh-CN" altLang="en-US" sz="900" dirty="0" smtClean="0">
                        <a:solidFill>
                          <a:srgbClr val="0000FF"/>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WLAN Sensing Use Cases</a:t>
                      </a:r>
                      <a:endParaRPr lang="zh-CN" altLang="en-US" sz="9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measurement-instance-sharing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22/0099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WLAN Sensing Privacy Use Cases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January 18, 19, 21, 24</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20</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January </a:t>
            </a:r>
            <a:r>
              <a:rPr lang="en-US" altLang="en-US" sz="3000" dirty="0" smtClean="0">
                <a:solidFill>
                  <a:srgbClr val="0000FF"/>
                </a:solidFill>
                <a:cs typeface="Times New Roman" panose="02020603050405020304" pitchFamily="18" charset="0"/>
              </a:rPr>
              <a:t>21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a:t>Motion </a:t>
            </a:r>
            <a:r>
              <a:rPr lang="en-US" altLang="zh-CN" sz="1400" dirty="0" smtClean="0"/>
              <a:t>(</a:t>
            </a:r>
            <a:r>
              <a:rPr lang="en-US" altLang="zh-CN" sz="1400" dirty="0" smtClean="0">
                <a:solidFill>
                  <a:srgbClr val="0000FF"/>
                </a:solidFill>
              </a:rPr>
              <a:t>51-59</a:t>
            </a:r>
            <a:r>
              <a:rPr lang="en-US" altLang="zh-CN" sz="1400" dirty="0" smtClean="0"/>
              <a:t>)</a:t>
            </a:r>
            <a:endParaRPr lang="en-US" altLang="en-US" sz="1400" dirty="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482627264"/>
              </p:ext>
            </p:extLst>
          </p:nvPr>
        </p:nvGraphicFramePr>
        <p:xfrm>
          <a:off x="762000" y="3278874"/>
          <a:ext cx="8229601" cy="1861917"/>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22/0038</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Oscar Au (Origin Wireless)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WLAN Sensing Use Cases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measurement-instance-sharing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22/0099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WLAN Sensing Privacy Use Cases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22/0125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Pei Zhou(OPPO)</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measurement-setup-id-setting-in-</a:t>
                      </a:r>
                      <a:r>
                        <a:rPr lang="en-US" altLang="zh-CN" sz="900" kern="1200" dirty="0" err="1" smtClean="0">
                          <a:solidFill>
                            <a:schemeClr val="tx1"/>
                          </a:solidFill>
                          <a:latin typeface="+mn-lt"/>
                          <a:ea typeface="+mn-ea"/>
                          <a:cs typeface="+mn-cs"/>
                        </a:rPr>
                        <a:t>sbp</a:t>
                      </a:r>
                      <a:r>
                        <a:rPr lang="en-US" altLang="zh-CN" sz="900" kern="1200" dirty="0" smtClean="0">
                          <a:solidFill>
                            <a:schemeClr val="tx1"/>
                          </a:solidFill>
                          <a:latin typeface="+mn-lt"/>
                          <a:ea typeface="+mn-ea"/>
                          <a:cs typeface="+mn-cs"/>
                        </a:rPr>
                        <a:t>-case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21/2011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Dong Wei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Sensing NDP Announcement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22/0153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Junghoon Suh (Huawei)</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Parameters for Sub7 GHz Sensing NDPA</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6219480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21</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January </a:t>
            </a:r>
            <a:r>
              <a:rPr lang="en-US" altLang="en-US" sz="3000" dirty="0" smtClean="0">
                <a:solidFill>
                  <a:srgbClr val="0000FF"/>
                </a:solidFill>
                <a:cs typeface="Times New Roman" panose="02020603050405020304" pitchFamily="18" charset="0"/>
              </a:rPr>
              <a:t>24 </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smtClean="0"/>
              <a:t>Motion (</a:t>
            </a:r>
            <a:r>
              <a:rPr lang="en-US" altLang="zh-CN" sz="1400" smtClean="0">
                <a:solidFill>
                  <a:srgbClr val="0000FF"/>
                </a:solidFill>
              </a:rPr>
              <a:t>60-xx</a:t>
            </a:r>
            <a:r>
              <a:rPr lang="en-US" altLang="zh-CN" sz="1400" dirty="0" smtClean="0"/>
              <a:t>)</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015613274"/>
              </p:ext>
            </p:extLst>
          </p:nvPr>
        </p:nvGraphicFramePr>
        <p:xfrm>
          <a:off x="762000" y="3278874"/>
          <a:ext cx="8229601" cy="167027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measurement-instance-sharing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22/0099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WLAN Sensing Privacy Use Cases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22/0125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Pei Zhou(OPPO)</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measurement-setup-id-setting-in-</a:t>
                      </a:r>
                      <a:r>
                        <a:rPr lang="en-US" altLang="zh-CN" sz="900" kern="1200" dirty="0" err="1" smtClean="0">
                          <a:solidFill>
                            <a:schemeClr val="tx1"/>
                          </a:solidFill>
                          <a:latin typeface="+mn-lt"/>
                          <a:ea typeface="+mn-ea"/>
                          <a:cs typeface="+mn-cs"/>
                        </a:rPr>
                        <a:t>sbp</a:t>
                      </a:r>
                      <a:r>
                        <a:rPr lang="en-US" altLang="zh-CN" sz="900" kern="1200" dirty="0" smtClean="0">
                          <a:solidFill>
                            <a:schemeClr val="tx1"/>
                          </a:solidFill>
                          <a:latin typeface="+mn-lt"/>
                          <a:ea typeface="+mn-ea"/>
                          <a:cs typeface="+mn-cs"/>
                        </a:rPr>
                        <a:t>-case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21/2011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Dong Wei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Sensing NDP Announcement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22/0153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Junghoon Suh (Huawei)</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Parameters for Sub7 GHz Sensing NDPA</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61167"/>
            <a:ext cx="36591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152400" y="1485900"/>
            <a:ext cx="4724400"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450"/>
              </a:spcAft>
              <a:defRPr/>
            </a:pPr>
            <a:r>
              <a:rPr lang="en-US" altLang="zh-CN" sz="1600" kern="0" dirty="0">
                <a:solidFill>
                  <a:srgbClr val="000000"/>
                </a:solidFill>
              </a:rPr>
              <a:t>PAR approved		</a:t>
            </a:r>
            <a:r>
              <a:rPr lang="en-US" altLang="zh-CN" sz="1600" kern="0" dirty="0" smtClean="0">
                <a:solidFill>
                  <a:srgbClr val="000000"/>
                </a:solidFill>
              </a:rPr>
              <a:t>Sep </a:t>
            </a:r>
            <a:r>
              <a:rPr lang="en-US" altLang="zh-CN" sz="1600" kern="0" dirty="0">
                <a:solidFill>
                  <a:srgbClr val="000000"/>
                </a:solidFill>
              </a:rPr>
              <a:t>2020</a:t>
            </a:r>
          </a:p>
          <a:p>
            <a:pPr marL="161925" lvl="1" indent="-233363" algn="just" defTabSz="685800" eaLnBrk="1" fontAlgn="auto" hangingPunct="1">
              <a:spcBef>
                <a:spcPts val="600"/>
              </a:spcBef>
              <a:spcAft>
                <a:spcPts val="450"/>
              </a:spcAft>
              <a:defRPr/>
            </a:pPr>
            <a:r>
              <a:rPr lang="en-US" altLang="zh-CN" sz="1600" kern="0" dirty="0">
                <a:solidFill>
                  <a:srgbClr val="000000"/>
                </a:solidFill>
              </a:rPr>
              <a:t>First TG meeting		</a:t>
            </a:r>
            <a:r>
              <a:rPr lang="en-US" altLang="zh-CN" sz="1600" kern="0" dirty="0" smtClean="0">
                <a:solidFill>
                  <a:srgbClr val="000000"/>
                </a:solidFill>
              </a:rPr>
              <a:t>Oct </a:t>
            </a:r>
            <a:r>
              <a:rPr lang="en-US" altLang="zh-CN" sz="1600" kern="0" dirty="0">
                <a:solidFill>
                  <a:srgbClr val="000000"/>
                </a:solidFill>
              </a:rPr>
              <a:t>2020</a:t>
            </a:r>
          </a:p>
          <a:p>
            <a:pPr marL="161925" lvl="1" indent="-233363" algn="just" defTabSz="685800" eaLnBrk="1" fontAlgn="auto" hangingPunct="1">
              <a:spcBef>
                <a:spcPts val="600"/>
              </a:spcBef>
              <a:spcAft>
                <a:spcPts val="450"/>
              </a:spcAft>
              <a:defRPr/>
            </a:pPr>
            <a:r>
              <a:rPr lang="en-US" altLang="zh-CN" sz="1600" kern="0" dirty="0">
                <a:solidFill>
                  <a:srgbClr val="FF0000"/>
                </a:solidFill>
              </a:rPr>
              <a:t>Comment Collection (D0.1)	</a:t>
            </a:r>
            <a:r>
              <a:rPr lang="en-US" altLang="zh-CN" sz="1600" i="1" strike="sngStrike" kern="0" dirty="0" smtClean="0">
                <a:solidFill>
                  <a:srgbClr val="FF0000"/>
                </a:solidFill>
              </a:rPr>
              <a:t>Jan 2022</a:t>
            </a:r>
            <a:r>
              <a:rPr lang="en-US" altLang="zh-CN" sz="1600" i="1" kern="0" dirty="0" smtClean="0">
                <a:solidFill>
                  <a:srgbClr val="FF0000"/>
                </a:solidFill>
                <a:sym typeface="Wingdings" panose="05000000000000000000" pitchFamily="2" charset="2"/>
              </a:rPr>
              <a:t>Mar </a:t>
            </a:r>
            <a:r>
              <a:rPr lang="en-US" altLang="zh-CN" sz="1600" i="1" kern="0" dirty="0">
                <a:solidFill>
                  <a:srgbClr val="FF0000"/>
                </a:solidFill>
                <a:sym typeface="Wingdings" panose="05000000000000000000" pitchFamily="2" charset="2"/>
              </a:rPr>
              <a:t>2022</a:t>
            </a:r>
            <a:endParaRPr lang="en-US" altLang="zh-CN" sz="1600" i="1" kern="0" dirty="0">
              <a:solidFill>
                <a:srgbClr val="FF0000"/>
              </a:solidFill>
            </a:endParaRPr>
          </a:p>
          <a:p>
            <a:pPr marL="161925" lvl="1" indent="-233363" algn="just" defTabSz="685800" eaLnBrk="1" fontAlgn="auto" hangingPunct="1">
              <a:spcBef>
                <a:spcPts val="600"/>
              </a:spcBef>
              <a:spcAft>
                <a:spcPts val="450"/>
              </a:spcAft>
              <a:defRPr/>
            </a:pPr>
            <a:r>
              <a:rPr lang="en-US" altLang="zh-CN" sz="1600" kern="0" dirty="0">
                <a:solidFill>
                  <a:srgbClr val="FF0000"/>
                </a:solidFill>
              </a:rPr>
              <a:t>Initial Letter Ballot (D1.0)	</a:t>
            </a:r>
            <a:r>
              <a:rPr lang="en-US" altLang="zh-CN" sz="1600" i="1" strike="sngStrike" kern="0" dirty="0" smtClean="0">
                <a:solidFill>
                  <a:srgbClr val="FF0000"/>
                </a:solidFill>
              </a:rPr>
              <a:t>Jul 2022</a:t>
            </a:r>
            <a:r>
              <a:rPr lang="en-US" altLang="zh-CN" sz="1600" i="1" kern="0" dirty="0" smtClean="0">
                <a:solidFill>
                  <a:srgbClr val="FF0000"/>
                </a:solidFill>
                <a:sym typeface="Wingdings" panose="05000000000000000000" pitchFamily="2" charset="2"/>
              </a:rPr>
              <a:t> Sep</a:t>
            </a:r>
            <a:r>
              <a:rPr lang="en-US" altLang="zh-CN" sz="1600" i="1" kern="0" dirty="0" smtClean="0">
                <a:solidFill>
                  <a:srgbClr val="FF0000"/>
                </a:solidFill>
              </a:rPr>
              <a:t> </a:t>
            </a:r>
            <a:r>
              <a:rPr lang="en-US" altLang="zh-CN" sz="1600" i="1" kern="0" dirty="0">
                <a:solidFill>
                  <a:srgbClr val="FF0000"/>
                </a:solidFill>
              </a:rPr>
              <a:t>2022</a:t>
            </a:r>
          </a:p>
          <a:p>
            <a:pPr marL="161925" lvl="1" indent="-233363" algn="just" defTabSz="685800" eaLnBrk="1" fontAlgn="auto" hangingPunct="1">
              <a:spcBef>
                <a:spcPts val="600"/>
              </a:spcBef>
              <a:spcAft>
                <a:spcPts val="450"/>
              </a:spcAft>
              <a:defRPr/>
            </a:pPr>
            <a:r>
              <a:rPr lang="en-US" altLang="zh-CN" sz="1600" kern="0" dirty="0">
                <a:solidFill>
                  <a:srgbClr val="000000"/>
                </a:solidFill>
              </a:rPr>
              <a:t>Recirculation LB (D2.0)	</a:t>
            </a:r>
            <a:r>
              <a:rPr lang="en-US" altLang="zh-CN" sz="1600" kern="0" dirty="0" smtClean="0">
                <a:solidFill>
                  <a:srgbClr val="000000"/>
                </a:solidFill>
              </a:rPr>
              <a:t> </a:t>
            </a:r>
            <a:r>
              <a:rPr lang="en-US" altLang="zh-CN" sz="1600" i="1" kern="0" dirty="0" smtClean="0">
                <a:solidFill>
                  <a:srgbClr val="000000"/>
                </a:solidFill>
              </a:rPr>
              <a:t>Jan </a:t>
            </a:r>
            <a:r>
              <a:rPr lang="en-US" altLang="zh-CN" sz="1600" i="1" kern="0" dirty="0">
                <a:solidFill>
                  <a:srgbClr val="000000"/>
                </a:solidFill>
              </a:rPr>
              <a:t>2023</a:t>
            </a:r>
          </a:p>
          <a:p>
            <a:pPr marL="161925" lvl="1" indent="-233363" algn="just" defTabSz="685800" eaLnBrk="1" fontAlgn="auto" hangingPunct="1">
              <a:spcBef>
                <a:spcPts val="600"/>
              </a:spcBef>
              <a:spcAft>
                <a:spcPts val="450"/>
              </a:spcAft>
              <a:defRPr/>
            </a:pPr>
            <a:r>
              <a:rPr lang="en-US" altLang="zh-CN" sz="1600" kern="0" dirty="0">
                <a:solidFill>
                  <a:srgbClr val="000000"/>
                </a:solidFill>
              </a:rPr>
              <a:t>Recirculation LB (D3.0)	</a:t>
            </a:r>
            <a:r>
              <a:rPr lang="en-US" altLang="zh-CN" sz="1600" kern="0" dirty="0" smtClean="0">
                <a:solidFill>
                  <a:srgbClr val="000000"/>
                </a:solidFill>
              </a:rPr>
              <a:t> </a:t>
            </a:r>
            <a:r>
              <a:rPr lang="en-US" altLang="zh-CN" sz="1600" i="1" kern="0" dirty="0" smtClean="0"/>
              <a:t>May </a:t>
            </a:r>
            <a:r>
              <a:rPr lang="en-US" altLang="zh-CN" sz="1600" i="1" kern="0" dirty="0" smtClean="0">
                <a:solidFill>
                  <a:srgbClr val="000000"/>
                </a:solidFill>
              </a:rPr>
              <a:t>2023</a:t>
            </a:r>
            <a:endParaRPr lang="en-US" altLang="zh-CN" sz="1600" i="1" kern="0" dirty="0">
              <a:solidFill>
                <a:srgbClr val="000000"/>
              </a:solidFill>
            </a:endParaRPr>
          </a:p>
          <a:p>
            <a:pPr marL="161925" lvl="1" indent="-233363" algn="just" defTabSz="685800" eaLnBrk="1" fontAlgn="auto" hangingPunct="1">
              <a:spcBef>
                <a:spcPts val="600"/>
              </a:spcBef>
              <a:spcAft>
                <a:spcPts val="450"/>
              </a:spcAft>
              <a:defRPr/>
            </a:pPr>
            <a:r>
              <a:rPr lang="en-US" altLang="zh-CN" sz="1600" kern="0" dirty="0" smtClean="0">
                <a:solidFill>
                  <a:srgbClr val="FF0000"/>
                </a:solidFill>
              </a:rPr>
              <a:t>Recirculation LB (D4.0)	 </a:t>
            </a:r>
            <a:r>
              <a:rPr lang="en-US" altLang="zh-CN" sz="1600" i="1" kern="0" dirty="0" smtClean="0">
                <a:solidFill>
                  <a:srgbClr val="FF0000"/>
                </a:solidFill>
              </a:rPr>
              <a:t>July 2023</a:t>
            </a:r>
          </a:p>
          <a:p>
            <a:pPr marL="161925" lvl="1" indent="-233363" algn="just" defTabSz="685800" eaLnBrk="1" fontAlgn="auto" hangingPunct="1">
              <a:spcBef>
                <a:spcPts val="600"/>
              </a:spcBef>
              <a:spcAft>
                <a:spcPts val="450"/>
              </a:spcAft>
              <a:defRPr/>
            </a:pPr>
            <a:r>
              <a:rPr lang="en-US" altLang="zh-CN" sz="1600" kern="0" dirty="0" smtClean="0">
                <a:solidFill>
                  <a:srgbClr val="000000"/>
                </a:solidFill>
              </a:rPr>
              <a:t>Initial SA Ballot (D4.0)	 </a:t>
            </a:r>
            <a:r>
              <a:rPr lang="en-US" altLang="zh-CN" sz="1600" kern="0" dirty="0" smtClean="0"/>
              <a:t>Sep </a:t>
            </a:r>
            <a:r>
              <a:rPr lang="en-US" altLang="zh-CN" sz="1600" kern="0" dirty="0" smtClean="0">
                <a:solidFill>
                  <a:srgbClr val="000000"/>
                </a:solidFill>
              </a:rPr>
              <a:t>2023</a:t>
            </a:r>
          </a:p>
          <a:p>
            <a:pPr marL="161925" lvl="1" indent="-233363" algn="just" defTabSz="685800" eaLnBrk="1" fontAlgn="auto" hangingPunct="1">
              <a:spcBef>
                <a:spcPts val="600"/>
              </a:spcBef>
              <a:spcAft>
                <a:spcPts val="450"/>
              </a:spcAft>
              <a:defRPr/>
            </a:pPr>
            <a:r>
              <a:rPr lang="en-US" altLang="zh-CN" sz="1600" kern="0" dirty="0" smtClean="0">
                <a:solidFill>
                  <a:srgbClr val="000000"/>
                </a:solidFill>
              </a:rPr>
              <a:t>Final </a:t>
            </a:r>
            <a:r>
              <a:rPr lang="en-US" altLang="zh-CN" sz="1600" kern="0" dirty="0">
                <a:solidFill>
                  <a:srgbClr val="000000"/>
                </a:solidFill>
              </a:rPr>
              <a:t>802.11 WG approval	</a:t>
            </a:r>
            <a:r>
              <a:rPr lang="en-US" altLang="zh-CN" sz="1600" i="1" kern="0" dirty="0" smtClean="0">
                <a:solidFill>
                  <a:srgbClr val="000000"/>
                </a:solidFill>
              </a:rPr>
              <a:t>July </a:t>
            </a:r>
            <a:r>
              <a:rPr lang="en-US" altLang="zh-CN" sz="1600" i="1" kern="0" dirty="0">
                <a:solidFill>
                  <a:srgbClr val="000000"/>
                </a:solidFill>
              </a:rPr>
              <a:t>2024 </a:t>
            </a:r>
          </a:p>
          <a:p>
            <a:pPr marL="161925" lvl="1" indent="-233363" algn="just" defTabSz="685800" eaLnBrk="1" fontAlgn="auto" hangingPunct="1">
              <a:spcBef>
                <a:spcPts val="600"/>
              </a:spcBef>
              <a:spcAft>
                <a:spcPts val="450"/>
              </a:spcAft>
              <a:defRPr/>
            </a:pPr>
            <a:r>
              <a:rPr lang="en-US" altLang="zh-CN" sz="1600" kern="0" dirty="0">
                <a:solidFill>
                  <a:srgbClr val="000000"/>
                </a:solidFill>
              </a:rPr>
              <a:t>802 EC approval		</a:t>
            </a:r>
            <a:r>
              <a:rPr lang="en-US" altLang="zh-CN" sz="1600" i="1" kern="0" dirty="0" smtClean="0">
                <a:solidFill>
                  <a:srgbClr val="000000"/>
                </a:solidFill>
              </a:rPr>
              <a:t>July </a:t>
            </a:r>
            <a:r>
              <a:rPr lang="en-US" altLang="zh-CN" sz="1600" i="1" kern="0" dirty="0">
                <a:solidFill>
                  <a:srgbClr val="000000"/>
                </a:solidFill>
              </a:rPr>
              <a:t>2024 </a:t>
            </a:r>
          </a:p>
          <a:p>
            <a:pPr marL="161925" lvl="1" indent="-233363" algn="just" defTabSz="685800" eaLnBrk="1" fontAlgn="auto" hangingPunct="1">
              <a:spcBef>
                <a:spcPts val="600"/>
              </a:spcBef>
              <a:spcAft>
                <a:spcPts val="450"/>
              </a:spcAft>
              <a:defRPr/>
            </a:pPr>
            <a:r>
              <a:rPr lang="en-US" altLang="zh-CN" sz="1600" kern="0" dirty="0" err="1">
                <a:solidFill>
                  <a:srgbClr val="000000"/>
                </a:solidFill>
              </a:rPr>
              <a:t>RevCom</a:t>
            </a:r>
            <a:r>
              <a:rPr lang="en-US" altLang="zh-CN" sz="1600" kern="0" dirty="0">
                <a:solidFill>
                  <a:srgbClr val="000000"/>
                </a:solidFill>
              </a:rPr>
              <a:t> and SASB </a:t>
            </a:r>
            <a:r>
              <a:rPr lang="en-US" altLang="zh-CN" sz="1600" kern="0" dirty="0" smtClean="0">
                <a:solidFill>
                  <a:srgbClr val="000000"/>
                </a:solidFill>
              </a:rPr>
              <a:t>approval</a:t>
            </a:r>
            <a:r>
              <a:rPr lang="en-US" altLang="zh-CN" sz="1200" kern="0" dirty="0">
                <a:solidFill>
                  <a:srgbClr val="000000"/>
                </a:solidFill>
              </a:rPr>
              <a:t> </a:t>
            </a:r>
            <a:r>
              <a:rPr lang="en-US" altLang="zh-CN" sz="1200" kern="0" dirty="0" smtClean="0">
                <a:solidFill>
                  <a:srgbClr val="000000"/>
                </a:solidFill>
              </a:rPr>
              <a:t>	</a:t>
            </a:r>
            <a:r>
              <a:rPr lang="en-US" altLang="zh-CN" sz="1600" kern="0" dirty="0" smtClean="0">
                <a:solidFill>
                  <a:srgbClr val="000000"/>
                </a:solidFill>
              </a:rPr>
              <a:t>Sep </a:t>
            </a:r>
            <a:r>
              <a:rPr lang="en-US" altLang="zh-CN" sz="1600" kern="0" dirty="0">
                <a:solidFill>
                  <a:srgbClr val="000000"/>
                </a:solidFill>
              </a:rPr>
              <a:t>2024</a:t>
            </a:r>
          </a:p>
        </p:txBody>
      </p:sp>
      <p:sp>
        <p:nvSpPr>
          <p:cNvPr id="9" name="Rectangle 2"/>
          <p:cNvSpPr txBox="1">
            <a:spLocks noChangeArrowheads="1"/>
          </p:cNvSpPr>
          <p:nvPr/>
        </p:nvSpPr>
        <p:spPr bwMode="auto">
          <a:xfrm>
            <a:off x="4980781"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5105400" y="1428750"/>
            <a:ext cx="4038600"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45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45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a:t>
            </a:r>
            <a:r>
              <a:rPr lang="en-US" altLang="zh-CN" sz="1100" kern="0" dirty="0" smtClean="0">
                <a:solidFill>
                  <a:srgbClr val="FFFFFF">
                    <a:lumMod val="50000"/>
                  </a:srgbClr>
                </a:solidFill>
              </a:rPr>
              <a:t>				(Tuesday)</a:t>
            </a:r>
          </a:p>
          <a:p>
            <a:pPr marL="269081" lvl="1" indent="-145256" defTabSz="685800" eaLnBrk="1" fontAlgn="auto" hangingPunct="1">
              <a:spcBef>
                <a:spcPts val="450"/>
              </a:spcBef>
              <a:spcAft>
                <a:spcPts val="0"/>
              </a:spcAft>
              <a:buFont typeface="微软雅黑" panose="020B0503020204020204" pitchFamily="34" charset="-122"/>
              <a:buChar char="–"/>
              <a:defRPr/>
            </a:pPr>
            <a:r>
              <a:rPr lang="en-US" altLang="zh-CN" sz="1100" kern="0" dirty="0" smtClean="0">
                <a:solidFill>
                  <a:srgbClr val="FFFFFF">
                    <a:lumMod val="50000"/>
                  </a:srgbClr>
                </a:solidFill>
              </a:rPr>
              <a:t>Chair issues call for volunteers		(Tuesday)</a:t>
            </a:r>
          </a:p>
          <a:p>
            <a:pPr marL="269081" lvl="1" indent="-145256" defTabSz="685800" eaLnBrk="1" fontAlgn="auto" hangingPunct="1">
              <a:spcBef>
                <a:spcPts val="450"/>
              </a:spcBef>
              <a:spcAft>
                <a:spcPts val="0"/>
              </a:spcAft>
              <a:buFont typeface="微软雅黑" panose="020B0503020204020204" pitchFamily="34" charset="-122"/>
              <a:buChar char="–"/>
              <a:defRPr/>
            </a:pPr>
            <a:r>
              <a:rPr lang="en-US" altLang="zh-CN" sz="1100" kern="0" dirty="0" smtClean="0">
                <a:solidFill>
                  <a:schemeClr val="bg1">
                    <a:lumMod val="50000"/>
                  </a:schemeClr>
                </a:solidFill>
              </a:rPr>
              <a:t>POCs </a:t>
            </a:r>
            <a:r>
              <a:rPr lang="en-US" altLang="zh-CN" sz="1100" kern="0" dirty="0">
                <a:solidFill>
                  <a:schemeClr val="bg1">
                    <a:lumMod val="50000"/>
                  </a:schemeClr>
                </a:solidFill>
              </a:rPr>
              <a:t>and volunteers are identified for topics in the initial list     </a:t>
            </a:r>
            <a:r>
              <a:rPr lang="en-US" altLang="zh-CN" sz="1100" kern="0" dirty="0" smtClean="0">
                <a:solidFill>
                  <a:schemeClr val="bg1">
                    <a:lumMod val="50000"/>
                  </a:schemeClr>
                </a:solidFill>
              </a:rPr>
              <a:t>				(</a:t>
            </a:r>
            <a:r>
              <a:rPr lang="en-US" altLang="zh-CN" sz="1100" kern="0" dirty="0">
                <a:solidFill>
                  <a:schemeClr val="bg1">
                    <a:lumMod val="50000"/>
                  </a:schemeClr>
                </a:solidFill>
              </a:rPr>
              <a:t>Friday)</a:t>
            </a:r>
          </a:p>
          <a:p>
            <a:pPr marL="134541" indent="-134541" defTabSz="685800" eaLnBrk="1" fontAlgn="auto" hangingPunct="1">
              <a:spcBef>
                <a:spcPts val="450"/>
              </a:spcBef>
              <a:spcAft>
                <a:spcPts val="0"/>
              </a:spcAft>
            </a:pPr>
            <a:r>
              <a:rPr lang="en-US" altLang="zh-CN" sz="1600" kern="0" dirty="0">
                <a:solidFill>
                  <a:srgbClr val="000000"/>
                </a:solidFill>
              </a:rPr>
              <a:t>January </a:t>
            </a:r>
            <a:r>
              <a:rPr lang="en-US" altLang="zh-CN" sz="1600" strike="sngStrike" kern="0" dirty="0" smtClean="0">
                <a:solidFill>
                  <a:srgbClr val="000000"/>
                </a:solidFill>
              </a:rPr>
              <a:t>21</a:t>
            </a:r>
            <a:r>
              <a:rPr lang="en-US" altLang="zh-CN" sz="1600" kern="0" dirty="0" smtClean="0">
                <a:solidFill>
                  <a:srgbClr val="000000"/>
                </a:solidFill>
              </a:rPr>
              <a:t>28, </a:t>
            </a:r>
            <a:r>
              <a:rPr lang="en-US" altLang="zh-CN" sz="1600" kern="0" dirty="0">
                <a:solidFill>
                  <a:srgbClr val="000000"/>
                </a:solidFill>
              </a:rPr>
              <a:t>2022</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Deadline for </a:t>
            </a:r>
            <a:r>
              <a:rPr lang="en-US" altLang="zh-CN" sz="1200" kern="0" dirty="0">
                <a:solidFill>
                  <a:srgbClr val="0000FF"/>
                </a:solidFill>
              </a:rPr>
              <a:t>baseline document </a:t>
            </a:r>
            <a:r>
              <a:rPr lang="en-US" altLang="zh-CN" sz="1200" kern="0" dirty="0"/>
              <a:t>for each topic (in the initial list) to be uploaded</a:t>
            </a:r>
          </a:p>
          <a:p>
            <a:pPr marL="134541" indent="-134541" defTabSz="685800" eaLnBrk="1" fontAlgn="auto" hangingPunct="1">
              <a:spcBef>
                <a:spcPts val="450"/>
              </a:spcBef>
              <a:spcAft>
                <a:spcPts val="0"/>
              </a:spcAft>
            </a:pPr>
            <a:r>
              <a:rPr lang="en-US" altLang="zh-CN" sz="1600" kern="0" dirty="0">
                <a:solidFill>
                  <a:srgbClr val="000000"/>
                </a:solidFill>
              </a:rPr>
              <a:t>March 2022 IEEE Plenary</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Deadline for contributions to </a:t>
            </a:r>
            <a:r>
              <a:rPr lang="en-US" altLang="zh-CN" sz="1200" kern="0" dirty="0">
                <a:solidFill>
                  <a:srgbClr val="0000FF"/>
                </a:solidFill>
              </a:rPr>
              <a:t>pass motion </a:t>
            </a:r>
            <a:r>
              <a:rPr lang="en-US" altLang="zh-CN" sz="1200" kern="0" dirty="0"/>
              <a:t>and be included in D0.1</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Seek </a:t>
            </a:r>
            <a:r>
              <a:rPr lang="en-US" altLang="zh-CN" sz="1200" kern="0" dirty="0" err="1"/>
              <a:t>TGbf</a:t>
            </a:r>
            <a:r>
              <a:rPr lang="en-US" altLang="zh-CN" sz="1200" kern="0" dirty="0"/>
              <a:t> </a:t>
            </a:r>
            <a:r>
              <a:rPr lang="en-US" altLang="zh-CN" sz="1200" kern="0" dirty="0">
                <a:solidFill>
                  <a:srgbClr val="0000FF"/>
                </a:solidFill>
              </a:rPr>
              <a:t>approval</a:t>
            </a:r>
            <a:r>
              <a:rPr lang="en-US" altLang="zh-CN" sz="1200" kern="0" dirty="0"/>
              <a:t> to go to comment collection  (“Move to Approve a 30-day comment collection on </a:t>
            </a:r>
            <a:r>
              <a:rPr lang="en-US" altLang="zh-CN" sz="1200" kern="0" dirty="0" err="1"/>
              <a:t>TGbf</a:t>
            </a:r>
            <a:r>
              <a:rPr lang="en-US" altLang="zh-CN" sz="1200" kern="0" dirty="0"/>
              <a:t> D0.1?”)</a:t>
            </a:r>
          </a:p>
          <a:p>
            <a:pPr marL="134541" indent="-134541" defTabSz="685800" eaLnBrk="1" fontAlgn="auto" hangingPunct="1">
              <a:spcBef>
                <a:spcPts val="450"/>
              </a:spcBef>
              <a:spcAft>
                <a:spcPts val="0"/>
              </a:spcAft>
            </a:pPr>
            <a:r>
              <a:rPr lang="en-US" altLang="zh-CN" sz="1600" kern="0" dirty="0">
                <a:solidFill>
                  <a:srgbClr val="000000"/>
                </a:solidFill>
              </a:rPr>
              <a:t>March 28 (Monday, two weeks after March 2022 Plenary)</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Editor releases </a:t>
            </a:r>
            <a:r>
              <a:rPr lang="en-US" altLang="zh-CN" sz="1200" kern="0" dirty="0">
                <a:solidFill>
                  <a:srgbClr val="0000FF"/>
                </a:solidFill>
              </a:rPr>
              <a:t>D0.1</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4876800" y="1524000"/>
            <a:ext cx="207962" cy="48006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23</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24</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25</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0" y="914399"/>
            <a:ext cx="91440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400050" lvl="2" indent="0" algn="just">
              <a:spcBef>
                <a:spcPct val="0"/>
              </a:spcBef>
              <a:spcAft>
                <a:spcPts val="0"/>
              </a:spcAft>
              <a:buClr>
                <a:srgbClr val="000000"/>
              </a:buClr>
              <a:buNone/>
              <a:defRPr/>
            </a:pPr>
            <a:r>
              <a:rPr lang="en-US" altLang="zh-CN" b="1" dirty="0" smtClean="0">
                <a:solidFill>
                  <a:srgbClr val="00B050"/>
                </a:solidFill>
                <a:cs typeface="Times New Roman" panose="02020603050405020304" pitchFamily="18" charset="0"/>
              </a:rPr>
              <a:t>January </a:t>
            </a:r>
            <a:r>
              <a:rPr lang="en-US" altLang="zh-CN" b="1" dirty="0">
                <a:solidFill>
                  <a:srgbClr val="00B050"/>
                </a:solidFill>
                <a:cs typeface="Times New Roman" panose="02020603050405020304" pitchFamily="18" charset="0"/>
              </a:rPr>
              <a:t>Interim</a:t>
            </a:r>
            <a:endParaRPr lang="en-US" altLang="zh-CN" b="1"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18 </a:t>
            </a:r>
            <a:r>
              <a:rPr lang="en-US" altLang="zh-CN" dirty="0">
                <a:solidFill>
                  <a:srgbClr val="00B050"/>
                </a:solidFill>
                <a:cs typeface="Times New Roman" panose="02020603050405020304" pitchFamily="18" charset="0"/>
              </a:rPr>
              <a:t>(Tuesday), </a:t>
            </a:r>
            <a:r>
              <a:rPr lang="en-US" altLang="zh-CN" dirty="0" smtClean="0">
                <a:solidFill>
                  <a:srgbClr val="00B050"/>
                </a:solidFill>
                <a:cs typeface="Times New Roman" panose="02020603050405020304" pitchFamily="18" charset="0"/>
              </a:rPr>
              <a:t>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a:t>
            </a:r>
            <a:r>
              <a:rPr lang="en-US" altLang="zh-CN" dirty="0">
                <a:solidFill>
                  <a:srgbClr val="00B050"/>
                </a:solidFill>
                <a:cs typeface="Times New Roman" panose="02020603050405020304" pitchFamily="18" charset="0"/>
              </a:rPr>
              <a:t>ET </a:t>
            </a:r>
            <a:r>
              <a:rPr lang="en-US" altLang="zh-CN" dirty="0" smtClean="0">
                <a:solidFill>
                  <a:srgbClr val="00B050"/>
                </a:solidFill>
                <a:cs typeface="Times New Roman" panose="02020603050405020304" pitchFamily="18" charset="0"/>
              </a:rPr>
              <a:t>	January 19 (Wednesday), 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21 (Friday</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ET	January 24 (Monday</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ET</a:t>
            </a:r>
          </a:p>
          <a:p>
            <a:pPr marL="400050" lvl="2" indent="0" algn="just">
              <a:spcBef>
                <a:spcPct val="0"/>
              </a:spcBef>
              <a:spcAft>
                <a:spcPts val="0"/>
              </a:spcAft>
              <a:buClr>
                <a:srgbClr val="000000"/>
              </a:buClr>
              <a:buNone/>
              <a:defRPr/>
            </a:pPr>
            <a:r>
              <a:rPr lang="en-US" altLang="zh-CN" sz="1000" dirty="0" smtClean="0">
                <a:solidFill>
                  <a:srgbClr val="00B050"/>
                </a:solidFill>
                <a:cs typeface="Times New Roman" panose="02020603050405020304" pitchFamily="18" charset="0"/>
              </a:rPr>
              <a:t>	        </a:t>
            </a:r>
            <a:r>
              <a:rPr lang="en-US" altLang="zh-CN" sz="1100" dirty="0">
                <a:cs typeface="Times New Roman" panose="02020603050405020304" pitchFamily="18" charset="0"/>
              </a:rPr>
              <a:t>(January </a:t>
            </a:r>
            <a:r>
              <a:rPr lang="en-US" altLang="zh-CN" sz="1100" dirty="0" smtClean="0">
                <a:cs typeface="Times New Roman" panose="02020603050405020304" pitchFamily="18" charset="0"/>
              </a:rPr>
              <a:t>28, deadline </a:t>
            </a:r>
            <a:r>
              <a:rPr lang="en-US" altLang="zh-CN" sz="1100" dirty="0">
                <a:cs typeface="Times New Roman" panose="02020603050405020304" pitchFamily="18" charset="0"/>
              </a:rPr>
              <a:t>for baseline document for each topic (in the initial list) to be uploaded)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February     7  </a:t>
            </a:r>
            <a:r>
              <a:rPr lang="en-US" altLang="zh-CN" dirty="0">
                <a:solidFill>
                  <a:srgbClr val="00B050"/>
                </a:solidFill>
                <a:cs typeface="Times New Roman" panose="02020603050405020304" pitchFamily="18" charset="0"/>
              </a:rPr>
              <a:t>(Monday),  9am - 11:00am ET 		</a:t>
            </a:r>
            <a:r>
              <a:rPr lang="en-US" altLang="zh-CN" dirty="0" smtClean="0">
                <a:solidFill>
                  <a:srgbClr val="00B050"/>
                </a:solidFill>
                <a:cs typeface="Times New Roman" panose="02020603050405020304" pitchFamily="18" charset="0"/>
              </a:rPr>
              <a:t>February    8   </a:t>
            </a:r>
            <a:r>
              <a:rPr lang="en-US" altLang="zh-CN" dirty="0">
                <a:solidFill>
                  <a:srgbClr val="00B050"/>
                </a:solidFill>
                <a:cs typeface="Times New Roman" panose="02020603050405020304" pitchFamily="18" charset="0"/>
              </a:rPr>
              <a:t>(Tuesday),  9am - 11:00am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February   </a:t>
            </a:r>
            <a:r>
              <a:rPr lang="en-US" altLang="zh-CN" dirty="0">
                <a:solidFill>
                  <a:srgbClr val="00B050"/>
                </a:solidFill>
                <a:cs typeface="Times New Roman" panose="02020603050405020304" pitchFamily="18" charset="0"/>
              </a:rPr>
              <a:t>10  (Thursday), </a:t>
            </a:r>
            <a:r>
              <a:rPr lang="en-US" altLang="zh-CN" dirty="0" smtClean="0">
                <a:solidFill>
                  <a:srgbClr val="00B050"/>
                </a:solidFill>
                <a:cs typeface="Times New Roman" panose="02020603050405020304" pitchFamily="18" charset="0"/>
              </a:rPr>
              <a:t>10pm - 12:00am 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February   14  </a:t>
            </a:r>
            <a:r>
              <a:rPr lang="en-US" altLang="zh-CN" dirty="0">
                <a:solidFill>
                  <a:srgbClr val="00B050"/>
                </a:solidFill>
                <a:cs typeface="Times New Roman" panose="02020603050405020304" pitchFamily="18" charset="0"/>
              </a:rPr>
              <a:t>(Monday),  </a:t>
            </a:r>
            <a:r>
              <a:rPr lang="en-US" altLang="zh-CN" dirty="0" smtClean="0">
                <a:solidFill>
                  <a:srgbClr val="00B050"/>
                </a:solidFill>
                <a:cs typeface="Times New Roman" panose="02020603050405020304" pitchFamily="18" charset="0"/>
              </a:rPr>
              <a:t> 9am </a:t>
            </a:r>
            <a:r>
              <a:rPr lang="en-US" altLang="zh-CN" dirty="0">
                <a:solidFill>
                  <a:srgbClr val="00B050"/>
                </a:solidFill>
                <a:cs typeface="Times New Roman" panose="02020603050405020304" pitchFamily="18" charset="0"/>
              </a:rPr>
              <a:t>- 11:00am ET 		</a:t>
            </a:r>
            <a:r>
              <a:rPr lang="en-US" altLang="zh-CN" dirty="0" smtClean="0">
                <a:solidFill>
                  <a:srgbClr val="00B050"/>
                </a:solidFill>
                <a:cs typeface="Times New Roman" panose="02020603050405020304" pitchFamily="18" charset="0"/>
              </a:rPr>
              <a:t>February  15   </a:t>
            </a:r>
            <a:r>
              <a:rPr lang="en-US" altLang="zh-CN" dirty="0">
                <a:solidFill>
                  <a:srgbClr val="00B050"/>
                </a:solidFill>
                <a:cs typeface="Times New Roman" panose="02020603050405020304" pitchFamily="18" charset="0"/>
              </a:rPr>
              <a:t>(Tuesday),  9am - 11:00am ET</a:t>
            </a:r>
          </a:p>
          <a:p>
            <a:pPr marL="685800" lvl="2" indent="-285750" algn="just" defTabSz="914400">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February   17  (Thursday), 10pm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                                                                                        February   22   </a:t>
            </a:r>
            <a:r>
              <a:rPr lang="en-US" altLang="zh-CN" dirty="0">
                <a:solidFill>
                  <a:srgbClr val="00B050"/>
                </a:solidFill>
                <a:cs typeface="Times New Roman" panose="02020603050405020304" pitchFamily="18" charset="0"/>
              </a:rPr>
              <a:t>(Tuesday),  9am - 11:00am </a:t>
            </a:r>
            <a:r>
              <a:rPr lang="en-US" altLang="zh-CN" dirty="0" smtClean="0">
                <a:solidFill>
                  <a:srgbClr val="00B050"/>
                </a:solidFill>
                <a:cs typeface="Times New Roman" panose="02020603050405020304" pitchFamily="18" charset="0"/>
              </a:rPr>
              <a:t>ET</a:t>
            </a:r>
            <a:endParaRPr lang="en-US" altLang="zh-CN"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February   </a:t>
            </a:r>
            <a:r>
              <a:rPr lang="en-US" altLang="zh-CN" dirty="0">
                <a:solidFill>
                  <a:srgbClr val="00B050"/>
                </a:solidFill>
                <a:cs typeface="Times New Roman" panose="02020603050405020304" pitchFamily="18" charset="0"/>
              </a:rPr>
              <a:t>24  (Thursday), </a:t>
            </a:r>
            <a:r>
              <a:rPr lang="en-US" altLang="zh-CN" dirty="0" smtClean="0">
                <a:solidFill>
                  <a:srgbClr val="00B050"/>
                </a:solidFill>
                <a:cs typeface="Times New Roman" panose="02020603050405020304" pitchFamily="18" charset="0"/>
              </a:rPr>
              <a:t> 10pm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12:00am </a:t>
            </a:r>
            <a:r>
              <a:rPr lang="en-US" altLang="zh-CN" dirty="0">
                <a:solidFill>
                  <a:srgbClr val="00B050"/>
                </a:solidFill>
                <a:cs typeface="Times New Roman" panose="02020603050405020304" pitchFamily="18" charset="0"/>
              </a:rPr>
              <a:t>ET </a:t>
            </a: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February   28  (Monday),  9am - 11:00am ET 		March        1   (Tuesday),  9am - 11:00am ET</a:t>
            </a:r>
            <a:r>
              <a:rPr lang="en-US" altLang="zh-CN" sz="1050" dirty="0" smtClean="0">
                <a:solidFill>
                  <a:srgbClr val="00B050"/>
                </a:solidFill>
                <a:cs typeface="Times New Roman" panose="02020603050405020304" pitchFamily="18" charset="0"/>
              </a:rPr>
              <a:t> </a:t>
            </a: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March        3   </a:t>
            </a:r>
            <a:r>
              <a:rPr lang="en-US" altLang="zh-CN" dirty="0">
                <a:solidFill>
                  <a:srgbClr val="00B050"/>
                </a:solidFill>
                <a:cs typeface="Times New Roman" panose="02020603050405020304" pitchFamily="18" charset="0"/>
              </a:rPr>
              <a:t>(Thursday), </a:t>
            </a:r>
            <a:r>
              <a:rPr lang="en-US" altLang="zh-CN" dirty="0" smtClean="0">
                <a:solidFill>
                  <a:srgbClr val="00B050"/>
                </a:solidFill>
                <a:cs typeface="Times New Roman" panose="02020603050405020304" pitchFamily="18" charset="0"/>
              </a:rPr>
              <a:t> 10pm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12:00am </a:t>
            </a:r>
            <a:r>
              <a:rPr lang="en-US" altLang="zh-CN" dirty="0">
                <a:solidFill>
                  <a:srgbClr val="00B050"/>
                </a:solidFill>
                <a:cs typeface="Times New Roman" panose="02020603050405020304" pitchFamily="18" charset="0"/>
              </a:rPr>
              <a:t>ET</a:t>
            </a:r>
          </a:p>
          <a:p>
            <a:pPr marL="400050" lvl="2" indent="0" algn="just">
              <a:spcBef>
                <a:spcPct val="0"/>
              </a:spcBef>
              <a:spcAft>
                <a:spcPts val="0"/>
              </a:spcAft>
              <a:buClr>
                <a:srgbClr val="000000"/>
              </a:buClr>
              <a:buNone/>
              <a:defRPr/>
            </a:pPr>
            <a:endParaRPr lang="en-US" altLang="zh-CN" sz="600" dirty="0" smtClean="0"/>
          </a:p>
          <a:p>
            <a:pPr marL="457200" lvl="1" indent="-228600" algn="just" defTabSz="914400">
              <a:spcBef>
                <a:spcPct val="0"/>
              </a:spcBef>
              <a:spcAft>
                <a:spcPts val="0"/>
              </a:spcAft>
              <a:buClr>
                <a:srgbClr val="000000"/>
              </a:buClr>
              <a:buFont typeface="Arial" panose="020B0604020202020204" pitchFamily="34" charset="0"/>
              <a:buChar char="•"/>
              <a:defRPr/>
            </a:pPr>
            <a:r>
              <a:rPr lang="en-US" altLang="zh-CN" sz="1600" b="1" dirty="0">
                <a:solidFill>
                  <a:srgbClr val="000000"/>
                </a:solidFill>
                <a:cs typeface="Times New Roman" panose="02020603050405020304" pitchFamily="18" charset="0"/>
              </a:rPr>
              <a:t>To be confirmed:</a:t>
            </a:r>
          </a:p>
          <a:p>
            <a:pPr marL="400050" lvl="2" indent="0" algn="just">
              <a:spcBef>
                <a:spcPct val="0"/>
              </a:spcBef>
              <a:spcAft>
                <a:spcPts val="0"/>
              </a:spcAft>
              <a:buClr>
                <a:srgbClr val="000000"/>
              </a:buClr>
              <a:buNone/>
              <a:defRPr/>
            </a:pPr>
            <a:r>
              <a:rPr lang="en-US" altLang="zh-CN" b="1" dirty="0" smtClean="0"/>
              <a:t>March 2022 IEEE Plenary (March </a:t>
            </a:r>
            <a:r>
              <a:rPr lang="en-US" altLang="zh-CN" b="1" strike="sngStrike" dirty="0" smtClean="0">
                <a:solidFill>
                  <a:srgbClr val="FF0000"/>
                </a:solidFill>
              </a:rPr>
              <a:t>13-18</a:t>
            </a:r>
            <a:r>
              <a:rPr lang="en-US" altLang="zh-CN" b="1" dirty="0" smtClean="0">
                <a:solidFill>
                  <a:srgbClr val="FF0000"/>
                </a:solidFill>
              </a:rPr>
              <a:t> 7-15</a:t>
            </a:r>
            <a:r>
              <a:rPr lang="en-US" altLang="zh-CN" b="1" dirty="0" smtClean="0"/>
              <a:t>)   </a:t>
            </a:r>
            <a:r>
              <a:rPr lang="en-US" altLang="zh-CN" dirty="0" smtClean="0">
                <a:cs typeface="Times New Roman" panose="02020603050405020304" pitchFamily="18" charset="0"/>
              </a:rPr>
              <a:t>(Deadline for contributions to pass motion and be included in D0.1) </a:t>
            </a:r>
            <a:endParaRPr lang="en-US" altLang="zh-CN" b="1"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3300"/>
                </a:solidFill>
                <a:cs typeface="Times New Roman" panose="02020603050405020304" pitchFamily="18" charset="0"/>
              </a:rPr>
              <a:t>March        </a:t>
            </a:r>
            <a:r>
              <a:rPr lang="en-US" altLang="zh-CN" dirty="0">
                <a:solidFill>
                  <a:srgbClr val="FF3300"/>
                </a:solidFill>
                <a:cs typeface="Times New Roman" panose="02020603050405020304" pitchFamily="18" charset="0"/>
              </a:rPr>
              <a:t>8   (Tuesday),  </a:t>
            </a:r>
            <a:r>
              <a:rPr lang="en-US" altLang="zh-CN" dirty="0" smtClean="0">
                <a:solidFill>
                  <a:srgbClr val="FF3300"/>
                </a:solidFill>
                <a:cs typeface="Times New Roman" panose="02020603050405020304" pitchFamily="18" charset="0"/>
              </a:rPr>
              <a:t>    9am </a:t>
            </a:r>
            <a:r>
              <a:rPr lang="en-US" altLang="zh-CN" dirty="0">
                <a:solidFill>
                  <a:srgbClr val="FF3300"/>
                </a:solidFill>
                <a:cs typeface="Times New Roman" panose="02020603050405020304" pitchFamily="18" charset="0"/>
              </a:rPr>
              <a:t>- 11:00am </a:t>
            </a:r>
            <a:r>
              <a:rPr lang="en-US" altLang="zh-CN" dirty="0" smtClean="0">
                <a:solidFill>
                  <a:srgbClr val="FF3300"/>
                </a:solidFill>
                <a:cs typeface="Times New Roman" panose="02020603050405020304" pitchFamily="18" charset="0"/>
              </a:rPr>
              <a:t>ET</a:t>
            </a:r>
            <a:endParaRPr lang="en-US" altLang="zh-CN" sz="1050" strike="sngStrike"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FF3300"/>
                </a:solidFill>
                <a:cs typeface="Times New Roman" panose="02020603050405020304" pitchFamily="18" charset="0"/>
              </a:rPr>
              <a:t>March        </a:t>
            </a:r>
            <a:r>
              <a:rPr lang="en-US" altLang="zh-CN" strike="sngStrike" dirty="0" smtClean="0">
                <a:solidFill>
                  <a:srgbClr val="FF3300"/>
                </a:solidFill>
                <a:cs typeface="Times New Roman" panose="02020603050405020304" pitchFamily="18" charset="0"/>
              </a:rPr>
              <a:t>9   </a:t>
            </a:r>
            <a:r>
              <a:rPr lang="en-US" altLang="zh-CN" strike="sngStrike" dirty="0" smtClean="0">
                <a:solidFill>
                  <a:srgbClr val="FF0000"/>
                </a:solidFill>
                <a:cs typeface="Times New Roman" panose="02020603050405020304" pitchFamily="18" charset="0"/>
              </a:rPr>
              <a:t>(Wednesday</a:t>
            </a:r>
            <a:r>
              <a:rPr lang="en-US" altLang="zh-CN" strike="sngStrike" dirty="0">
                <a:solidFill>
                  <a:srgbClr val="FF0000"/>
                </a:solidFill>
                <a:cs typeface="Times New Roman" panose="02020603050405020304" pitchFamily="18" charset="0"/>
              </a:rPr>
              <a:t>), 9am - 11:00am </a:t>
            </a:r>
            <a:r>
              <a:rPr lang="en-US" altLang="zh-CN" strike="sngStrike"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March        9   (Wednesday), </a:t>
            </a:r>
            <a:r>
              <a:rPr lang="en-US" altLang="zh-CN" dirty="0" smtClean="0">
                <a:solidFill>
                  <a:srgbClr val="FFC000"/>
                </a:solidFill>
                <a:cs typeface="Times New Roman" panose="02020603050405020304" pitchFamily="18" charset="0"/>
              </a:rPr>
              <a:t>10pm </a:t>
            </a:r>
            <a:r>
              <a:rPr lang="en-US" altLang="zh-CN" dirty="0">
                <a:solidFill>
                  <a:srgbClr val="FFC000"/>
                </a:solidFill>
                <a:cs typeface="Times New Roman" panose="02020603050405020304" pitchFamily="18" charset="0"/>
              </a:rPr>
              <a:t>- </a:t>
            </a:r>
            <a:r>
              <a:rPr lang="en-US" altLang="zh-CN" dirty="0" smtClean="0">
                <a:solidFill>
                  <a:srgbClr val="FFC000"/>
                </a:solidFill>
                <a:cs typeface="Times New Roman" panose="02020603050405020304" pitchFamily="18" charset="0"/>
              </a:rPr>
              <a:t>12:00am ET (Not sure if this slot is ok for Plenary and Interim?)</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3300"/>
                </a:solidFill>
                <a:cs typeface="Times New Roman" panose="02020603050405020304" pitchFamily="18" charset="0"/>
              </a:rPr>
              <a:t>March        11  </a:t>
            </a:r>
            <a:r>
              <a:rPr lang="en-US" altLang="zh-CN" dirty="0" smtClean="0">
                <a:solidFill>
                  <a:srgbClr val="FF0000"/>
                </a:solidFill>
                <a:cs typeface="Times New Roman" panose="02020603050405020304" pitchFamily="18" charset="0"/>
              </a:rPr>
              <a:t>(Friday</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9am </a:t>
            </a:r>
            <a:r>
              <a:rPr lang="en-US" altLang="zh-CN" dirty="0">
                <a:solidFill>
                  <a:srgbClr val="FF0000"/>
                </a:solidFill>
                <a:cs typeface="Times New Roman" panose="02020603050405020304" pitchFamily="18" charset="0"/>
              </a:rPr>
              <a:t>- 11:00am </a:t>
            </a:r>
            <a:r>
              <a:rPr lang="en-US" altLang="zh-CN" dirty="0" smtClean="0">
                <a:solidFill>
                  <a:srgbClr val="FF0000"/>
                </a:solidFill>
                <a:cs typeface="Times New Roman" panose="02020603050405020304" pitchFamily="18" charset="0"/>
              </a:rPr>
              <a:t>ET</a:t>
            </a: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3300"/>
                </a:solidFill>
                <a:cs typeface="Times New Roman" panose="02020603050405020304" pitchFamily="18" charset="0"/>
              </a:rPr>
              <a:t>March        </a:t>
            </a:r>
            <a:r>
              <a:rPr lang="en-US" altLang="zh-CN" dirty="0" smtClean="0">
                <a:solidFill>
                  <a:srgbClr val="FF3300"/>
                </a:solidFill>
                <a:cs typeface="Times New Roman" panose="02020603050405020304" pitchFamily="18" charset="0"/>
              </a:rPr>
              <a:t>14  </a:t>
            </a:r>
            <a:r>
              <a:rPr lang="en-US" altLang="zh-CN" dirty="0" smtClean="0">
                <a:solidFill>
                  <a:srgbClr val="FF0000"/>
                </a:solidFill>
                <a:cs typeface="Times New Roman" panose="02020603050405020304" pitchFamily="18" charset="0"/>
              </a:rPr>
              <a:t>(Monday</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9am </a:t>
            </a:r>
            <a:r>
              <a:rPr lang="en-US" altLang="zh-CN" dirty="0">
                <a:solidFill>
                  <a:srgbClr val="FF0000"/>
                </a:solidFill>
                <a:cs typeface="Times New Roman" panose="02020603050405020304" pitchFamily="18" charset="0"/>
              </a:rPr>
              <a:t>- 11:00am </a:t>
            </a:r>
            <a:r>
              <a:rPr lang="en-US" altLang="zh-CN" dirty="0" smtClean="0">
                <a:solidFill>
                  <a:srgbClr val="FF0000"/>
                </a:solidFill>
                <a:cs typeface="Times New Roman" panose="02020603050405020304" pitchFamily="18" charset="0"/>
              </a:rPr>
              <a:t>ET </a:t>
            </a:r>
          </a:p>
          <a:p>
            <a:pPr marL="400050" lvl="2" indent="0" algn="just">
              <a:spcBef>
                <a:spcPct val="0"/>
              </a:spcBef>
              <a:spcAft>
                <a:spcPts val="0"/>
              </a:spcAft>
              <a:buClr>
                <a:srgbClr val="000000"/>
              </a:buClr>
              <a:buNone/>
              <a:defRPr/>
            </a:pPr>
            <a:r>
              <a:rPr lang="en-US" altLang="zh-CN" kern="0" dirty="0">
                <a:solidFill>
                  <a:srgbClr val="FF0000"/>
                </a:solidFill>
                <a:cs typeface="Times New Roman" panose="02020603050405020304" pitchFamily="18" charset="0"/>
              </a:rPr>
              <a:t>	 </a:t>
            </a:r>
            <a:r>
              <a:rPr lang="en-US" altLang="zh-CN" kern="0" dirty="0" smtClean="0">
                <a:solidFill>
                  <a:srgbClr val="FF0000"/>
                </a:solidFill>
                <a:cs typeface="Times New Roman" panose="02020603050405020304" pitchFamily="18" charset="0"/>
              </a:rPr>
              <a:t>      </a:t>
            </a:r>
            <a:r>
              <a:rPr lang="en-US" altLang="zh-CN" kern="0" dirty="0" smtClean="0"/>
              <a:t>Seek </a:t>
            </a:r>
            <a:r>
              <a:rPr lang="en-US" altLang="zh-CN" kern="0" dirty="0" err="1"/>
              <a:t>TGbf</a:t>
            </a:r>
            <a:r>
              <a:rPr lang="en-US" altLang="zh-CN" kern="0" dirty="0"/>
              <a:t> </a:t>
            </a:r>
            <a:r>
              <a:rPr lang="en-US" altLang="zh-CN" kern="0" dirty="0">
                <a:solidFill>
                  <a:srgbClr val="0000FF"/>
                </a:solidFill>
              </a:rPr>
              <a:t>approval</a:t>
            </a:r>
            <a:r>
              <a:rPr lang="en-US" altLang="zh-CN" kern="0" dirty="0"/>
              <a:t> to go to comment collection  (“Move to Approve a 30-day comment collection on </a:t>
            </a:r>
            <a:r>
              <a:rPr lang="en-US" altLang="zh-CN" kern="0" dirty="0" err="1"/>
              <a:t>TGbf</a:t>
            </a:r>
            <a:r>
              <a:rPr lang="en-US" altLang="zh-CN"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7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1. when conflict with CAC, the call will be changed from </a:t>
            </a:r>
            <a:r>
              <a:rPr lang="en-US" altLang="zh-CN" sz="1050" dirty="0" smtClean="0">
                <a:solidFill>
                  <a:srgbClr val="FF3300"/>
                </a:solidFill>
                <a:cs typeface="Times New Roman" panose="02020603050405020304" pitchFamily="18" charset="0"/>
              </a:rPr>
              <a:t>9am</a:t>
            </a:r>
            <a:r>
              <a:rPr lang="en-US" altLang="zh-CN" sz="1050" dirty="0" smtClean="0">
                <a:cs typeface="Times New Roman" panose="02020603050405020304" pitchFamily="18" charset="0"/>
              </a:rPr>
              <a:t> -11:00am to </a:t>
            </a:r>
            <a:r>
              <a:rPr lang="en-US" altLang="zh-CN" sz="1050" dirty="0" smtClean="0">
                <a:solidFill>
                  <a:srgbClr val="FF3300"/>
                </a:solidFill>
                <a:cs typeface="Times New Roman" panose="02020603050405020304" pitchFamily="18" charset="0"/>
              </a:rPr>
              <a:t>10am</a:t>
            </a:r>
            <a:r>
              <a:rPr lang="en-US" altLang="zh-CN" sz="1050" dirty="0">
                <a:cs typeface="Times New Roman" panose="02020603050405020304" pitchFamily="18" charset="0"/>
              </a:rPr>
              <a:t> </a:t>
            </a:r>
            <a:r>
              <a:rPr lang="en-US" altLang="zh-CN" sz="1050" dirty="0" smtClean="0">
                <a:cs typeface="Times New Roman" panose="02020603050405020304" pitchFamily="18" charset="0"/>
              </a:rPr>
              <a:t>-11:00am (Jan-March </a:t>
            </a:r>
            <a:r>
              <a:rPr lang="en-US" altLang="zh-CN" sz="1050" dirty="0">
                <a:cs typeface="Times New Roman" panose="02020603050405020304" pitchFamily="18" charset="0"/>
              </a:rPr>
              <a:t>2022 CAC </a:t>
            </a:r>
            <a:r>
              <a:rPr lang="en-US" altLang="zh-CN" sz="1050" dirty="0" smtClean="0">
                <a:cs typeface="Times New Roman" panose="02020603050405020304" pitchFamily="18" charset="0"/>
              </a:rPr>
              <a:t>calls (TBD): Monday </a:t>
            </a:r>
            <a:r>
              <a:rPr lang="en-US" altLang="zh-CN" sz="1050" dirty="0">
                <a:solidFill>
                  <a:srgbClr val="FF0000"/>
                </a:solidFill>
                <a:cs typeface="Times New Roman" panose="02020603050405020304" pitchFamily="18" charset="0"/>
              </a:rPr>
              <a:t>February 21 </a:t>
            </a:r>
            <a:r>
              <a:rPr lang="en-US" altLang="zh-CN" sz="1050" dirty="0">
                <a:cs typeface="Times New Roman" panose="02020603050405020304" pitchFamily="18" charset="0"/>
              </a:rPr>
              <a:t>and Thursday </a:t>
            </a:r>
            <a:r>
              <a:rPr lang="en-US" altLang="zh-CN" sz="1050" dirty="0">
                <a:solidFill>
                  <a:srgbClr val="FF0000"/>
                </a:solidFill>
                <a:cs typeface="Times New Roman" panose="02020603050405020304" pitchFamily="18" charset="0"/>
              </a:rPr>
              <a:t>March </a:t>
            </a:r>
            <a:r>
              <a:rPr lang="en-US" altLang="zh-CN" sz="1050" dirty="0" smtClean="0">
                <a:solidFill>
                  <a:srgbClr val="FF0000"/>
                </a:solidFill>
                <a:cs typeface="Times New Roman" panose="02020603050405020304" pitchFamily="18" charset="0"/>
              </a:rPr>
              <a:t>3</a:t>
            </a:r>
            <a:r>
              <a:rPr lang="en-US" altLang="zh-CN" sz="1050" dirty="0" smtClean="0">
                <a:cs typeface="Times New Roman" panose="02020603050405020304" pitchFamily="18" charset="0"/>
              </a:rPr>
              <a:t>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2. </a:t>
            </a:r>
            <a:r>
              <a:rPr lang="en-US" altLang="zh-CN" sz="1050" dirty="0">
                <a:cs typeface="MS PGothic" charset="0"/>
              </a:rPr>
              <a:t>Thursday 10pm - 12:00am ET (Thursday 7 PM - 9 PM PT, Friday 11am-1pm in China, Friday 5am-7am in Israel, Friday 4am – 6am in Central Europe</a:t>
            </a:r>
            <a:r>
              <a:rPr lang="en-US" altLang="zh-CN" sz="1050" dirty="0" smtClean="0">
                <a:cs typeface="MS PGothic" charset="0"/>
              </a:rPr>
              <a:t>), and </a:t>
            </a:r>
            <a:r>
              <a:rPr lang="en-US" altLang="zh-CN" sz="1050" dirty="0" smtClean="0">
                <a:solidFill>
                  <a:srgbClr val="0000FF"/>
                </a:solidFill>
                <a:cs typeface="MS PGothic" charset="0"/>
              </a:rPr>
              <a:t>Sang Kim </a:t>
            </a:r>
            <a:r>
              <a:rPr lang="en-US" altLang="zh-CN" sz="1050" dirty="0" smtClean="0">
                <a:cs typeface="MS PGothic" charset="0"/>
              </a:rPr>
              <a:t>will help to take the minutes for these slots.</a:t>
            </a:r>
            <a:endParaRPr lang="zh-CN" altLang="en-US" sz="105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26</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51 </a:t>
            </a:r>
            <a:r>
              <a:rPr lang="en-US" altLang="zh-CN" sz="4000" smtClean="0"/>
              <a:t>(January 21 </a:t>
            </a:r>
            <a:r>
              <a:rPr lang="en-US" altLang="zh-CN" sz="4000" dirty="0" smtClean="0"/>
              <a:t>Interim)</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sensing measurement setup procedure consists of</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response frame by the intended sensing responder followed by the transmission of an </a:t>
            </a:r>
            <a:r>
              <a:rPr lang="en-US" altLang="zh-CN" sz="1400" dirty="0" err="1"/>
              <a:t>Ack</a:t>
            </a:r>
            <a:r>
              <a:rPr lang="en-US" altLang="zh-CN" sz="1400" dirty="0"/>
              <a:t> frame by the sensing initiator</a:t>
            </a:r>
            <a:r>
              <a:rPr lang="en-US" altLang="zh-CN" sz="1400" dirty="0" smtClean="0"/>
              <a:t>.</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a:t>Second: Pei Zhou</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20Y</a:t>
            </a:r>
            <a:r>
              <a:rPr lang="en-US" altLang="zh-CN" kern="0" dirty="0"/>
              <a:t>/ </a:t>
            </a:r>
            <a:r>
              <a:rPr lang="en-US" altLang="zh-CN" kern="0" dirty="0" smtClean="0"/>
              <a:t> 1N</a:t>
            </a:r>
            <a:r>
              <a:rPr lang="en-US" altLang="zh-CN" kern="0" dirty="0"/>
              <a:t>/ </a:t>
            </a:r>
            <a:r>
              <a:rPr lang="en-US" altLang="zh-CN" kern="0" dirty="0" smtClean="0"/>
              <a:t> 15A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415433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27</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smtClean="0"/>
              <a:t>For </a:t>
            </a:r>
            <a:r>
              <a:rPr lang="en-US" altLang="zh-CN" sz="1600" dirty="0"/>
              <a:t>the accept case, whether the responder may provide its preferred operational parameters or not is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a:t>Second: Insun Jang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a:t>
            </a:r>
            <a:r>
              <a:rPr lang="en-US" altLang="zh-CN" sz="1800" b="1" kern="0" smtClean="0"/>
              <a:t>( 34  </a:t>
            </a:r>
            <a:r>
              <a:rPr lang="en-US" altLang="zh-CN" sz="1800" b="1" kern="0" dirty="0" smtClean="0"/>
              <a:t>Y</a:t>
            </a:r>
            <a:r>
              <a:rPr lang="en-US" altLang="zh-CN" sz="1800" b="1" kern="0" smtClean="0"/>
              <a:t>/ 2 </a:t>
            </a:r>
            <a:r>
              <a:rPr lang="en-US" altLang="zh-CN" sz="1800" b="1" kern="0" dirty="0" smtClean="0"/>
              <a:t>N</a:t>
            </a:r>
            <a:r>
              <a:rPr lang="en-US" altLang="zh-CN" sz="1800" b="1" kern="0" smtClean="0"/>
              <a:t>/ 19 A) </a:t>
            </a:r>
            <a:r>
              <a:rPr lang="en-US" altLang="zh-CN" sz="1800" b="1" kern="0" smtClean="0">
                <a:solidFill>
                  <a:srgbClr val="FF0000"/>
                </a:solidFill>
              </a:rPr>
              <a:t>Record</a:t>
            </a:r>
            <a:endParaRPr lang="en-US" altLang="zh-CN" sz="1800" b="1" kern="0" dirty="0" smtClean="0">
              <a:solidFill>
                <a:srgbClr val="FF0000"/>
              </a:solidFill>
            </a:endParaRPr>
          </a:p>
          <a:p>
            <a:pPr marL="342900" lvl="1" indent="-342900" algn="just">
              <a:buFont typeface="Arial" panose="020B0604020202020204" pitchFamily="34" charset="0"/>
              <a:buChar char="•"/>
              <a:defRPr/>
            </a:pPr>
            <a:r>
              <a:rPr lang="en-US" altLang="zh-CN" sz="1800" b="1" kern="0" dirty="0" smtClean="0"/>
              <a:t>Result</a:t>
            </a:r>
            <a:r>
              <a:rPr lang="en-US" altLang="zh-CN" sz="1800" b="1" kern="0"/>
              <a:t>*: </a:t>
            </a:r>
            <a:r>
              <a:rPr lang="en-US" altLang="zh-CN" sz="1800" b="1">
                <a:highlight>
                  <a:srgbClr val="00FF00"/>
                </a:highlight>
              </a:rPr>
              <a:t>Motion Passes </a:t>
            </a:r>
            <a:r>
              <a:rPr lang="en-US" altLang="zh-CN" sz="1800" b="1" smtClean="0">
                <a:highlight>
                  <a:srgbClr val="00FF00"/>
                </a:highlight>
              </a:rPr>
              <a:t>(34Y</a:t>
            </a:r>
            <a:r>
              <a:rPr lang="en-US" altLang="zh-CN" sz="1800" b="1">
                <a:highlight>
                  <a:srgbClr val="00FF00"/>
                </a:highlight>
              </a:rPr>
              <a:t>, </a:t>
            </a:r>
            <a:r>
              <a:rPr lang="en-US" altLang="zh-CN" sz="1800" b="1" smtClean="0">
                <a:highlight>
                  <a:srgbClr val="00FF00"/>
                </a:highlight>
              </a:rPr>
              <a:t>2N</a:t>
            </a:r>
            <a:r>
              <a:rPr lang="en-US" altLang="zh-CN" sz="1800" b="1">
                <a:highlight>
                  <a:srgbClr val="00FF00"/>
                </a:highlight>
              </a:rPr>
              <a:t>, </a:t>
            </a:r>
            <a:r>
              <a:rPr lang="en-US" altLang="zh-CN" sz="1800" b="1" smtClean="0">
                <a:highlight>
                  <a:srgbClr val="00FF00"/>
                </a:highlight>
              </a:rPr>
              <a:t>18A)</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a:t>
            </a:r>
            <a:r>
              <a:rPr lang="en-US" altLang="zh-CN" kern="0"/>
              <a:t>of </a:t>
            </a:r>
            <a:r>
              <a:rPr lang="en-US" altLang="zh-CN" kern="0" smtClean="0">
                <a:solidFill>
                  <a:srgbClr val="FF0000"/>
                </a:solidFill>
              </a:rPr>
              <a:t>1</a:t>
            </a:r>
            <a:r>
              <a:rPr lang="en-US" altLang="zh-CN" kern="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14Y</a:t>
            </a:r>
            <a:r>
              <a:rPr lang="en-US" altLang="zh-CN" kern="0" dirty="0"/>
              <a:t>/ </a:t>
            </a:r>
            <a:r>
              <a:rPr lang="en-US" altLang="zh-CN" kern="0" dirty="0" smtClean="0"/>
              <a:t> 6N</a:t>
            </a:r>
            <a:r>
              <a:rPr lang="en-US" altLang="zh-CN" kern="0" dirty="0"/>
              <a:t>/ </a:t>
            </a:r>
            <a:r>
              <a:rPr lang="en-US" altLang="zh-CN" kern="0" dirty="0" smtClean="0"/>
              <a:t> 14A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951963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28</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t>53 (</a:t>
            </a:r>
            <a:r>
              <a:rPr lang="en-US" altLang="zh-CN" sz="4000" smtClean="0">
                <a:solidFill>
                  <a:srgbClr val="FF0000"/>
                </a:solidFill>
              </a:rPr>
              <a:t>Defer</a:t>
            </a:r>
            <a:r>
              <a:rPr lang="en-US" altLang="zh-CN" sz="4000" smtClean="0"/>
              <a:t>)</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smtClean="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smtClean="0"/>
              <a:t>Note</a:t>
            </a:r>
            <a:r>
              <a:rPr lang="en-US" altLang="zh-CN" sz="1600" dirty="0"/>
              <a:t>: Other public and protected action frames for sensing are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23Y</a:t>
            </a:r>
            <a:r>
              <a:rPr lang="en-US" altLang="zh-CN" kern="0" dirty="0"/>
              <a:t>/ </a:t>
            </a:r>
            <a:r>
              <a:rPr lang="en-US" altLang="zh-CN" kern="0" dirty="0" smtClean="0"/>
              <a:t> 0N</a:t>
            </a:r>
            <a:r>
              <a:rPr lang="en-US" altLang="zh-CN" kern="0" dirty="0"/>
              <a:t>/ </a:t>
            </a:r>
            <a:r>
              <a:rPr lang="en-US" altLang="zh-CN" kern="0" dirty="0" smtClean="0"/>
              <a:t> 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68983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29</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Pei Zhou 	</a:t>
            </a:r>
            <a:r>
              <a:rPr lang="en-US" altLang="zh-CN" sz="1800" b="1" dirty="0" smtClean="0"/>
              <a:t>	</a:t>
            </a:r>
            <a:r>
              <a:rPr lang="en-US" altLang="zh-CN" sz="1800" b="1" kern="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a:t>
            </a:r>
            <a:r>
              <a:rPr lang="en-US" altLang="zh-CN" sz="1800" b="1" kern="0" smtClean="0"/>
              <a:t>(  28 </a:t>
            </a:r>
            <a:r>
              <a:rPr lang="en-US" altLang="zh-CN" sz="1800" b="1" kern="0" dirty="0" smtClean="0"/>
              <a:t>Y</a:t>
            </a:r>
            <a:r>
              <a:rPr lang="en-US" altLang="zh-CN" sz="1800" b="1" kern="0" smtClean="0"/>
              <a:t>/ 3 </a:t>
            </a:r>
            <a:r>
              <a:rPr lang="en-US" altLang="zh-CN" sz="1800" b="1" kern="0" dirty="0" smtClean="0"/>
              <a:t>N</a:t>
            </a:r>
            <a:r>
              <a:rPr lang="en-US" altLang="zh-CN" sz="1800" b="1" kern="0" smtClean="0"/>
              <a:t>/ 26 </a:t>
            </a:r>
            <a:r>
              <a:rPr lang="en-US" altLang="zh-CN" sz="1800" b="1" kern="0" dirty="0" smtClean="0"/>
              <a:t>A)</a:t>
            </a:r>
          </a:p>
          <a:p>
            <a:pPr marL="342900" lvl="1" indent="-342900" algn="just">
              <a:spcBef>
                <a:spcPct val="0"/>
              </a:spcBef>
              <a:buFont typeface="Arial" panose="020B0604020202020204" pitchFamily="34" charset="0"/>
              <a:buChar char="•"/>
              <a:defRPr/>
            </a:pPr>
            <a:r>
              <a:rPr lang="en-US" altLang="zh-CN" sz="1800" b="1" kern="0" smtClean="0"/>
              <a:t>Result*: </a:t>
            </a:r>
            <a:r>
              <a:rPr lang="en-US" altLang="zh-CN" sz="1800" b="1">
                <a:solidFill>
                  <a:srgbClr val="000000"/>
                </a:solidFill>
                <a:highlight>
                  <a:srgbClr val="00FF00"/>
                </a:highlight>
                <a:latin typeface="Times New Roman" panose="02020603050405020304" pitchFamily="18" charset="0"/>
                <a:cs typeface="+mn-cs"/>
              </a:rPr>
              <a:t>Motion Passes </a:t>
            </a:r>
            <a:r>
              <a:rPr lang="en-US" altLang="zh-CN" sz="1800" b="1" smtClean="0">
                <a:solidFill>
                  <a:srgbClr val="000000"/>
                </a:solidFill>
                <a:highlight>
                  <a:srgbClr val="00FF00"/>
                </a:highlight>
                <a:latin typeface="Times New Roman" panose="02020603050405020304" pitchFamily="18" charset="0"/>
                <a:cs typeface="+mn-cs"/>
              </a:rPr>
              <a:t>(28Y</a:t>
            </a:r>
            <a:r>
              <a:rPr lang="en-US" altLang="zh-CN" sz="1800" b="1">
                <a:solidFill>
                  <a:srgbClr val="000000"/>
                </a:solidFill>
                <a:highlight>
                  <a:srgbClr val="00FF00"/>
                </a:highlight>
                <a:latin typeface="Times New Roman" panose="02020603050405020304" pitchFamily="18" charset="0"/>
                <a:cs typeface="+mn-cs"/>
              </a:rPr>
              <a:t>, </a:t>
            </a:r>
            <a:r>
              <a:rPr lang="en-US" altLang="zh-CN" sz="1800" b="1" smtClean="0">
                <a:solidFill>
                  <a:srgbClr val="000000"/>
                </a:solidFill>
                <a:highlight>
                  <a:srgbClr val="00FF00"/>
                </a:highlight>
                <a:latin typeface="Times New Roman" panose="02020603050405020304" pitchFamily="18" charset="0"/>
                <a:cs typeface="+mn-cs"/>
              </a:rPr>
              <a:t>3N</a:t>
            </a:r>
            <a:r>
              <a:rPr lang="en-US" altLang="zh-CN" sz="1800" b="1">
                <a:solidFill>
                  <a:srgbClr val="000000"/>
                </a:solidFill>
                <a:highlight>
                  <a:srgbClr val="00FF00"/>
                </a:highlight>
                <a:latin typeface="Times New Roman" panose="02020603050405020304" pitchFamily="18" charset="0"/>
                <a:cs typeface="+mn-cs"/>
              </a:rPr>
              <a:t>, </a:t>
            </a:r>
            <a:r>
              <a:rPr lang="en-US" altLang="zh-CN" sz="1800" b="1" smtClean="0">
                <a:solidFill>
                  <a:srgbClr val="000000"/>
                </a:solidFill>
                <a:highlight>
                  <a:srgbClr val="00FF00"/>
                </a:highlight>
                <a:latin typeface="Times New Roman" panose="02020603050405020304" pitchFamily="18" charset="0"/>
                <a:cs typeface="+mn-cs"/>
              </a:rPr>
              <a:t>25A</a:t>
            </a:r>
            <a:r>
              <a:rPr lang="en-US" altLang="zh-CN" sz="1800" b="1">
                <a:solidFill>
                  <a:srgbClr val="000000"/>
                </a:solidFill>
                <a:highlight>
                  <a:srgbClr val="00FF00"/>
                </a:highlight>
                <a:latin typeface="Times New Roman" panose="02020603050405020304" pitchFamily="18" charset="0"/>
                <a:cs typeface="+mn-cs"/>
              </a:rPr>
              <a: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a:t>
            </a:r>
            <a:r>
              <a:rPr lang="en-US" altLang="zh-CN" kern="0"/>
              <a:t>of </a:t>
            </a:r>
            <a:r>
              <a:rPr lang="en-US" altLang="zh-CN" kern="0" smtClean="0">
                <a:solidFill>
                  <a:srgbClr val="FF0000"/>
                </a:solidFill>
              </a:rPr>
              <a:t>1</a:t>
            </a:r>
            <a:r>
              <a:rPr lang="en-US" altLang="zh-CN" kern="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1941r1</a:t>
            </a:r>
          </a:p>
          <a:p>
            <a:pPr marL="628650" lvl="2">
              <a:buFont typeface="微软雅黑" panose="020B0503020204020204" pitchFamily="34" charset="-122"/>
              <a:buChar char="–"/>
              <a:defRPr/>
            </a:pPr>
            <a:r>
              <a:rPr lang="en-US" altLang="zh-CN" kern="0" dirty="0"/>
              <a:t>SP Result:  </a:t>
            </a:r>
            <a:r>
              <a:rPr lang="en-US" altLang="zh-CN" kern="0" dirty="0" smtClean="0"/>
              <a:t> 20Y</a:t>
            </a:r>
            <a:r>
              <a:rPr lang="en-US" altLang="zh-CN" kern="0" dirty="0"/>
              <a:t>/ </a:t>
            </a:r>
            <a:r>
              <a:rPr lang="en-US" altLang="zh-CN" kern="0" dirty="0" smtClean="0"/>
              <a:t>4N</a:t>
            </a:r>
            <a:r>
              <a:rPr lang="en-US" altLang="zh-CN" kern="0" dirty="0"/>
              <a:t>/ </a:t>
            </a:r>
            <a:r>
              <a:rPr lang="en-US" altLang="zh-CN" kern="0" dirty="0" smtClean="0"/>
              <a:t>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701820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January 18, 19, </a:t>
            </a:r>
            <a:r>
              <a:rPr lang="en-US" altLang="en-US" dirty="0" smtClean="0">
                <a:solidFill>
                  <a:srgbClr val="0000FF"/>
                </a:solidFill>
              </a:rPr>
              <a:t>21, 24</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30</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a:t>
            </a:r>
            <a:r>
              <a:rPr lang="en-US" altLang="zh-CN" sz="1800" b="1" kern="0" smtClean="0"/>
              <a:t>11-21-2015-04-00bf-DMG-Sensing-procedure </a:t>
            </a:r>
            <a:r>
              <a:rPr lang="en-US" altLang="zh-CN" sz="1800" b="1" kern="0" dirty="0"/>
              <a:t>to the </a:t>
            </a:r>
            <a:r>
              <a:rPr lang="en-US" altLang="zh-CN" sz="1800" b="1" kern="0" dirty="0" smtClean="0"/>
              <a:t>SFD</a:t>
            </a:r>
            <a:endParaRPr lang="en-US" altLang="zh-CN" sz="1800" b="1" kern="0" dirty="0"/>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21</a:t>
            </a:r>
            <a:r>
              <a:rPr lang="en-US" altLang="zh-CN" kern="0" smtClean="0"/>
              <a:t>/ 2015r4</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 18Y</a:t>
            </a:r>
            <a:r>
              <a:rPr lang="en-US" altLang="zh-CN" kern="0" dirty="0"/>
              <a:t>/ </a:t>
            </a:r>
            <a:r>
              <a:rPr lang="en-US" altLang="zh-CN" kern="0" dirty="0" smtClean="0"/>
              <a:t>4N</a:t>
            </a:r>
            <a:r>
              <a:rPr lang="en-US" altLang="zh-CN" kern="0" dirty="0"/>
              <a:t>/ </a:t>
            </a:r>
            <a:r>
              <a:rPr lang="en-US" altLang="zh-CN" kern="0" dirty="0" smtClean="0"/>
              <a:t>18A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28118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a:t>Second: Assaf Kasher</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22/ 0031r0</a:t>
            </a:r>
          </a:p>
          <a:p>
            <a:pPr marL="628650" lvl="2">
              <a:buFont typeface="微软雅黑" panose="020B0503020204020204" pitchFamily="34" charset="-122"/>
              <a:buChar char="–"/>
              <a:defRPr/>
            </a:pPr>
            <a:r>
              <a:rPr lang="en-US" altLang="zh-CN" kern="0" dirty="0"/>
              <a:t>SP Result</a:t>
            </a:r>
            <a:r>
              <a:rPr lang="en-US" altLang="zh-CN" kern="0"/>
              <a:t>:  </a:t>
            </a:r>
            <a:r>
              <a:rPr lang="en-US" altLang="zh-CN" kern="0" smtClean="0"/>
              <a:t> 12Y</a:t>
            </a:r>
            <a:r>
              <a:rPr lang="en-US" altLang="zh-CN" kern="0"/>
              <a:t>/ </a:t>
            </a:r>
            <a:r>
              <a:rPr lang="en-US" altLang="zh-CN" kern="0" smtClean="0"/>
              <a:t>7N</a:t>
            </a:r>
            <a:r>
              <a:rPr lang="en-US" altLang="zh-CN" kern="0"/>
              <a:t>/ </a:t>
            </a:r>
            <a:r>
              <a:rPr lang="en-US" altLang="zh-CN" kern="0" smtClean="0"/>
              <a:t>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31014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32</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smtClean="0"/>
              <a:t>	• A </a:t>
            </a:r>
            <a:r>
              <a:rPr lang="en-US" altLang="zh-CN" sz="1600" dirty="0"/>
              <a:t>capability bit in the beacon</a:t>
            </a:r>
          </a:p>
          <a:p>
            <a:pPr marL="457200" lvl="1" indent="0">
              <a:buNone/>
              <a:defRPr/>
            </a:pPr>
            <a:r>
              <a:rPr lang="en-US" altLang="zh-CN" sz="1600" dirty="0" smtClean="0"/>
              <a:t>	• Sensing </a:t>
            </a:r>
            <a:r>
              <a:rPr lang="en-US" altLang="zh-CN" sz="1600" dirty="0"/>
              <a:t>information request and response that will provide information about the beacon</a:t>
            </a:r>
          </a:p>
          <a:p>
            <a:pPr marL="457200" lvl="1" indent="0">
              <a:buNone/>
              <a:defRPr/>
            </a:pPr>
            <a:r>
              <a:rPr lang="en-US" altLang="zh-CN" sz="1600" dirty="0" smtClean="0"/>
              <a:t>	• Sensing </a:t>
            </a:r>
            <a:r>
              <a:rPr lang="en-US" altLang="zh-CN" sz="1600" dirty="0"/>
              <a:t>information may include:</a:t>
            </a:r>
          </a:p>
          <a:p>
            <a:pPr marL="457200" lvl="1" indent="0">
              <a:buNone/>
              <a:defRPr/>
            </a:pPr>
            <a:r>
              <a:rPr lang="en-US" altLang="zh-CN" sz="1600" dirty="0" smtClean="0"/>
              <a:t>	   a. azimuth </a:t>
            </a:r>
            <a:r>
              <a:rPr lang="en-US" altLang="zh-CN" sz="1600" dirty="0"/>
              <a:t>and elevation for each sector id (of beacons)</a:t>
            </a:r>
          </a:p>
          <a:p>
            <a:pPr marL="457200" lvl="1" indent="0">
              <a:buNone/>
              <a:defRPr/>
            </a:pPr>
            <a:r>
              <a:rPr lang="en-US" altLang="zh-CN" sz="1600" dirty="0" smtClean="0"/>
              <a:t>	   b. location </a:t>
            </a:r>
            <a:r>
              <a:rPr lang="en-US" altLang="zh-CN" sz="1600" dirty="0"/>
              <a:t>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Kasher</a:t>
            </a:r>
            <a:r>
              <a:rPr lang="en-US" altLang="zh-CN" sz="1800" b="1" kern="0" dirty="0" smtClean="0"/>
              <a:t>	</a:t>
            </a:r>
            <a:r>
              <a:rPr lang="en-US" altLang="zh-CN" sz="1800" b="1" dirty="0" smtClean="0"/>
              <a:t>	</a:t>
            </a:r>
            <a:r>
              <a:rPr lang="en-US" altLang="zh-CN" sz="1800" b="1" kern="0"/>
              <a:t>Second: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22/ XXXX r0</a:t>
            </a:r>
          </a:p>
          <a:p>
            <a:pPr marL="628650" lvl="2">
              <a:buFont typeface="微软雅黑" panose="020B0503020204020204" pitchFamily="34" charset="-122"/>
              <a:buChar char="–"/>
              <a:defRPr/>
            </a:pPr>
            <a:r>
              <a:rPr lang="en-US" altLang="zh-CN" kern="0" dirty="0"/>
              <a:t>SP Result:  </a:t>
            </a:r>
            <a:r>
              <a:rPr lang="en-US" altLang="zh-CN" kern="0" dirty="0" smtClean="0"/>
              <a:t> 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762837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33</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smtClean="0"/>
              <a:t>	• An </a:t>
            </a:r>
            <a:r>
              <a:rPr lang="en-US" altLang="zh-CN" sz="1600" dirty="0"/>
              <a:t>instance request frame (frame type TBD) sent to each STA sequentially, and each STA responds to it.</a:t>
            </a:r>
          </a:p>
          <a:p>
            <a:pPr marL="457200" lvl="1" indent="0">
              <a:buNone/>
              <a:defRPr/>
            </a:pPr>
            <a:r>
              <a:rPr lang="en-US" altLang="zh-CN" sz="1600" dirty="0" smtClean="0"/>
              <a:t>	• A </a:t>
            </a:r>
            <a:r>
              <a:rPr lang="en-US" altLang="zh-CN" sz="1600" dirty="0"/>
              <a:t>multi-static EDMG sensing PPDU.  The format of the EDMG sensing PPDU is undefined. </a:t>
            </a:r>
          </a:p>
          <a:p>
            <a:pPr marL="457200" lvl="1" indent="0">
              <a:buNone/>
              <a:defRPr/>
            </a:pPr>
            <a:r>
              <a:rPr lang="en-US" altLang="zh-CN" sz="1600" dirty="0" smtClean="0"/>
              <a:t>	• A </a:t>
            </a:r>
            <a:r>
              <a:rPr lang="en-US" altLang="zh-CN" sz="1600" dirty="0"/>
              <a:t>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Kasher</a:t>
            </a:r>
            <a:r>
              <a:rPr lang="en-US" altLang="zh-CN" sz="1800" b="1" kern="0" dirty="0" smtClean="0"/>
              <a:t>	</a:t>
            </a:r>
            <a:r>
              <a:rPr lang="en-US" altLang="zh-CN" sz="1800" b="1" dirty="0" smtClean="0"/>
              <a:t>	</a:t>
            </a:r>
            <a:r>
              <a:rPr lang="en-US" altLang="zh-CN" sz="1800" b="1" kern="0"/>
              <a:t>Second: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22/ XXXX r0</a:t>
            </a:r>
          </a:p>
          <a:p>
            <a:pPr marL="628650" lvl="2">
              <a:buFont typeface="微软雅黑" panose="020B0503020204020204" pitchFamily="34" charset="-122"/>
              <a:buChar char="–"/>
              <a:defRPr/>
            </a:pPr>
            <a:r>
              <a:rPr lang="en-US" altLang="zh-CN" kern="0" dirty="0"/>
              <a:t>SP Result:  </a:t>
            </a:r>
            <a:r>
              <a:rPr lang="en-US" altLang="zh-CN" kern="0" dirty="0" smtClean="0"/>
              <a:t> 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589762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34</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Kasher</a:t>
            </a:r>
            <a:r>
              <a:rPr lang="en-US" altLang="zh-CN" sz="1800" b="1" kern="0" dirty="0" smtClean="0"/>
              <a:t>	</a:t>
            </a:r>
            <a:r>
              <a:rPr lang="en-US" altLang="zh-CN" sz="1800" b="1" dirty="0" smtClean="0"/>
              <a:t>	</a:t>
            </a:r>
            <a:r>
              <a:rPr lang="en-US" altLang="zh-CN" sz="1800" b="1" kern="0"/>
              <a:t>Second: Alecsander Eitan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22/ XXXX r0</a:t>
            </a:r>
          </a:p>
          <a:p>
            <a:pPr marL="628650" lvl="2">
              <a:buFont typeface="微软雅黑" panose="020B0503020204020204" pitchFamily="34" charset="-122"/>
              <a:buChar char="–"/>
              <a:defRPr/>
            </a:pPr>
            <a:r>
              <a:rPr lang="en-US" altLang="zh-CN" kern="0" dirty="0"/>
              <a:t>SP Result:  </a:t>
            </a:r>
            <a:r>
              <a:rPr lang="en-US" altLang="zh-CN" kern="0" dirty="0" smtClean="0"/>
              <a:t> 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094075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35</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a:t>60 (</a:t>
            </a:r>
            <a:r>
              <a:rPr lang="en-US" altLang="zh-CN" sz="4000"/>
              <a:t>January </a:t>
            </a:r>
            <a:r>
              <a:rPr lang="en-US" altLang="zh-CN" sz="4000" smtClean="0"/>
              <a:t>24 </a:t>
            </a:r>
            <a:r>
              <a:rPr lang="en-US" altLang="zh-CN" sz="4000"/>
              <a:t>Interim</a:t>
            </a:r>
            <a:r>
              <a:rPr lang="en-US" altLang="zh-CN" sz="4000" smtClean="0"/>
              <a:t>)</a:t>
            </a:r>
            <a:endParaRPr lang="en-US" altLang="zh-CN" sz="400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a:t>
            </a:r>
            <a:r>
              <a:rPr lang="en-US" altLang="zh-CN" sz="1600" smtClean="0"/>
              <a:t>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smtClean="0"/>
              <a:t>: Oscar Au</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smtClean="0"/>
              <a:t>/ 0038 r2</a:t>
            </a:r>
            <a:endParaRPr lang="en-US" altLang="zh-CN" kern="0" dirty="0" smtClean="0"/>
          </a:p>
          <a:p>
            <a:pPr marL="628650" lvl="2">
              <a:buFont typeface="微软雅黑" panose="020B0503020204020204" pitchFamily="34" charset="-122"/>
              <a:buChar char="–"/>
              <a:defRPr/>
            </a:pPr>
            <a:r>
              <a:rPr lang="en-US" altLang="zh-CN" kern="0" dirty="0"/>
              <a:t>SP Result</a:t>
            </a:r>
            <a:r>
              <a:rPr lang="en-US" altLang="zh-CN" kern="0"/>
              <a:t>:  </a:t>
            </a:r>
            <a:r>
              <a:rPr lang="en-US" altLang="zh-CN" kern="0" smtClean="0"/>
              <a:t> 43Y</a:t>
            </a:r>
            <a:r>
              <a:rPr lang="en-US" altLang="zh-CN" kern="0"/>
              <a:t>/ </a:t>
            </a:r>
            <a:r>
              <a:rPr lang="en-US" altLang="zh-CN" kern="0" smtClean="0"/>
              <a:t>2N</a:t>
            </a:r>
            <a:r>
              <a:rPr lang="en-US" altLang="zh-CN" kern="0"/>
              <a:t>/ </a:t>
            </a:r>
            <a:r>
              <a:rPr lang="en-US" altLang="zh-CN" kern="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219844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36</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xx</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37</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Registration for the </a:t>
            </a:r>
            <a:r>
              <a:rPr lang="en-US" altLang="zh-CN" dirty="0">
                <a:solidFill>
                  <a:srgbClr val="0000FF"/>
                </a:solidFill>
              </a:rPr>
              <a:t>January</a:t>
            </a:r>
            <a:r>
              <a:rPr lang="en-US" altLang="zh-CN" dirty="0"/>
              <a:t> 802.11 </a:t>
            </a:r>
            <a:r>
              <a:rPr lang="en-US" altLang="zh-CN" dirty="0">
                <a:solidFill>
                  <a:srgbClr val="0000FF"/>
                </a:solidFill>
              </a:rPr>
              <a:t>Interim</a:t>
            </a:r>
            <a:r>
              <a:rPr lang="en-US" altLang="zh-CN" dirty="0"/>
              <a:t> session</a:t>
            </a:r>
            <a:endParaRPr lang="en-US" dirty="0"/>
          </a:p>
        </p:txBody>
      </p:sp>
      <p:sp>
        <p:nvSpPr>
          <p:cNvPr id="3" name="Content Placeholder 2"/>
          <p:cNvSpPr>
            <a:spLocks noGrp="1"/>
          </p:cNvSpPr>
          <p:nvPr>
            <p:ph idx="1"/>
          </p:nvPr>
        </p:nvSpPr>
        <p:spPr>
          <a:xfrm>
            <a:off x="685801" y="1905000"/>
            <a:ext cx="7770813" cy="4419600"/>
          </a:xfrm>
        </p:spPr>
        <p:txBody>
          <a:bodyPr/>
          <a:lstStyle/>
          <a:p>
            <a:pPr algn="just">
              <a:buFont typeface="Arial" panose="020B0604020202020204" pitchFamily="34" charset="0"/>
              <a:buChar char="•"/>
            </a:pPr>
            <a:r>
              <a:rPr lang="en-US" altLang="zh-CN" sz="2000" dirty="0"/>
              <a:t>This meeting is part of the </a:t>
            </a:r>
            <a:r>
              <a:rPr lang="en-US" altLang="zh-CN" sz="2000" dirty="0">
                <a:solidFill>
                  <a:srgbClr val="0000FF"/>
                </a:solidFill>
              </a:rPr>
              <a:t>January</a:t>
            </a:r>
            <a:r>
              <a:rPr lang="en-US" altLang="zh-CN" sz="2000" dirty="0"/>
              <a:t> IEEE 802 Wireless Interim session</a:t>
            </a:r>
          </a:p>
          <a:p>
            <a:pPr algn="just">
              <a:buFont typeface="Arial" panose="020B0604020202020204" pitchFamily="34" charset="0"/>
              <a:buChar char="•"/>
            </a:pPr>
            <a:endParaRPr lang="en-US" altLang="zh-CN" sz="2000" dirty="0"/>
          </a:p>
          <a:p>
            <a:pPr algn="just">
              <a:buFont typeface="Arial" panose="020B0604020202020204" pitchFamily="34" charset="0"/>
              <a:buChar char="•"/>
            </a:pPr>
            <a:r>
              <a:rPr lang="en-US" altLang="zh-CN" sz="2000" dirty="0"/>
              <a:t>You must pay the registration fee in order to attend</a:t>
            </a:r>
          </a:p>
          <a:p>
            <a:pPr algn="just">
              <a:buFont typeface="Arial" panose="020B0604020202020204" pitchFamily="34" charset="0"/>
              <a:buChar char="•"/>
            </a:pPr>
            <a:endParaRPr lang="en-US" altLang="zh-CN" sz="2000" dirty="0"/>
          </a:p>
          <a:p>
            <a:pPr algn="just">
              <a:buFont typeface="Arial" panose="020B0604020202020204" pitchFamily="34" charset="0"/>
              <a:buChar char="•"/>
            </a:pPr>
            <a:r>
              <a:rPr lang="en-US" altLang="zh-CN" sz="2000" dirty="0"/>
              <a:t>If you have not already done so, you can register </a:t>
            </a:r>
            <a:r>
              <a:rPr lang="en-US" altLang="zh-CN" sz="2000" dirty="0">
                <a:hlinkClick r:id="rId2"/>
              </a:rPr>
              <a:t>here</a:t>
            </a:r>
            <a:r>
              <a:rPr lang="en-US" altLang="zh-CN" sz="2000" dirty="0"/>
              <a:t> or follow the registration link here </a:t>
            </a:r>
            <a:r>
              <a:rPr lang="en-US" altLang="zh-CN" sz="2000" dirty="0">
                <a:hlinkClick r:id="rId3"/>
              </a:rPr>
              <a:t>https://grouper.ieee.org/groups/802/11/Meetings/Meeting_Plan.html</a:t>
            </a:r>
            <a:endParaRPr lang="en-US" altLang="zh-CN" sz="2000" dirty="0"/>
          </a:p>
          <a:p>
            <a:pPr algn="just">
              <a:buFont typeface="Arial" panose="020B0604020202020204" pitchFamily="34" charset="0"/>
              <a:buChar char="•"/>
            </a:pPr>
            <a:endParaRPr lang="en-US" altLang="zh-CN" sz="2000" dirty="0"/>
          </a:p>
          <a:p>
            <a:pPr algn="just">
              <a:buFont typeface="Arial" panose="020B0604020202020204" pitchFamily="34" charset="0"/>
              <a:buChar char="•"/>
            </a:pPr>
            <a:r>
              <a:rPr lang="en-US" altLang="zh-CN" sz="2000" dirty="0"/>
              <a:t>If you do not intend to register for this session you must leave this meeting and, if you have logged attendance on IMAT, email the 802.11 chair or vice chairs to have your attendance cancelled</a:t>
            </a:r>
          </a:p>
          <a:p>
            <a:pPr algn="just"/>
            <a:endParaRPr lang="en-US" altLang="zh-CN" sz="2000" dirty="0"/>
          </a:p>
        </p:txBody>
      </p:sp>
    </p:spTree>
    <p:extLst>
      <p:ext uri="{BB962C8B-B14F-4D97-AF65-F5344CB8AC3E}">
        <p14:creationId xmlns:p14="http://schemas.microsoft.com/office/powerpoint/2010/main" val="280549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6</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7</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8</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9</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113982</TotalTime>
  <Words>3006</Words>
  <Application>Microsoft Office PowerPoint</Application>
  <PresentationFormat>全屏显示(4:3)</PresentationFormat>
  <Paragraphs>691</Paragraphs>
  <Slides>37</Slides>
  <Notes>36</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37</vt:i4>
      </vt:variant>
    </vt:vector>
  </HeadingPairs>
  <TitlesOfParts>
    <vt:vector size="47"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January Interim 2022</vt:lpstr>
      <vt:lpstr>IEEE 802.11 Task Group bf WLAN Sensing </vt:lpstr>
      <vt:lpstr>PowerPoint 演示文稿</vt:lpstr>
      <vt:lpstr>PowerPoint 演示文稿</vt:lpstr>
      <vt:lpstr>Registration for the January 802.11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4801</cp:revision>
  <cp:lastPrinted>2014-11-04T15:04:57Z</cp:lastPrinted>
  <dcterms:created xsi:type="dcterms:W3CDTF">2007-04-17T18:10:23Z</dcterms:created>
  <dcterms:modified xsi:type="dcterms:W3CDTF">2022-01-22T12:56:51Z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(3)/X8qte59tSuZqMuA4TC/QdSqnKD2TPNavURZgBh93OKa2C7i2GahXsIRD3W2bXSUbWGXrRdo
IRDiazKuFNKidQUmtQO2aJXqNUGveni5SdK5G0eA+ulIW4taNtvZzbxkwjNwicNQEUgAzkhq
seuURv0OjqQF186IbHNFB1eukWfp2DfKDxy/DJutatvsqAfLTPXrQtOV+0wptQ/cwXYqRUqD
VDjhucDHtPapBM+11y</vt:lpwstr>
  </property>
  <property fmtid="{D5CDD505-2E9C-101B-9397-08002B2CF9AE}" pid="27" name="_2015_ms_pID_7253431">
    <vt:lpwstr>O5RAYjteY9vsKi897rmOK7g3JxolPrl2A16DeGpONBA8iyNssTg8Br
yqrfyaz3VAuK7IzblFXakpA+Ji0VL6Mo2vwsID3KoUK+blE0boga23Ns1fmYB93xstJSOg5d
BJHellHJiUawN6buHpdRk6UUji/ffRJMydmLz8ALdLWXzF2ziPQJYht3Ta7TpICf6E2sYt8r
QaS8YXyR7/tj0u0bEvXdbgjEtUcYAXrtSC+2</vt:lpwstr>
  </property>
  <property fmtid="{D5CDD505-2E9C-101B-9397-08002B2CF9AE}" pid="28" name="_2015_ms_pID_7253432">
    <vt:lpwstr>1pn+tIOiG6wvYL5TEWlNako=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