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8" r:id="rId20"/>
    <p:sldId id="853" r:id="rId21"/>
    <p:sldId id="859" r:id="rId22"/>
    <p:sldId id="843" r:id="rId23"/>
    <p:sldId id="844" r:id="rId24"/>
    <p:sldId id="855" r:id="rId25"/>
    <p:sldId id="829" r:id="rId26"/>
    <p:sldId id="856" r:id="rId27"/>
    <p:sldId id="857" r:id="rId28"/>
    <p:sldId id="858" r:id="rId29"/>
    <p:sldId id="860" r:id="rId30"/>
    <p:sldId id="861" r:id="rId31"/>
    <p:sldId id="862" r:id="rId32"/>
    <p:sldId id="863" r:id="rId33"/>
    <p:sldId id="864" r:id="rId34"/>
    <p:sldId id="865" r:id="rId35"/>
    <p:sldId id="846" r:id="rId36"/>
    <p:sldId id="842"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355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16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19508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30293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22566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59305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1981</a:t>
            </a:r>
            <a:r>
              <a:rPr lang="en-US" altLang="en-US" sz="1800" b="1" dirty="0" smtClean="0"/>
              <a:t>r3</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sz="1600" b="1" dirty="0" smtClean="0">
                <a:solidFill>
                  <a:srgbClr val="0000FF"/>
                </a:solidFill>
              </a:rPr>
              <a:t>blue were </a:t>
            </a:r>
            <a:r>
              <a:rPr lang="en-US" sz="1600" b="1" dirty="0">
                <a:solidFill>
                  <a:srgbClr val="0000FF"/>
                </a:solidFill>
              </a:rPr>
              <a:t>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023386745"/>
              </p:ext>
            </p:extLst>
          </p:nvPr>
        </p:nvGraphicFramePr>
        <p:xfrm>
          <a:off x="3390899" y="1981200"/>
          <a:ext cx="5410201" cy="2589156"/>
        </p:xfrm>
        <a:graphic>
          <a:graphicData uri="http://schemas.openxmlformats.org/drawingml/2006/table">
            <a:tbl>
              <a:tblPr firstRow="1" bandRow="1">
                <a:tableStyleId>{C4B1156A-380E-4F78-BDF5-A606A8083BF9}</a:tableStyleId>
              </a:tblPr>
              <a:tblGrid>
                <a:gridCol w="569495">
                  <a:extLst>
                    <a:ext uri="{9D8B030D-6E8A-4147-A177-3AD203B41FA5}">
                      <a16:colId xmlns:a16="http://schemas.microsoft.com/office/drawing/2014/main" xmlns="" val="20000"/>
                    </a:ext>
                  </a:extLst>
                </a:gridCol>
                <a:gridCol w="1487906">
                  <a:extLst>
                    <a:ext uri="{9D8B030D-6E8A-4147-A177-3AD203B41FA5}">
                      <a16:colId xmlns:a16="http://schemas.microsoft.com/office/drawing/2014/main" xmlns="" val="20001"/>
                    </a:ext>
                  </a:extLst>
                </a:gridCol>
                <a:gridCol w="2720438">
                  <a:extLst>
                    <a:ext uri="{9D8B030D-6E8A-4147-A177-3AD203B41FA5}">
                      <a16:colId xmlns:a16="http://schemas.microsoft.com/office/drawing/2014/main" xmlns="" val="20002"/>
                    </a:ext>
                  </a:extLst>
                </a:gridCol>
                <a:gridCol w="632362">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TGbf</a:t>
                      </a:r>
                      <a:r>
                        <a:rPr lang="en-US" altLang="zh-CN" sz="900" kern="1200" dirty="0" smtClean="0">
                          <a:solidFill>
                            <a:srgbClr val="00B050"/>
                          </a:solidFill>
                          <a:latin typeface="+mn-lt"/>
                          <a:ea typeface="+mn-ea"/>
                          <a:cs typeface="+mn-cs"/>
                        </a:rPr>
                        <a:t> D0.1 Writing Status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functionality indicator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DMG-passive-sensing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DMG-Multi-Static-procedure-instance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22/0040</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Assaf Kasher (Qualcomm)</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DMG-use-of-multiple-</a:t>
                      </a:r>
                      <a:r>
                        <a:rPr lang="en-US" altLang="zh-CN" sz="900" kern="1200" dirty="0" err="1" smtClean="0">
                          <a:solidFill>
                            <a:srgbClr val="0000FF"/>
                          </a:solidFill>
                          <a:latin typeface="+mn-lt"/>
                          <a:ea typeface="+mn-ea"/>
                          <a:cs typeface="+mn-cs"/>
                        </a:rPr>
                        <a:t>Golay</a:t>
                      </a:r>
                      <a:r>
                        <a:rPr lang="en-US" altLang="zh-CN" sz="900" kern="1200" dirty="0" smtClean="0">
                          <a:solidFill>
                            <a:srgbClr val="0000FF"/>
                          </a:solidFill>
                          <a:latin typeface="+mn-lt"/>
                          <a:ea typeface="+mn-ea"/>
                          <a:cs typeface="+mn-cs"/>
                        </a:rPr>
                        <a:t>-</a:t>
                      </a:r>
                      <a:r>
                        <a:rPr lang="en-US" altLang="zh-CN" sz="900" kern="1200" dirty="0" err="1" smtClean="0">
                          <a:solidFill>
                            <a:srgbClr val="0000FF"/>
                          </a:solidFill>
                          <a:latin typeface="+mn-lt"/>
                          <a:ea typeface="+mn-ea"/>
                          <a:cs typeface="+mn-cs"/>
                        </a:rPr>
                        <a:t>seq</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19</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97201190"/>
              </p:ext>
            </p:extLst>
          </p:nvPr>
        </p:nvGraphicFramePr>
        <p:xfrm>
          <a:off x="762000" y="2971800"/>
          <a:ext cx="8229601" cy="197892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22/0040</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DMG-use-of-multiple-</a:t>
                      </a:r>
                      <a:r>
                        <a:rPr lang="en-US" altLang="zh-CN" sz="900" kern="1200" dirty="0" err="1" smtClean="0">
                          <a:solidFill>
                            <a:srgbClr val="00B050"/>
                          </a:solidFill>
                          <a:latin typeface="+mn-lt"/>
                          <a:ea typeface="+mn-ea"/>
                          <a:cs typeface="+mn-cs"/>
                        </a:rPr>
                        <a:t>Golay</a:t>
                      </a:r>
                      <a:r>
                        <a:rPr lang="en-US" altLang="zh-CN" sz="900" kern="1200" dirty="0" smtClean="0">
                          <a:solidFill>
                            <a:srgbClr val="00B050"/>
                          </a:solidFill>
                          <a:latin typeface="+mn-lt"/>
                          <a:ea typeface="+mn-ea"/>
                          <a:cs typeface="+mn-cs"/>
                        </a:rPr>
                        <a:t>-</a:t>
                      </a:r>
                      <a:r>
                        <a:rPr lang="en-US" altLang="zh-CN" sz="900" kern="1200" dirty="0" err="1" smtClean="0">
                          <a:solidFill>
                            <a:srgbClr val="00B050"/>
                          </a:solidFill>
                          <a:latin typeface="+mn-lt"/>
                          <a:ea typeface="+mn-ea"/>
                          <a:cs typeface="+mn-cs"/>
                        </a:rPr>
                        <a:t>seq</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procedure part two</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Oscar Au (Origin Wireless)</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Use Cases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51-59</a:t>
            </a:r>
            <a:r>
              <a:rPr lang="en-US" altLang="zh-CN" sz="1400" dirty="0" smtClean="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172518445"/>
              </p:ext>
            </p:extLst>
          </p:nvPr>
        </p:nvGraphicFramePr>
        <p:xfrm>
          <a:off x="762000" y="3278874"/>
          <a:ext cx="8229601" cy="186191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Oscar Au (Origin Wireless)</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Use Cases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22/0125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Pei Zhou(OPPO)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measurement-setup-id-setting-in-</a:t>
                      </a:r>
                      <a:r>
                        <a:rPr lang="en-US" altLang="zh-CN" sz="900" kern="1200" dirty="0" err="1" smtClean="0">
                          <a:solidFill>
                            <a:schemeClr val="tx1"/>
                          </a:solidFill>
                          <a:latin typeface="+mn-lt"/>
                          <a:ea typeface="+mn-ea"/>
                          <a:cs typeface="+mn-cs"/>
                        </a:rPr>
                        <a:t>sbp</a:t>
                      </a:r>
                      <a:r>
                        <a:rPr lang="en-US" altLang="zh-CN" sz="900" kern="1200" dirty="0" smtClean="0">
                          <a:solidFill>
                            <a:schemeClr val="tx1"/>
                          </a:solidFill>
                          <a:latin typeface="+mn-lt"/>
                          <a:ea typeface="+mn-ea"/>
                          <a:cs typeface="+mn-cs"/>
                        </a:rPr>
                        <a:t>-case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Dong Wei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Sensing NDP Announcement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22/0153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Junghoon Suh (Huawei)</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Parameters for Sub7 GHz Sensing NDPA</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t>May </a:t>
            </a:r>
            <a:r>
              <a:rPr lang="en-US" altLang="zh-CN" sz="1600" i="1" kern="0" dirty="0" smtClean="0">
                <a:solidFill>
                  <a:srgbClr val="000000"/>
                </a:solidFill>
              </a:rPr>
              <a:t>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smtClean="0">
                <a:solidFill>
                  <a:srgbClr val="FF0000"/>
                </a:solidFill>
              </a:rPr>
              <a:t>Recirculation LB (D4.0)	 </a:t>
            </a:r>
            <a:r>
              <a:rPr lang="en-US" altLang="zh-CN" sz="1600" i="1" kern="0" dirty="0" smtClean="0">
                <a:solidFill>
                  <a:srgbClr val="FF0000"/>
                </a:solidFill>
              </a:rPr>
              <a:t>July 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Initial SA Ballot (D4.0)	 </a:t>
            </a:r>
            <a:r>
              <a:rPr lang="en-US" altLang="zh-CN" sz="1600" kern="0" dirty="0" smtClean="0"/>
              <a:t>Sep </a:t>
            </a:r>
            <a:r>
              <a:rPr lang="en-US" altLang="zh-CN" sz="1600" kern="0" dirty="0" smtClean="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Final </a:t>
            </a:r>
            <a:r>
              <a:rPr lang="en-US" altLang="zh-CN" sz="1600" kern="0" dirty="0">
                <a:solidFill>
                  <a:srgbClr val="000000"/>
                </a:solidFill>
              </a:rPr>
              <a:t>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a:t>
            </a:r>
            <a:r>
              <a:rPr lang="en-US" altLang="zh-CN" sz="1600" strike="sngStrike" kern="0" dirty="0" smtClean="0">
                <a:solidFill>
                  <a:srgbClr val="000000"/>
                </a:solidFill>
              </a:rPr>
              <a:t>21</a:t>
            </a:r>
            <a:r>
              <a:rPr lang="en-US" altLang="zh-CN" sz="1600" kern="0" dirty="0" smtClean="0">
                <a:solidFill>
                  <a:srgbClr val="000000"/>
                </a:solidFill>
              </a:rPr>
              <a:t>28, </a:t>
            </a:r>
            <a:r>
              <a:rPr lang="en-US" altLang="zh-CN" sz="1600" kern="0" dirty="0">
                <a:solidFill>
                  <a:srgbClr val="000000"/>
                </a:solidFill>
              </a:rPr>
              <a:t>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0" y="914399"/>
            <a:ext cx="91440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b="1" dirty="0" smtClean="0">
                <a:solidFill>
                  <a:srgbClr val="00B050"/>
                </a:solidFill>
                <a:cs typeface="Times New Roman" panose="02020603050405020304" pitchFamily="18" charset="0"/>
              </a:rPr>
              <a:t>January </a:t>
            </a:r>
            <a:r>
              <a:rPr lang="en-US" altLang="zh-CN" b="1" dirty="0">
                <a:solidFill>
                  <a:srgbClr val="00B050"/>
                </a:solidFill>
                <a:cs typeface="Times New Roman" panose="02020603050405020304" pitchFamily="18" charset="0"/>
              </a:rPr>
              <a:t>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400050" lvl="2" indent="0" algn="just">
              <a:spcBef>
                <a:spcPct val="0"/>
              </a:spcBef>
              <a:spcAft>
                <a:spcPts val="0"/>
              </a:spcAft>
              <a:buClr>
                <a:srgbClr val="000000"/>
              </a:buClr>
              <a:buNone/>
              <a:defRPr/>
            </a:pPr>
            <a:r>
              <a:rPr lang="en-US" altLang="zh-CN" sz="1000" dirty="0" smtClean="0">
                <a:solidFill>
                  <a:srgbClr val="00B050"/>
                </a:solidFill>
                <a:cs typeface="Times New Roman" panose="02020603050405020304" pitchFamily="18" charset="0"/>
              </a:rPr>
              <a:t>	        </a:t>
            </a:r>
            <a:r>
              <a:rPr lang="en-US" altLang="zh-CN" sz="1100" dirty="0">
                <a:cs typeface="Times New Roman" panose="02020603050405020304" pitchFamily="18" charset="0"/>
              </a:rPr>
              <a:t>(January </a:t>
            </a:r>
            <a:r>
              <a:rPr lang="en-US" altLang="zh-CN" sz="1100" dirty="0" smtClean="0">
                <a:cs typeface="Times New Roman" panose="02020603050405020304" pitchFamily="18" charset="0"/>
              </a:rPr>
              <a:t>28, deadline </a:t>
            </a:r>
            <a:r>
              <a:rPr lang="en-US" altLang="zh-CN" sz="1100" dirty="0">
                <a:cs typeface="Times New Roman" panose="02020603050405020304" pitchFamily="18" charset="0"/>
              </a:rPr>
              <a:t>for baseline document for each topic (in the initial list) to be uploaded)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7  </a:t>
            </a:r>
            <a:r>
              <a:rPr lang="en-US" altLang="zh-CN" dirty="0">
                <a:solidFill>
                  <a:srgbClr val="00B050"/>
                </a:solidFill>
                <a:cs typeface="Times New Roman" panose="02020603050405020304" pitchFamily="18" charset="0"/>
              </a:rPr>
              <a:t>(Monday),  9am - 11:00am ET 		</a:t>
            </a:r>
            <a:r>
              <a:rPr lang="en-US" altLang="zh-CN" dirty="0" smtClean="0">
                <a:solidFill>
                  <a:srgbClr val="00B050"/>
                </a:solidFill>
                <a:cs typeface="Times New Roman" panose="02020603050405020304" pitchFamily="18" charset="0"/>
              </a:rPr>
              <a:t>February    8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10  (Thursday), </a:t>
            </a:r>
            <a:r>
              <a:rPr lang="en-US" altLang="zh-CN" dirty="0" smtClean="0">
                <a:solidFill>
                  <a:srgbClr val="00B050"/>
                </a:solidFill>
                <a:cs typeface="Times New Roman" panose="02020603050405020304" pitchFamily="18" charset="0"/>
              </a:rPr>
              <a:t>10pm - 12:00am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14  </a:t>
            </a:r>
            <a:r>
              <a:rPr lang="en-US" altLang="zh-CN" dirty="0">
                <a:solidFill>
                  <a:srgbClr val="00B050"/>
                </a:solidFill>
                <a:cs typeface="Times New Roman" panose="02020603050405020304" pitchFamily="18" charset="0"/>
              </a:rPr>
              <a:t>(Monday),  </a:t>
            </a:r>
            <a:r>
              <a:rPr lang="en-US" altLang="zh-CN" dirty="0" smtClean="0">
                <a:solidFill>
                  <a:srgbClr val="00B050"/>
                </a:solidFill>
                <a:cs typeface="Times New Roman" panose="02020603050405020304" pitchFamily="18" charset="0"/>
              </a:rPr>
              <a:t> 9am </a:t>
            </a:r>
            <a:r>
              <a:rPr lang="en-US" altLang="zh-CN" dirty="0">
                <a:solidFill>
                  <a:srgbClr val="00B050"/>
                </a:solidFill>
                <a:cs typeface="Times New Roman" panose="02020603050405020304" pitchFamily="18" charset="0"/>
              </a:rPr>
              <a:t>- 11:00am ET 		</a:t>
            </a:r>
            <a:r>
              <a:rPr lang="en-US" altLang="zh-CN" dirty="0" smtClean="0">
                <a:solidFill>
                  <a:srgbClr val="00B050"/>
                </a:solidFill>
                <a:cs typeface="Times New Roman" panose="02020603050405020304" pitchFamily="18" charset="0"/>
              </a:rPr>
              <a:t>February  15   </a:t>
            </a:r>
            <a:r>
              <a:rPr lang="en-US" altLang="zh-CN"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17  (Thursday),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                                                                                        February   22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endParaRPr lang="en-US" altLang="zh-CN"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24  (Thursday),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28  (Monday),  9am - 11:00am ET 		March        1   (Tuesday),  9am - 11:00am ET</a:t>
            </a:r>
            <a:r>
              <a:rPr lang="en-US" altLang="zh-CN" sz="1050" dirty="0" smtClean="0">
                <a:solidFill>
                  <a:srgbClr val="00B050"/>
                </a:solidFill>
                <a:cs typeface="Times New Roman" panose="02020603050405020304" pitchFamily="18" charset="0"/>
              </a:rPr>
              <a: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3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600" dirty="0" smtClean="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sz="1600"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March 2022 IEEE Plenary (March </a:t>
            </a:r>
            <a:r>
              <a:rPr lang="en-US" altLang="zh-CN" b="1" strike="sngStrike" dirty="0" smtClean="0">
                <a:solidFill>
                  <a:srgbClr val="FF0000"/>
                </a:solidFill>
              </a:rPr>
              <a:t>13-18</a:t>
            </a:r>
            <a:r>
              <a:rPr lang="en-US" altLang="zh-CN" b="1" dirty="0" smtClean="0">
                <a:solidFill>
                  <a:srgbClr val="FF0000"/>
                </a:solidFill>
              </a:rPr>
              <a:t> 7-15</a:t>
            </a:r>
            <a:r>
              <a:rPr lang="en-US" altLang="zh-CN" b="1" dirty="0" smtClean="0"/>
              <a:t>)   </a:t>
            </a:r>
            <a:r>
              <a:rPr lang="en-US" altLang="zh-CN" dirty="0" smtClean="0">
                <a:cs typeface="Times New Roman" panose="02020603050405020304" pitchFamily="18" charset="0"/>
              </a:rPr>
              <a:t>(Deadline for contributions to pass motion and be included in D0.1) </a:t>
            </a:r>
            <a:endParaRPr lang="en-US" altLang="zh-CN"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a:t>
            </a:r>
            <a:r>
              <a:rPr lang="en-US" altLang="zh-CN" dirty="0" smtClean="0">
                <a:solidFill>
                  <a:srgbClr val="FF3300"/>
                </a:solidFill>
                <a:cs typeface="Times New Roman" panose="02020603050405020304" pitchFamily="18" charset="0"/>
              </a:rPr>
              <a:t>ET</a:t>
            </a:r>
            <a:endParaRPr lang="en-US" altLang="zh-CN" sz="105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3300"/>
                </a:solidFill>
                <a:cs typeface="Times New Roman" panose="02020603050405020304" pitchFamily="18" charset="0"/>
              </a:rPr>
              <a:t>March        </a:t>
            </a:r>
            <a:r>
              <a:rPr lang="en-US" altLang="zh-CN" strike="sngStrike" dirty="0" smtClean="0">
                <a:solidFill>
                  <a:srgbClr val="FF3300"/>
                </a:solidFill>
                <a:cs typeface="Times New Roman" panose="02020603050405020304" pitchFamily="18" charset="0"/>
              </a:rPr>
              <a:t>9   </a:t>
            </a:r>
            <a:r>
              <a:rPr lang="en-US" altLang="zh-CN" strike="sngStrike" dirty="0" smtClean="0">
                <a:solidFill>
                  <a:srgbClr val="FF0000"/>
                </a:solidFill>
                <a:cs typeface="Times New Roman" panose="02020603050405020304" pitchFamily="18" charset="0"/>
              </a:rPr>
              <a:t>(Wednesday</a:t>
            </a:r>
            <a:r>
              <a:rPr lang="en-US" altLang="zh-CN" strike="sngStrike" dirty="0">
                <a:solidFill>
                  <a:srgbClr val="FF0000"/>
                </a:solidFill>
                <a:cs typeface="Times New Roman" panose="02020603050405020304" pitchFamily="18" charset="0"/>
              </a:rPr>
              <a:t>), 9am - 11:00am </a:t>
            </a:r>
            <a:r>
              <a:rPr lang="en-US" altLang="zh-CN"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March        9   (Wednesday), </a:t>
            </a:r>
            <a:r>
              <a:rPr lang="en-US" altLang="zh-CN" dirty="0" smtClean="0">
                <a:solidFill>
                  <a:srgbClr val="FFC000"/>
                </a:solidFill>
                <a:cs typeface="Times New Roman" panose="02020603050405020304" pitchFamily="18" charset="0"/>
              </a:rPr>
              <a:t>10pm </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12:00am ET (Not sure if this slot is ok for Plenary and Interim?)</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 </a:t>
            </a:r>
          </a:p>
          <a:p>
            <a:pPr marL="400050" lvl="2" indent="0" algn="just">
              <a:spcBef>
                <a:spcPct val="0"/>
              </a:spcBef>
              <a:spcAft>
                <a:spcPts val="0"/>
              </a:spcAft>
              <a:buClr>
                <a:srgbClr val="000000"/>
              </a:buClr>
              <a:buNone/>
              <a:defRPr/>
            </a:pPr>
            <a:r>
              <a:rPr lang="en-US" altLang="zh-CN" kern="0" dirty="0">
                <a:solidFill>
                  <a:srgbClr val="FF0000"/>
                </a:solidFill>
                <a:cs typeface="Times New Roman" panose="02020603050405020304" pitchFamily="18" charset="0"/>
              </a:rPr>
              <a:t>	 </a:t>
            </a:r>
            <a:r>
              <a:rPr lang="en-US" altLang="zh-CN" kern="0" dirty="0" smtClean="0">
                <a:solidFill>
                  <a:srgbClr val="FF0000"/>
                </a:solidFill>
                <a:cs typeface="Times New Roman" panose="02020603050405020304" pitchFamily="18" charset="0"/>
              </a:rPr>
              <a:t>      </a:t>
            </a:r>
            <a:r>
              <a:rPr lang="en-US" altLang="zh-CN" kern="0" dirty="0" smtClean="0"/>
              <a:t>Seek </a:t>
            </a:r>
            <a:r>
              <a:rPr lang="en-US" altLang="zh-CN" kern="0" dirty="0" err="1"/>
              <a:t>TGbf</a:t>
            </a:r>
            <a:r>
              <a:rPr lang="en-US" altLang="zh-CN" kern="0" dirty="0"/>
              <a:t> </a:t>
            </a:r>
            <a:r>
              <a:rPr lang="en-US" altLang="zh-CN" kern="0" dirty="0">
                <a:solidFill>
                  <a:srgbClr val="0000FF"/>
                </a:solidFill>
              </a:rPr>
              <a:t>approval</a:t>
            </a:r>
            <a:r>
              <a:rPr lang="en-US" altLang="zh-CN" kern="0" dirty="0"/>
              <a:t> to go to comment collection  (“Move to Approve a 30-day comment collection on </a:t>
            </a:r>
            <a:r>
              <a:rPr lang="en-US" altLang="zh-CN" kern="0" dirty="0" err="1"/>
              <a:t>TGbf</a:t>
            </a:r>
            <a:r>
              <a:rPr lang="en-US" altLang="zh-CN"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7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9am</a:t>
            </a:r>
            <a:r>
              <a:rPr lang="en-US" altLang="zh-CN" sz="1050" dirty="0" smtClean="0">
                <a:cs typeface="Times New Roman" panose="02020603050405020304" pitchFamily="18" charset="0"/>
              </a:rPr>
              <a:t> -11:00am to </a:t>
            </a:r>
            <a:r>
              <a:rPr lang="en-US" altLang="zh-CN" sz="1050" dirty="0" smtClean="0">
                <a:solidFill>
                  <a:srgbClr val="FF3300"/>
                </a:solidFill>
                <a:cs typeface="Times New Roman" panose="02020603050405020304" pitchFamily="18" charset="0"/>
              </a:rPr>
              <a:t>10am</a:t>
            </a:r>
            <a:r>
              <a:rPr lang="en-US" altLang="zh-CN" sz="1050" dirty="0">
                <a:cs typeface="Times New Roman" panose="02020603050405020304" pitchFamily="18" charset="0"/>
              </a:rPr>
              <a:t> </a:t>
            </a:r>
            <a:r>
              <a:rPr lang="en-US" altLang="zh-CN" sz="1050" dirty="0" smtClean="0">
                <a:cs typeface="Times New Roman" panose="02020603050405020304" pitchFamily="18" charset="0"/>
              </a:rPr>
              <a:t>-11:00am (Jan-March </a:t>
            </a:r>
            <a:r>
              <a:rPr lang="en-US" altLang="zh-CN" sz="1050" dirty="0">
                <a:cs typeface="Times New Roman" panose="02020603050405020304" pitchFamily="18" charset="0"/>
              </a:rPr>
              <a:t>2022 CAC </a:t>
            </a:r>
            <a:r>
              <a:rPr lang="en-US" altLang="zh-CN" sz="1050" dirty="0" smtClean="0">
                <a:cs typeface="Times New Roman" panose="02020603050405020304" pitchFamily="18" charset="0"/>
              </a:rPr>
              <a:t>calls (TBD): Monday </a:t>
            </a:r>
            <a:r>
              <a:rPr lang="en-US" altLang="zh-CN" sz="1050" dirty="0">
                <a:solidFill>
                  <a:srgbClr val="FF0000"/>
                </a:solidFill>
                <a:cs typeface="Times New Roman" panose="02020603050405020304" pitchFamily="18" charset="0"/>
              </a:rPr>
              <a:t>February 21 </a:t>
            </a:r>
            <a:r>
              <a:rPr lang="en-US" altLang="zh-CN" sz="1050" dirty="0">
                <a:cs typeface="Times New Roman" panose="02020603050405020304" pitchFamily="18" charset="0"/>
              </a:rPr>
              <a:t>and Thursday </a:t>
            </a:r>
            <a:r>
              <a:rPr lang="en-US" altLang="zh-CN" sz="1050" dirty="0">
                <a:solidFill>
                  <a:srgbClr val="FF0000"/>
                </a:solidFill>
                <a:cs typeface="Times New Roman" panose="02020603050405020304" pitchFamily="18" charset="0"/>
              </a:rPr>
              <a:t>March </a:t>
            </a:r>
            <a:r>
              <a:rPr lang="en-US" altLang="zh-CN" sz="1050" dirty="0" smtClean="0">
                <a:solidFill>
                  <a:srgbClr val="FF0000"/>
                </a:solidFill>
                <a:cs typeface="Times New Roman" panose="02020603050405020304" pitchFamily="18" charset="0"/>
              </a:rPr>
              <a:t>3</a:t>
            </a:r>
            <a:r>
              <a:rPr lang="en-US" altLang="zh-CN" sz="1050" dirty="0" smtClean="0">
                <a:cs typeface="Times New Roman" panose="02020603050405020304" pitchFamily="18" charset="0"/>
              </a:rPr>
              <a:t>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10pm - 12:00am ET (Thursday 7 PM - 9 PM PT, Friday 11am-1pm in China, Friday 5am-7am in Israel, Friday 4am – 6am in Central Europe</a:t>
            </a:r>
            <a:r>
              <a:rPr lang="en-US" altLang="zh-CN" sz="1050" dirty="0" smtClean="0">
                <a:cs typeface="MS PGothic" charset="0"/>
              </a:rPr>
              <a:t>), and </a:t>
            </a:r>
            <a:r>
              <a:rPr lang="en-US" altLang="zh-CN" sz="1050" dirty="0" smtClean="0">
                <a:solidFill>
                  <a:srgbClr val="0000FF"/>
                </a:solidFill>
                <a:cs typeface="MS PGothic" charset="0"/>
              </a:rPr>
              <a:t>Sang Kim </a:t>
            </a:r>
            <a:r>
              <a:rPr lang="en-US" altLang="zh-CN" sz="1050" dirty="0" smtClean="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(January 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70182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the 11-21-2015-03-00bf-DMG-Sensing-procedure 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2015r3</a:t>
            </a:r>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2811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0031r0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3101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76283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89762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09407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113838</TotalTime>
  <Words>2875</Words>
  <Application>Microsoft Office PowerPoint</Application>
  <PresentationFormat>全屏显示(4:3)</PresentationFormat>
  <Paragraphs>656</Paragraphs>
  <Slides>36</Slides>
  <Notes>35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36</vt:i4>
      </vt:variant>
    </vt:vector>
  </HeadingPairs>
  <TitlesOfParts>
    <vt:vector size="4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4772</cp:revision>
  <cp:lastPrinted>2014-11-04T15:04:57Z</cp:lastPrinted>
  <dcterms:created xsi:type="dcterms:W3CDTF">2007-04-17T18:10:23Z</dcterms:created>
  <dcterms:modified xsi:type="dcterms:W3CDTF">2022-01-21T07:39:43Z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(3)l3MA1N2QwWIkO3AfnJOo2M2T6ytyCJqLszYPJwDobLmGComkHpOasMHAIgZQrmLvxXOl9kuV
1Hcb7Zsnb2fP0ERQTGTI60+jafhw0VhJkfEHDUQlwwOFBcif5EQzPMiA/n8Jbqf4VP9+Dvlg
lpBcKScLj5v7ZZx4a8SVX1ONOQG9VdgoIS9H0qtkyaGEEnijzsqq4GO5l7FaeyPxmwDirW5a
2WCdNAZVjOcPUJEc6N</vt:lpwstr>
  </property>
  <property fmtid="{D5CDD505-2E9C-101B-9397-08002B2CF9AE}" pid="27" name="_2015_ms_pID_7253431">
    <vt:lpwstr>ClDQgnBLyWV+fJo11rNtLC9LoLYxXmePhr4HK25y3w+/0iNZc+NDQx
5VHh7WHlUkmEBykoxtVZPLUH0jWLRoYDyGHnMBxHnjeSoLxO3/EkDVAO61/DNXCrdghbvLsC
BoBoW0bvFQEXXzN9OFPqF8X37IRmnBtjRGuTDi730NFWH3CGKO4EXtL2UxnReYz5vDQ4jpLd
3I5h92k+Ra1u3jwQiBtxyoH5CzavQjTCxpdY</vt:lpwstr>
  </property>
  <property fmtid="{D5CDD505-2E9C-101B-9397-08002B2CF9AE}" pid="28" name="_2015_ms_pID_7253432">
    <vt:lpwstr>mEQaOVBuZOMXs1lQViaLA3E=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