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813" r:id="rId3"/>
    <p:sldId id="424" r:id="rId4"/>
    <p:sldId id="423" r:id="rId5"/>
    <p:sldId id="835" r:id="rId6"/>
    <p:sldId id="757" r:id="rId7"/>
    <p:sldId id="754" r:id="rId8"/>
    <p:sldId id="755" r:id="rId9"/>
    <p:sldId id="458" r:id="rId10"/>
    <p:sldId id="489" r:id="rId11"/>
    <p:sldId id="814" r:id="rId12"/>
    <p:sldId id="815" r:id="rId13"/>
    <p:sldId id="749" r:id="rId14"/>
    <p:sldId id="767" r:id="rId15"/>
    <p:sldId id="768" r:id="rId16"/>
    <p:sldId id="746" r:id="rId17"/>
    <p:sldId id="821" r:id="rId18"/>
    <p:sldId id="827" r:id="rId19"/>
    <p:sldId id="828" r:id="rId20"/>
    <p:sldId id="853" r:id="rId21"/>
    <p:sldId id="859" r:id="rId22"/>
    <p:sldId id="843" r:id="rId23"/>
    <p:sldId id="844" r:id="rId24"/>
    <p:sldId id="855" r:id="rId25"/>
    <p:sldId id="829" r:id="rId26"/>
    <p:sldId id="856" r:id="rId27"/>
    <p:sldId id="857" r:id="rId28"/>
    <p:sldId id="858" r:id="rId29"/>
    <p:sldId id="860" r:id="rId30"/>
    <p:sldId id="861" r:id="rId31"/>
    <p:sldId id="862" r:id="rId32"/>
    <p:sldId id="863" r:id="rId33"/>
    <p:sldId id="864" r:id="rId34"/>
    <p:sldId id="865" r:id="rId35"/>
    <p:sldId id="846" r:id="rId36"/>
    <p:sldId id="842"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2"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309" autoAdjust="0"/>
    <p:restoredTop sz="94075" autoAdjust="0"/>
  </p:normalViewPr>
  <p:slideViewPr>
    <p:cSldViewPr>
      <p:cViewPr varScale="1">
        <p:scale>
          <a:sx n="106" d="100"/>
          <a:sy n="106" d="100"/>
        </p:scale>
        <p:origin x="1302"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9183638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a:defRPr/>
            </a:pPr>
            <a:r>
              <a:rPr lang="en-US" altLang="zh-CN" dirty="0" smtClean="0">
                <a:highlight>
                  <a:srgbClr val="00FF00"/>
                </a:highlight>
              </a:rPr>
              <a:t>Approved by unanimous consent</a:t>
            </a:r>
            <a:endParaRPr lang="zh-CN" altLang="en-US" dirty="0" smtClean="0"/>
          </a:p>
          <a:p>
            <a:pPr>
              <a:defRPr/>
            </a:pPr>
            <a:endParaRPr lang="zh-CN" altLang="en-US" dirty="0"/>
          </a:p>
        </p:txBody>
      </p:sp>
    </p:spTree>
    <p:extLst>
      <p:ext uri="{BB962C8B-B14F-4D97-AF65-F5344CB8AC3E}">
        <p14:creationId xmlns:p14="http://schemas.microsoft.com/office/powerpoint/2010/main" val="155788209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621315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67790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177578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035011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429067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r>
              <a:rPr lang="en-US" altLang="zh-CN" sz="1200" kern="1200" dirty="0" smtClean="0">
                <a:solidFill>
                  <a:schemeClr val="tx1"/>
                </a:solidFill>
                <a:effectLst/>
                <a:latin typeface="Times New Roman" pitchFamily="18" charset="0"/>
                <a:ea typeface="MS PGothic" pitchFamily="34" charset="-128"/>
                <a:cs typeface="MS PGothic" charset="0"/>
              </a:rPr>
              <a:t>Thursday 10pm - 12:00am ET (Thursday 7 PM - 9 PM PT, Friday 11am-1pm in China, Friday 5am-7am in Israel, Friday 4am – 6am in Central Europe)</a:t>
            </a:r>
            <a:endParaRPr lang="zh-CN" altLang="en-US" dirty="0"/>
          </a:p>
        </p:txBody>
      </p:sp>
    </p:spTree>
    <p:extLst>
      <p:ext uri="{BB962C8B-B14F-4D97-AF65-F5344CB8AC3E}">
        <p14:creationId xmlns:p14="http://schemas.microsoft.com/office/powerpoint/2010/main" val="35929550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398146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5858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6958326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1187375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63559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6271632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7195087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0430293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40225666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125930583"/>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04083418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1981</a:t>
            </a:r>
            <a:r>
              <a:rPr lang="en-US" altLang="en-US" sz="1800" b="1" dirty="0" smtClean="0"/>
              <a:t>r3</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January </a:t>
            </a:r>
            <a:r>
              <a:rPr lang="en-US" altLang="en-US" sz="1800" b="1" dirty="0" smtClean="0"/>
              <a:t>2022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1/11-21-1889-01-00bf-ieee-802-11bf-november-2021-plenary-meeting-minutes.docx"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 Id="rId4" Type="http://schemas.openxmlformats.org/officeDocument/2006/relationships/hyperlink" Target="https://mentor.ieee.org/802.11/dcn/21/11-21-1948-13-00bf-ieee-802-11bf-teleconference-minutes-november-2021-january-2022.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grouper.ieee.org/groups/802/11/Meetings/Meeting_Plan.html" TargetMode="External"/><Relationship Id="rId2" Type="http://schemas.openxmlformats.org/officeDocument/2006/relationships/hyperlink" Target="https://touchpoint.eventsair.com/ieee-802-wireless-interim-session-jan-2022/registration/Site/Register"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January Interim </a:t>
            </a:r>
            <a:r>
              <a:rPr lang="en-US" altLang="en-US" dirty="0" smtClean="0"/>
              <a:t>2022</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2021-01-01</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10</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13</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14</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15</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16</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17</a:t>
            </a:fld>
            <a:endParaRPr lang="en-US" altLang="en-US" sz="1200" b="0" smtClean="0"/>
          </a:p>
        </p:txBody>
      </p:sp>
      <p:sp>
        <p:nvSpPr>
          <p:cNvPr id="18435" name="Rectangle 2"/>
          <p:cNvSpPr txBox="1">
            <a:spLocks noChangeArrowheads="1"/>
          </p:cNvSpPr>
          <p:nvPr/>
        </p:nvSpPr>
        <p:spPr bwMode="auto">
          <a:xfrm>
            <a:off x="685800" y="533400"/>
            <a:ext cx="7772400" cy="577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18</a:t>
            </a:r>
          </a:p>
        </p:txBody>
      </p:sp>
      <p:sp>
        <p:nvSpPr>
          <p:cNvPr id="18436" name="Rectangle 3"/>
          <p:cNvSpPr txBox="1">
            <a:spLocks noChangeArrowheads="1"/>
          </p:cNvSpPr>
          <p:nvPr/>
        </p:nvSpPr>
        <p:spPr bwMode="auto">
          <a:xfrm>
            <a:off x="685800" y="10668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en-US" sz="1400" dirty="0">
                <a:solidFill>
                  <a:schemeClr val="tx2"/>
                </a:solidFill>
              </a:rPr>
              <a:t>Approve </a:t>
            </a:r>
            <a:r>
              <a:rPr lang="en-US" altLang="zh-CN" sz="1400" dirty="0" err="1">
                <a:solidFill>
                  <a:schemeClr val="tx2"/>
                </a:solidFill>
              </a:rPr>
              <a:t>TGbf</a:t>
            </a:r>
            <a:r>
              <a:rPr lang="en-US" altLang="en-US" sz="1400" dirty="0">
                <a:solidFill>
                  <a:schemeClr val="tx2"/>
                </a:solidFill>
              </a:rPr>
              <a:t> meeting minutes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0000FF"/>
                </a:solidFill>
              </a:rPr>
              <a:t>Docs in </a:t>
            </a:r>
            <a:r>
              <a:rPr lang="en-US" sz="1600" b="1" dirty="0" smtClean="0">
                <a:solidFill>
                  <a:srgbClr val="0000FF"/>
                </a:solidFill>
              </a:rPr>
              <a:t>blue were </a:t>
            </a:r>
            <a:r>
              <a:rPr lang="en-US" sz="1600" b="1" dirty="0">
                <a:solidFill>
                  <a:srgbClr val="0000FF"/>
                </a:solidFill>
              </a:rPr>
              <a:t>presented but need more discussion or deferred</a:t>
            </a:r>
          </a:p>
        </p:txBody>
      </p:sp>
      <p:graphicFrame>
        <p:nvGraphicFramePr>
          <p:cNvPr id="10" name="表格 10"/>
          <p:cNvGraphicFramePr>
            <a:graphicFrameLocks noGrp="1"/>
          </p:cNvGraphicFramePr>
          <p:nvPr>
            <p:extLst>
              <p:ext uri="{D42A27DB-BD31-4B8C-83A1-F6EECF244321}">
                <p14:modId xmlns:p14="http://schemas.microsoft.com/office/powerpoint/2010/main" val="3023386745"/>
              </p:ext>
            </p:extLst>
          </p:nvPr>
        </p:nvGraphicFramePr>
        <p:xfrm>
          <a:off x="3390899" y="1981200"/>
          <a:ext cx="5410201" cy="2589156"/>
        </p:xfrm>
        <a:graphic>
          <a:graphicData uri="http://schemas.openxmlformats.org/drawingml/2006/table">
            <a:tbl>
              <a:tblPr firstRow="1" bandRow="1">
                <a:tableStyleId>{C4B1156A-380E-4F78-BDF5-A606A8083BF9}</a:tableStyleId>
              </a:tblPr>
              <a:tblGrid>
                <a:gridCol w="569495">
                  <a:extLst>
                    <a:ext uri="{9D8B030D-6E8A-4147-A177-3AD203B41FA5}">
                      <a16:colId xmlns:a16="http://schemas.microsoft.com/office/drawing/2014/main" xmlns="" val="20000"/>
                    </a:ext>
                  </a:extLst>
                </a:gridCol>
                <a:gridCol w="1487906">
                  <a:extLst>
                    <a:ext uri="{9D8B030D-6E8A-4147-A177-3AD203B41FA5}">
                      <a16:colId xmlns:a16="http://schemas.microsoft.com/office/drawing/2014/main" xmlns="" val="20001"/>
                    </a:ext>
                  </a:extLst>
                </a:gridCol>
                <a:gridCol w="2720438">
                  <a:extLst>
                    <a:ext uri="{9D8B030D-6E8A-4147-A177-3AD203B41FA5}">
                      <a16:colId xmlns:a16="http://schemas.microsoft.com/office/drawing/2014/main" xmlns="" val="20002"/>
                    </a:ext>
                  </a:extLst>
                </a:gridCol>
                <a:gridCol w="632362">
                  <a:extLst>
                    <a:ext uri="{9D8B030D-6E8A-4147-A177-3AD203B41FA5}">
                      <a16:colId xmlns:a16="http://schemas.microsoft.com/office/drawing/2014/main" xmlns="" val="20003"/>
                    </a:ext>
                  </a:extLst>
                </a:gridCol>
              </a:tblGrid>
              <a:tr h="170094">
                <a:tc>
                  <a:txBody>
                    <a:bodyPr/>
                    <a:lstStyle/>
                    <a:p>
                      <a:pPr algn="ctr"/>
                      <a:r>
                        <a:rPr lang="en-US" altLang="zh-CN" sz="1100" dirty="0"/>
                        <a:t>DCN</a:t>
                      </a:r>
                      <a:endParaRPr lang="zh-CN" altLang="en-US" sz="1100" dirty="0"/>
                    </a:p>
                  </a:txBody>
                  <a:tcPr marL="36000" marR="36000" marT="17925" marB="17925" anchor="ctr"/>
                </a:tc>
                <a:tc>
                  <a:txBody>
                    <a:bodyPr/>
                    <a:lstStyle/>
                    <a:p>
                      <a:pPr algn="ctr"/>
                      <a:r>
                        <a:rPr lang="en-US" altLang="zh-CN" sz="1100" dirty="0"/>
                        <a:t>Author</a:t>
                      </a:r>
                      <a:endParaRPr lang="zh-CN" altLang="en-US" sz="1100" dirty="0"/>
                    </a:p>
                  </a:txBody>
                  <a:tcPr marL="36000" marR="36000" marT="17925" marB="17925" anchor="ctr"/>
                </a:tc>
                <a:tc>
                  <a:txBody>
                    <a:bodyPr/>
                    <a:lstStyle/>
                    <a:p>
                      <a:pPr algn="ctr"/>
                      <a:r>
                        <a:rPr lang="en-US" altLang="zh-CN" sz="1100" dirty="0"/>
                        <a:t>Title</a:t>
                      </a:r>
                      <a:endParaRPr lang="zh-CN" altLang="en-US" sz="1100" dirty="0"/>
                    </a:p>
                  </a:txBody>
                  <a:tcPr marL="36000" marR="36000" marT="17925" marB="17925" anchor="ctr"/>
                </a:tc>
                <a:tc>
                  <a:txBody>
                    <a:bodyPr/>
                    <a:lstStyle/>
                    <a:p>
                      <a:pPr marL="0" algn="ctr" defTabSz="914400" rtl="0" eaLnBrk="1" latinLnBrk="0" hangingPunct="1"/>
                      <a:r>
                        <a:rPr lang="en-US" altLang="zh-CN" sz="1050" kern="1200" dirty="0" smtClean="0"/>
                        <a:t>D</a:t>
                      </a:r>
                      <a:r>
                        <a:rPr lang="en-US" sz="1050" kern="1200" dirty="0" smtClean="0"/>
                        <a:t>uration</a:t>
                      </a:r>
                      <a:endParaRPr lang="zh-CN" altLang="en-US" sz="105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xmlns="" val="10000"/>
                  </a:ext>
                </a:extLst>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22/0009</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900" dirty="0" smtClean="0">
                          <a:solidFill>
                            <a:srgbClr val="00B050"/>
                          </a:solidFill>
                        </a:rPr>
                        <a:t>Claudio da Silva (Meta Platforms, Inc)</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err="1" smtClean="0">
                          <a:solidFill>
                            <a:srgbClr val="00B050"/>
                          </a:solidFill>
                          <a:latin typeface="+mn-lt"/>
                          <a:ea typeface="+mn-ea"/>
                          <a:cs typeface="+mn-cs"/>
                        </a:rPr>
                        <a:t>TGbf</a:t>
                      </a:r>
                      <a:r>
                        <a:rPr lang="en-US" altLang="zh-CN" sz="900" kern="1200" dirty="0" smtClean="0">
                          <a:solidFill>
                            <a:srgbClr val="00B050"/>
                          </a:solidFill>
                          <a:latin typeface="+mn-lt"/>
                          <a:ea typeface="+mn-ea"/>
                          <a:cs typeface="+mn-cs"/>
                        </a:rPr>
                        <a:t> D0.1 Writing Status</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baseline="0" dirty="0" smtClean="0">
                          <a:solidFill>
                            <a:srgbClr val="00B050"/>
                          </a:solidFill>
                          <a:latin typeface="+mn-lt"/>
                          <a:ea typeface="+mn-ea"/>
                          <a:cs typeface="+mn-cs"/>
                        </a:rPr>
                        <a:t>30 mins</a:t>
                      </a:r>
                      <a:endParaRPr lang="en-US" altLang="zh-CN" sz="900" kern="1200" dirty="0" smtClean="0">
                        <a:solidFill>
                          <a:srgbClr val="00B050"/>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22/0036</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Rui Du (Huawei)</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WLAN sensing functionality indicator</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22/0002</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DMG-passive-sensing</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21/2023</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DMG-Multi-Static-procedure-instance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22/0040</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Assaf Kasher (Qualcomm)</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DMG-use-of-multiple-</a:t>
                      </a:r>
                      <a:r>
                        <a:rPr lang="en-US" altLang="zh-CN" sz="900" kern="1200" dirty="0" err="1" smtClean="0">
                          <a:solidFill>
                            <a:srgbClr val="0000FF"/>
                          </a:solidFill>
                          <a:latin typeface="+mn-lt"/>
                          <a:ea typeface="+mn-ea"/>
                          <a:cs typeface="+mn-cs"/>
                        </a:rPr>
                        <a:t>Golay</a:t>
                      </a:r>
                      <a:r>
                        <a:rPr lang="en-US" altLang="zh-CN" sz="900" kern="1200" dirty="0" smtClean="0">
                          <a:solidFill>
                            <a:srgbClr val="0000FF"/>
                          </a:solidFill>
                          <a:latin typeface="+mn-lt"/>
                          <a:ea typeface="+mn-ea"/>
                          <a:cs typeface="+mn-cs"/>
                        </a:rPr>
                        <a:t>-</a:t>
                      </a:r>
                      <a:r>
                        <a:rPr lang="en-US" altLang="zh-CN" sz="900" kern="1200" dirty="0" err="1" smtClean="0">
                          <a:solidFill>
                            <a:srgbClr val="0000FF"/>
                          </a:solidFill>
                          <a:latin typeface="+mn-lt"/>
                          <a:ea typeface="+mn-ea"/>
                          <a:cs typeface="+mn-cs"/>
                        </a:rPr>
                        <a:t>seq</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21/1865</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Assaf Kasher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DMG-Multi-Static-PPDU-</a:t>
                      </a:r>
                      <a:r>
                        <a:rPr lang="en-US" altLang="zh-CN" sz="900" kern="1200" dirty="0" err="1" smtClean="0">
                          <a:solidFill>
                            <a:schemeClr val="tx1"/>
                          </a:solidFill>
                          <a:latin typeface="+mn-lt"/>
                          <a:ea typeface="+mn-ea"/>
                          <a:cs typeface="+mn-cs"/>
                        </a:rPr>
                        <a:t>structue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Solomon Trainin (Qualcomm)</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DMG Sensing procedure part two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22/0038</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14457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45978194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5E1BE7-2806-4869-AE7C-550826B03251}" type="slidenum">
              <a:rPr lang="en-US" altLang="en-US" sz="1200" b="0" smtClean="0"/>
              <a:pPr>
                <a:spcBef>
                  <a:spcPct val="0"/>
                </a:spcBef>
                <a:buFontTx/>
                <a:buNone/>
              </a:pPr>
              <a:t>18</a:t>
            </a:fld>
            <a:endParaRPr lang="en-US" altLang="en-US" sz="1200" b="0" smtClean="0"/>
          </a:p>
        </p:txBody>
      </p:sp>
      <p:sp>
        <p:nvSpPr>
          <p:cNvPr id="19459"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solidFill>
                  <a:schemeClr val="tx2"/>
                </a:solidFill>
              </a:rPr>
              <a:t>Approve </a:t>
            </a:r>
            <a:r>
              <a:rPr lang="en-US" altLang="en-US" sz="2800" dirty="0" err="1" smtClean="0">
                <a:solidFill>
                  <a:schemeClr val="tx2"/>
                </a:solidFill>
              </a:rPr>
              <a:t>TGbf</a:t>
            </a:r>
            <a:r>
              <a:rPr lang="en-US" altLang="en-US" sz="2800" dirty="0" smtClean="0">
                <a:solidFill>
                  <a:schemeClr val="tx2"/>
                </a:solidFill>
              </a:rPr>
              <a:t> </a:t>
            </a:r>
            <a:r>
              <a:rPr lang="en-US" altLang="en-US" sz="2800" dirty="0">
                <a:solidFill>
                  <a:schemeClr val="tx2"/>
                </a:solidFill>
              </a:rPr>
              <a:t>meeting minutes</a:t>
            </a:r>
          </a:p>
        </p:txBody>
      </p:sp>
      <p:sp>
        <p:nvSpPr>
          <p:cNvPr id="19460" name="Rectangle 3"/>
          <p:cNvSpPr txBox="1">
            <a:spLocks noChangeArrowheads="1"/>
          </p:cNvSpPr>
          <p:nvPr/>
        </p:nvSpPr>
        <p:spPr bwMode="auto">
          <a:xfrm>
            <a:off x="685800" y="1447800"/>
            <a:ext cx="7858125"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000" dirty="0"/>
              <a:t>Move to approve </a:t>
            </a:r>
            <a:r>
              <a:rPr lang="en-US" altLang="zh-CN" sz="2000" dirty="0" err="1" smtClean="0"/>
              <a:t>TGbf</a:t>
            </a:r>
            <a:r>
              <a:rPr lang="en-US" altLang="zh-CN" sz="2000" dirty="0" smtClean="0"/>
              <a:t> minutes </a:t>
            </a:r>
            <a:r>
              <a:rPr lang="en-US" altLang="zh-CN" sz="2000" dirty="0"/>
              <a:t>of meetings and teleconferences from </a:t>
            </a:r>
            <a:r>
              <a:rPr lang="en-US" altLang="zh-CN" sz="2000" dirty="0" smtClean="0">
                <a:solidFill>
                  <a:srgbClr val="0000FF"/>
                </a:solidFill>
              </a:rPr>
              <a:t>November </a:t>
            </a:r>
            <a:r>
              <a:rPr lang="en-US" altLang="zh-CN" sz="2000" dirty="0" smtClean="0"/>
              <a:t>2021 </a:t>
            </a:r>
            <a:r>
              <a:rPr lang="en-US" altLang="zh-CN" sz="2000" dirty="0"/>
              <a:t>meeting to today</a:t>
            </a:r>
            <a:r>
              <a:rPr lang="en-US" altLang="zh-CN" sz="2000" dirty="0" smtClean="0"/>
              <a:t>:</a:t>
            </a:r>
          </a:p>
          <a:p>
            <a:pPr algn="just"/>
            <a:endParaRPr lang="en-US" altLang="zh-CN" sz="2000" dirty="0"/>
          </a:p>
          <a:p>
            <a:pPr lvl="1" algn="just">
              <a:buFont typeface="Arial" panose="020B0604020202020204" pitchFamily="34" charset="0"/>
              <a:buChar char="•"/>
            </a:pPr>
            <a:r>
              <a:rPr lang="en-US" altLang="zh-CN" sz="1600" dirty="0"/>
              <a:t>November </a:t>
            </a:r>
            <a:r>
              <a:rPr lang="en-US" altLang="zh-CN" sz="1600" dirty="0" smtClean="0"/>
              <a:t>Plenary: </a:t>
            </a:r>
            <a:r>
              <a:rPr lang="en-US" altLang="zh-CN" sz="1600" dirty="0">
                <a:hlinkClick r:id="rId3"/>
              </a:rPr>
              <a:t>https://</a:t>
            </a:r>
            <a:r>
              <a:rPr lang="en-US" altLang="zh-CN" sz="1600" dirty="0" smtClean="0">
                <a:hlinkClick r:id="rId3"/>
              </a:rPr>
              <a:t>mentor.ieee.org/802.11/dcn/21/11-21-1889-01-00bf-ieee-802-11bf-november-2021-plenary-meeting-minutes.docx</a:t>
            </a:r>
            <a:endParaRPr lang="en-US" altLang="zh-CN" sz="1600" dirty="0" smtClean="0"/>
          </a:p>
          <a:p>
            <a:pPr lvl="1" algn="just">
              <a:buFont typeface="Arial" panose="020B0604020202020204" pitchFamily="34" charset="0"/>
              <a:buChar char="•"/>
            </a:pPr>
            <a:endParaRPr lang="en-US" altLang="zh-CN" sz="1600" dirty="0" smtClean="0"/>
          </a:p>
          <a:p>
            <a:pPr lvl="1" algn="just">
              <a:buFont typeface="Arial" panose="020B0604020202020204" pitchFamily="34" charset="0"/>
              <a:buChar char="•"/>
            </a:pPr>
            <a:r>
              <a:rPr lang="en-US" altLang="zh-CN" sz="1600" dirty="0"/>
              <a:t>Teleconferences November - </a:t>
            </a:r>
            <a:r>
              <a:rPr lang="en-US" altLang="zh-CN" sz="1600" dirty="0" smtClean="0"/>
              <a:t>January: </a:t>
            </a:r>
          </a:p>
          <a:p>
            <a:pPr marL="714375" lvl="1" indent="0" algn="just">
              <a:buNone/>
            </a:pPr>
            <a:r>
              <a:rPr lang="en-US" altLang="zh-CN" sz="1600" dirty="0">
                <a:hlinkClick r:id="rId4"/>
              </a:rPr>
              <a:t>https://</a:t>
            </a:r>
            <a:r>
              <a:rPr lang="en-US" altLang="zh-CN" sz="1600" dirty="0" smtClean="0">
                <a:hlinkClick r:id="rId4"/>
              </a:rPr>
              <a:t>mentor.ieee.org/802.11/dcn/21/11-21-1948-13-00bf-ieee-802-11bf-teleconference-minutes-november-2021-january-2022.docx</a:t>
            </a:r>
            <a:endParaRPr lang="en-US" altLang="zh-CN" sz="1600" dirty="0" smtClean="0"/>
          </a:p>
          <a:p>
            <a:pPr marL="714375" lvl="1" indent="0" algn="just">
              <a:buNone/>
            </a:pPr>
            <a:endParaRPr lang="en-US" altLang="zh-CN" sz="1600" dirty="0"/>
          </a:p>
          <a:p>
            <a:pPr marL="714375" lvl="1" indent="0" algn="just">
              <a:buNone/>
            </a:pPr>
            <a:endParaRPr lang="en-US" altLang="zh-CN" sz="1600" dirty="0" smtClean="0"/>
          </a:p>
          <a:p>
            <a:pPr algn="just"/>
            <a:r>
              <a:rPr lang="en-US" altLang="zh-CN" sz="2000" dirty="0" smtClean="0"/>
              <a:t>Move: Leif Wilhelmsson 	Second</a:t>
            </a:r>
            <a:r>
              <a:rPr lang="en-US" altLang="zh-CN" sz="2000" dirty="0"/>
              <a:t>: Sang Kim</a:t>
            </a:r>
            <a:r>
              <a:rPr lang="en-US" altLang="zh-CN" sz="2000" dirty="0" smtClean="0"/>
              <a:t>	</a:t>
            </a:r>
          </a:p>
          <a:p>
            <a:pPr algn="just"/>
            <a:endParaRPr lang="en-US" altLang="zh-CN" sz="2000" dirty="0" smtClean="0"/>
          </a:p>
          <a:p>
            <a:pPr algn="just"/>
            <a:r>
              <a:rPr lang="en-US" altLang="zh-CN" sz="2000" dirty="0" smtClean="0"/>
              <a:t>Result: </a:t>
            </a:r>
            <a:r>
              <a:rPr lang="en-US" altLang="zh-CN" sz="2000" dirty="0">
                <a:highlight>
                  <a:srgbClr val="00FF00"/>
                </a:highlight>
              </a:rPr>
              <a:t>Approved by unanimous consent</a:t>
            </a:r>
            <a:endParaRPr lang="zh-CN" altLang="en-US" sz="2000" dirty="0"/>
          </a:p>
          <a:p>
            <a:pPr algn="just"/>
            <a:endParaRPr lang="zh-CN" altLang="en-US" sz="2000" dirty="0"/>
          </a:p>
          <a:p>
            <a:pPr algn="just"/>
            <a:endParaRPr lang="zh-CN" altLang="en-US" sz="2000" dirty="0"/>
          </a:p>
          <a:p>
            <a:pPr algn="just"/>
            <a:endParaRPr lang="zh-CN" altLang="en-US" sz="2000" dirty="0" smtClean="0"/>
          </a:p>
          <a:p>
            <a:pPr algn="just"/>
            <a:endParaRPr lang="zh-CN" altLang="en-US" sz="2000" dirty="0"/>
          </a:p>
        </p:txBody>
      </p:sp>
      <p:sp>
        <p:nvSpPr>
          <p:cNvPr id="1946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4698726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19</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19</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2997201190"/>
              </p:ext>
            </p:extLst>
          </p:nvPr>
        </p:nvGraphicFramePr>
        <p:xfrm>
          <a:off x="762000" y="2971800"/>
          <a:ext cx="8229601" cy="1978926"/>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22/0040</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DMG-use-of-multiple-</a:t>
                      </a:r>
                      <a:r>
                        <a:rPr lang="en-US" altLang="zh-CN" sz="900" kern="1200" dirty="0" err="1" smtClean="0">
                          <a:solidFill>
                            <a:srgbClr val="00B050"/>
                          </a:solidFill>
                          <a:latin typeface="+mn-lt"/>
                          <a:ea typeface="+mn-ea"/>
                          <a:cs typeface="+mn-cs"/>
                        </a:rPr>
                        <a:t>Golay</a:t>
                      </a:r>
                      <a:r>
                        <a:rPr lang="en-US" altLang="zh-CN" sz="900" kern="1200" dirty="0" smtClean="0">
                          <a:solidFill>
                            <a:srgbClr val="00B050"/>
                          </a:solidFill>
                          <a:latin typeface="+mn-lt"/>
                          <a:ea typeface="+mn-ea"/>
                          <a:cs typeface="+mn-cs"/>
                        </a:rPr>
                        <a:t>-</a:t>
                      </a:r>
                      <a:r>
                        <a:rPr lang="en-US" altLang="zh-CN" sz="900" kern="1200" dirty="0" err="1" smtClean="0">
                          <a:solidFill>
                            <a:srgbClr val="00B050"/>
                          </a:solidFill>
                          <a:latin typeface="+mn-lt"/>
                          <a:ea typeface="+mn-ea"/>
                          <a:cs typeface="+mn-cs"/>
                        </a:rPr>
                        <a:t>seq</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35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21/1865</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Assaf Kasher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DMG-Multi-Static-PPDU-</a:t>
                      </a:r>
                      <a:r>
                        <a:rPr lang="en-US" altLang="zh-CN" sz="900" kern="1200" dirty="0" err="1" smtClean="0">
                          <a:solidFill>
                            <a:srgbClr val="00B050"/>
                          </a:solidFill>
                          <a:latin typeface="+mn-lt"/>
                          <a:ea typeface="+mn-ea"/>
                          <a:cs typeface="+mn-cs"/>
                        </a:rPr>
                        <a:t>structue</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22/0031</a:t>
                      </a:r>
                      <a:endParaRPr lang="zh-CN" altLang="en-US" sz="9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B050"/>
                          </a:solidFill>
                        </a:rPr>
                        <a:t>Solomon Trainin (Qualcomm)</a:t>
                      </a:r>
                      <a:endParaRPr lang="zh-CN" altLang="en-US" sz="9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DMG Sensing procedure part two</a:t>
                      </a:r>
                      <a:endParaRPr lang="zh-CN" altLang="en-US" sz="9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B050"/>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22/0038</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Oscar Au (Origin Wireless)</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WLAN Sensing Use Cases</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54168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January 18, 19, 21, 24</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9:00am ET – 11:00am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smtClean="0">
                <a:cs typeface="Times New Roman" panose="02020603050405020304" pitchFamily="18" charset="0"/>
              </a:rPr>
              <a:t>(</a:t>
            </a:r>
            <a:r>
              <a:rPr lang="en-US" altLang="zh-CN" sz="2000" dirty="0">
                <a:cs typeface="Times New Roman" panose="02020603050405020304" pitchFamily="18" charset="0"/>
              </a:rPr>
              <a:t>Meta Platforms</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20</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21</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a:t>Motion </a:t>
            </a:r>
            <a:r>
              <a:rPr lang="en-US" altLang="zh-CN" sz="1400" dirty="0" smtClean="0"/>
              <a:t>(</a:t>
            </a:r>
            <a:r>
              <a:rPr lang="en-US" altLang="zh-CN" sz="1400" dirty="0" smtClean="0">
                <a:solidFill>
                  <a:srgbClr val="0000FF"/>
                </a:solidFill>
              </a:rPr>
              <a:t>51-59</a:t>
            </a:r>
            <a:r>
              <a:rPr lang="en-US" altLang="zh-CN" sz="1400" dirty="0" smtClean="0"/>
              <a:t>)</a:t>
            </a:r>
            <a:endParaRPr lang="en-US" altLang="en-US" sz="1400" dirty="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Recess</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4172518445"/>
              </p:ext>
            </p:extLst>
          </p:nvPr>
        </p:nvGraphicFramePr>
        <p:xfrm>
          <a:off x="762000" y="3278874"/>
          <a:ext cx="8229601" cy="1861917"/>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22/0038</a:t>
                      </a:r>
                      <a:endParaRPr lang="zh-CN" altLang="en-US" sz="9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rgbClr val="0000FF"/>
                          </a:solidFill>
                        </a:rPr>
                        <a:t>Oscar Au (Origin Wireless)</a:t>
                      </a:r>
                      <a:endParaRPr lang="zh-CN" altLang="en-US" sz="900" dirty="0" smtClean="0">
                        <a:solidFill>
                          <a:srgbClr val="0000FF"/>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WLAN Sensing Use Cases</a:t>
                      </a:r>
                      <a:endParaRPr lang="zh-CN" altLang="en-US" sz="9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rgbClr val="0000FF"/>
                          </a:solidFill>
                          <a:latin typeface="+mn-lt"/>
                          <a:ea typeface="+mn-ea"/>
                          <a:cs typeface="+mn-cs"/>
                        </a:rPr>
                        <a:t>30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21/1934</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Chaoming Luo (OPPO)</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Discussion on Session Setup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191645">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21/1910</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measurement-instance-sharing</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22/0099</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dirty="0" smtClean="0">
                          <a:solidFill>
                            <a:schemeClr val="tx1"/>
                          </a:solidFill>
                        </a:rPr>
                        <a:t>Oscar Au (Origin Wireless)</a:t>
                      </a:r>
                      <a:endParaRPr lang="zh-CN" altLang="en-US" sz="9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WLAN Sensing Privacy Use Cases</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22/0125</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Pei Zhou(OPPO)</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measurement-setup-id-setting-in-</a:t>
                      </a:r>
                      <a:r>
                        <a:rPr lang="en-US" altLang="zh-CN" sz="900" kern="1200" dirty="0" err="1" smtClean="0">
                          <a:solidFill>
                            <a:schemeClr val="tx1"/>
                          </a:solidFill>
                          <a:latin typeface="+mn-lt"/>
                          <a:ea typeface="+mn-ea"/>
                          <a:cs typeface="+mn-cs"/>
                        </a:rPr>
                        <a:t>sbp</a:t>
                      </a:r>
                      <a:r>
                        <a:rPr lang="en-US" altLang="zh-CN" sz="900" kern="1200" dirty="0" smtClean="0">
                          <a:solidFill>
                            <a:schemeClr val="tx1"/>
                          </a:solidFill>
                          <a:latin typeface="+mn-lt"/>
                          <a:ea typeface="+mn-ea"/>
                          <a:cs typeface="+mn-cs"/>
                        </a:rPr>
                        <a:t>-case</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21/2011</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Dong Wei (NXP)</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Sensing NDP Announcement</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22/0153</a:t>
                      </a: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Junghoon Suh (Huawei)</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Parameters for Sub7 GHz Sensing NDPA</a:t>
                      </a: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900" kern="1200" dirty="0" smtClean="0">
                          <a:solidFill>
                            <a:schemeClr val="tx1"/>
                          </a:solidFill>
                          <a:latin typeface="+mn-lt"/>
                          <a:ea typeface="+mn-ea"/>
                          <a:cs typeface="+mn-cs"/>
                        </a:rPr>
                        <a:t>30 mins</a:t>
                      </a:r>
                      <a:endParaRPr lang="en-US" altLang="zh-CN" sz="9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9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9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6219480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861167"/>
            <a:ext cx="3659188" cy="457199"/>
          </a:xfrm>
        </p:spPr>
        <p:txBody>
          <a:bodyPr/>
          <a:lstStyle/>
          <a:p>
            <a:r>
              <a:rPr lang="en-US" altLang="zh-CN" sz="2400" dirty="0" err="1"/>
              <a:t>TGbf</a:t>
            </a:r>
            <a:r>
              <a:rPr lang="en-US" altLang="zh-CN" sz="2400" dirty="0"/>
              <a:t> Timeline (</a:t>
            </a:r>
            <a:r>
              <a:rPr lang="en-US" altLang="zh-CN" sz="2400" dirty="0">
                <a:solidFill>
                  <a:srgbClr val="FF0000"/>
                </a:solidFill>
              </a:rPr>
              <a:t>Updated</a:t>
            </a:r>
            <a:r>
              <a:rPr lang="en-US" altLang="zh-CN" sz="2400" dirty="0"/>
              <a:t>)</a:t>
            </a:r>
          </a:p>
        </p:txBody>
      </p:sp>
      <p:sp>
        <p:nvSpPr>
          <p:cNvPr id="8" name="Rectangle 3"/>
          <p:cNvSpPr txBox="1">
            <a:spLocks noChangeArrowheads="1"/>
          </p:cNvSpPr>
          <p:nvPr/>
        </p:nvSpPr>
        <p:spPr bwMode="auto">
          <a:xfrm>
            <a:off x="152400" y="1485900"/>
            <a:ext cx="4724400" cy="438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600"/>
              </a:spcBef>
              <a:spcAft>
                <a:spcPts val="450"/>
              </a:spcAft>
              <a:defRPr/>
            </a:pPr>
            <a:r>
              <a:rPr lang="en-US" altLang="zh-CN" sz="1600" kern="0" dirty="0">
                <a:solidFill>
                  <a:srgbClr val="000000"/>
                </a:solidFill>
              </a:rPr>
              <a:t>PAR approved		</a:t>
            </a:r>
            <a:r>
              <a:rPr lang="en-US" altLang="zh-CN" sz="1600" kern="0" dirty="0" smtClean="0">
                <a:solidFill>
                  <a:srgbClr val="000000"/>
                </a:solidFill>
              </a:rPr>
              <a:t>Sep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000000"/>
                </a:solidFill>
              </a:rPr>
              <a:t>First TG meeting		</a:t>
            </a:r>
            <a:r>
              <a:rPr lang="en-US" altLang="zh-CN" sz="1600" kern="0" dirty="0" smtClean="0">
                <a:solidFill>
                  <a:srgbClr val="000000"/>
                </a:solidFill>
              </a:rPr>
              <a:t>Oct </a:t>
            </a:r>
            <a:r>
              <a:rPr lang="en-US" altLang="zh-CN" sz="1600" kern="0" dirty="0">
                <a:solidFill>
                  <a:srgbClr val="000000"/>
                </a:solidFill>
              </a:rPr>
              <a:t>2020</a:t>
            </a:r>
          </a:p>
          <a:p>
            <a:pPr marL="161925" lvl="1" indent="-233363" algn="just" defTabSz="685800" eaLnBrk="1" fontAlgn="auto" hangingPunct="1">
              <a:spcBef>
                <a:spcPts val="600"/>
              </a:spcBef>
              <a:spcAft>
                <a:spcPts val="450"/>
              </a:spcAft>
              <a:defRPr/>
            </a:pPr>
            <a:r>
              <a:rPr lang="en-US" altLang="zh-CN" sz="1600" kern="0" dirty="0">
                <a:solidFill>
                  <a:srgbClr val="FF0000"/>
                </a:solidFill>
              </a:rPr>
              <a:t>Comment Collection (D0.1)	</a:t>
            </a:r>
            <a:r>
              <a:rPr lang="en-US" altLang="zh-CN" sz="1600" i="1" strike="sngStrike" kern="0" dirty="0" smtClean="0">
                <a:solidFill>
                  <a:srgbClr val="FF0000"/>
                </a:solidFill>
              </a:rPr>
              <a:t>Jan 2022</a:t>
            </a:r>
            <a:r>
              <a:rPr lang="en-US" altLang="zh-CN" sz="1600" i="1" kern="0" dirty="0" smtClean="0">
                <a:solidFill>
                  <a:srgbClr val="FF0000"/>
                </a:solidFill>
                <a:sym typeface="Wingdings" panose="05000000000000000000" pitchFamily="2" charset="2"/>
              </a:rPr>
              <a:t>Mar </a:t>
            </a:r>
            <a:r>
              <a:rPr lang="en-US" altLang="zh-CN" sz="1600" i="1" kern="0" dirty="0">
                <a:solidFill>
                  <a:srgbClr val="FF0000"/>
                </a:solidFill>
                <a:sym typeface="Wingdings" panose="05000000000000000000" pitchFamily="2" charset="2"/>
              </a:rPr>
              <a:t>2022</a:t>
            </a:r>
            <a:endParaRPr lang="en-US" altLang="zh-CN" sz="1600" i="1" kern="0" dirty="0">
              <a:solidFill>
                <a:srgbClr val="FF0000"/>
              </a:solidFill>
            </a:endParaRPr>
          </a:p>
          <a:p>
            <a:pPr marL="161925" lvl="1" indent="-233363" algn="just" defTabSz="685800" eaLnBrk="1" fontAlgn="auto" hangingPunct="1">
              <a:spcBef>
                <a:spcPts val="600"/>
              </a:spcBef>
              <a:spcAft>
                <a:spcPts val="450"/>
              </a:spcAft>
              <a:defRPr/>
            </a:pPr>
            <a:r>
              <a:rPr lang="en-US" altLang="zh-CN" sz="1600" kern="0" dirty="0">
                <a:solidFill>
                  <a:srgbClr val="FF0000"/>
                </a:solidFill>
              </a:rPr>
              <a:t>Initial Letter Ballot (D1.0)	</a:t>
            </a:r>
            <a:r>
              <a:rPr lang="en-US" altLang="zh-CN" sz="1600" i="1" strike="sngStrike" kern="0" dirty="0" smtClean="0">
                <a:solidFill>
                  <a:srgbClr val="FF0000"/>
                </a:solidFill>
              </a:rPr>
              <a:t>Jul 2022</a:t>
            </a:r>
            <a:r>
              <a:rPr lang="en-US" altLang="zh-CN" sz="1600" i="1" kern="0" dirty="0" smtClean="0">
                <a:solidFill>
                  <a:srgbClr val="FF0000"/>
                </a:solidFill>
                <a:sym typeface="Wingdings" panose="05000000000000000000" pitchFamily="2" charset="2"/>
              </a:rPr>
              <a:t> Sep</a:t>
            </a:r>
            <a:r>
              <a:rPr lang="en-US" altLang="zh-CN" sz="1600" i="1" kern="0" dirty="0" smtClean="0">
                <a:solidFill>
                  <a:srgbClr val="FF0000"/>
                </a:solidFill>
              </a:rPr>
              <a:t> </a:t>
            </a:r>
            <a:r>
              <a:rPr lang="en-US" altLang="zh-CN" sz="1600" i="1" kern="0" dirty="0">
                <a:solidFill>
                  <a:srgbClr val="FF0000"/>
                </a:solidFill>
              </a:rPr>
              <a:t>2022</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(D2.0)	</a:t>
            </a:r>
            <a:r>
              <a:rPr lang="en-US" altLang="zh-CN" sz="1600" kern="0" dirty="0" smtClean="0">
                <a:solidFill>
                  <a:srgbClr val="000000"/>
                </a:solidFill>
              </a:rPr>
              <a:t> </a:t>
            </a:r>
            <a:r>
              <a:rPr lang="en-US" altLang="zh-CN" sz="1600" i="1" kern="0" dirty="0" smtClean="0">
                <a:solidFill>
                  <a:srgbClr val="000000"/>
                </a:solidFill>
              </a:rPr>
              <a:t>Jan </a:t>
            </a:r>
            <a:r>
              <a:rPr lang="en-US" altLang="zh-CN" sz="1600" i="1" kern="0" dirty="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a:solidFill>
                  <a:srgbClr val="000000"/>
                </a:solidFill>
              </a:rPr>
              <a:t>Recirculation LB (D3.0)	</a:t>
            </a:r>
            <a:r>
              <a:rPr lang="en-US" altLang="zh-CN" sz="1600" kern="0" dirty="0" smtClean="0">
                <a:solidFill>
                  <a:srgbClr val="000000"/>
                </a:solidFill>
              </a:rPr>
              <a:t> </a:t>
            </a:r>
            <a:r>
              <a:rPr lang="en-US" altLang="zh-CN" sz="1600" i="1" kern="0" dirty="0" smtClean="0"/>
              <a:t>May </a:t>
            </a:r>
            <a:r>
              <a:rPr lang="en-US" altLang="zh-CN" sz="1600" i="1" kern="0" dirty="0" smtClean="0">
                <a:solidFill>
                  <a:srgbClr val="000000"/>
                </a:solidFill>
              </a:rPr>
              <a:t>2023</a:t>
            </a:r>
            <a:endParaRPr lang="en-US" altLang="zh-CN" sz="1600" i="1" kern="0" dirty="0">
              <a:solidFill>
                <a:srgbClr val="000000"/>
              </a:solidFill>
            </a:endParaRPr>
          </a:p>
          <a:p>
            <a:pPr marL="161925" lvl="1" indent="-233363" algn="just" defTabSz="685800" eaLnBrk="1" fontAlgn="auto" hangingPunct="1">
              <a:spcBef>
                <a:spcPts val="600"/>
              </a:spcBef>
              <a:spcAft>
                <a:spcPts val="450"/>
              </a:spcAft>
              <a:defRPr/>
            </a:pPr>
            <a:r>
              <a:rPr lang="en-US" altLang="zh-CN" sz="1600" kern="0" dirty="0" smtClean="0">
                <a:solidFill>
                  <a:srgbClr val="FF0000"/>
                </a:solidFill>
              </a:rPr>
              <a:t>Recirculation LB (D4.0)	 </a:t>
            </a:r>
            <a:r>
              <a:rPr lang="en-US" altLang="zh-CN" sz="1600" i="1" kern="0" dirty="0" smtClean="0">
                <a:solidFill>
                  <a:srgbClr val="FF0000"/>
                </a:solidFill>
              </a:rPr>
              <a:t>July 2023</a:t>
            </a:r>
          </a:p>
          <a:p>
            <a:pPr marL="161925" lvl="1" indent="-233363" algn="just" defTabSz="685800" eaLnBrk="1" fontAlgn="auto" hangingPunct="1">
              <a:spcBef>
                <a:spcPts val="600"/>
              </a:spcBef>
              <a:spcAft>
                <a:spcPts val="450"/>
              </a:spcAft>
              <a:defRPr/>
            </a:pPr>
            <a:r>
              <a:rPr lang="en-US" altLang="zh-CN" sz="1600" kern="0" dirty="0" smtClean="0">
                <a:solidFill>
                  <a:srgbClr val="000000"/>
                </a:solidFill>
              </a:rPr>
              <a:t>Initial SA Ballot (D4.0)	 </a:t>
            </a:r>
            <a:r>
              <a:rPr lang="en-US" altLang="zh-CN" sz="1600" kern="0" dirty="0" smtClean="0"/>
              <a:t>Sep </a:t>
            </a:r>
            <a:r>
              <a:rPr lang="en-US" altLang="zh-CN" sz="1600" kern="0" dirty="0" smtClean="0">
                <a:solidFill>
                  <a:srgbClr val="000000"/>
                </a:solidFill>
              </a:rPr>
              <a:t>2023</a:t>
            </a:r>
          </a:p>
          <a:p>
            <a:pPr marL="161925" lvl="1" indent="-233363" algn="just" defTabSz="685800" eaLnBrk="1" fontAlgn="auto" hangingPunct="1">
              <a:spcBef>
                <a:spcPts val="600"/>
              </a:spcBef>
              <a:spcAft>
                <a:spcPts val="450"/>
              </a:spcAft>
              <a:defRPr/>
            </a:pPr>
            <a:r>
              <a:rPr lang="en-US" altLang="zh-CN" sz="1600" kern="0" dirty="0" smtClean="0">
                <a:solidFill>
                  <a:srgbClr val="000000"/>
                </a:solidFill>
              </a:rPr>
              <a:t>Final </a:t>
            </a:r>
            <a:r>
              <a:rPr lang="en-US" altLang="zh-CN" sz="1600" kern="0" dirty="0">
                <a:solidFill>
                  <a:srgbClr val="000000"/>
                </a:solidFill>
              </a:rPr>
              <a:t>802.11 WG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a:solidFill>
                  <a:srgbClr val="000000"/>
                </a:solidFill>
              </a:rPr>
              <a:t>802 EC approval		</a:t>
            </a:r>
            <a:r>
              <a:rPr lang="en-US" altLang="zh-CN" sz="1600" i="1" kern="0" dirty="0" smtClean="0">
                <a:solidFill>
                  <a:srgbClr val="000000"/>
                </a:solidFill>
              </a:rPr>
              <a:t>July </a:t>
            </a:r>
            <a:r>
              <a:rPr lang="en-US" altLang="zh-CN" sz="1600" i="1" kern="0" dirty="0">
                <a:solidFill>
                  <a:srgbClr val="000000"/>
                </a:solidFill>
              </a:rPr>
              <a:t>2024 </a:t>
            </a:r>
          </a:p>
          <a:p>
            <a:pPr marL="161925" lvl="1" indent="-233363" algn="just" defTabSz="685800" eaLnBrk="1" fontAlgn="auto" hangingPunct="1">
              <a:spcBef>
                <a:spcPts val="600"/>
              </a:spcBef>
              <a:spcAft>
                <a:spcPts val="450"/>
              </a:spcAft>
              <a:defRPr/>
            </a:pPr>
            <a:r>
              <a:rPr lang="en-US" altLang="zh-CN" sz="1600" kern="0" dirty="0" err="1">
                <a:solidFill>
                  <a:srgbClr val="000000"/>
                </a:solidFill>
              </a:rPr>
              <a:t>RevCom</a:t>
            </a:r>
            <a:r>
              <a:rPr lang="en-US" altLang="zh-CN" sz="1600" kern="0" dirty="0">
                <a:solidFill>
                  <a:srgbClr val="000000"/>
                </a:solidFill>
              </a:rPr>
              <a:t> and SASB </a:t>
            </a:r>
            <a:r>
              <a:rPr lang="en-US" altLang="zh-CN" sz="1600" kern="0" dirty="0" smtClean="0">
                <a:solidFill>
                  <a:srgbClr val="000000"/>
                </a:solidFill>
              </a:rPr>
              <a:t>approval</a:t>
            </a:r>
            <a:r>
              <a:rPr lang="en-US" altLang="zh-CN" sz="1200" kern="0" dirty="0">
                <a:solidFill>
                  <a:srgbClr val="000000"/>
                </a:solidFill>
              </a:rPr>
              <a:t> </a:t>
            </a:r>
            <a:r>
              <a:rPr lang="en-US" altLang="zh-CN" sz="1200" kern="0" dirty="0" smtClean="0">
                <a:solidFill>
                  <a:srgbClr val="000000"/>
                </a:solidFill>
              </a:rPr>
              <a:t>	</a:t>
            </a:r>
            <a:r>
              <a:rPr lang="en-US" altLang="zh-CN" sz="1600" kern="0" dirty="0" smtClean="0">
                <a:solidFill>
                  <a:srgbClr val="000000"/>
                </a:solidFill>
              </a:rPr>
              <a:t>Sep </a:t>
            </a:r>
            <a:r>
              <a:rPr lang="en-US" altLang="zh-CN" sz="1600" kern="0" dirty="0">
                <a:solidFill>
                  <a:srgbClr val="000000"/>
                </a:solidFill>
              </a:rPr>
              <a:t>2024</a:t>
            </a:r>
          </a:p>
        </p:txBody>
      </p:sp>
      <p:sp>
        <p:nvSpPr>
          <p:cNvPr id="9" name="Rectangle 2"/>
          <p:cNvSpPr txBox="1">
            <a:spLocks noChangeArrowheads="1"/>
          </p:cNvSpPr>
          <p:nvPr/>
        </p:nvSpPr>
        <p:spPr bwMode="auto">
          <a:xfrm>
            <a:off x="4980781" y="861167"/>
            <a:ext cx="4114801"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for </a:t>
            </a:r>
            <a:r>
              <a:rPr lang="en-US" altLang="zh-CN" kern="0" dirty="0">
                <a:solidFill>
                  <a:srgbClr val="0000FF"/>
                </a:solidFill>
              </a:rPr>
              <a:t>D0.1 </a:t>
            </a:r>
            <a:r>
              <a:rPr lang="en-US" altLang="zh-CN" kern="0" dirty="0">
                <a:solidFill>
                  <a:srgbClr val="000000"/>
                </a:solidFill>
              </a:rPr>
              <a:t>(Tentative)</a:t>
            </a:r>
          </a:p>
        </p:txBody>
      </p:sp>
      <p:sp>
        <p:nvSpPr>
          <p:cNvPr id="10" name="Rectangle 3"/>
          <p:cNvSpPr txBox="1">
            <a:spLocks noChangeArrowheads="1"/>
          </p:cNvSpPr>
          <p:nvPr/>
        </p:nvSpPr>
        <p:spPr bwMode="auto">
          <a:xfrm>
            <a:off x="5105400" y="1428750"/>
            <a:ext cx="4038600" cy="4743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34541" indent="-134541" defTabSz="685800" eaLnBrk="1" fontAlgn="auto" hangingPunct="1">
              <a:spcBef>
                <a:spcPts val="450"/>
              </a:spcBef>
              <a:spcAft>
                <a:spcPts val="0"/>
              </a:spcAft>
              <a:defRPr/>
            </a:pPr>
            <a:r>
              <a:rPr lang="en-US" altLang="zh-CN" sz="1600" kern="0" dirty="0">
                <a:solidFill>
                  <a:schemeClr val="bg1">
                    <a:lumMod val="50000"/>
                  </a:schemeClr>
                </a:solidFill>
              </a:rPr>
              <a:t>Week of January 3</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a:solidFill>
                  <a:srgbClr val="FFFFFF">
                    <a:lumMod val="50000"/>
                  </a:srgbClr>
                </a:solidFill>
              </a:rPr>
              <a:t>Editor provides initial list of topics (and updated SFD revision)  </a:t>
            </a:r>
            <a:r>
              <a:rPr lang="en-US" altLang="zh-CN" sz="1100" kern="0" dirty="0" smtClean="0">
                <a:solidFill>
                  <a:srgbClr val="FFFFFF">
                    <a:lumMod val="50000"/>
                  </a:srgbClr>
                </a:solidFill>
              </a:rPr>
              <a:t>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rgbClr val="FFFFFF">
                    <a:lumMod val="50000"/>
                  </a:srgbClr>
                </a:solidFill>
              </a:rPr>
              <a:t>Chair issues call for volunteers		(Tuesday)</a:t>
            </a:r>
          </a:p>
          <a:p>
            <a:pPr marL="269081" lvl="1" indent="-145256" defTabSz="685800" eaLnBrk="1" fontAlgn="auto" hangingPunct="1">
              <a:spcBef>
                <a:spcPts val="450"/>
              </a:spcBef>
              <a:spcAft>
                <a:spcPts val="0"/>
              </a:spcAft>
              <a:buFont typeface="微软雅黑" panose="020B0503020204020204" pitchFamily="34" charset="-122"/>
              <a:buChar char="–"/>
              <a:defRPr/>
            </a:pPr>
            <a:r>
              <a:rPr lang="en-US" altLang="zh-CN" sz="1100" kern="0" dirty="0" smtClean="0">
                <a:solidFill>
                  <a:schemeClr val="bg1">
                    <a:lumMod val="50000"/>
                  </a:schemeClr>
                </a:solidFill>
              </a:rPr>
              <a:t>POCs </a:t>
            </a:r>
            <a:r>
              <a:rPr lang="en-US" altLang="zh-CN" sz="1100" kern="0" dirty="0">
                <a:solidFill>
                  <a:schemeClr val="bg1">
                    <a:lumMod val="50000"/>
                  </a:schemeClr>
                </a:solidFill>
              </a:rPr>
              <a:t>and volunteers are identified for topics in the initial list     </a:t>
            </a:r>
            <a:r>
              <a:rPr lang="en-US" altLang="zh-CN" sz="1100" kern="0" dirty="0" smtClean="0">
                <a:solidFill>
                  <a:schemeClr val="bg1">
                    <a:lumMod val="50000"/>
                  </a:schemeClr>
                </a:solidFill>
              </a:rPr>
              <a:t>				(</a:t>
            </a:r>
            <a:r>
              <a:rPr lang="en-US" altLang="zh-CN" sz="1100" kern="0" dirty="0">
                <a:solidFill>
                  <a:schemeClr val="bg1">
                    <a:lumMod val="50000"/>
                  </a:schemeClr>
                </a:solidFill>
              </a:rPr>
              <a:t>Friday)</a:t>
            </a:r>
          </a:p>
          <a:p>
            <a:pPr marL="134541" indent="-134541" defTabSz="685800" eaLnBrk="1" fontAlgn="auto" hangingPunct="1">
              <a:spcBef>
                <a:spcPts val="450"/>
              </a:spcBef>
              <a:spcAft>
                <a:spcPts val="0"/>
              </a:spcAft>
            </a:pPr>
            <a:r>
              <a:rPr lang="en-US" altLang="zh-CN" sz="1600" kern="0" dirty="0">
                <a:solidFill>
                  <a:srgbClr val="000000"/>
                </a:solidFill>
              </a:rPr>
              <a:t>January </a:t>
            </a:r>
            <a:r>
              <a:rPr lang="en-US" altLang="zh-CN" sz="1600" strike="sngStrike" kern="0" dirty="0" smtClean="0">
                <a:solidFill>
                  <a:srgbClr val="000000"/>
                </a:solidFill>
              </a:rPr>
              <a:t>21</a:t>
            </a:r>
            <a:r>
              <a:rPr lang="en-US" altLang="zh-CN" sz="1600" kern="0" dirty="0" smtClean="0">
                <a:solidFill>
                  <a:srgbClr val="000000"/>
                </a:solidFill>
              </a:rPr>
              <a:t>28, </a:t>
            </a:r>
            <a:r>
              <a:rPr lang="en-US" altLang="zh-CN" sz="1600" kern="0" dirty="0">
                <a:solidFill>
                  <a:srgbClr val="000000"/>
                </a:solidFill>
              </a:rPr>
              <a:t>2022</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a:t>
            </a:r>
            <a:r>
              <a:rPr lang="en-US" altLang="zh-CN" sz="1200" kern="0" dirty="0">
                <a:solidFill>
                  <a:srgbClr val="0000FF"/>
                </a:solidFill>
              </a:rPr>
              <a:t>baseline document </a:t>
            </a:r>
            <a:r>
              <a:rPr lang="en-US" altLang="zh-CN" sz="1200" kern="0" dirty="0"/>
              <a:t>for each topic (in the initial list) to be uploaded</a:t>
            </a:r>
          </a:p>
          <a:p>
            <a:pPr marL="134541" indent="-134541" defTabSz="685800" eaLnBrk="1" fontAlgn="auto" hangingPunct="1">
              <a:spcBef>
                <a:spcPts val="450"/>
              </a:spcBef>
              <a:spcAft>
                <a:spcPts val="0"/>
              </a:spcAft>
            </a:pPr>
            <a:r>
              <a:rPr lang="en-US" altLang="zh-CN" sz="1600" kern="0" dirty="0">
                <a:solidFill>
                  <a:srgbClr val="000000"/>
                </a:solidFill>
              </a:rPr>
              <a:t>March 2022 IEEE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Deadline for contributions to </a:t>
            </a:r>
            <a:r>
              <a:rPr lang="en-US" altLang="zh-CN" sz="1200" kern="0" dirty="0">
                <a:solidFill>
                  <a:srgbClr val="0000FF"/>
                </a:solidFill>
              </a:rPr>
              <a:t>pass motion </a:t>
            </a:r>
            <a:r>
              <a:rPr lang="en-US" altLang="zh-CN" sz="1200" kern="0" dirty="0"/>
              <a:t>and be included in 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Seek </a:t>
            </a:r>
            <a:r>
              <a:rPr lang="en-US" altLang="zh-CN" sz="1200" kern="0" dirty="0" err="1"/>
              <a:t>TGbf</a:t>
            </a:r>
            <a:r>
              <a:rPr lang="en-US" altLang="zh-CN" sz="1200" kern="0" dirty="0"/>
              <a:t> </a:t>
            </a:r>
            <a:r>
              <a:rPr lang="en-US" altLang="zh-CN" sz="1200" kern="0" dirty="0">
                <a:solidFill>
                  <a:srgbClr val="0000FF"/>
                </a:solidFill>
              </a:rPr>
              <a:t>approval</a:t>
            </a:r>
            <a:r>
              <a:rPr lang="en-US" altLang="zh-CN" sz="1200" kern="0" dirty="0"/>
              <a:t> to go to comment collection  (“Move to Approve a 30-day comment collection on </a:t>
            </a:r>
            <a:r>
              <a:rPr lang="en-US" altLang="zh-CN" sz="1200" kern="0" dirty="0" err="1"/>
              <a:t>TGbf</a:t>
            </a:r>
            <a:r>
              <a:rPr lang="en-US" altLang="zh-CN" sz="1200" kern="0" dirty="0"/>
              <a:t> D0.1?”)</a:t>
            </a:r>
          </a:p>
          <a:p>
            <a:pPr marL="134541" indent="-134541" defTabSz="685800" eaLnBrk="1" fontAlgn="auto" hangingPunct="1">
              <a:spcBef>
                <a:spcPts val="450"/>
              </a:spcBef>
              <a:spcAft>
                <a:spcPts val="0"/>
              </a:spcAft>
            </a:pPr>
            <a:r>
              <a:rPr lang="en-US" altLang="zh-CN" sz="1600" kern="0" dirty="0">
                <a:solidFill>
                  <a:srgbClr val="000000"/>
                </a:solidFill>
              </a:rPr>
              <a:t>March 28 (Monday, two weeks after March 2022 Plenary)</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Editor releases </a:t>
            </a:r>
            <a:r>
              <a:rPr lang="en-US" altLang="zh-CN" sz="1200" kern="0" dirty="0">
                <a:solidFill>
                  <a:srgbClr val="0000FF"/>
                </a:solidFill>
              </a:rPr>
              <a:t>D0.1</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If the Motion is favorable, the TG chair sends a </a:t>
            </a:r>
            <a:r>
              <a:rPr lang="en-US" altLang="zh-CN" sz="1200" kern="0" dirty="0">
                <a:solidFill>
                  <a:srgbClr val="0000FF"/>
                </a:solidFill>
              </a:rPr>
              <a:t>request</a:t>
            </a:r>
            <a:r>
              <a:rPr lang="en-US" altLang="zh-CN" sz="1200" kern="0" dirty="0"/>
              <a:t> to the WG chair (Dorothy) to start the comment collection</a:t>
            </a:r>
          </a:p>
          <a:p>
            <a:pPr marL="269081" lvl="1" indent="-145256" defTabSz="685800" eaLnBrk="1" fontAlgn="auto" hangingPunct="1">
              <a:spcBef>
                <a:spcPts val="450"/>
              </a:spcBef>
              <a:spcAft>
                <a:spcPts val="0"/>
              </a:spcAft>
              <a:buFont typeface="微软雅黑" panose="020B0503020204020204" pitchFamily="34" charset="-122"/>
              <a:buChar char="–"/>
            </a:pPr>
            <a:r>
              <a:rPr lang="en-US" altLang="zh-CN" sz="1200" kern="0" dirty="0"/>
              <a:t>30-day comment collection window </a:t>
            </a:r>
            <a:r>
              <a:rPr lang="en-US" altLang="zh-CN" sz="1200" kern="0" dirty="0">
                <a:solidFill>
                  <a:srgbClr val="0000FF"/>
                </a:solidFill>
              </a:rPr>
              <a:t>opens</a:t>
            </a:r>
          </a:p>
        </p:txBody>
      </p:sp>
      <p:sp>
        <p:nvSpPr>
          <p:cNvPr id="4" name="左大括号 3"/>
          <p:cNvSpPr/>
          <p:nvPr/>
        </p:nvSpPr>
        <p:spPr bwMode="auto">
          <a:xfrm>
            <a:off x="4876800" y="1524000"/>
            <a:ext cx="207962" cy="4800600"/>
          </a:xfrm>
          <a:prstGeom prst="leftBrace">
            <a:avLst>
              <a:gd name="adj1" fmla="val 8333"/>
              <a:gd name="adj2" fmla="val 18807"/>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316444248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F1AB2EE6-FE30-4D0C-913B-802607E59985}" type="slidenum">
              <a:rPr lang="en-US" altLang="en-US" sz="1200" b="0" smtClean="0"/>
              <a:pPr>
                <a:spcBef>
                  <a:spcPct val="0"/>
                </a:spcBef>
                <a:buFontTx/>
                <a:buNone/>
              </a:pPr>
              <a:t>22</a:t>
            </a:fld>
            <a:endParaRPr lang="en-US" altLang="en-US" sz="1200" b="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a:t>Discussion of </a:t>
            </a:r>
            <a:r>
              <a:rPr lang="en-US" altLang="zh-CN" sz="2800" dirty="0" err="1"/>
              <a:t>TGbf</a:t>
            </a:r>
            <a:r>
              <a:rPr lang="en-US" altLang="zh-CN" sz="2800" dirty="0"/>
              <a:t> Timeline and Call for Action</a:t>
            </a:r>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zh-CN" sz="2800" dirty="0"/>
              <a:t>Our goal is to complete the </a:t>
            </a:r>
            <a:r>
              <a:rPr lang="en-US" altLang="zh-CN" sz="2800" dirty="0">
                <a:solidFill>
                  <a:srgbClr val="0000FF"/>
                </a:solidFill>
              </a:rPr>
              <a:t>SFD</a:t>
            </a:r>
            <a:r>
              <a:rPr lang="en-US" altLang="zh-CN" sz="2800" dirty="0"/>
              <a:t> by </a:t>
            </a:r>
            <a:r>
              <a:rPr lang="en-US" altLang="zh-CN" sz="2800" dirty="0">
                <a:solidFill>
                  <a:srgbClr val="0000FF"/>
                </a:solidFill>
              </a:rPr>
              <a:t>November</a:t>
            </a:r>
            <a:endParaRPr lang="en-US" altLang="zh-CN" sz="2800" dirty="0"/>
          </a:p>
          <a:p>
            <a:pPr marL="355600" indent="0" algn="just">
              <a:buNone/>
            </a:pPr>
            <a:r>
              <a:rPr lang="en-US" altLang="zh-CN" sz="2800" dirty="0"/>
              <a:t>and release </a:t>
            </a:r>
            <a:r>
              <a:rPr lang="en-US" altLang="zh-CN" sz="2800" dirty="0">
                <a:solidFill>
                  <a:srgbClr val="0000FF"/>
                </a:solidFill>
              </a:rPr>
              <a:t>D0.1</a:t>
            </a:r>
            <a:r>
              <a:rPr lang="en-US" altLang="zh-CN" sz="2800" dirty="0"/>
              <a:t> in </a:t>
            </a:r>
            <a:r>
              <a:rPr lang="en-US" altLang="zh-CN" sz="2800" dirty="0">
                <a:solidFill>
                  <a:srgbClr val="0000FF"/>
                </a:solidFill>
              </a:rPr>
              <a:t>January</a:t>
            </a:r>
          </a:p>
          <a:p>
            <a:pPr lvl="1" algn="just"/>
            <a:r>
              <a:rPr lang="en-US" altLang="zh-CN" dirty="0">
                <a:solidFill>
                  <a:srgbClr val="0000FF"/>
                </a:solidFill>
              </a:rPr>
              <a:t>Draft</a:t>
            </a:r>
            <a:r>
              <a:rPr lang="en-US" altLang="zh-CN" dirty="0"/>
              <a:t> amendment text </a:t>
            </a:r>
            <a:r>
              <a:rPr lang="en-US" altLang="zh-CN" dirty="0" smtClean="0"/>
              <a:t>contributions (or more </a:t>
            </a:r>
            <a:r>
              <a:rPr lang="en-US" altLang="zh-CN" dirty="0"/>
              <a:t>detailed text </a:t>
            </a:r>
            <a:r>
              <a:rPr lang="en-US" altLang="zh-CN" dirty="0" smtClean="0"/>
              <a:t>documents contribution for SFD) </a:t>
            </a:r>
            <a:r>
              <a:rPr lang="en-US" altLang="zh-CN" dirty="0"/>
              <a:t>are now being accepted</a:t>
            </a:r>
          </a:p>
          <a:p>
            <a:pPr lvl="1" algn="just"/>
            <a:r>
              <a:rPr lang="en-US" altLang="zh-CN" dirty="0"/>
              <a:t>After the November meeting, give </a:t>
            </a:r>
            <a:r>
              <a:rPr lang="en-US" altLang="zh-CN" dirty="0">
                <a:solidFill>
                  <a:srgbClr val="0000FF"/>
                </a:solidFill>
              </a:rPr>
              <a:t>higher priority </a:t>
            </a:r>
            <a:r>
              <a:rPr lang="en-US" altLang="zh-CN" dirty="0"/>
              <a:t>for draft text contributions</a:t>
            </a:r>
          </a:p>
          <a:p>
            <a:pPr lvl="1" algn="just"/>
            <a:r>
              <a:rPr lang="en-US" altLang="zh-CN" dirty="0"/>
              <a:t>Intent to “</a:t>
            </a:r>
            <a:r>
              <a:rPr lang="en-US" altLang="zh-CN" dirty="0">
                <a:solidFill>
                  <a:srgbClr val="0000FF"/>
                </a:solidFill>
              </a:rPr>
              <a:t>close</a:t>
            </a:r>
            <a:r>
              <a:rPr lang="en-US" altLang="zh-CN" dirty="0"/>
              <a:t>” the SFD between November and </a:t>
            </a:r>
            <a:r>
              <a:rPr lang="en-US" altLang="zh-CN" dirty="0" smtClean="0"/>
              <a:t>January</a:t>
            </a:r>
          </a:p>
          <a:p>
            <a:pPr lvl="1" algn="just"/>
            <a:r>
              <a:rPr lang="en-US" altLang="zh-CN" dirty="0" smtClean="0"/>
              <a:t>If needed, increase the call from once per week to </a:t>
            </a:r>
            <a:r>
              <a:rPr lang="en-US" altLang="zh-CN" dirty="0" smtClean="0">
                <a:solidFill>
                  <a:srgbClr val="0000FF"/>
                </a:solidFill>
              </a:rPr>
              <a:t>twice per week</a:t>
            </a:r>
            <a:endParaRPr lang="en-US" altLang="zh-CN" dirty="0">
              <a:solidFill>
                <a:srgbClr val="0000FF"/>
              </a:solidFill>
            </a:endParaRPr>
          </a:p>
          <a:p>
            <a:pPr lvl="1" algn="just"/>
            <a:r>
              <a:rPr lang="en-US" altLang="zh-CN" dirty="0"/>
              <a:t>Note: Timeline may be </a:t>
            </a:r>
            <a:r>
              <a:rPr lang="en-US" altLang="zh-CN" dirty="0">
                <a:solidFill>
                  <a:srgbClr val="0000FF"/>
                </a:solidFill>
              </a:rPr>
              <a:t>adjusted</a:t>
            </a:r>
            <a:r>
              <a:rPr lang="en-US" altLang="zh-CN" dirty="0"/>
              <a:t> depending on the number and type (SFD/draft) of contributions received</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28492696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5C8B59EB-F2FC-4F2B-B19D-A93850D93E02}" type="slidenum">
              <a:rPr lang="en-US" altLang="en-US" sz="1200" b="0" smtClean="0"/>
              <a:pPr>
                <a:spcBef>
                  <a:spcPct val="0"/>
                </a:spcBef>
                <a:buFontTx/>
                <a:buNone/>
              </a:pPr>
              <a:t>23</a:t>
            </a:fld>
            <a:endParaRPr lang="en-US" altLang="en-US" sz="1200" b="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smtClean="0"/>
              <a:t>Feedback </a:t>
            </a:r>
            <a:r>
              <a:rPr lang="en-US" altLang="zh-CN" sz="2400" dirty="0"/>
              <a:t>type, general protocol and procedure, </a:t>
            </a:r>
            <a:r>
              <a:rPr lang="en-US" altLang="zh-CN" sz="2400" dirty="0" err="1" smtClean="0"/>
              <a:t>rame</a:t>
            </a:r>
            <a:r>
              <a:rPr lang="en-US" altLang="zh-CN" sz="2400" dirty="0" smtClean="0"/>
              <a:t> format</a:t>
            </a:r>
            <a:endParaRPr lang="en-US" altLang="zh-CN" sz="2400" dirty="0"/>
          </a:p>
          <a:p>
            <a:pPr lvl="1" algn="just"/>
            <a:r>
              <a:rPr lang="en-US" altLang="zh-CN" sz="2400" dirty="0"/>
              <a:t>Technology and standardization gaps to support WLAN sensing</a:t>
            </a:r>
          </a:p>
          <a:p>
            <a:pPr lvl="1" algn="just"/>
            <a:r>
              <a:rPr lang="en-US" altLang="zh-CN" sz="2400" dirty="0">
                <a:solidFill>
                  <a:srgbClr val="FF0000"/>
                </a:solidFill>
              </a:rPr>
              <a:t>Draft text </a:t>
            </a:r>
            <a:r>
              <a:rPr lang="en-US" altLang="zh-CN" sz="2400" dirty="0" smtClean="0">
                <a:solidFill>
                  <a:srgbClr val="FF0000"/>
                </a:solidFill>
              </a:rPr>
              <a:t>contributions (</a:t>
            </a:r>
            <a:r>
              <a:rPr lang="en-US" altLang="zh-CN" sz="2400" dirty="0">
                <a:solidFill>
                  <a:srgbClr val="FF0000"/>
                </a:solidFill>
              </a:rPr>
              <a:t>or more detailed text documents contribution for SFD) </a:t>
            </a:r>
          </a:p>
          <a:p>
            <a:pPr lvl="1" algn="just"/>
            <a:r>
              <a:rPr lang="en-US" altLang="zh-CN" sz="2400" dirty="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Tree>
    <p:extLst>
      <p:ext uri="{BB962C8B-B14F-4D97-AF65-F5344CB8AC3E}">
        <p14:creationId xmlns:p14="http://schemas.microsoft.com/office/powerpoint/2010/main" val="14741548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79364212-B632-40D2-A347-AF280E1ABC9C}" type="slidenum">
              <a:rPr lang="en-US" altLang="en-US" sz="1200" b="0" smtClean="0"/>
              <a:pPr>
                <a:spcBef>
                  <a:spcPct val="0"/>
                </a:spcBef>
                <a:buFontTx/>
                <a:buNone/>
              </a:pPr>
              <a:t>24</a:t>
            </a:fld>
            <a:endParaRPr lang="en-US" altLang="en-US" sz="1200" b="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Tony Xiao Han (Huawei)</a:t>
            </a:r>
          </a:p>
        </p:txBody>
      </p:sp>
      <p:sp>
        <p:nvSpPr>
          <p:cNvPr id="27652" name="Rectangle 2"/>
          <p:cNvSpPr txBox="1">
            <a:spLocks noChangeArrowheads="1"/>
          </p:cNvSpPr>
          <p:nvPr/>
        </p:nvSpPr>
        <p:spPr bwMode="auto">
          <a:xfrm>
            <a:off x="685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a:t>
            </a:r>
            <a:endParaRPr lang="en-US" altLang="en-US" sz="3200" dirty="0">
              <a:solidFill>
                <a:schemeClr val="tx2"/>
              </a:solidFill>
            </a:endParaRPr>
          </a:p>
        </p:txBody>
      </p:sp>
      <p:sp>
        <p:nvSpPr>
          <p:cNvPr id="10" name="Rectangle 3"/>
          <p:cNvSpPr txBox="1">
            <a:spLocks noChangeArrowheads="1"/>
          </p:cNvSpPr>
          <p:nvPr/>
        </p:nvSpPr>
        <p:spPr bwMode="auto">
          <a:xfrm>
            <a:off x="0" y="914399"/>
            <a:ext cx="9144000" cy="5561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a:cs typeface="Times New Roman" panose="02020603050405020304" pitchFamily="18" charset="0"/>
              </a:rPr>
              <a:t>Confirmed:</a:t>
            </a:r>
          </a:p>
          <a:p>
            <a:pPr marL="400050" lvl="2" indent="0" algn="just">
              <a:spcBef>
                <a:spcPct val="0"/>
              </a:spcBef>
              <a:spcAft>
                <a:spcPts val="0"/>
              </a:spcAft>
              <a:buClr>
                <a:srgbClr val="000000"/>
              </a:buClr>
              <a:buNone/>
              <a:defRPr/>
            </a:pPr>
            <a:r>
              <a:rPr lang="en-US" altLang="zh-CN" b="1" dirty="0" smtClean="0">
                <a:solidFill>
                  <a:srgbClr val="00B050"/>
                </a:solidFill>
                <a:cs typeface="Times New Roman" panose="02020603050405020304" pitchFamily="18" charset="0"/>
              </a:rPr>
              <a:t>January </a:t>
            </a:r>
            <a:r>
              <a:rPr lang="en-US" altLang="zh-CN" b="1" dirty="0">
                <a:solidFill>
                  <a:srgbClr val="00B050"/>
                </a:solidFill>
                <a:cs typeface="Times New Roman" panose="02020603050405020304" pitchFamily="18" charset="0"/>
              </a:rPr>
              <a:t>Interim</a:t>
            </a:r>
            <a:endParaRPr lang="en-US" altLang="zh-CN" b="1"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18 </a:t>
            </a:r>
            <a:r>
              <a:rPr lang="en-US" altLang="zh-CN" dirty="0">
                <a:solidFill>
                  <a:srgbClr val="00B050"/>
                </a:solidFill>
                <a:cs typeface="Times New Roman" panose="02020603050405020304" pitchFamily="18" charset="0"/>
              </a:rPr>
              <a:t>(Tuesday),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a:t>
            </a:r>
            <a:r>
              <a:rPr lang="en-US" altLang="zh-CN" dirty="0">
                <a:solidFill>
                  <a:srgbClr val="00B050"/>
                </a:solidFill>
                <a:cs typeface="Times New Roman" panose="02020603050405020304" pitchFamily="18" charset="0"/>
              </a:rPr>
              <a:t>ET </a:t>
            </a:r>
            <a:r>
              <a:rPr lang="en-US" altLang="zh-CN" dirty="0" smtClean="0">
                <a:solidFill>
                  <a:srgbClr val="00B050"/>
                </a:solidFill>
                <a:cs typeface="Times New Roman" panose="02020603050405020304" pitchFamily="18" charset="0"/>
              </a:rPr>
              <a:t>	January 19 (Wednesday), 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21 (Friday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	January 24 (Monday</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9am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11:00am ET</a:t>
            </a:r>
          </a:p>
          <a:p>
            <a:pPr marL="400050" lvl="2" indent="0" algn="just">
              <a:spcBef>
                <a:spcPct val="0"/>
              </a:spcBef>
              <a:spcAft>
                <a:spcPts val="0"/>
              </a:spcAft>
              <a:buClr>
                <a:srgbClr val="000000"/>
              </a:buClr>
              <a:buNone/>
              <a:defRPr/>
            </a:pPr>
            <a:r>
              <a:rPr lang="en-US" altLang="zh-CN" sz="1000" dirty="0" smtClean="0">
                <a:solidFill>
                  <a:srgbClr val="00B050"/>
                </a:solidFill>
                <a:cs typeface="Times New Roman" panose="02020603050405020304" pitchFamily="18" charset="0"/>
              </a:rPr>
              <a:t>	        </a:t>
            </a:r>
            <a:r>
              <a:rPr lang="en-US" altLang="zh-CN" sz="1100" dirty="0">
                <a:cs typeface="Times New Roman" panose="02020603050405020304" pitchFamily="18" charset="0"/>
              </a:rPr>
              <a:t>(January </a:t>
            </a:r>
            <a:r>
              <a:rPr lang="en-US" altLang="zh-CN" sz="1100" dirty="0" smtClean="0">
                <a:cs typeface="Times New Roman" panose="02020603050405020304" pitchFamily="18" charset="0"/>
              </a:rPr>
              <a:t>28, deadline </a:t>
            </a:r>
            <a:r>
              <a:rPr lang="en-US" altLang="zh-CN" sz="1100" dirty="0">
                <a:cs typeface="Times New Roman" panose="02020603050405020304" pitchFamily="18" charset="0"/>
              </a:rPr>
              <a:t>for baseline document for each topic (in the initial list) to be uploaded)</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7  </a:t>
            </a:r>
            <a:r>
              <a:rPr lang="en-US" altLang="zh-CN" dirty="0">
                <a:solidFill>
                  <a:srgbClr val="00B050"/>
                </a:solidFill>
                <a:cs typeface="Times New Roman" panose="02020603050405020304" pitchFamily="18" charset="0"/>
              </a:rPr>
              <a:t>(Monday),  9am - 11:00am ET 		</a:t>
            </a:r>
            <a:r>
              <a:rPr lang="en-US" altLang="zh-CN" dirty="0" smtClean="0">
                <a:solidFill>
                  <a:srgbClr val="00B050"/>
                </a:solidFill>
                <a:cs typeface="Times New Roman" panose="02020603050405020304" pitchFamily="18" charset="0"/>
              </a:rPr>
              <a:t>February    8   </a:t>
            </a:r>
            <a:r>
              <a:rPr lang="en-US" altLang="zh-CN" dirty="0">
                <a:solidFill>
                  <a:srgbClr val="00B050"/>
                </a:solidFill>
                <a:cs typeface="Times New Roman" panose="02020603050405020304" pitchFamily="18" charset="0"/>
              </a:rPr>
              <a:t>(Tuesday),  9am - 11:00am </a:t>
            </a:r>
            <a:r>
              <a:rPr lang="en-US" altLang="zh-CN" dirty="0" smtClean="0">
                <a:solidFill>
                  <a:srgbClr val="00B05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a:t>
            </a:r>
            <a:r>
              <a:rPr lang="en-US" altLang="zh-CN" dirty="0">
                <a:solidFill>
                  <a:srgbClr val="00B050"/>
                </a:solidFill>
                <a:cs typeface="Times New Roman" panose="02020603050405020304" pitchFamily="18" charset="0"/>
              </a:rPr>
              <a:t>10  (Thursday), </a:t>
            </a:r>
            <a:r>
              <a:rPr lang="en-US" altLang="zh-CN" dirty="0" smtClean="0">
                <a:solidFill>
                  <a:srgbClr val="00B050"/>
                </a:solidFill>
                <a:cs typeface="Times New Roman" panose="02020603050405020304" pitchFamily="18" charset="0"/>
              </a:rPr>
              <a:t>10pm - 12:00am ET</a:t>
            </a: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14  </a:t>
            </a:r>
            <a:r>
              <a:rPr lang="en-US" altLang="zh-CN" dirty="0">
                <a:solidFill>
                  <a:srgbClr val="00B050"/>
                </a:solidFill>
                <a:cs typeface="Times New Roman" panose="02020603050405020304" pitchFamily="18" charset="0"/>
              </a:rPr>
              <a:t>(Monday),  </a:t>
            </a:r>
            <a:r>
              <a:rPr lang="en-US" altLang="zh-CN" dirty="0" smtClean="0">
                <a:solidFill>
                  <a:srgbClr val="00B050"/>
                </a:solidFill>
                <a:cs typeface="Times New Roman" panose="02020603050405020304" pitchFamily="18" charset="0"/>
              </a:rPr>
              <a:t> 9am </a:t>
            </a:r>
            <a:r>
              <a:rPr lang="en-US" altLang="zh-CN" dirty="0">
                <a:solidFill>
                  <a:srgbClr val="00B050"/>
                </a:solidFill>
                <a:cs typeface="Times New Roman" panose="02020603050405020304" pitchFamily="18" charset="0"/>
              </a:rPr>
              <a:t>- 11:00am ET 		</a:t>
            </a:r>
            <a:r>
              <a:rPr lang="en-US" altLang="zh-CN" dirty="0" smtClean="0">
                <a:solidFill>
                  <a:srgbClr val="00B050"/>
                </a:solidFill>
                <a:cs typeface="Times New Roman" panose="02020603050405020304" pitchFamily="18" charset="0"/>
              </a:rPr>
              <a:t>February  15   </a:t>
            </a:r>
            <a:r>
              <a:rPr lang="en-US" altLang="zh-CN" dirty="0">
                <a:solidFill>
                  <a:srgbClr val="00B050"/>
                </a:solidFill>
                <a:cs typeface="Times New Roman" panose="02020603050405020304" pitchFamily="18" charset="0"/>
              </a:rPr>
              <a:t>(Tuesday),  9am - 11:00am ET</a:t>
            </a:r>
          </a:p>
          <a:p>
            <a:pPr marL="685800" lvl="2" indent="-285750" algn="just" defTabSz="914400">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17  (Thursday),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                                                                                        February   22   </a:t>
            </a:r>
            <a:r>
              <a:rPr lang="en-US" altLang="zh-CN" dirty="0">
                <a:solidFill>
                  <a:srgbClr val="00B050"/>
                </a:solidFill>
                <a:cs typeface="Times New Roman" panose="02020603050405020304" pitchFamily="18" charset="0"/>
              </a:rPr>
              <a:t>(Tuesday),  9am - 11:00am </a:t>
            </a:r>
            <a:r>
              <a:rPr lang="en-US" altLang="zh-CN" dirty="0" smtClean="0">
                <a:solidFill>
                  <a:srgbClr val="00B050"/>
                </a:solidFill>
                <a:cs typeface="Times New Roman" panose="02020603050405020304" pitchFamily="18" charset="0"/>
              </a:rPr>
              <a:t>ET</a:t>
            </a:r>
            <a:endParaRPr lang="en-US" altLang="zh-CN" strike="sngStrike"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a:t>
            </a:r>
            <a:r>
              <a:rPr lang="en-US" altLang="zh-CN" dirty="0">
                <a:solidFill>
                  <a:srgbClr val="00B050"/>
                </a:solidFill>
                <a:cs typeface="Times New Roman" panose="02020603050405020304" pitchFamily="18" charset="0"/>
              </a:rPr>
              <a:t>24  (Thursday), </a:t>
            </a:r>
            <a:r>
              <a:rPr lang="en-US" altLang="zh-CN" dirty="0" smtClean="0">
                <a:solidFill>
                  <a:srgbClr val="00B050"/>
                </a:solidFill>
                <a:cs typeface="Times New Roman" panose="02020603050405020304" pitchFamily="18" charset="0"/>
              </a:rPr>
              <a:t>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a:t>
            </a:r>
            <a:r>
              <a:rPr lang="en-US" altLang="zh-CN" dirty="0">
                <a:solidFill>
                  <a:srgbClr val="00B050"/>
                </a:solidFill>
                <a:cs typeface="Times New Roman" panose="02020603050405020304" pitchFamily="18" charset="0"/>
              </a:rPr>
              <a:t>ET </a:t>
            </a: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February   28  (Monday),  9am - 11:00am ET 		March        1   (Tuesday),  9am - 11:00am ET</a:t>
            </a:r>
            <a:r>
              <a:rPr lang="en-US" altLang="zh-CN" sz="1050" dirty="0" smtClean="0">
                <a:solidFill>
                  <a:srgbClr val="00B050"/>
                </a:solidFill>
                <a:cs typeface="Times New Roman" panose="02020603050405020304" pitchFamily="18" charset="0"/>
              </a:rPr>
              <a:t> </a:t>
            </a: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March        3   </a:t>
            </a:r>
            <a:r>
              <a:rPr lang="en-US" altLang="zh-CN" dirty="0">
                <a:solidFill>
                  <a:srgbClr val="00B050"/>
                </a:solidFill>
                <a:cs typeface="Times New Roman" panose="02020603050405020304" pitchFamily="18" charset="0"/>
              </a:rPr>
              <a:t>(Thursday), </a:t>
            </a:r>
            <a:r>
              <a:rPr lang="en-US" altLang="zh-CN" dirty="0" smtClean="0">
                <a:solidFill>
                  <a:srgbClr val="00B050"/>
                </a:solidFill>
                <a:cs typeface="Times New Roman" panose="02020603050405020304" pitchFamily="18" charset="0"/>
              </a:rPr>
              <a:t> 10pm </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12:00am </a:t>
            </a:r>
            <a:r>
              <a:rPr lang="en-US" altLang="zh-CN" dirty="0">
                <a:solidFill>
                  <a:srgbClr val="00B050"/>
                </a:solidFill>
                <a:cs typeface="Times New Roman" panose="02020603050405020304" pitchFamily="18" charset="0"/>
              </a:rPr>
              <a:t>ET</a:t>
            </a:r>
          </a:p>
          <a:p>
            <a:pPr marL="400050" lvl="2" indent="0" algn="just">
              <a:spcBef>
                <a:spcPct val="0"/>
              </a:spcBef>
              <a:spcAft>
                <a:spcPts val="0"/>
              </a:spcAft>
              <a:buClr>
                <a:srgbClr val="000000"/>
              </a:buClr>
              <a:buNone/>
              <a:defRPr/>
            </a:pPr>
            <a:endParaRPr lang="en-US" altLang="zh-CN" sz="600" dirty="0" smtClean="0"/>
          </a:p>
          <a:p>
            <a:pPr marL="457200" lvl="1" indent="-228600" algn="just" defTabSz="914400">
              <a:spcBef>
                <a:spcPct val="0"/>
              </a:spcBef>
              <a:spcAft>
                <a:spcPts val="0"/>
              </a:spcAft>
              <a:buClr>
                <a:srgbClr val="000000"/>
              </a:buClr>
              <a:buFont typeface="Arial" panose="020B0604020202020204" pitchFamily="34" charset="0"/>
              <a:buChar char="•"/>
              <a:defRPr/>
            </a:pPr>
            <a:r>
              <a:rPr lang="en-US" altLang="zh-CN" sz="1600" b="1" dirty="0">
                <a:solidFill>
                  <a:srgbClr val="000000"/>
                </a:solidFill>
                <a:cs typeface="Times New Roman" panose="02020603050405020304" pitchFamily="18" charset="0"/>
              </a:rPr>
              <a:t>To be confirmed:</a:t>
            </a:r>
          </a:p>
          <a:p>
            <a:pPr marL="400050" lvl="2" indent="0" algn="just">
              <a:spcBef>
                <a:spcPct val="0"/>
              </a:spcBef>
              <a:spcAft>
                <a:spcPts val="0"/>
              </a:spcAft>
              <a:buClr>
                <a:srgbClr val="000000"/>
              </a:buClr>
              <a:buNone/>
              <a:defRPr/>
            </a:pPr>
            <a:r>
              <a:rPr lang="en-US" altLang="zh-CN" b="1" dirty="0" smtClean="0"/>
              <a:t>March 2022 IEEE Plenary (March </a:t>
            </a:r>
            <a:r>
              <a:rPr lang="en-US" altLang="zh-CN" b="1" strike="sngStrike" dirty="0" smtClean="0">
                <a:solidFill>
                  <a:srgbClr val="FF0000"/>
                </a:solidFill>
              </a:rPr>
              <a:t>13-18</a:t>
            </a:r>
            <a:r>
              <a:rPr lang="en-US" altLang="zh-CN" b="1" dirty="0" smtClean="0">
                <a:solidFill>
                  <a:srgbClr val="FF0000"/>
                </a:solidFill>
              </a:rPr>
              <a:t> 7-15</a:t>
            </a:r>
            <a:r>
              <a:rPr lang="en-US" altLang="zh-CN" b="1" dirty="0" smtClean="0"/>
              <a:t>)   </a:t>
            </a:r>
            <a:r>
              <a:rPr lang="en-US" altLang="zh-CN" dirty="0" smtClean="0">
                <a:cs typeface="Times New Roman" panose="02020603050405020304" pitchFamily="18" charset="0"/>
              </a:rPr>
              <a:t>(Deadline for contributions to pass motion and be included in D0.1) </a:t>
            </a:r>
            <a:endParaRPr lang="en-US" altLang="zh-CN"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a:t>
            </a:r>
            <a:r>
              <a:rPr lang="en-US" altLang="zh-CN" dirty="0">
                <a:solidFill>
                  <a:srgbClr val="FF3300"/>
                </a:solidFill>
                <a:cs typeface="Times New Roman" panose="02020603050405020304" pitchFamily="18" charset="0"/>
              </a:rPr>
              <a:t>8   (Tuesday),  </a:t>
            </a:r>
            <a:r>
              <a:rPr lang="en-US" altLang="zh-CN" dirty="0" smtClean="0">
                <a:solidFill>
                  <a:srgbClr val="FF3300"/>
                </a:solidFill>
                <a:cs typeface="Times New Roman" panose="02020603050405020304" pitchFamily="18" charset="0"/>
              </a:rPr>
              <a:t>    9am </a:t>
            </a:r>
            <a:r>
              <a:rPr lang="en-US" altLang="zh-CN" dirty="0">
                <a:solidFill>
                  <a:srgbClr val="FF3300"/>
                </a:solidFill>
                <a:cs typeface="Times New Roman" panose="02020603050405020304" pitchFamily="18" charset="0"/>
              </a:rPr>
              <a:t>- 11:00am </a:t>
            </a:r>
            <a:r>
              <a:rPr lang="en-US" altLang="zh-CN" dirty="0" smtClean="0">
                <a:solidFill>
                  <a:srgbClr val="FF3300"/>
                </a:solidFill>
                <a:cs typeface="Times New Roman" panose="02020603050405020304" pitchFamily="18" charset="0"/>
              </a:rPr>
              <a:t>ET</a:t>
            </a:r>
            <a:endParaRPr lang="en-US" altLang="zh-CN" sz="1050" strike="sngStrike"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trike="sngStrike" dirty="0">
                <a:solidFill>
                  <a:srgbClr val="FF3300"/>
                </a:solidFill>
                <a:cs typeface="Times New Roman" panose="02020603050405020304" pitchFamily="18" charset="0"/>
              </a:rPr>
              <a:t>March        </a:t>
            </a:r>
            <a:r>
              <a:rPr lang="en-US" altLang="zh-CN" strike="sngStrike" dirty="0" smtClean="0">
                <a:solidFill>
                  <a:srgbClr val="FF3300"/>
                </a:solidFill>
                <a:cs typeface="Times New Roman" panose="02020603050405020304" pitchFamily="18" charset="0"/>
              </a:rPr>
              <a:t>9   </a:t>
            </a:r>
            <a:r>
              <a:rPr lang="en-US" altLang="zh-CN" strike="sngStrike" dirty="0" smtClean="0">
                <a:solidFill>
                  <a:srgbClr val="FF0000"/>
                </a:solidFill>
                <a:cs typeface="Times New Roman" panose="02020603050405020304" pitchFamily="18" charset="0"/>
              </a:rPr>
              <a:t>(Wednesday</a:t>
            </a:r>
            <a:r>
              <a:rPr lang="en-US" altLang="zh-CN" strike="sngStrike" dirty="0">
                <a:solidFill>
                  <a:srgbClr val="FF0000"/>
                </a:solidFill>
                <a:cs typeface="Times New Roman" panose="02020603050405020304" pitchFamily="18" charset="0"/>
              </a:rPr>
              <a:t>), 9am - 11:00am </a:t>
            </a:r>
            <a:r>
              <a:rPr lang="en-US" altLang="zh-CN" strike="sngStrike" dirty="0" smtClean="0">
                <a:solidFill>
                  <a:srgbClr val="FF0000"/>
                </a:solidFill>
                <a:cs typeface="Times New Roman" panose="02020603050405020304" pitchFamily="18" charset="0"/>
              </a:rPr>
              <a:t>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C000"/>
                </a:solidFill>
                <a:cs typeface="Times New Roman" panose="02020603050405020304" pitchFamily="18" charset="0"/>
              </a:rPr>
              <a:t>March        9   (Wednesday), </a:t>
            </a:r>
            <a:r>
              <a:rPr lang="en-US" altLang="zh-CN" dirty="0" smtClean="0">
                <a:solidFill>
                  <a:srgbClr val="FFC000"/>
                </a:solidFill>
                <a:cs typeface="Times New Roman" panose="02020603050405020304" pitchFamily="18" charset="0"/>
              </a:rPr>
              <a:t>10pm </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12:00am ET (Not sure if this slot is ok for Plenary and Interim?)</a:t>
            </a: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FF3300"/>
                </a:solidFill>
                <a:cs typeface="Times New Roman" panose="02020603050405020304" pitchFamily="18" charset="0"/>
              </a:rPr>
              <a:t>March        11  </a:t>
            </a:r>
            <a:r>
              <a:rPr lang="en-US" altLang="zh-CN" dirty="0" smtClean="0">
                <a:solidFill>
                  <a:srgbClr val="FF0000"/>
                </a:solidFill>
                <a:cs typeface="Times New Roman" panose="02020603050405020304" pitchFamily="18" charset="0"/>
              </a:rPr>
              <a:t>(Friday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a:t>
            </a:r>
            <a:r>
              <a:rPr lang="en-US" altLang="zh-CN" dirty="0" smtClean="0">
                <a:solidFill>
                  <a:srgbClr val="FF0000"/>
                </a:solidFill>
                <a:cs typeface="Times New Roman" panose="02020603050405020304" pitchFamily="18" charset="0"/>
              </a:rPr>
              <a:t>ET</a:t>
            </a:r>
            <a:endParaRPr lang="en-US" altLang="zh-CN" dirty="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FF3300"/>
                </a:solidFill>
                <a:cs typeface="Times New Roman" panose="02020603050405020304" pitchFamily="18" charset="0"/>
              </a:rPr>
              <a:t>March        </a:t>
            </a:r>
            <a:r>
              <a:rPr lang="en-US" altLang="zh-CN" dirty="0" smtClean="0">
                <a:solidFill>
                  <a:srgbClr val="FF3300"/>
                </a:solidFill>
                <a:cs typeface="Times New Roman" panose="02020603050405020304" pitchFamily="18" charset="0"/>
              </a:rPr>
              <a:t>14  </a:t>
            </a:r>
            <a:r>
              <a:rPr lang="en-US" altLang="zh-CN" dirty="0" smtClean="0">
                <a:solidFill>
                  <a:srgbClr val="FF0000"/>
                </a:solidFill>
                <a:cs typeface="Times New Roman" panose="02020603050405020304" pitchFamily="18" charset="0"/>
              </a:rPr>
              <a:t>(Monday</a:t>
            </a:r>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9am </a:t>
            </a:r>
            <a:r>
              <a:rPr lang="en-US" altLang="zh-CN" dirty="0">
                <a:solidFill>
                  <a:srgbClr val="FF0000"/>
                </a:solidFill>
                <a:cs typeface="Times New Roman" panose="02020603050405020304" pitchFamily="18" charset="0"/>
              </a:rPr>
              <a:t>- 11:00am </a:t>
            </a:r>
            <a:r>
              <a:rPr lang="en-US" altLang="zh-CN" dirty="0" smtClean="0">
                <a:solidFill>
                  <a:srgbClr val="FF0000"/>
                </a:solidFill>
                <a:cs typeface="Times New Roman" panose="02020603050405020304" pitchFamily="18" charset="0"/>
              </a:rPr>
              <a:t>ET </a:t>
            </a:r>
          </a:p>
          <a:p>
            <a:pPr marL="400050" lvl="2" indent="0" algn="just">
              <a:spcBef>
                <a:spcPct val="0"/>
              </a:spcBef>
              <a:spcAft>
                <a:spcPts val="0"/>
              </a:spcAft>
              <a:buClr>
                <a:srgbClr val="000000"/>
              </a:buClr>
              <a:buNone/>
              <a:defRPr/>
            </a:pPr>
            <a:r>
              <a:rPr lang="en-US" altLang="zh-CN" kern="0" dirty="0">
                <a:solidFill>
                  <a:srgbClr val="FF0000"/>
                </a:solidFill>
                <a:cs typeface="Times New Roman" panose="02020603050405020304" pitchFamily="18" charset="0"/>
              </a:rPr>
              <a:t>	 </a:t>
            </a:r>
            <a:r>
              <a:rPr lang="en-US" altLang="zh-CN" kern="0" dirty="0" smtClean="0">
                <a:solidFill>
                  <a:srgbClr val="FF0000"/>
                </a:solidFill>
                <a:cs typeface="Times New Roman" panose="02020603050405020304" pitchFamily="18" charset="0"/>
              </a:rPr>
              <a:t>      </a:t>
            </a:r>
            <a:r>
              <a:rPr lang="en-US" altLang="zh-CN" kern="0" dirty="0" smtClean="0"/>
              <a:t>Seek </a:t>
            </a:r>
            <a:r>
              <a:rPr lang="en-US" altLang="zh-CN" kern="0" dirty="0" err="1"/>
              <a:t>TGbf</a:t>
            </a:r>
            <a:r>
              <a:rPr lang="en-US" altLang="zh-CN" kern="0" dirty="0"/>
              <a:t> </a:t>
            </a:r>
            <a:r>
              <a:rPr lang="en-US" altLang="zh-CN" kern="0" dirty="0">
                <a:solidFill>
                  <a:srgbClr val="0000FF"/>
                </a:solidFill>
              </a:rPr>
              <a:t>approval</a:t>
            </a:r>
            <a:r>
              <a:rPr lang="en-US" altLang="zh-CN" kern="0" dirty="0"/>
              <a:t> to go to comment collection  (“Move to Approve a 30-day comment collection on </a:t>
            </a:r>
            <a:r>
              <a:rPr lang="en-US" altLang="zh-CN" kern="0" dirty="0" err="1"/>
              <a:t>TGbf</a:t>
            </a:r>
            <a:r>
              <a:rPr lang="en-US" altLang="zh-CN" kern="0" dirty="0"/>
              <a:t> D0.1?”)</a:t>
            </a:r>
          </a:p>
          <a:p>
            <a:pPr lvl="1" indent="-228600" algn="just">
              <a:spcBef>
                <a:spcPct val="0"/>
              </a:spcBef>
              <a:spcAft>
                <a:spcPts val="0"/>
              </a:spcAft>
              <a:buClr>
                <a:srgbClr val="000000"/>
              </a:buClr>
              <a:buFont typeface="Arial" panose="020B0604020202020204" pitchFamily="34" charset="0"/>
              <a:buChar char="•"/>
              <a:defRPr/>
            </a:pPr>
            <a:endParaRPr lang="en-US" altLang="zh-CN" sz="700" b="1"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1200" dirty="0" smtClean="0">
                <a:cs typeface="Times New Roman" panose="02020603050405020304" pitchFamily="18" charset="0"/>
              </a:rPr>
              <a:t>** Note: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1. when conflict with CAC, the call will be changed from </a:t>
            </a:r>
            <a:r>
              <a:rPr lang="en-US" altLang="zh-CN" sz="1050" dirty="0" smtClean="0">
                <a:solidFill>
                  <a:srgbClr val="FF3300"/>
                </a:solidFill>
                <a:cs typeface="Times New Roman" panose="02020603050405020304" pitchFamily="18" charset="0"/>
              </a:rPr>
              <a:t>9am</a:t>
            </a:r>
            <a:r>
              <a:rPr lang="en-US" altLang="zh-CN" sz="1050" dirty="0" smtClean="0">
                <a:cs typeface="Times New Roman" panose="02020603050405020304" pitchFamily="18" charset="0"/>
              </a:rPr>
              <a:t> -11:00am to </a:t>
            </a:r>
            <a:r>
              <a:rPr lang="en-US" altLang="zh-CN" sz="1050" dirty="0" smtClean="0">
                <a:solidFill>
                  <a:srgbClr val="FF3300"/>
                </a:solidFill>
                <a:cs typeface="Times New Roman" panose="02020603050405020304" pitchFamily="18" charset="0"/>
              </a:rPr>
              <a:t>10am</a:t>
            </a:r>
            <a:r>
              <a:rPr lang="en-US" altLang="zh-CN" sz="1050" dirty="0">
                <a:cs typeface="Times New Roman" panose="02020603050405020304" pitchFamily="18" charset="0"/>
              </a:rPr>
              <a:t> </a:t>
            </a:r>
            <a:r>
              <a:rPr lang="en-US" altLang="zh-CN" sz="1050" dirty="0" smtClean="0">
                <a:cs typeface="Times New Roman" panose="02020603050405020304" pitchFamily="18" charset="0"/>
              </a:rPr>
              <a:t>-11:00am (Jan-March </a:t>
            </a:r>
            <a:r>
              <a:rPr lang="en-US" altLang="zh-CN" sz="1050" dirty="0">
                <a:cs typeface="Times New Roman" panose="02020603050405020304" pitchFamily="18" charset="0"/>
              </a:rPr>
              <a:t>2022 CAC </a:t>
            </a:r>
            <a:r>
              <a:rPr lang="en-US" altLang="zh-CN" sz="1050" dirty="0" smtClean="0">
                <a:cs typeface="Times New Roman" panose="02020603050405020304" pitchFamily="18" charset="0"/>
              </a:rPr>
              <a:t>calls (TBD): Monday </a:t>
            </a:r>
            <a:r>
              <a:rPr lang="en-US" altLang="zh-CN" sz="1050" dirty="0">
                <a:solidFill>
                  <a:srgbClr val="FF0000"/>
                </a:solidFill>
                <a:cs typeface="Times New Roman" panose="02020603050405020304" pitchFamily="18" charset="0"/>
              </a:rPr>
              <a:t>February 21 </a:t>
            </a:r>
            <a:r>
              <a:rPr lang="en-US" altLang="zh-CN" sz="1050" dirty="0">
                <a:cs typeface="Times New Roman" panose="02020603050405020304" pitchFamily="18" charset="0"/>
              </a:rPr>
              <a:t>and Thursday </a:t>
            </a:r>
            <a:r>
              <a:rPr lang="en-US" altLang="zh-CN" sz="1050" dirty="0">
                <a:solidFill>
                  <a:srgbClr val="FF0000"/>
                </a:solidFill>
                <a:cs typeface="Times New Roman" panose="02020603050405020304" pitchFamily="18" charset="0"/>
              </a:rPr>
              <a:t>March </a:t>
            </a:r>
            <a:r>
              <a:rPr lang="en-US" altLang="zh-CN" sz="1050" dirty="0" smtClean="0">
                <a:solidFill>
                  <a:srgbClr val="FF0000"/>
                </a:solidFill>
                <a:cs typeface="Times New Roman" panose="02020603050405020304" pitchFamily="18" charset="0"/>
              </a:rPr>
              <a:t>3</a:t>
            </a:r>
            <a:r>
              <a:rPr lang="en-US" altLang="zh-CN" sz="1050" dirty="0" smtClean="0">
                <a:cs typeface="Times New Roman" panose="02020603050405020304" pitchFamily="18" charset="0"/>
              </a:rPr>
              <a:t> )</a:t>
            </a:r>
          </a:p>
          <a:p>
            <a:pPr marL="0" lvl="1" indent="0" algn="just">
              <a:spcBef>
                <a:spcPct val="0"/>
              </a:spcBef>
              <a:spcAft>
                <a:spcPts val="300"/>
              </a:spcAft>
              <a:buClr>
                <a:srgbClr val="000000"/>
              </a:buClr>
              <a:buNone/>
              <a:defRPr/>
            </a:pPr>
            <a:r>
              <a:rPr lang="en-US" altLang="zh-CN" sz="1050" dirty="0" smtClean="0">
                <a:cs typeface="Times New Roman" panose="02020603050405020304" pitchFamily="18" charset="0"/>
              </a:rPr>
              <a:t>2. </a:t>
            </a:r>
            <a:r>
              <a:rPr lang="en-US" altLang="zh-CN" sz="1050" dirty="0">
                <a:cs typeface="MS PGothic" charset="0"/>
              </a:rPr>
              <a:t>Thursday 10pm - 12:00am ET (Thursday 7 PM - 9 PM PT, Friday 11am-1pm in China, Friday 5am-7am in Israel, Friday 4am – 6am in Central Europe</a:t>
            </a:r>
            <a:r>
              <a:rPr lang="en-US" altLang="zh-CN" sz="1050" dirty="0" smtClean="0">
                <a:cs typeface="MS PGothic" charset="0"/>
              </a:rPr>
              <a:t>), and </a:t>
            </a:r>
            <a:r>
              <a:rPr lang="en-US" altLang="zh-CN" sz="1050" dirty="0" smtClean="0">
                <a:solidFill>
                  <a:srgbClr val="0000FF"/>
                </a:solidFill>
                <a:cs typeface="MS PGothic" charset="0"/>
              </a:rPr>
              <a:t>Sang Kim </a:t>
            </a:r>
            <a:r>
              <a:rPr lang="en-US" altLang="zh-CN" sz="1050" dirty="0" smtClean="0">
                <a:cs typeface="MS PGothic" charset="0"/>
              </a:rPr>
              <a:t>will help to take the minutes for these slots.</a:t>
            </a:r>
            <a:endParaRPr lang="zh-CN" altLang="en-US" sz="1050" dirty="0"/>
          </a:p>
        </p:txBody>
      </p:sp>
    </p:spTree>
    <p:extLst>
      <p:ext uri="{BB962C8B-B14F-4D97-AF65-F5344CB8AC3E}">
        <p14:creationId xmlns:p14="http://schemas.microsoft.com/office/powerpoint/2010/main" val="33712130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25</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a:solidFill>
                  <a:srgbClr val="0000FF"/>
                </a:solidFill>
                <a:cs typeface="Times New Roman" panose="02020603050405020304" pitchFamily="18" charset="0"/>
              </a:rPr>
              <a:t>January </a:t>
            </a:r>
            <a:r>
              <a:rPr lang="en-US" altLang="en-US" sz="3000" dirty="0" smtClean="0">
                <a:solidFill>
                  <a:srgbClr val="0000FF"/>
                </a:solidFill>
                <a:cs typeface="Times New Roman" panose="02020603050405020304" pitchFamily="18" charset="0"/>
              </a:rPr>
              <a:t>24 </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400" dirty="0"/>
              <a:t>Call the meeting to order</a:t>
            </a:r>
          </a:p>
          <a:p>
            <a:pPr algn="just"/>
            <a:r>
              <a:rPr lang="en-US" altLang="en-US" sz="1400" dirty="0"/>
              <a:t>Patent policy and logistics</a:t>
            </a:r>
          </a:p>
          <a:p>
            <a:r>
              <a:rPr lang="en-US" altLang="zh-CN" sz="1400" dirty="0" err="1" smtClean="0"/>
              <a:t>TGbf</a:t>
            </a:r>
            <a:r>
              <a:rPr lang="en-US" altLang="zh-CN" sz="1400" dirty="0" smtClean="0"/>
              <a:t> Timeline</a:t>
            </a:r>
            <a:endParaRPr lang="en-US" altLang="zh-CN" sz="1400" dirty="0"/>
          </a:p>
          <a:p>
            <a:pPr algn="just"/>
            <a:r>
              <a:rPr lang="en-US" altLang="en-US" sz="1400" dirty="0" smtClean="0"/>
              <a:t>Call </a:t>
            </a:r>
            <a:r>
              <a:rPr lang="en-US" altLang="en-US" sz="1400" dirty="0"/>
              <a:t>for contribution</a:t>
            </a:r>
          </a:p>
          <a:p>
            <a:pPr algn="just"/>
            <a:r>
              <a:rPr lang="en-US" altLang="en-US" sz="1400" dirty="0"/>
              <a:t>Teleconference </a:t>
            </a:r>
            <a:r>
              <a:rPr lang="en-US" altLang="en-US" sz="1400" dirty="0" smtClean="0"/>
              <a:t>Times</a:t>
            </a:r>
          </a:p>
          <a:p>
            <a:pPr algn="just"/>
            <a:r>
              <a:rPr lang="en-US" altLang="zh-CN" sz="1400" dirty="0" smtClean="0"/>
              <a:t>Motion (</a:t>
            </a:r>
            <a:r>
              <a:rPr lang="en-US" altLang="zh-CN" sz="1400" dirty="0" smtClean="0">
                <a:solidFill>
                  <a:srgbClr val="0000FF"/>
                </a:solidFill>
              </a:rPr>
              <a:t>xx-xx</a:t>
            </a:r>
            <a:r>
              <a:rPr lang="en-US" altLang="zh-CN" sz="1400" dirty="0" smtClean="0"/>
              <a:t>)</a:t>
            </a:r>
            <a:endParaRPr lang="en-US" altLang="en-US" sz="1400" dirty="0" smtClean="0"/>
          </a:p>
          <a:p>
            <a:pPr algn="just"/>
            <a:r>
              <a:rPr lang="en-US" altLang="en-US" sz="1400" dirty="0" smtClean="0"/>
              <a:t>Presentation </a:t>
            </a:r>
            <a:r>
              <a:rPr lang="en-US" altLang="en-US" sz="1400" dirty="0"/>
              <a:t>of </a:t>
            </a:r>
            <a:r>
              <a:rPr lang="en-US" altLang="en-US" sz="1400" dirty="0" smtClean="0"/>
              <a:t>submissions</a:t>
            </a:r>
          </a:p>
          <a:p>
            <a:pPr algn="just"/>
            <a:endParaRPr lang="en-US" altLang="en-US" sz="1400" dirty="0"/>
          </a:p>
          <a:p>
            <a:pPr algn="just"/>
            <a:endParaRPr lang="en-US" altLang="en-US" sz="1400" dirty="0" smtClean="0"/>
          </a:p>
          <a:p>
            <a:pPr algn="just"/>
            <a:endParaRPr lang="en-US" altLang="en-US" sz="1400" dirty="0"/>
          </a:p>
          <a:p>
            <a:pPr algn="just"/>
            <a:endParaRPr lang="en-US" altLang="en-US" sz="1400" dirty="0" smtClean="0"/>
          </a:p>
          <a:p>
            <a:pPr algn="just"/>
            <a:endParaRPr lang="en-US" altLang="en-US" sz="1400" dirty="0"/>
          </a:p>
          <a:p>
            <a:pPr algn="just"/>
            <a:endParaRPr lang="en-US" altLang="en-US" sz="1400" dirty="0"/>
          </a:p>
          <a:p>
            <a:pPr algn="just"/>
            <a:endParaRPr lang="en-US" altLang="en-US" sz="1400" dirty="0"/>
          </a:p>
          <a:p>
            <a:pPr lvl="1" algn="just"/>
            <a:endParaRPr lang="en-US" altLang="en-US" sz="1100" dirty="0"/>
          </a:p>
          <a:p>
            <a:pPr algn="just"/>
            <a:endParaRPr lang="en-US" altLang="en-US" sz="1400" dirty="0"/>
          </a:p>
          <a:p>
            <a:pPr algn="just"/>
            <a:endParaRPr lang="en-US" altLang="en-US" sz="1400" dirty="0"/>
          </a:p>
          <a:p>
            <a:pPr algn="just"/>
            <a:endParaRPr lang="en-US" altLang="en-US" sz="100" dirty="0"/>
          </a:p>
          <a:p>
            <a:pPr algn="just"/>
            <a:r>
              <a:rPr lang="en-US" altLang="en-US" sz="1400" dirty="0"/>
              <a:t>Any other business</a:t>
            </a:r>
            <a:endParaRPr lang="en-US" altLang="en-US" sz="1050" dirty="0"/>
          </a:p>
          <a:p>
            <a:pPr lvl="1" algn="just"/>
            <a:r>
              <a:rPr lang="en-US" altLang="en-US" sz="1100" dirty="0" smtClean="0"/>
              <a:t>?</a:t>
            </a:r>
          </a:p>
          <a:p>
            <a:pPr marL="342900" lvl="1" indent="-342900" algn="just">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altLang="zh-CN" sz="1600" b="1" dirty="0">
                <a:solidFill>
                  <a:srgbClr val="0000FF"/>
                </a:solidFill>
              </a:rPr>
              <a:t>Docs in blue were presented but need more discussion or deferred</a:t>
            </a:r>
          </a:p>
        </p:txBody>
      </p:sp>
    </p:spTree>
    <p:extLst>
      <p:ext uri="{BB962C8B-B14F-4D97-AF65-F5344CB8AC3E}">
        <p14:creationId xmlns:p14="http://schemas.microsoft.com/office/powerpoint/2010/main" val="154880896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26</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51 (January Interim)</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The </a:t>
            </a:r>
            <a:r>
              <a:rPr lang="en-US" altLang="zh-CN" sz="1600" dirty="0"/>
              <a:t>sensing measurement setup procedure consists of</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request frame by the sensing initiator followed by the transmission of an </a:t>
            </a:r>
            <a:r>
              <a:rPr lang="en-US" altLang="zh-CN" sz="1400" dirty="0" err="1"/>
              <a:t>Ack</a:t>
            </a:r>
            <a:r>
              <a:rPr lang="en-US" altLang="zh-CN" sz="1400" dirty="0"/>
              <a:t> frame by the intended sensing responder; and</a:t>
            </a:r>
          </a:p>
          <a:p>
            <a:pPr marL="990600" lvl="1">
              <a:buFont typeface="Arial" panose="020B0604020202020204" pitchFamily="34" charset="0"/>
              <a:buChar char="•"/>
              <a:defRPr/>
            </a:pPr>
            <a:r>
              <a:rPr lang="en-US" altLang="zh-CN" sz="1400" dirty="0" smtClean="0"/>
              <a:t>the </a:t>
            </a:r>
            <a:r>
              <a:rPr lang="en-US" altLang="zh-CN" sz="1400" dirty="0"/>
              <a:t>transmission of a sensing measurement setup response frame by the intended sensing responder followed by the transmission of an </a:t>
            </a:r>
            <a:r>
              <a:rPr lang="en-US" altLang="zh-CN" sz="1400" dirty="0" err="1"/>
              <a:t>Ack</a:t>
            </a:r>
            <a:r>
              <a:rPr lang="en-US" altLang="zh-CN" sz="1400" dirty="0"/>
              <a:t> frame by the sensing initiator</a:t>
            </a:r>
            <a:r>
              <a:rPr lang="en-US" altLang="zh-CN" sz="1400" dirty="0" smtClean="0"/>
              <a:t>.</a:t>
            </a:r>
          </a:p>
          <a:p>
            <a:pPr marL="342900" lvl="1" indent="-342900"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 1N</a:t>
            </a:r>
            <a:r>
              <a:rPr lang="en-US" altLang="zh-CN" kern="0" dirty="0"/>
              <a:t>/ </a:t>
            </a:r>
            <a:r>
              <a:rPr lang="en-US" altLang="zh-CN" kern="0" dirty="0" smtClean="0"/>
              <a:t> 15A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415433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27</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52</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smtClean="0"/>
              <a:t>In </a:t>
            </a:r>
            <a:r>
              <a:rPr lang="en-US" altLang="zh-CN" sz="1600" dirty="0"/>
              <a:t>a sensing measurement setup procedure, if the sensing responder intends to reject the assigned operational parameters included in the sensing measurement setup request frame, it may provide its preferred operational parameters in the sensing measurement setup response frame.</a:t>
            </a:r>
          </a:p>
          <a:p>
            <a:pPr lvl="1">
              <a:buFont typeface="Arial" panose="020B0604020202020204" pitchFamily="34" charset="0"/>
              <a:buChar char="–"/>
              <a:defRPr/>
            </a:pPr>
            <a:r>
              <a:rPr lang="en-US" altLang="zh-CN" sz="1600" dirty="0" smtClean="0"/>
              <a:t>For </a:t>
            </a:r>
            <a:r>
              <a:rPr lang="en-US" altLang="zh-CN" sz="1600" dirty="0"/>
              <a:t>the accept case, whether the responder may provide its preferred operational parameters or not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14Y</a:t>
            </a:r>
            <a:r>
              <a:rPr lang="en-US" altLang="zh-CN" kern="0" dirty="0"/>
              <a:t>/ </a:t>
            </a:r>
            <a:r>
              <a:rPr lang="en-US" altLang="zh-CN" kern="0" dirty="0" smtClean="0"/>
              <a:t> 6N</a:t>
            </a:r>
            <a:r>
              <a:rPr lang="en-US" altLang="zh-CN" kern="0" dirty="0"/>
              <a:t>/ </a:t>
            </a:r>
            <a:r>
              <a:rPr lang="en-US" altLang="zh-CN" kern="0" dirty="0" smtClean="0"/>
              <a:t> 14A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95196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28</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53</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smtClean="0"/>
              <a:t>11bf </a:t>
            </a:r>
            <a:r>
              <a:rPr lang="en-US" altLang="zh-CN" sz="1600" dirty="0"/>
              <a:t>shall define both public and protected action frames, which include sensing measurement setup request/response, sensing measurement report, sensing measurement setup termination, and SBP request/response frames.</a:t>
            </a:r>
          </a:p>
          <a:p>
            <a:pPr lvl="1">
              <a:buFont typeface="Arial" panose="020B0604020202020204" pitchFamily="34" charset="0"/>
              <a:buChar char="–"/>
              <a:defRPr/>
            </a:pPr>
            <a:r>
              <a:rPr lang="en-US" altLang="zh-CN" sz="1600" dirty="0" smtClean="0"/>
              <a:t>Note</a:t>
            </a:r>
            <a:r>
              <a:rPr lang="en-US" altLang="zh-CN" sz="1600" dirty="0"/>
              <a:t>: Other public and protected action frames for sensing are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Chaoming Luo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1828r4</a:t>
            </a:r>
          </a:p>
          <a:p>
            <a:pPr marL="628650" lvl="2">
              <a:buFont typeface="微软雅黑" panose="020B0503020204020204" pitchFamily="34" charset="-122"/>
              <a:buChar char="–"/>
              <a:defRPr/>
            </a:pPr>
            <a:r>
              <a:rPr lang="en-US" altLang="zh-CN" kern="0" dirty="0"/>
              <a:t>SP Result:  </a:t>
            </a:r>
            <a:r>
              <a:rPr lang="en-US" altLang="zh-CN" kern="0" dirty="0" smtClean="0"/>
              <a:t> 23Y</a:t>
            </a:r>
            <a:r>
              <a:rPr lang="en-US" altLang="zh-CN" kern="0" dirty="0"/>
              <a:t>/ </a:t>
            </a:r>
            <a:r>
              <a:rPr lang="en-US" altLang="zh-CN" kern="0" dirty="0" smtClean="0"/>
              <a:t> 0N</a:t>
            </a:r>
            <a:r>
              <a:rPr lang="en-US" altLang="zh-CN" kern="0" dirty="0"/>
              <a:t>/ </a:t>
            </a:r>
            <a:r>
              <a:rPr lang="en-US" altLang="zh-CN" kern="0" dirty="0" smtClean="0"/>
              <a:t> 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4689836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29</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54</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Measurement Setup ID is set by Sensing Initiator, the tuple &lt;Sensing Initiator’s MAC address, Measurement Setup ID&gt; is used to identify a specific Measurement Setup.</a:t>
            </a:r>
          </a:p>
          <a:p>
            <a:pPr lvl="1">
              <a:buFont typeface="Arial" panose="020B0604020202020204" pitchFamily="34" charset="0"/>
              <a:buChar char="–"/>
              <a:defRPr/>
            </a:pPr>
            <a:r>
              <a:rPr lang="en-US" altLang="zh-CN" sz="1600" dirty="0"/>
              <a:t>How the SBP Requesting STA identifies the sensing measurement setup ID is TBD</a:t>
            </a:r>
            <a:r>
              <a:rPr lang="en-US" altLang="zh-CN" sz="1600" dirty="0" smtClean="0"/>
              <a:t>.</a:t>
            </a: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Pei Zhou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1941r1</a:t>
            </a:r>
          </a:p>
          <a:p>
            <a:pPr marL="628650" lvl="2">
              <a:buFont typeface="微软雅黑" panose="020B0503020204020204" pitchFamily="34" charset="-122"/>
              <a:buChar char="–"/>
              <a:defRPr/>
            </a:pPr>
            <a:r>
              <a:rPr lang="en-US" altLang="zh-CN" kern="0" dirty="0"/>
              <a:t>SP Result:  </a:t>
            </a:r>
            <a:r>
              <a:rPr lang="en-US" altLang="zh-CN" kern="0" dirty="0" smtClean="0"/>
              <a:t> 20Y</a:t>
            </a:r>
            <a:r>
              <a:rPr lang="en-US" altLang="zh-CN" kern="0" dirty="0"/>
              <a:t>/ </a:t>
            </a:r>
            <a:r>
              <a:rPr lang="en-US" altLang="zh-CN" kern="0" dirty="0" smtClean="0"/>
              <a:t>4N</a:t>
            </a:r>
            <a:r>
              <a:rPr lang="en-US" altLang="zh-CN" kern="0" dirty="0"/>
              <a:t>/ </a:t>
            </a:r>
            <a:r>
              <a:rPr lang="en-US" altLang="zh-CN" kern="0" dirty="0" smtClean="0"/>
              <a:t>16A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9701820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January 18, 19, </a:t>
            </a:r>
            <a:r>
              <a:rPr lang="en-US" altLang="en-US" dirty="0" smtClean="0">
                <a:solidFill>
                  <a:srgbClr val="0000FF"/>
                </a:solidFill>
              </a:rPr>
              <a:t>21, 24</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30</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55</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on page 2 and the figures of the 11-21-2015-03-00bf-DMG-Sensing-procedure to the </a:t>
            </a:r>
            <a:r>
              <a:rPr lang="en-US" altLang="zh-CN" sz="1800" b="1" kern="0" dirty="0" smtClean="0"/>
              <a:t>SFD</a:t>
            </a:r>
            <a:endParaRPr lang="en-US" altLang="zh-CN" sz="1800" b="1" kern="0" dirty="0"/>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21/ 2015r3</a:t>
            </a:r>
          </a:p>
          <a:p>
            <a:pPr marL="628650" lvl="2">
              <a:buFont typeface="微软雅黑" panose="020B0503020204020204" pitchFamily="34" charset="-122"/>
              <a:buChar char="–"/>
              <a:defRPr/>
            </a:pPr>
            <a:r>
              <a:rPr lang="en-US" altLang="zh-CN" kern="0" dirty="0"/>
              <a:t>SP Result:  </a:t>
            </a:r>
            <a:r>
              <a:rPr lang="en-US" altLang="zh-CN" kern="0" dirty="0" smtClean="0"/>
              <a:t> 18Y</a:t>
            </a:r>
            <a:r>
              <a:rPr lang="en-US" altLang="zh-CN" kern="0" dirty="0"/>
              <a:t>/ </a:t>
            </a:r>
            <a:r>
              <a:rPr lang="en-US" altLang="zh-CN" kern="0" dirty="0" smtClean="0"/>
              <a:t>4N</a:t>
            </a:r>
            <a:r>
              <a:rPr lang="en-US" altLang="zh-CN" kern="0" dirty="0"/>
              <a:t>/ </a:t>
            </a:r>
            <a:r>
              <a:rPr lang="en-US" altLang="zh-CN" kern="0" dirty="0" smtClean="0"/>
              <a:t>18A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11281186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31</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56</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append the text of the “11-22-0031-00-00bf-DMG Sensing procedure part two” to the SFD</a:t>
            </a:r>
          </a:p>
          <a:p>
            <a:pPr marL="342900" lvl="1" indent="-342900" algn="just">
              <a:buFont typeface="Arial" panose="020B0604020202020204" pitchFamily="34" charset="0"/>
              <a:buChar char="•"/>
              <a:defRPr/>
            </a:pPr>
            <a:r>
              <a:rPr lang="en-US" altLang="zh-CN" sz="1800" b="1" kern="0" dirty="0"/>
              <a:t>The text does not include the references</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Solomon Trainin</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0031r0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9310149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32</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57</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DMG passive sensing is enabled by</a:t>
            </a:r>
          </a:p>
          <a:p>
            <a:pPr marL="457200" lvl="1" indent="0">
              <a:buNone/>
              <a:defRPr/>
            </a:pPr>
            <a:r>
              <a:rPr lang="en-US" altLang="zh-CN" sz="1600" dirty="0" smtClean="0"/>
              <a:t>	• A </a:t>
            </a:r>
            <a:r>
              <a:rPr lang="en-US" altLang="zh-CN" sz="1600" dirty="0"/>
              <a:t>capability bit in the beacon</a:t>
            </a:r>
          </a:p>
          <a:p>
            <a:pPr marL="457200" lvl="1" indent="0">
              <a:buNone/>
              <a:defRPr/>
            </a:pPr>
            <a:r>
              <a:rPr lang="en-US" altLang="zh-CN" sz="1600" dirty="0" smtClean="0"/>
              <a:t>	• Sensing </a:t>
            </a:r>
            <a:r>
              <a:rPr lang="en-US" altLang="zh-CN" sz="1600" dirty="0"/>
              <a:t>information request and response that will provide information about the beacon</a:t>
            </a:r>
          </a:p>
          <a:p>
            <a:pPr marL="457200" lvl="1" indent="0">
              <a:buNone/>
              <a:defRPr/>
            </a:pPr>
            <a:r>
              <a:rPr lang="en-US" altLang="zh-CN" sz="1600" dirty="0" smtClean="0"/>
              <a:t>	• Sensing </a:t>
            </a:r>
            <a:r>
              <a:rPr lang="en-US" altLang="zh-CN" sz="1600" dirty="0"/>
              <a:t>information may include:</a:t>
            </a:r>
          </a:p>
          <a:p>
            <a:pPr marL="457200" lvl="1" indent="0">
              <a:buNone/>
              <a:defRPr/>
            </a:pPr>
            <a:r>
              <a:rPr lang="en-US" altLang="zh-CN" sz="1600" dirty="0" smtClean="0"/>
              <a:t>	   a. azimuth </a:t>
            </a:r>
            <a:r>
              <a:rPr lang="en-US" altLang="zh-CN" sz="1600" dirty="0"/>
              <a:t>and elevation for each sector id (of beacons)</a:t>
            </a:r>
          </a:p>
          <a:p>
            <a:pPr marL="457200" lvl="1" indent="0">
              <a:buNone/>
              <a:defRPr/>
            </a:pPr>
            <a:r>
              <a:rPr lang="en-US" altLang="zh-CN" sz="1600" dirty="0" smtClean="0"/>
              <a:t>	   b. location </a:t>
            </a:r>
            <a:r>
              <a:rPr lang="en-US" altLang="zh-CN" sz="1600" dirty="0"/>
              <a:t>information of the PCP/AP</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7628376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33</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58</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measurement instance has the following parts:</a:t>
            </a:r>
          </a:p>
          <a:p>
            <a:pPr marL="457200" lvl="1" indent="0">
              <a:buNone/>
              <a:defRPr/>
            </a:pPr>
            <a:r>
              <a:rPr lang="en-US" altLang="zh-CN" sz="1600" dirty="0" smtClean="0"/>
              <a:t>	• An </a:t>
            </a:r>
            <a:r>
              <a:rPr lang="en-US" altLang="zh-CN" sz="1600" dirty="0"/>
              <a:t>instance request frame (frame type TBD) sent to each STA sequentially, and each STA responds to it.</a:t>
            </a:r>
          </a:p>
          <a:p>
            <a:pPr marL="457200" lvl="1" indent="0">
              <a:buNone/>
              <a:defRPr/>
            </a:pPr>
            <a:r>
              <a:rPr lang="en-US" altLang="zh-CN" sz="1600" dirty="0" smtClean="0"/>
              <a:t>	• A </a:t>
            </a:r>
            <a:r>
              <a:rPr lang="en-US" altLang="zh-CN" sz="1600" dirty="0"/>
              <a:t>multi-static EDMG sensing PPDU.  The format of the EDMG sensing PPDU is undefined. </a:t>
            </a:r>
          </a:p>
          <a:p>
            <a:pPr marL="457200" lvl="1" indent="0">
              <a:buNone/>
              <a:defRPr/>
            </a:pPr>
            <a:r>
              <a:rPr lang="en-US" altLang="zh-CN" sz="1600" dirty="0" smtClean="0"/>
              <a:t>	• A </a:t>
            </a:r>
            <a:r>
              <a:rPr lang="en-US" altLang="zh-CN" sz="1600" dirty="0"/>
              <a:t>feedback part in which the initiator polls each responding STA for a report and the responders respond with a report.</a:t>
            </a:r>
          </a:p>
          <a:p>
            <a:pPr lvl="1">
              <a:buFont typeface="Arial" panose="020B0604020202020204" pitchFamily="34" charset="0"/>
              <a:buChar char="–"/>
              <a:defRPr/>
            </a:pPr>
            <a:endParaRPr lang="en-US" altLang="zh-CN" sz="160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35897626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34</a:t>
            </a:fld>
            <a:endParaRPr lang="en-US" altLang="en-US" sz="1200" b="0" smtClean="0"/>
          </a:p>
        </p:txBody>
      </p:sp>
      <p:sp>
        <p:nvSpPr>
          <p:cNvPr id="7171" name="Rectangle 3"/>
          <p:cNvSpPr txBox="1">
            <a:spLocks noChangeArrowheads="1"/>
          </p:cNvSpPr>
          <p:nvPr/>
        </p:nvSpPr>
        <p:spPr bwMode="auto">
          <a:xfrm>
            <a:off x="723900" y="5334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59</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5" name="Rectangle 3"/>
          <p:cNvSpPr txBox="1">
            <a:spLocks noChangeArrowheads="1"/>
          </p:cNvSpPr>
          <p:nvPr/>
        </p:nvSpPr>
        <p:spPr bwMode="auto">
          <a:xfrm>
            <a:off x="685800" y="9906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smtClean="0"/>
          </a:p>
          <a:p>
            <a:pPr marL="342900" lvl="1" indent="-342900" algn="just">
              <a:buFont typeface="Arial" panose="020B0604020202020204" pitchFamily="34" charset="0"/>
              <a:buChar char="•"/>
              <a:defRPr/>
            </a:pPr>
            <a:r>
              <a:rPr lang="en-US" altLang="zh-CN" sz="1800" b="1" kern="0" dirty="0"/>
              <a:t>Move to add the following to the </a:t>
            </a:r>
            <a:r>
              <a:rPr lang="en-US" altLang="zh-CN" sz="1800" b="1" kern="0" dirty="0" err="1"/>
              <a:t>TGbf</a:t>
            </a:r>
            <a:r>
              <a:rPr lang="en-US" altLang="zh-CN" sz="1800" b="1" kern="0" dirty="0"/>
              <a:t> SFD:</a:t>
            </a:r>
          </a:p>
          <a:p>
            <a:pPr lvl="1">
              <a:buFont typeface="Arial" panose="020B0604020202020204" pitchFamily="34" charset="0"/>
              <a:buChar char="–"/>
              <a:defRPr/>
            </a:pPr>
            <a:r>
              <a:rPr lang="en-US" altLang="zh-CN" sz="1600" dirty="0"/>
              <a:t>A multi-static EDMG sensing PPDU is an EDMG BRP-RX, BRP-TX, BRP-RX/TX PPDU with an addition of sync fields between the data and the TRN field</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a:t>
            </a:r>
            <a:r>
              <a:rPr lang="en-US" altLang="zh-CN" sz="1800" b="1" kern="0" dirty="0"/>
              <a:t>Assaf Kasher</a:t>
            </a:r>
            <a:r>
              <a:rPr lang="en-US" altLang="zh-CN" sz="1800" b="1" kern="0" dirty="0" smtClean="0"/>
              <a:t>	</a:t>
            </a:r>
            <a:r>
              <a:rPr lang="en-US" altLang="zh-CN" sz="1800" b="1" dirty="0" smtClean="0"/>
              <a:t>	</a:t>
            </a:r>
            <a:r>
              <a:rPr lang="en-US" altLang="zh-CN" sz="1800" b="1" kern="0" dirty="0"/>
              <a:t>Second</a:t>
            </a:r>
            <a:r>
              <a:rPr lang="en-US" altLang="zh-CN" sz="1800" b="1" kern="0" dirty="0" smtClean="0"/>
              <a:t>:</a:t>
            </a:r>
          </a:p>
          <a:p>
            <a:pPr marL="342900" lvl="1" indent="-342900" algn="just">
              <a:buFont typeface="Arial" panose="020B0604020202020204" pitchFamily="34" charset="0"/>
              <a:buChar char="•"/>
              <a:defRPr/>
            </a:pPr>
            <a:r>
              <a:rPr lang="en-US" altLang="zh-CN" sz="1800" b="1" kern="0" dirty="0" smtClean="0"/>
              <a:t>Preliminary Result: (   Y/  N/  A)</a:t>
            </a:r>
          </a:p>
          <a:p>
            <a:pPr marL="342900" lvl="1" indent="-342900" algn="just">
              <a:buFont typeface="Arial" panose="020B0604020202020204" pitchFamily="34" charset="0"/>
              <a:buChar char="•"/>
              <a:defRPr/>
            </a:pPr>
            <a:r>
              <a:rPr lang="en-US" altLang="zh-CN" sz="1800" b="1" kern="0" dirty="0" smtClean="0"/>
              <a:t>Result</a:t>
            </a:r>
            <a:r>
              <a:rPr lang="en-US" altLang="zh-CN" sz="1800" b="1" kern="0" dirty="0"/>
              <a:t>*: </a:t>
            </a:r>
            <a:endParaRPr lang="en-US" altLang="zh-CN" sz="1050" kern="0" dirty="0" smtClean="0"/>
          </a:p>
          <a:p>
            <a:pPr marL="0" lvl="1" indent="0">
              <a:buNone/>
              <a:defRPr/>
            </a:pPr>
            <a:endParaRPr lang="en-US" altLang="zh-CN" sz="1100" kern="0" dirty="0" smtClean="0"/>
          </a:p>
          <a:p>
            <a:pPr marL="0" lvl="1" indent="0">
              <a:buNone/>
              <a:defRPr/>
            </a:pPr>
            <a:r>
              <a:rPr lang="en-US" altLang="zh-CN" sz="1600" kern="0" dirty="0" smtClean="0"/>
              <a:t>Note</a:t>
            </a:r>
            <a:r>
              <a:rPr lang="zh-CN" altLang="en-US" sz="1600" kern="0" dirty="0" smtClean="0"/>
              <a:t>：  </a:t>
            </a:r>
            <a:endParaRPr lang="en-US" altLang="zh-CN" sz="1600" kern="0" dirty="0" smtClean="0"/>
          </a:p>
          <a:p>
            <a:pPr marL="628650" lvl="2">
              <a:buFont typeface="微软雅黑" panose="020B0503020204020204" pitchFamily="34" charset="-122"/>
              <a:buChar char="–"/>
              <a:defRPr/>
            </a:pPr>
            <a:r>
              <a:rPr lang="en-US" altLang="zh-CN" kern="0" dirty="0" smtClean="0"/>
              <a:t>* </a:t>
            </a:r>
            <a:r>
              <a:rPr lang="en-US" altLang="zh-CN" kern="0" dirty="0"/>
              <a:t>Amended result accounts for removal of </a:t>
            </a:r>
            <a:r>
              <a:rPr lang="en-US" altLang="zh-CN" kern="0" dirty="0" smtClean="0">
                <a:solidFill>
                  <a:srgbClr val="FF0000"/>
                </a:solidFill>
              </a:rPr>
              <a:t>X</a:t>
            </a:r>
            <a:r>
              <a:rPr lang="en-US" altLang="zh-CN" kern="0" dirty="0" smtClean="0"/>
              <a:t> </a:t>
            </a:r>
            <a:r>
              <a:rPr lang="en-US" altLang="zh-CN" kern="0" dirty="0"/>
              <a:t>votes of non-voting members.</a:t>
            </a:r>
          </a:p>
          <a:p>
            <a:pPr marL="628650" lvl="2">
              <a:buFont typeface="微软雅黑" panose="020B0503020204020204" pitchFamily="34" charset="-122"/>
              <a:buChar char="–"/>
              <a:defRPr/>
            </a:pPr>
            <a:r>
              <a:rPr lang="en-US" altLang="zh-CN" kern="0" dirty="0"/>
              <a:t>Related document </a:t>
            </a:r>
            <a:r>
              <a:rPr lang="en-US" altLang="zh-CN" kern="0" dirty="0" smtClean="0"/>
              <a:t>22/ XXXX r0</a:t>
            </a:r>
          </a:p>
          <a:p>
            <a:pPr marL="628650" lvl="2">
              <a:buFont typeface="微软雅黑" panose="020B0503020204020204" pitchFamily="34" charset="-122"/>
              <a:buChar char="–"/>
              <a:defRPr/>
            </a:pPr>
            <a:r>
              <a:rPr lang="en-US" altLang="zh-CN" kern="0" dirty="0"/>
              <a:t>SP Result:  </a:t>
            </a:r>
            <a:r>
              <a:rPr lang="en-US" altLang="zh-CN" kern="0" dirty="0" smtClean="0"/>
              <a:t> Y</a:t>
            </a:r>
            <a:r>
              <a:rPr lang="en-US" altLang="zh-CN" kern="0" dirty="0"/>
              <a:t>/ </a:t>
            </a:r>
            <a:r>
              <a:rPr lang="en-US" altLang="zh-CN" kern="0" dirty="0" smtClean="0"/>
              <a:t>N</a:t>
            </a:r>
            <a:r>
              <a:rPr lang="en-US" altLang="zh-CN" kern="0" dirty="0"/>
              <a:t>/ </a:t>
            </a:r>
            <a:r>
              <a:rPr lang="en-US" altLang="zh-CN" kern="0" dirty="0" smtClean="0"/>
              <a:t>A</a:t>
            </a: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0940759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35</a:t>
            </a:fld>
            <a:endParaRPr lang="en-US" altLang="en-US" sz="1200" b="0" smtClean="0"/>
          </a:p>
        </p:txBody>
      </p:sp>
      <p:sp>
        <p:nvSpPr>
          <p:cNvPr id="7171" name="Rectangle 3"/>
          <p:cNvSpPr txBox="1">
            <a:spLocks noChangeArrowheads="1"/>
          </p:cNvSpPr>
          <p:nvPr/>
        </p:nvSpPr>
        <p:spPr bwMode="auto">
          <a:xfrm>
            <a:off x="723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 </a:t>
            </a:r>
            <a:r>
              <a:rPr lang="en-US" altLang="zh-CN" sz="4000" dirty="0" smtClean="0"/>
              <a:t>xx</a:t>
            </a:r>
            <a:endParaRPr lang="en-US" altLang="zh-CN" sz="40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45253244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5F7C9C-C4C8-4504-BDFE-930339A5D84F}" type="slidenum">
              <a:rPr lang="en-US" altLang="en-US" sz="1200" b="0" smtClean="0"/>
              <a:pPr>
                <a:spcBef>
                  <a:spcPct val="0"/>
                </a:spcBef>
                <a:buFontTx/>
                <a:buNone/>
              </a:pPr>
              <a:t>36</a:t>
            </a:fld>
            <a:endParaRPr lang="en-US" altLang="en-US" sz="1200" b="0" smtClean="0"/>
          </a:p>
        </p:txBody>
      </p:sp>
      <p:sp>
        <p:nvSpPr>
          <p:cNvPr id="7171" name="Rectangle 3"/>
          <p:cNvSpPr txBox="1">
            <a:spLocks noChangeArrowheads="1"/>
          </p:cNvSpPr>
          <p:nvPr/>
        </p:nvSpPr>
        <p:spPr bwMode="auto">
          <a:xfrm>
            <a:off x="685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Backup</a:t>
            </a:r>
            <a:endParaRPr lang="en-US" altLang="en-US" sz="3600" dirty="0"/>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Registration for the </a:t>
            </a:r>
            <a:r>
              <a:rPr lang="en-US" altLang="zh-CN" dirty="0">
                <a:solidFill>
                  <a:srgbClr val="0000FF"/>
                </a:solidFill>
              </a:rPr>
              <a:t>January</a:t>
            </a:r>
            <a:r>
              <a:rPr lang="en-US" altLang="zh-CN" dirty="0"/>
              <a:t> 802.11 </a:t>
            </a:r>
            <a:r>
              <a:rPr lang="en-US" altLang="zh-CN" dirty="0">
                <a:solidFill>
                  <a:srgbClr val="0000FF"/>
                </a:solidFill>
              </a:rPr>
              <a:t>Interim</a:t>
            </a:r>
            <a:r>
              <a:rPr lang="en-US" altLang="zh-CN" dirty="0"/>
              <a:t> session</a:t>
            </a:r>
            <a:endParaRPr lang="en-US" dirty="0"/>
          </a:p>
        </p:txBody>
      </p:sp>
      <p:sp>
        <p:nvSpPr>
          <p:cNvPr id="3" name="Content Placeholder 2"/>
          <p:cNvSpPr>
            <a:spLocks noGrp="1"/>
          </p:cNvSpPr>
          <p:nvPr>
            <p:ph idx="1"/>
          </p:nvPr>
        </p:nvSpPr>
        <p:spPr>
          <a:xfrm>
            <a:off x="685801" y="1905000"/>
            <a:ext cx="7770813" cy="4419600"/>
          </a:xfrm>
        </p:spPr>
        <p:txBody>
          <a:bodyPr/>
          <a:lstStyle/>
          <a:p>
            <a:pPr algn="just">
              <a:buFont typeface="Arial" panose="020B0604020202020204" pitchFamily="34" charset="0"/>
              <a:buChar char="•"/>
            </a:pPr>
            <a:r>
              <a:rPr lang="en-US" altLang="zh-CN" sz="2000" dirty="0"/>
              <a:t>This meeting is part of the </a:t>
            </a:r>
            <a:r>
              <a:rPr lang="en-US" altLang="zh-CN" sz="2000" dirty="0">
                <a:solidFill>
                  <a:srgbClr val="0000FF"/>
                </a:solidFill>
              </a:rPr>
              <a:t>January</a:t>
            </a:r>
            <a:r>
              <a:rPr lang="en-US" altLang="zh-CN" sz="2000" dirty="0"/>
              <a:t> IEEE 802 Wireless Interim session</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You must pay the registration fee in order to attend</a:t>
            </a:r>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have not already done so, you can register </a:t>
            </a:r>
            <a:r>
              <a:rPr lang="en-US" altLang="zh-CN" sz="2000" dirty="0">
                <a:hlinkClick r:id="rId2"/>
              </a:rPr>
              <a:t>here</a:t>
            </a:r>
            <a:r>
              <a:rPr lang="en-US" altLang="zh-CN" sz="2000" dirty="0"/>
              <a:t> or follow the registration link here </a:t>
            </a:r>
            <a:r>
              <a:rPr lang="en-US" altLang="zh-CN" sz="2000" dirty="0">
                <a:hlinkClick r:id="rId3"/>
              </a:rPr>
              <a:t>https://grouper.ieee.org/groups/802/11/Meetings/Meeting_Plan.html</a:t>
            </a:r>
            <a:endParaRPr lang="en-US" altLang="zh-CN" sz="2000" dirty="0"/>
          </a:p>
          <a:p>
            <a:pPr algn="just">
              <a:buFont typeface="Arial" panose="020B0604020202020204" pitchFamily="34" charset="0"/>
              <a:buChar char="•"/>
            </a:pPr>
            <a:endParaRPr lang="en-US" altLang="zh-CN" sz="2000" dirty="0"/>
          </a:p>
          <a:p>
            <a:pPr algn="just">
              <a:buFont typeface="Arial" panose="020B0604020202020204" pitchFamily="34" charset="0"/>
              <a:buChar char="•"/>
            </a:pPr>
            <a:r>
              <a:rPr lang="en-US" altLang="zh-CN" sz="2000" dirty="0"/>
              <a:t>If you do not intend to register for this session you must leave this meeting and, if you have logged attendance on IMAT, email the 802.11 chair or vice chairs to have your attendance cancelled</a:t>
            </a:r>
          </a:p>
          <a:p>
            <a:pPr algn="just"/>
            <a:endParaRPr lang="en-US" altLang="zh-CN" sz="2000" dirty="0"/>
          </a:p>
        </p:txBody>
      </p:sp>
    </p:spTree>
    <p:extLst>
      <p:ext uri="{BB962C8B-B14F-4D97-AF65-F5344CB8AC3E}">
        <p14:creationId xmlns:p14="http://schemas.microsoft.com/office/powerpoint/2010/main" val="28054906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6</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7</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8</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9</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113838</TotalTime>
  <Words>2875</Words>
  <Application>Microsoft Office PowerPoint</Application>
  <PresentationFormat>全屏显示(4:3)</PresentationFormat>
  <Paragraphs>656</Paragraphs>
  <Slides>36</Slides>
  <Notes>35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36</vt:i4>
      </vt:variant>
    </vt:vector>
  </HeadingPairs>
  <TitlesOfParts>
    <vt:vector size="46" baseType="lpstr">
      <vt:lpstr>Monotype Sorts</vt:lpstr>
      <vt:lpstr>MS Gothic</vt:lpstr>
      <vt:lpstr>MS PGothic</vt:lpstr>
      <vt:lpstr>微软雅黑</vt:lpstr>
      <vt:lpstr>Arial</vt:lpstr>
      <vt:lpstr>Calibri</vt:lpstr>
      <vt:lpstr>Helvetica</vt:lpstr>
      <vt:lpstr>Times New Roman</vt:lpstr>
      <vt:lpstr>Wingdings</vt:lpstr>
      <vt:lpstr>802-11-Submission</vt:lpstr>
      <vt:lpstr>Task Group bf Meeting agenda, January Interim 2022</vt:lpstr>
      <vt:lpstr>IEEE 802.11 Task Group bf WLAN Sensing </vt:lpstr>
      <vt:lpstr>PowerPoint 演示文稿</vt:lpstr>
      <vt:lpstr>PowerPoint 演示文稿</vt:lpstr>
      <vt:lpstr>Registration for the January 802.11 Interim session</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4772</cp:revision>
  <cp:lastPrinted>2014-11-04T15:04:57Z</cp:lastPrinted>
  <dcterms:created xsi:type="dcterms:W3CDTF">2007-04-17T18:10:23Z</dcterms:created>
  <dcterms:modified xsi:type="dcterms:W3CDTF">2022-01-21T07:39:43Z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(3)l3MA1N2QwWIkO3AfnJOo2M2T6ytyCJqLszYPJwDobLmGComkHpOasMHAIgZQrmLvxXOl9kuV
1Hcb7Zsnb2fP0ERQTGTI60+jafhw0VhJkfEHDUQlwwOFBcif5EQzPMiA/n8Jbqf4VP9+Dvlg
lpBcKScLj5v7ZZx4a8SVX1ONOQG9VdgoIS9H0qtkyaGEEnijzsqq4GO5l7FaeyPxmwDirW5a
2WCdNAZVjOcPUJEc6N</vt:lpwstr>
  </property>
  <property fmtid="{D5CDD505-2E9C-101B-9397-08002B2CF9AE}" pid="27" name="_2015_ms_pID_7253431">
    <vt:lpwstr>ClDQgnBLyWV+fJo11rNtLC9LoLYxXmePhr4HK25y3w+/0iNZc+NDQx
5VHh7WHlUkmEBykoxtVZPLUH0jWLRoYDyGHnMBxHnjeSoLxO3/EkDVAO61/DNXCrdghbvLsC
BoBoW0bvFQEXXzN9OFPqF8X37IRmnBtjRGuTDi730NFWH3CGKO4EXtL2UxnReYz5vDQ4jpLd
3I5h92k+Ra1u3jwQiBtxyoH5CzavQjTCxpdY</vt:lpwstr>
  </property>
  <property fmtid="{D5CDD505-2E9C-101B-9397-08002B2CF9AE}" pid="28" name="_2015_ms_pID_7253432">
    <vt:lpwstr>mEQaOVBuZOMXs1lQViaLA3E=</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