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8" r:id="rId20"/>
    <p:sldId id="859" r:id="rId21"/>
    <p:sldId id="843" r:id="rId22"/>
    <p:sldId id="844" r:id="rId23"/>
    <p:sldId id="855" r:id="rId24"/>
    <p:sldId id="853" r:id="rId25"/>
    <p:sldId id="829" r:id="rId26"/>
    <p:sldId id="856" r:id="rId27"/>
    <p:sldId id="857" r:id="rId28"/>
    <p:sldId id="858" r:id="rId29"/>
    <p:sldId id="846" r:id="rId30"/>
    <p:sldId id="842"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4075" autoAdjust="0"/>
  </p:normalViewPr>
  <p:slideViewPr>
    <p:cSldViewPr>
      <p:cViewPr varScale="1">
        <p:scale>
          <a:sx n="95" d="100"/>
          <a:sy n="95" d="100"/>
        </p:scale>
        <p:origin x="782"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677907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8588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9583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18737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1981</a:t>
            </a:r>
            <a:r>
              <a:rPr lang="en-US" altLang="en-US" sz="1800" b="1" dirty="0" smtClean="0"/>
              <a:t>r2</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889-01-00bf-ieee-802-11bf-november-2021-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1948-13-00bf-ieee-802-11bf-teleconference-minutes-november-2021-januar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January Interim </a:t>
            </a:r>
            <a:r>
              <a:rPr lang="en-US" altLang="en-US" dirty="0" smtClean="0"/>
              <a:t>2022</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18</a:t>
            </a:r>
          </a:p>
        </p:txBody>
      </p:sp>
      <p:sp>
        <p:nvSpPr>
          <p:cNvPr id="18436" name="Rectangle 3"/>
          <p:cNvSpPr txBox="1">
            <a:spLocks noChangeArrowheads="1"/>
          </p:cNvSpPr>
          <p:nvPr/>
        </p:nvSpPr>
        <p:spPr bwMode="auto">
          <a:xfrm>
            <a:off x="685800" y="10668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sz="1600" b="1" dirty="0" smtClean="0">
                <a:solidFill>
                  <a:srgbClr val="0000FF"/>
                </a:solidFill>
              </a:rPr>
              <a:t>blue were </a:t>
            </a:r>
            <a:r>
              <a:rPr lang="en-US" sz="1600" b="1" dirty="0">
                <a:solidFill>
                  <a:srgbClr val="0000FF"/>
                </a:solidFill>
              </a:rPr>
              <a:t>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3023386745"/>
              </p:ext>
            </p:extLst>
          </p:nvPr>
        </p:nvGraphicFramePr>
        <p:xfrm>
          <a:off x="3390899" y="1981200"/>
          <a:ext cx="5410201" cy="2589156"/>
        </p:xfrm>
        <a:graphic>
          <a:graphicData uri="http://schemas.openxmlformats.org/drawingml/2006/table">
            <a:tbl>
              <a:tblPr firstRow="1" bandRow="1">
                <a:tableStyleId>{C4B1156A-380E-4F78-BDF5-A606A8083BF9}</a:tableStyleId>
              </a:tblPr>
              <a:tblGrid>
                <a:gridCol w="569495">
                  <a:extLst>
                    <a:ext uri="{9D8B030D-6E8A-4147-A177-3AD203B41FA5}">
                      <a16:colId xmlns="" xmlns:a16="http://schemas.microsoft.com/office/drawing/2014/main" val="20000"/>
                    </a:ext>
                  </a:extLst>
                </a:gridCol>
                <a:gridCol w="1487906">
                  <a:extLst>
                    <a:ext uri="{9D8B030D-6E8A-4147-A177-3AD203B41FA5}">
                      <a16:colId xmlns="" xmlns:a16="http://schemas.microsoft.com/office/drawing/2014/main" val="20001"/>
                    </a:ext>
                  </a:extLst>
                </a:gridCol>
                <a:gridCol w="2720438">
                  <a:extLst>
                    <a:ext uri="{9D8B030D-6E8A-4147-A177-3AD203B41FA5}">
                      <a16:colId xmlns="" xmlns:a16="http://schemas.microsoft.com/office/drawing/2014/main" val="20002"/>
                    </a:ext>
                  </a:extLst>
                </a:gridCol>
                <a:gridCol w="632362">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22/0009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B050"/>
                          </a:solidFill>
                        </a:rPr>
                        <a:t>Claudio da Silva (Meta Platforms, Inc)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00B050"/>
                          </a:solidFill>
                          <a:latin typeface="+mn-lt"/>
                          <a:ea typeface="+mn-ea"/>
                          <a:cs typeface="+mn-cs"/>
                        </a:rPr>
                        <a:t>TGbf</a:t>
                      </a:r>
                      <a:r>
                        <a:rPr lang="en-US" altLang="zh-CN" sz="900" kern="1200" dirty="0" smtClean="0">
                          <a:solidFill>
                            <a:srgbClr val="00B050"/>
                          </a:solidFill>
                          <a:latin typeface="+mn-lt"/>
                          <a:ea typeface="+mn-ea"/>
                          <a:cs typeface="+mn-cs"/>
                        </a:rPr>
                        <a:t> D0.1 Writing Status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baseline="0" dirty="0" smtClean="0">
                          <a:solidFill>
                            <a:srgbClr val="00B050"/>
                          </a:solidFill>
                          <a:latin typeface="+mn-lt"/>
                          <a:ea typeface="+mn-ea"/>
                          <a:cs typeface="+mn-cs"/>
                        </a:rPr>
                        <a:t>30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22/0036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Rui Du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WLAN sensing functionality indicator</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22/0002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Assaf Kasher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DMG-passive-sensing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21/2023</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Assaf Kasher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DMG-Multi-Static-procedure-instance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22/0040</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Assaf Kasher (Qualcomm)</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DMG-use-of-multiple-</a:t>
                      </a:r>
                      <a:r>
                        <a:rPr lang="en-US" altLang="zh-CN" sz="900" kern="1200" dirty="0" err="1" smtClean="0">
                          <a:solidFill>
                            <a:srgbClr val="0000FF"/>
                          </a:solidFill>
                          <a:latin typeface="+mn-lt"/>
                          <a:ea typeface="+mn-ea"/>
                          <a:cs typeface="+mn-cs"/>
                        </a:rPr>
                        <a:t>Golay</a:t>
                      </a:r>
                      <a:r>
                        <a:rPr lang="en-US" altLang="zh-CN" sz="900" kern="1200" dirty="0" smtClean="0">
                          <a:solidFill>
                            <a:srgbClr val="0000FF"/>
                          </a:solidFill>
                          <a:latin typeface="+mn-lt"/>
                          <a:ea typeface="+mn-ea"/>
                          <a:cs typeface="+mn-cs"/>
                        </a:rPr>
                        <a:t>-</a:t>
                      </a:r>
                      <a:r>
                        <a:rPr lang="en-US" altLang="zh-CN" sz="900" kern="1200" dirty="0" err="1" smtClean="0">
                          <a:solidFill>
                            <a:srgbClr val="0000FF"/>
                          </a:solidFill>
                          <a:latin typeface="+mn-lt"/>
                          <a:ea typeface="+mn-ea"/>
                          <a:cs typeface="+mn-cs"/>
                        </a:rPr>
                        <a:t>seq</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procedure part two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measurement-instance-sharing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22/0099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Privacy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solidFill>
                  <a:srgbClr val="0000FF"/>
                </a:solidFill>
              </a:rPr>
              <a:t>November </a:t>
            </a:r>
            <a:r>
              <a:rPr lang="en-US" altLang="zh-CN" sz="2000" dirty="0" smtClean="0"/>
              <a:t>2021 </a:t>
            </a:r>
            <a:r>
              <a:rPr lang="en-US" altLang="zh-CN" sz="2000" dirty="0"/>
              <a:t>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mentor.ieee.org/802.11/dcn/21/11-21-1889-01-00bf-ieee-802-11bf-november-2021-plenary-meeting-minutes.docx</a:t>
            </a:r>
            <a:endParaRPr lang="en-US" altLang="zh-CN" sz="1600" dirty="0" smtClean="0"/>
          </a:p>
          <a:p>
            <a:pPr lvl="1" algn="just">
              <a:buFont typeface="Arial" panose="020B0604020202020204" pitchFamily="34" charset="0"/>
              <a:buChar char="•"/>
            </a:pPr>
            <a:endParaRPr lang="en-US" altLang="zh-CN" sz="1600" dirty="0" smtClean="0"/>
          </a:p>
          <a:p>
            <a:pPr lvl="1" algn="just">
              <a:buFont typeface="Arial" panose="020B0604020202020204" pitchFamily="34" charset="0"/>
              <a:buChar char="•"/>
            </a:pPr>
            <a:r>
              <a:rPr lang="en-US" altLang="zh-CN" sz="1600" dirty="0"/>
              <a:t>Teleconferences November - </a:t>
            </a:r>
            <a:r>
              <a:rPr lang="en-US" altLang="zh-CN" sz="1600" dirty="0" smtClean="0"/>
              <a:t>January: </a:t>
            </a:r>
          </a:p>
          <a:p>
            <a:pPr marL="714375" lvl="1" indent="0" algn="just">
              <a:buNone/>
            </a:pPr>
            <a:r>
              <a:rPr lang="en-US" altLang="zh-CN" sz="1600" dirty="0">
                <a:hlinkClick r:id="rId4"/>
              </a:rPr>
              <a:t>https://</a:t>
            </a:r>
            <a:r>
              <a:rPr lang="en-US" altLang="zh-CN" sz="1600" dirty="0" smtClean="0">
                <a:hlinkClick r:id="rId4"/>
              </a:rPr>
              <a:t>mentor.ieee.org/802.11/dcn/21/11-21-1948-13-00bf-ieee-802-11bf-teleconference-minutes-november-2021-january-2022.docx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 Leif Wilhelmsson 	Second</a:t>
            </a:r>
            <a:r>
              <a:rPr lang="en-US" altLang="zh-CN" sz="2000" dirty="0"/>
              <a:t>: Sang Kim</a:t>
            </a:r>
            <a:r>
              <a:rPr lang="en-US" altLang="zh-CN" sz="2000" dirty="0" smtClean="0"/>
              <a:t>	</a:t>
            </a:r>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19</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63546672"/>
              </p:ext>
            </p:extLst>
          </p:nvPr>
        </p:nvGraphicFramePr>
        <p:xfrm>
          <a:off x="762000" y="2971800"/>
          <a:ext cx="8229601" cy="197892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22/0040</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Assaf Kasher (Qualcomm)</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DMG-use-of-multiple-</a:t>
                      </a:r>
                      <a:r>
                        <a:rPr lang="en-US" altLang="zh-CN" sz="900" kern="1200" dirty="0" err="1" smtClean="0">
                          <a:solidFill>
                            <a:srgbClr val="0000FF"/>
                          </a:solidFill>
                          <a:latin typeface="+mn-lt"/>
                          <a:ea typeface="+mn-ea"/>
                          <a:cs typeface="+mn-cs"/>
                        </a:rPr>
                        <a:t>Golay</a:t>
                      </a:r>
                      <a:r>
                        <a:rPr lang="en-US" altLang="zh-CN" sz="900" kern="1200" dirty="0" smtClean="0">
                          <a:solidFill>
                            <a:srgbClr val="0000FF"/>
                          </a:solidFill>
                          <a:latin typeface="+mn-lt"/>
                          <a:ea typeface="+mn-ea"/>
                          <a:cs typeface="+mn-cs"/>
                        </a:rPr>
                        <a:t>-</a:t>
                      </a:r>
                      <a:r>
                        <a:rPr lang="en-US" altLang="zh-CN" sz="900" kern="1200" dirty="0" err="1" smtClean="0">
                          <a:solidFill>
                            <a:srgbClr val="0000FF"/>
                          </a:solidFill>
                          <a:latin typeface="+mn-lt"/>
                          <a:ea typeface="+mn-ea"/>
                          <a:cs typeface="+mn-cs"/>
                        </a:rPr>
                        <a:t>seq</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35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procedure part two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measurement-instance-sharing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22/0099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Privacy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18, 19, 21, 24</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61167"/>
            <a:ext cx="36591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152400" y="1485900"/>
            <a:ext cx="4724400"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450"/>
              </a:spcAft>
              <a:defRPr/>
            </a:pPr>
            <a:r>
              <a:rPr lang="en-US" altLang="zh-CN" sz="1600" kern="0" dirty="0">
                <a:solidFill>
                  <a:srgbClr val="000000"/>
                </a:solidFill>
              </a:rPr>
              <a:t>PAR approved		</a:t>
            </a:r>
            <a:r>
              <a:rPr lang="en-US" altLang="zh-CN" sz="1600" kern="0" dirty="0" smtClean="0">
                <a:solidFill>
                  <a:srgbClr val="000000"/>
                </a:solidFill>
              </a:rPr>
              <a:t>Sep </a:t>
            </a:r>
            <a:r>
              <a:rPr lang="en-US" altLang="zh-CN" sz="1600" kern="0" dirty="0">
                <a:solidFill>
                  <a:srgbClr val="000000"/>
                </a:solidFill>
              </a:rPr>
              <a:t>2020</a:t>
            </a:r>
          </a:p>
          <a:p>
            <a:pPr marL="161925" lvl="1" indent="-233363" algn="just" defTabSz="685800" eaLnBrk="1" fontAlgn="auto" hangingPunct="1">
              <a:spcBef>
                <a:spcPts val="600"/>
              </a:spcBef>
              <a:spcAft>
                <a:spcPts val="450"/>
              </a:spcAft>
              <a:defRPr/>
            </a:pPr>
            <a:r>
              <a:rPr lang="en-US" altLang="zh-CN" sz="1600" kern="0" dirty="0">
                <a:solidFill>
                  <a:srgbClr val="000000"/>
                </a:solidFill>
              </a:rPr>
              <a:t>First TG meeting		</a:t>
            </a:r>
            <a:r>
              <a:rPr lang="en-US" altLang="zh-CN" sz="1600" kern="0" dirty="0" smtClean="0">
                <a:solidFill>
                  <a:srgbClr val="000000"/>
                </a:solidFill>
              </a:rPr>
              <a:t>Oct </a:t>
            </a:r>
            <a:r>
              <a:rPr lang="en-US" altLang="zh-CN" sz="1600" kern="0" dirty="0">
                <a:solidFill>
                  <a:srgbClr val="000000"/>
                </a:solidFill>
              </a:rPr>
              <a:t>2020</a:t>
            </a:r>
          </a:p>
          <a:p>
            <a:pPr marL="161925" lvl="1" indent="-233363" algn="just" defTabSz="685800" eaLnBrk="1" fontAlgn="auto" hangingPunct="1">
              <a:spcBef>
                <a:spcPts val="600"/>
              </a:spcBef>
              <a:spcAft>
                <a:spcPts val="450"/>
              </a:spcAft>
              <a:defRPr/>
            </a:pPr>
            <a:r>
              <a:rPr lang="en-US" altLang="zh-CN" sz="1600" kern="0" dirty="0">
                <a:solidFill>
                  <a:srgbClr val="FF0000"/>
                </a:solidFill>
              </a:rPr>
              <a:t>Comment Collection (D0.1)	</a:t>
            </a:r>
            <a:r>
              <a:rPr lang="en-US" altLang="zh-CN" sz="1600" i="1" strike="sngStrike" kern="0" dirty="0" smtClean="0">
                <a:solidFill>
                  <a:srgbClr val="FF0000"/>
                </a:solidFill>
              </a:rPr>
              <a:t>Jan 2022</a:t>
            </a:r>
            <a:r>
              <a:rPr lang="en-US" altLang="zh-CN" sz="1600" i="1" kern="0" dirty="0" smtClean="0">
                <a:solidFill>
                  <a:srgbClr val="FF0000"/>
                </a:solidFill>
                <a:sym typeface="Wingdings" panose="05000000000000000000" pitchFamily="2" charset="2"/>
              </a:rPr>
              <a:t>Mar </a:t>
            </a:r>
            <a:r>
              <a:rPr lang="en-US" altLang="zh-CN" sz="1600" i="1" kern="0" dirty="0">
                <a:solidFill>
                  <a:srgbClr val="FF0000"/>
                </a:solidFill>
                <a:sym typeface="Wingdings" panose="05000000000000000000" pitchFamily="2" charset="2"/>
              </a:rPr>
              <a:t>2022</a:t>
            </a:r>
            <a:endParaRPr lang="en-US" altLang="zh-CN" sz="1600" i="1" kern="0" dirty="0">
              <a:solidFill>
                <a:srgbClr val="FF0000"/>
              </a:solidFill>
            </a:endParaRPr>
          </a:p>
          <a:p>
            <a:pPr marL="161925" lvl="1" indent="-233363" algn="just" defTabSz="685800" eaLnBrk="1" fontAlgn="auto" hangingPunct="1">
              <a:spcBef>
                <a:spcPts val="600"/>
              </a:spcBef>
              <a:spcAft>
                <a:spcPts val="450"/>
              </a:spcAft>
              <a:defRPr/>
            </a:pPr>
            <a:r>
              <a:rPr lang="en-US" altLang="zh-CN" sz="1600" kern="0" dirty="0">
                <a:solidFill>
                  <a:srgbClr val="FF0000"/>
                </a:solidFill>
              </a:rPr>
              <a:t>Initial Letter Ballot (D1.0)	</a:t>
            </a:r>
            <a:r>
              <a:rPr lang="en-US" altLang="zh-CN" sz="1600" i="1" strike="sngStrike" kern="0" dirty="0" smtClean="0">
                <a:solidFill>
                  <a:srgbClr val="FF0000"/>
                </a:solidFill>
              </a:rPr>
              <a:t>Jul 2022</a:t>
            </a:r>
            <a:r>
              <a:rPr lang="en-US" altLang="zh-CN" sz="1600" i="1" kern="0" dirty="0" smtClean="0">
                <a:solidFill>
                  <a:srgbClr val="FF0000"/>
                </a:solidFill>
                <a:sym typeface="Wingdings" panose="05000000000000000000" pitchFamily="2" charset="2"/>
              </a:rPr>
              <a:t> Sep</a:t>
            </a:r>
            <a:r>
              <a:rPr lang="en-US" altLang="zh-CN" sz="1600" i="1" kern="0" dirty="0" smtClean="0">
                <a:solidFill>
                  <a:srgbClr val="FF0000"/>
                </a:solidFill>
              </a:rPr>
              <a:t> </a:t>
            </a:r>
            <a:r>
              <a:rPr lang="en-US" altLang="zh-CN" sz="1600" i="1" kern="0" dirty="0">
                <a:solidFill>
                  <a:srgbClr val="FF0000"/>
                </a:solidFill>
              </a:rPr>
              <a:t>2022</a:t>
            </a:r>
          </a:p>
          <a:p>
            <a:pPr marL="161925" lvl="1" indent="-233363" algn="just" defTabSz="685800" eaLnBrk="1" fontAlgn="auto" hangingPunct="1">
              <a:spcBef>
                <a:spcPts val="600"/>
              </a:spcBef>
              <a:spcAft>
                <a:spcPts val="450"/>
              </a:spcAft>
              <a:defRPr/>
            </a:pPr>
            <a:r>
              <a:rPr lang="en-US" altLang="zh-CN" sz="1600" kern="0" dirty="0">
                <a:solidFill>
                  <a:srgbClr val="000000"/>
                </a:solidFill>
              </a:rPr>
              <a:t>Recirculation LB (D2.0)	</a:t>
            </a:r>
            <a:r>
              <a:rPr lang="en-US" altLang="zh-CN" sz="1600" kern="0" dirty="0" smtClean="0">
                <a:solidFill>
                  <a:srgbClr val="000000"/>
                </a:solidFill>
              </a:rPr>
              <a:t> </a:t>
            </a:r>
            <a:r>
              <a:rPr lang="en-US" altLang="zh-CN" sz="1600" i="1" kern="0" dirty="0" smtClean="0">
                <a:solidFill>
                  <a:srgbClr val="000000"/>
                </a:solidFill>
              </a:rPr>
              <a:t>Jan </a:t>
            </a:r>
            <a:r>
              <a:rPr lang="en-US" altLang="zh-CN" sz="1600" i="1" kern="0" dirty="0">
                <a:solidFill>
                  <a:srgbClr val="000000"/>
                </a:solidFill>
              </a:rPr>
              <a:t>2023</a:t>
            </a:r>
          </a:p>
          <a:p>
            <a:pPr marL="161925" lvl="1" indent="-233363" algn="just" defTabSz="685800" eaLnBrk="1" fontAlgn="auto" hangingPunct="1">
              <a:spcBef>
                <a:spcPts val="600"/>
              </a:spcBef>
              <a:spcAft>
                <a:spcPts val="450"/>
              </a:spcAft>
              <a:defRPr/>
            </a:pPr>
            <a:r>
              <a:rPr lang="en-US" altLang="zh-CN" sz="1600" kern="0" dirty="0">
                <a:solidFill>
                  <a:srgbClr val="000000"/>
                </a:solidFill>
              </a:rPr>
              <a:t>Recirculation LB (D3.0)	</a:t>
            </a:r>
            <a:r>
              <a:rPr lang="en-US" altLang="zh-CN" sz="1600" kern="0" dirty="0" smtClean="0">
                <a:solidFill>
                  <a:srgbClr val="000000"/>
                </a:solidFill>
              </a:rPr>
              <a:t> </a:t>
            </a:r>
            <a:r>
              <a:rPr lang="en-US" altLang="zh-CN" sz="1600" i="1" kern="0" dirty="0" smtClean="0"/>
              <a:t>May </a:t>
            </a:r>
            <a:r>
              <a:rPr lang="en-US" altLang="zh-CN" sz="1600" i="1" kern="0" dirty="0" smtClean="0">
                <a:solidFill>
                  <a:srgbClr val="000000"/>
                </a:solidFill>
              </a:rPr>
              <a:t>2023</a:t>
            </a:r>
            <a:endParaRPr lang="en-US" altLang="zh-CN" sz="1600" i="1" kern="0" dirty="0">
              <a:solidFill>
                <a:srgbClr val="000000"/>
              </a:solidFill>
            </a:endParaRPr>
          </a:p>
          <a:p>
            <a:pPr marL="161925" lvl="1" indent="-233363" algn="just" defTabSz="685800" eaLnBrk="1" fontAlgn="auto" hangingPunct="1">
              <a:spcBef>
                <a:spcPts val="600"/>
              </a:spcBef>
              <a:spcAft>
                <a:spcPts val="450"/>
              </a:spcAft>
              <a:defRPr/>
            </a:pPr>
            <a:r>
              <a:rPr lang="en-US" altLang="zh-CN" sz="1600" kern="0" dirty="0" smtClean="0">
                <a:solidFill>
                  <a:srgbClr val="FF0000"/>
                </a:solidFill>
              </a:rPr>
              <a:t>Recirculation LB (D4.0)	 </a:t>
            </a:r>
            <a:r>
              <a:rPr lang="en-US" altLang="zh-CN" sz="1600" i="1" kern="0" dirty="0" smtClean="0">
                <a:solidFill>
                  <a:srgbClr val="FF0000"/>
                </a:solidFill>
              </a:rPr>
              <a:t>July 2023</a:t>
            </a:r>
          </a:p>
          <a:p>
            <a:pPr marL="161925" lvl="1" indent="-233363" algn="just" defTabSz="685800" eaLnBrk="1" fontAlgn="auto" hangingPunct="1">
              <a:spcBef>
                <a:spcPts val="600"/>
              </a:spcBef>
              <a:spcAft>
                <a:spcPts val="450"/>
              </a:spcAft>
              <a:defRPr/>
            </a:pPr>
            <a:r>
              <a:rPr lang="en-US" altLang="zh-CN" sz="1600" kern="0" dirty="0" smtClean="0">
                <a:solidFill>
                  <a:srgbClr val="000000"/>
                </a:solidFill>
              </a:rPr>
              <a:t>Initial SA Ballot (D4.0)	 </a:t>
            </a:r>
            <a:r>
              <a:rPr lang="en-US" altLang="zh-CN" sz="1600" kern="0" dirty="0" smtClean="0"/>
              <a:t>Sep </a:t>
            </a:r>
            <a:r>
              <a:rPr lang="en-US" altLang="zh-CN" sz="1600" kern="0" dirty="0" smtClean="0">
                <a:solidFill>
                  <a:srgbClr val="000000"/>
                </a:solidFill>
              </a:rPr>
              <a:t>2023</a:t>
            </a:r>
          </a:p>
          <a:p>
            <a:pPr marL="161925" lvl="1" indent="-233363" algn="just" defTabSz="685800" eaLnBrk="1" fontAlgn="auto" hangingPunct="1">
              <a:spcBef>
                <a:spcPts val="600"/>
              </a:spcBef>
              <a:spcAft>
                <a:spcPts val="450"/>
              </a:spcAft>
              <a:defRPr/>
            </a:pPr>
            <a:r>
              <a:rPr lang="en-US" altLang="zh-CN" sz="1600" kern="0" dirty="0" smtClean="0">
                <a:solidFill>
                  <a:srgbClr val="000000"/>
                </a:solidFill>
              </a:rPr>
              <a:t>Final </a:t>
            </a:r>
            <a:r>
              <a:rPr lang="en-US" altLang="zh-CN" sz="1600" kern="0" dirty="0">
                <a:solidFill>
                  <a:srgbClr val="000000"/>
                </a:solidFill>
              </a:rPr>
              <a:t>802.11 WG approval	</a:t>
            </a:r>
            <a:r>
              <a:rPr lang="en-US" altLang="zh-CN" sz="1600" i="1" kern="0" dirty="0" smtClean="0">
                <a:solidFill>
                  <a:srgbClr val="000000"/>
                </a:solidFill>
              </a:rPr>
              <a:t>July </a:t>
            </a:r>
            <a:r>
              <a:rPr lang="en-US" altLang="zh-CN" sz="1600" i="1" kern="0" dirty="0">
                <a:solidFill>
                  <a:srgbClr val="000000"/>
                </a:solidFill>
              </a:rPr>
              <a:t>2024 </a:t>
            </a:r>
          </a:p>
          <a:p>
            <a:pPr marL="161925" lvl="1" indent="-233363" algn="just" defTabSz="685800" eaLnBrk="1" fontAlgn="auto" hangingPunct="1">
              <a:spcBef>
                <a:spcPts val="600"/>
              </a:spcBef>
              <a:spcAft>
                <a:spcPts val="450"/>
              </a:spcAft>
              <a:defRPr/>
            </a:pPr>
            <a:r>
              <a:rPr lang="en-US" altLang="zh-CN" sz="1600" kern="0" dirty="0">
                <a:solidFill>
                  <a:srgbClr val="000000"/>
                </a:solidFill>
              </a:rPr>
              <a:t>802 EC approval		</a:t>
            </a:r>
            <a:r>
              <a:rPr lang="en-US" altLang="zh-CN" sz="1600" i="1" kern="0" dirty="0" smtClean="0">
                <a:solidFill>
                  <a:srgbClr val="000000"/>
                </a:solidFill>
              </a:rPr>
              <a:t>July </a:t>
            </a:r>
            <a:r>
              <a:rPr lang="en-US" altLang="zh-CN" sz="1600" i="1" kern="0" dirty="0">
                <a:solidFill>
                  <a:srgbClr val="000000"/>
                </a:solidFill>
              </a:rPr>
              <a:t>2024 </a:t>
            </a:r>
          </a:p>
          <a:p>
            <a:pPr marL="161925" lvl="1" indent="-233363" algn="just" defTabSz="685800" eaLnBrk="1" fontAlgn="auto" hangingPunct="1">
              <a:spcBef>
                <a:spcPts val="600"/>
              </a:spcBef>
              <a:spcAft>
                <a:spcPts val="450"/>
              </a:spcAft>
              <a:defRPr/>
            </a:pPr>
            <a:r>
              <a:rPr lang="en-US" altLang="zh-CN" sz="1600" kern="0" dirty="0" err="1">
                <a:solidFill>
                  <a:srgbClr val="000000"/>
                </a:solidFill>
              </a:rPr>
              <a:t>RevCom</a:t>
            </a:r>
            <a:r>
              <a:rPr lang="en-US" altLang="zh-CN" sz="1600" kern="0" dirty="0">
                <a:solidFill>
                  <a:srgbClr val="000000"/>
                </a:solidFill>
              </a:rPr>
              <a:t> and SASB </a:t>
            </a:r>
            <a:r>
              <a:rPr lang="en-US" altLang="zh-CN" sz="1600" kern="0" dirty="0" smtClean="0">
                <a:solidFill>
                  <a:srgbClr val="000000"/>
                </a:solidFill>
              </a:rPr>
              <a:t>approval</a:t>
            </a:r>
            <a:r>
              <a:rPr lang="en-US" altLang="zh-CN" sz="1200" kern="0" dirty="0">
                <a:solidFill>
                  <a:srgbClr val="000000"/>
                </a:solidFill>
              </a:rPr>
              <a:t> </a:t>
            </a:r>
            <a:r>
              <a:rPr lang="en-US" altLang="zh-CN" sz="1200" kern="0" dirty="0" smtClean="0">
                <a:solidFill>
                  <a:srgbClr val="000000"/>
                </a:solidFill>
              </a:rPr>
              <a:t>	</a:t>
            </a:r>
            <a:r>
              <a:rPr lang="en-US" altLang="zh-CN" sz="1600" kern="0" dirty="0" smtClean="0">
                <a:solidFill>
                  <a:srgbClr val="000000"/>
                </a:solidFill>
              </a:rPr>
              <a:t>Sep </a:t>
            </a:r>
            <a:r>
              <a:rPr lang="en-US" altLang="zh-CN" sz="1600" kern="0" dirty="0">
                <a:solidFill>
                  <a:srgbClr val="000000"/>
                </a:solidFill>
              </a:rPr>
              <a:t>2024</a:t>
            </a:r>
          </a:p>
        </p:txBody>
      </p:sp>
      <p:sp>
        <p:nvSpPr>
          <p:cNvPr id="9" name="Rectangle 2"/>
          <p:cNvSpPr txBox="1">
            <a:spLocks noChangeArrowheads="1"/>
          </p:cNvSpPr>
          <p:nvPr/>
        </p:nvSpPr>
        <p:spPr bwMode="auto">
          <a:xfrm>
            <a:off x="4980781"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5105400" y="1428750"/>
            <a:ext cx="4038600"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45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a:t>
            </a:r>
            <a:r>
              <a:rPr lang="en-US" altLang="zh-CN" sz="1100" kern="0" dirty="0" smtClean="0">
                <a:solidFill>
                  <a:srgbClr val="FFFFFF">
                    <a:lumMod val="50000"/>
                  </a:srgbClr>
                </a:solidFill>
              </a:rPr>
              <a:t>				(Tuesday)</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smtClean="0">
                <a:solidFill>
                  <a:srgbClr val="FFFFFF">
                    <a:lumMod val="50000"/>
                  </a:srgbClr>
                </a:solidFill>
              </a:rPr>
              <a:t>Chair issues call for volunteers		(Tuesday)</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smtClean="0">
                <a:solidFill>
                  <a:schemeClr val="bg1">
                    <a:lumMod val="50000"/>
                  </a:schemeClr>
                </a:solidFill>
              </a:rPr>
              <a:t>POCs </a:t>
            </a:r>
            <a:r>
              <a:rPr lang="en-US" altLang="zh-CN" sz="1100" kern="0" dirty="0">
                <a:solidFill>
                  <a:schemeClr val="bg1">
                    <a:lumMod val="50000"/>
                  </a:schemeClr>
                </a:solidFill>
              </a:rPr>
              <a:t>and volunteers are identified for topics in the initial list     </a:t>
            </a:r>
            <a:r>
              <a:rPr lang="en-US" altLang="zh-CN" sz="1100" kern="0" dirty="0" smtClean="0">
                <a:solidFill>
                  <a:schemeClr val="bg1">
                    <a:lumMod val="50000"/>
                  </a:schemeClr>
                </a:solidFill>
              </a:rPr>
              <a:t>				(</a:t>
            </a:r>
            <a:r>
              <a:rPr lang="en-US" altLang="zh-CN" sz="1100" kern="0" dirty="0">
                <a:solidFill>
                  <a:schemeClr val="bg1">
                    <a:lumMod val="50000"/>
                  </a:schemeClr>
                </a:solidFill>
              </a:rPr>
              <a:t>Friday)</a:t>
            </a:r>
          </a:p>
          <a:p>
            <a:pPr marL="134541" indent="-134541" defTabSz="685800" eaLnBrk="1" fontAlgn="auto" hangingPunct="1">
              <a:spcBef>
                <a:spcPts val="450"/>
              </a:spcBef>
              <a:spcAft>
                <a:spcPts val="0"/>
              </a:spcAft>
            </a:pPr>
            <a:r>
              <a:rPr lang="en-US" altLang="zh-CN" sz="1600" kern="0" dirty="0">
                <a:solidFill>
                  <a:srgbClr val="000000"/>
                </a:solidFill>
              </a:rPr>
              <a:t>January </a:t>
            </a:r>
            <a:r>
              <a:rPr lang="en-US" altLang="zh-CN" sz="1600" strike="sngStrike" kern="0" dirty="0" smtClean="0">
                <a:solidFill>
                  <a:srgbClr val="000000"/>
                </a:solidFill>
              </a:rPr>
              <a:t>21</a:t>
            </a:r>
            <a:r>
              <a:rPr lang="en-US" altLang="zh-CN" sz="1600" kern="0" dirty="0" smtClean="0">
                <a:solidFill>
                  <a:srgbClr val="000000"/>
                </a:solidFill>
              </a:rPr>
              <a:t>28, </a:t>
            </a:r>
            <a:r>
              <a:rPr lang="en-US" altLang="zh-CN" sz="1600" kern="0" dirty="0">
                <a:solidFill>
                  <a:srgbClr val="000000"/>
                </a:solidFill>
              </a:rPr>
              <a:t>2022</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Deadline for </a:t>
            </a:r>
            <a:r>
              <a:rPr lang="en-US" altLang="zh-CN" sz="1200" kern="0" dirty="0">
                <a:solidFill>
                  <a:srgbClr val="0000FF"/>
                </a:solidFill>
              </a:rPr>
              <a:t>baseline document </a:t>
            </a:r>
            <a:r>
              <a:rPr lang="en-US" altLang="zh-CN" sz="1200" kern="0" dirty="0"/>
              <a:t>for each topic (in the initial list) to be uploaded</a:t>
            </a:r>
          </a:p>
          <a:p>
            <a:pPr marL="134541" indent="-134541" defTabSz="685800" eaLnBrk="1" fontAlgn="auto" hangingPunct="1">
              <a:spcBef>
                <a:spcPts val="450"/>
              </a:spcBef>
              <a:spcAft>
                <a:spcPts val="0"/>
              </a:spcAft>
            </a:pPr>
            <a:r>
              <a:rPr lang="en-US" altLang="zh-CN" sz="1600" kern="0" dirty="0">
                <a:solidFill>
                  <a:srgbClr val="000000"/>
                </a:solidFill>
              </a:rPr>
              <a:t>March 2022 IEEE Plenary</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Deadline for contributions to </a:t>
            </a:r>
            <a:r>
              <a:rPr lang="en-US" altLang="zh-CN" sz="1200" kern="0" dirty="0">
                <a:solidFill>
                  <a:srgbClr val="0000FF"/>
                </a:solidFill>
              </a:rPr>
              <a:t>pass motion </a:t>
            </a:r>
            <a:r>
              <a:rPr lang="en-US" altLang="zh-CN" sz="1200" kern="0" dirty="0"/>
              <a:t>and be included in D0.1</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Seek </a:t>
            </a:r>
            <a:r>
              <a:rPr lang="en-US" altLang="zh-CN" sz="1200" kern="0" dirty="0" err="1"/>
              <a:t>TGbf</a:t>
            </a:r>
            <a:r>
              <a:rPr lang="en-US" altLang="zh-CN" sz="1200" kern="0" dirty="0"/>
              <a:t> </a:t>
            </a:r>
            <a:r>
              <a:rPr lang="en-US" altLang="zh-CN" sz="1200" kern="0" dirty="0">
                <a:solidFill>
                  <a:srgbClr val="0000FF"/>
                </a:solidFill>
              </a:rPr>
              <a:t>approval</a:t>
            </a:r>
            <a:r>
              <a:rPr lang="en-US" altLang="zh-CN" sz="1200" kern="0" dirty="0"/>
              <a:t> to go to comment collection  (“Move to Approve a 30-day comment collection on </a:t>
            </a:r>
            <a:r>
              <a:rPr lang="en-US" altLang="zh-CN" sz="1200" kern="0" dirty="0" err="1"/>
              <a:t>TGbf</a:t>
            </a:r>
            <a:r>
              <a:rPr lang="en-US" altLang="zh-CN" sz="1200" kern="0" dirty="0"/>
              <a:t> D0.1?”)</a:t>
            </a:r>
          </a:p>
          <a:p>
            <a:pPr marL="134541" indent="-134541" defTabSz="685800" eaLnBrk="1" fontAlgn="auto" hangingPunct="1">
              <a:spcBef>
                <a:spcPts val="450"/>
              </a:spcBef>
              <a:spcAft>
                <a:spcPts val="0"/>
              </a:spcAft>
            </a:pPr>
            <a:r>
              <a:rPr lang="en-US" altLang="zh-CN" sz="1600" kern="0" dirty="0">
                <a:solidFill>
                  <a:srgbClr val="000000"/>
                </a:solidFill>
              </a:rPr>
              <a:t>March 28 (Monday, two weeks after March 2022 Plenary)</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Editor releases </a:t>
            </a:r>
            <a:r>
              <a:rPr lang="en-US" altLang="zh-CN" sz="1200" kern="0" dirty="0">
                <a:solidFill>
                  <a:srgbClr val="0000FF"/>
                </a:solidFill>
              </a:rPr>
              <a:t>D0.1</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4876800" y="1524000"/>
            <a:ext cx="207962" cy="48006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21</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22</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23</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0" y="914399"/>
            <a:ext cx="91440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400050" lvl="2" indent="0" algn="just">
              <a:spcBef>
                <a:spcPct val="0"/>
              </a:spcBef>
              <a:spcAft>
                <a:spcPts val="0"/>
              </a:spcAft>
              <a:buClr>
                <a:srgbClr val="000000"/>
              </a:buClr>
              <a:buNone/>
              <a:defRPr/>
            </a:pPr>
            <a:r>
              <a:rPr lang="en-US" altLang="zh-CN" b="1" dirty="0" smtClean="0">
                <a:solidFill>
                  <a:srgbClr val="00B050"/>
                </a:solidFill>
                <a:cs typeface="Times New Roman" panose="02020603050405020304" pitchFamily="18" charset="0"/>
              </a:rPr>
              <a:t>January </a:t>
            </a:r>
            <a:r>
              <a:rPr lang="en-US" altLang="zh-CN" b="1" dirty="0">
                <a:solidFill>
                  <a:srgbClr val="00B050"/>
                </a:solidFill>
                <a:cs typeface="Times New Roman" panose="02020603050405020304" pitchFamily="18" charset="0"/>
              </a:rPr>
              <a:t>Interim</a:t>
            </a:r>
            <a:endParaRPr lang="en-US" altLang="zh-CN" b="1"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18 </a:t>
            </a:r>
            <a:r>
              <a:rPr lang="en-US" altLang="zh-CN" dirty="0">
                <a:solidFill>
                  <a:srgbClr val="00B050"/>
                </a:solidFill>
                <a:cs typeface="Times New Roman" panose="02020603050405020304" pitchFamily="18" charset="0"/>
              </a:rPr>
              <a:t>(Tuesday),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a:t>
            </a:r>
            <a:r>
              <a:rPr lang="en-US" altLang="zh-CN" dirty="0">
                <a:solidFill>
                  <a:srgbClr val="00B050"/>
                </a:solidFill>
                <a:cs typeface="Times New Roman" panose="02020603050405020304" pitchFamily="18" charset="0"/>
              </a:rPr>
              <a:t>ET </a:t>
            </a:r>
            <a:r>
              <a:rPr lang="en-US" altLang="zh-CN" dirty="0" smtClean="0">
                <a:solidFill>
                  <a:srgbClr val="00B050"/>
                </a:solidFill>
                <a:cs typeface="Times New Roman" panose="02020603050405020304" pitchFamily="18" charset="0"/>
              </a:rPr>
              <a:t>	January 19 (Wednesday), 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21 (Friday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	January 24 (Monday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a:t>
            </a:r>
          </a:p>
          <a:p>
            <a:pPr marL="400050" lvl="2" indent="0" algn="just">
              <a:spcBef>
                <a:spcPct val="0"/>
              </a:spcBef>
              <a:spcAft>
                <a:spcPts val="0"/>
              </a:spcAft>
              <a:buClr>
                <a:srgbClr val="000000"/>
              </a:buClr>
              <a:buNone/>
              <a:defRPr/>
            </a:pPr>
            <a:r>
              <a:rPr lang="en-US" altLang="zh-CN" sz="1000" dirty="0" smtClean="0">
                <a:solidFill>
                  <a:srgbClr val="00B050"/>
                </a:solidFill>
                <a:cs typeface="Times New Roman" panose="02020603050405020304" pitchFamily="18" charset="0"/>
              </a:rPr>
              <a:t>	        </a:t>
            </a:r>
            <a:r>
              <a:rPr lang="en-US" altLang="zh-CN" sz="1100" dirty="0">
                <a:cs typeface="Times New Roman" panose="02020603050405020304" pitchFamily="18" charset="0"/>
              </a:rPr>
              <a:t>(January </a:t>
            </a:r>
            <a:r>
              <a:rPr lang="en-US" altLang="zh-CN" sz="1100" dirty="0" smtClean="0">
                <a:cs typeface="Times New Roman" panose="02020603050405020304" pitchFamily="18" charset="0"/>
              </a:rPr>
              <a:t>28, deadline </a:t>
            </a:r>
            <a:r>
              <a:rPr lang="en-US" altLang="zh-CN" sz="1100" dirty="0">
                <a:cs typeface="Times New Roman" panose="02020603050405020304" pitchFamily="18" charset="0"/>
              </a:rPr>
              <a:t>for baseline document for each topic (in the initial list) to be uploaded)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7  </a:t>
            </a:r>
            <a:r>
              <a:rPr lang="en-US" altLang="zh-CN" dirty="0">
                <a:solidFill>
                  <a:srgbClr val="00B050"/>
                </a:solidFill>
                <a:cs typeface="Times New Roman" panose="02020603050405020304" pitchFamily="18" charset="0"/>
              </a:rPr>
              <a:t>(Monday),  9am - 11:00am ET 		</a:t>
            </a:r>
            <a:r>
              <a:rPr lang="en-US" altLang="zh-CN" dirty="0" smtClean="0">
                <a:solidFill>
                  <a:srgbClr val="00B050"/>
                </a:solidFill>
                <a:cs typeface="Times New Roman" panose="02020603050405020304" pitchFamily="18" charset="0"/>
              </a:rPr>
              <a:t>February    8   </a:t>
            </a:r>
            <a:r>
              <a:rPr lang="en-US" altLang="zh-CN" dirty="0">
                <a:solidFill>
                  <a:srgbClr val="00B050"/>
                </a:solidFill>
                <a:cs typeface="Times New Roman" panose="02020603050405020304" pitchFamily="18" charset="0"/>
              </a:rPr>
              <a:t>(Tuesday),  9am - 11:00am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a:t>
            </a:r>
            <a:r>
              <a:rPr lang="en-US" altLang="zh-CN" dirty="0">
                <a:solidFill>
                  <a:srgbClr val="00B050"/>
                </a:solidFill>
                <a:cs typeface="Times New Roman" panose="02020603050405020304" pitchFamily="18" charset="0"/>
              </a:rPr>
              <a:t>10  (Thursday), </a:t>
            </a:r>
            <a:r>
              <a:rPr lang="en-US" altLang="zh-CN" dirty="0" smtClean="0">
                <a:solidFill>
                  <a:srgbClr val="00B050"/>
                </a:solidFill>
                <a:cs typeface="Times New Roman" panose="02020603050405020304" pitchFamily="18" charset="0"/>
              </a:rPr>
              <a:t>10pm - 12:00am 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14  </a:t>
            </a:r>
            <a:r>
              <a:rPr lang="en-US" altLang="zh-CN" dirty="0">
                <a:solidFill>
                  <a:srgbClr val="00B050"/>
                </a:solidFill>
                <a:cs typeface="Times New Roman" panose="02020603050405020304" pitchFamily="18" charset="0"/>
              </a:rPr>
              <a:t>(Monday),  </a:t>
            </a:r>
            <a:r>
              <a:rPr lang="en-US" altLang="zh-CN" dirty="0" smtClean="0">
                <a:solidFill>
                  <a:srgbClr val="00B050"/>
                </a:solidFill>
                <a:cs typeface="Times New Roman" panose="02020603050405020304" pitchFamily="18" charset="0"/>
              </a:rPr>
              <a:t> 9am </a:t>
            </a:r>
            <a:r>
              <a:rPr lang="en-US" altLang="zh-CN" dirty="0">
                <a:solidFill>
                  <a:srgbClr val="00B050"/>
                </a:solidFill>
                <a:cs typeface="Times New Roman" panose="02020603050405020304" pitchFamily="18" charset="0"/>
              </a:rPr>
              <a:t>- 11:00am ET 		</a:t>
            </a:r>
            <a:r>
              <a:rPr lang="en-US" altLang="zh-CN" dirty="0" smtClean="0">
                <a:solidFill>
                  <a:srgbClr val="00B050"/>
                </a:solidFill>
                <a:cs typeface="Times New Roman" panose="02020603050405020304" pitchFamily="18" charset="0"/>
              </a:rPr>
              <a:t>February  15   </a:t>
            </a:r>
            <a:r>
              <a:rPr lang="en-US" altLang="zh-CN" dirty="0">
                <a:solidFill>
                  <a:srgbClr val="00B050"/>
                </a:solidFill>
                <a:cs typeface="Times New Roman" panose="02020603050405020304" pitchFamily="18" charset="0"/>
              </a:rPr>
              <a:t>(Tuesday),  9am - 11:00am ET</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17  (Thursday), 10pm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                                                                                        February   22   </a:t>
            </a:r>
            <a:r>
              <a:rPr lang="en-US" altLang="zh-CN" dirty="0">
                <a:solidFill>
                  <a:srgbClr val="00B050"/>
                </a:solidFill>
                <a:cs typeface="Times New Roman" panose="02020603050405020304" pitchFamily="18" charset="0"/>
              </a:rPr>
              <a:t>(Tuesday),  9am - 11:00am </a:t>
            </a:r>
            <a:r>
              <a:rPr lang="en-US" altLang="zh-CN" dirty="0" smtClean="0">
                <a:solidFill>
                  <a:srgbClr val="00B050"/>
                </a:solidFill>
                <a:cs typeface="Times New Roman" panose="02020603050405020304" pitchFamily="18" charset="0"/>
              </a:rPr>
              <a:t>ET</a:t>
            </a:r>
            <a:endParaRPr lang="en-US" altLang="zh-CN"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a:t>
            </a:r>
            <a:r>
              <a:rPr lang="en-US" altLang="zh-CN" dirty="0">
                <a:solidFill>
                  <a:srgbClr val="00B050"/>
                </a:solidFill>
                <a:cs typeface="Times New Roman" panose="02020603050405020304" pitchFamily="18" charset="0"/>
              </a:rPr>
              <a:t>24  (Thursday), </a:t>
            </a:r>
            <a:r>
              <a:rPr lang="en-US" altLang="zh-CN" dirty="0" smtClean="0">
                <a:solidFill>
                  <a:srgbClr val="00B050"/>
                </a:solidFill>
                <a:cs typeface="Times New Roman" panose="02020603050405020304" pitchFamily="18" charset="0"/>
              </a:rPr>
              <a:t> 10pm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12:00am </a:t>
            </a:r>
            <a:r>
              <a:rPr lang="en-US" altLang="zh-CN" dirty="0">
                <a:solidFill>
                  <a:srgbClr val="00B050"/>
                </a:solidFill>
                <a:cs typeface="Times New Roman" panose="02020603050405020304" pitchFamily="18" charset="0"/>
              </a:rPr>
              <a:t>ET </a:t>
            </a: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28  (Monday),  9am - 11:00am ET 		March        1   (Tuesday),  9am - 11:00am ET</a:t>
            </a:r>
            <a:r>
              <a:rPr lang="en-US" altLang="zh-CN" sz="1050" dirty="0" smtClean="0">
                <a:solidFill>
                  <a:srgbClr val="00B050"/>
                </a:solidFill>
                <a:cs typeface="Times New Roman" panose="02020603050405020304" pitchFamily="18" charset="0"/>
              </a:rPr>
              <a:t> </a:t>
            </a: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March        3   </a:t>
            </a:r>
            <a:r>
              <a:rPr lang="en-US" altLang="zh-CN" dirty="0">
                <a:solidFill>
                  <a:srgbClr val="00B050"/>
                </a:solidFill>
                <a:cs typeface="Times New Roman" panose="02020603050405020304" pitchFamily="18" charset="0"/>
              </a:rPr>
              <a:t>(Thursday), </a:t>
            </a:r>
            <a:r>
              <a:rPr lang="en-US" altLang="zh-CN" dirty="0" smtClean="0">
                <a:solidFill>
                  <a:srgbClr val="00B050"/>
                </a:solidFill>
                <a:cs typeface="Times New Roman" panose="02020603050405020304" pitchFamily="18" charset="0"/>
              </a:rPr>
              <a:t> 10pm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12:00am </a:t>
            </a:r>
            <a:r>
              <a:rPr lang="en-US" altLang="zh-CN" dirty="0">
                <a:solidFill>
                  <a:srgbClr val="00B050"/>
                </a:solidFill>
                <a:cs typeface="Times New Roman" panose="02020603050405020304" pitchFamily="18" charset="0"/>
              </a:rPr>
              <a:t>ET</a:t>
            </a:r>
          </a:p>
          <a:p>
            <a:pPr marL="400050" lvl="2" indent="0" algn="just">
              <a:spcBef>
                <a:spcPct val="0"/>
              </a:spcBef>
              <a:spcAft>
                <a:spcPts val="0"/>
              </a:spcAft>
              <a:buClr>
                <a:srgbClr val="000000"/>
              </a:buClr>
              <a:buNone/>
              <a:defRPr/>
            </a:pPr>
            <a:endParaRPr lang="en-US" altLang="zh-CN" sz="600" dirty="0" smtClean="0"/>
          </a:p>
          <a:p>
            <a:pPr marL="457200" lvl="1" indent="-228600" algn="just" defTabSz="914400">
              <a:spcBef>
                <a:spcPct val="0"/>
              </a:spcBef>
              <a:spcAft>
                <a:spcPts val="0"/>
              </a:spcAft>
              <a:buClr>
                <a:srgbClr val="000000"/>
              </a:buClr>
              <a:buFont typeface="Arial" panose="020B0604020202020204" pitchFamily="34" charset="0"/>
              <a:buChar char="•"/>
              <a:defRPr/>
            </a:pPr>
            <a:r>
              <a:rPr lang="en-US" altLang="zh-CN" sz="1600" b="1" dirty="0">
                <a:solidFill>
                  <a:srgbClr val="000000"/>
                </a:solidFill>
                <a:cs typeface="Times New Roman" panose="02020603050405020304" pitchFamily="18" charset="0"/>
              </a:rPr>
              <a:t>To be confirmed:</a:t>
            </a:r>
          </a:p>
          <a:p>
            <a:pPr marL="400050" lvl="2" indent="0" algn="just">
              <a:spcBef>
                <a:spcPct val="0"/>
              </a:spcBef>
              <a:spcAft>
                <a:spcPts val="0"/>
              </a:spcAft>
              <a:buClr>
                <a:srgbClr val="000000"/>
              </a:buClr>
              <a:buNone/>
              <a:defRPr/>
            </a:pPr>
            <a:r>
              <a:rPr lang="en-US" altLang="zh-CN" b="1" dirty="0" smtClean="0"/>
              <a:t>March 2022 IEEE Plenary (March </a:t>
            </a:r>
            <a:r>
              <a:rPr lang="en-US" altLang="zh-CN" b="1" strike="sngStrike" dirty="0" smtClean="0">
                <a:solidFill>
                  <a:srgbClr val="FF0000"/>
                </a:solidFill>
              </a:rPr>
              <a:t>13-18</a:t>
            </a:r>
            <a:r>
              <a:rPr lang="en-US" altLang="zh-CN" b="1" dirty="0" smtClean="0">
                <a:solidFill>
                  <a:srgbClr val="FF0000"/>
                </a:solidFill>
              </a:rPr>
              <a:t> 7-15</a:t>
            </a:r>
            <a:r>
              <a:rPr lang="en-US" altLang="zh-CN" b="1" dirty="0" smtClean="0"/>
              <a:t>)   </a:t>
            </a:r>
            <a:r>
              <a:rPr lang="en-US" altLang="zh-CN" dirty="0" smtClean="0">
                <a:cs typeface="Times New Roman" panose="02020603050405020304" pitchFamily="18" charset="0"/>
              </a:rPr>
              <a:t>(Deadline for contributions to pass motion and be included in D0.1) </a:t>
            </a:r>
            <a:endParaRPr lang="en-US" altLang="zh-CN"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March        </a:t>
            </a:r>
            <a:r>
              <a:rPr lang="en-US" altLang="zh-CN" dirty="0">
                <a:solidFill>
                  <a:srgbClr val="FF3300"/>
                </a:solidFill>
                <a:cs typeface="Times New Roman" panose="02020603050405020304" pitchFamily="18" charset="0"/>
              </a:rPr>
              <a:t>8   (Tuesday),  </a:t>
            </a:r>
            <a:r>
              <a:rPr lang="en-US" altLang="zh-CN" dirty="0" smtClean="0">
                <a:solidFill>
                  <a:srgbClr val="FF3300"/>
                </a:solidFill>
                <a:cs typeface="Times New Roman" panose="02020603050405020304" pitchFamily="18" charset="0"/>
              </a:rPr>
              <a:t>    9am </a:t>
            </a:r>
            <a:r>
              <a:rPr lang="en-US" altLang="zh-CN" dirty="0">
                <a:solidFill>
                  <a:srgbClr val="FF3300"/>
                </a:solidFill>
                <a:cs typeface="Times New Roman" panose="02020603050405020304" pitchFamily="18" charset="0"/>
              </a:rPr>
              <a:t>- 11:00am </a:t>
            </a:r>
            <a:r>
              <a:rPr lang="en-US" altLang="zh-CN" dirty="0" smtClean="0">
                <a:solidFill>
                  <a:srgbClr val="FF3300"/>
                </a:solidFill>
                <a:cs typeface="Times New Roman" panose="02020603050405020304" pitchFamily="18" charset="0"/>
              </a:rPr>
              <a:t>ET</a:t>
            </a:r>
            <a:endParaRPr lang="en-US" altLang="zh-CN" sz="1050" strike="sngStrike"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3300"/>
                </a:solidFill>
                <a:cs typeface="Times New Roman" panose="02020603050405020304" pitchFamily="18" charset="0"/>
              </a:rPr>
              <a:t>March        </a:t>
            </a:r>
            <a:r>
              <a:rPr lang="en-US" altLang="zh-CN" strike="sngStrike" dirty="0" smtClean="0">
                <a:solidFill>
                  <a:srgbClr val="FF3300"/>
                </a:solidFill>
                <a:cs typeface="Times New Roman" panose="02020603050405020304" pitchFamily="18" charset="0"/>
              </a:rPr>
              <a:t>9   </a:t>
            </a:r>
            <a:r>
              <a:rPr lang="en-US" altLang="zh-CN" strike="sngStrike" dirty="0" smtClean="0">
                <a:solidFill>
                  <a:srgbClr val="FF0000"/>
                </a:solidFill>
                <a:cs typeface="Times New Roman" panose="02020603050405020304" pitchFamily="18" charset="0"/>
              </a:rPr>
              <a:t>(Wednesday</a:t>
            </a:r>
            <a:r>
              <a:rPr lang="en-US" altLang="zh-CN" strike="sngStrike" dirty="0">
                <a:solidFill>
                  <a:srgbClr val="FF0000"/>
                </a:solidFill>
                <a:cs typeface="Times New Roman" panose="02020603050405020304" pitchFamily="18" charset="0"/>
              </a:rPr>
              <a:t>), 9am - 11:00am </a:t>
            </a:r>
            <a:r>
              <a:rPr lang="en-US" altLang="zh-CN" strike="sngStrike"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March        9   (Wednesday), </a:t>
            </a:r>
            <a:r>
              <a:rPr lang="en-US" altLang="zh-CN" dirty="0" smtClean="0">
                <a:solidFill>
                  <a:srgbClr val="FFC000"/>
                </a:solidFill>
                <a:cs typeface="Times New Roman" panose="02020603050405020304" pitchFamily="18" charset="0"/>
              </a:rPr>
              <a:t>10pm </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12:00am ET (Not sure if this slot is ok for Plenary and Interim?)</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March        11  </a:t>
            </a:r>
            <a:r>
              <a:rPr lang="en-US" altLang="zh-CN" dirty="0" smtClean="0">
                <a:solidFill>
                  <a:srgbClr val="FF0000"/>
                </a:solidFill>
                <a:cs typeface="Times New Roman" panose="02020603050405020304" pitchFamily="18" charset="0"/>
              </a:rPr>
              <a:t>(Friday</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9am </a:t>
            </a:r>
            <a:r>
              <a:rPr lang="en-US" altLang="zh-CN" dirty="0">
                <a:solidFill>
                  <a:srgbClr val="FF0000"/>
                </a:solidFill>
                <a:cs typeface="Times New Roman" panose="02020603050405020304" pitchFamily="18" charset="0"/>
              </a:rPr>
              <a:t>- 11:00am </a:t>
            </a:r>
            <a:r>
              <a:rPr lang="en-US" altLang="zh-CN" dirty="0" smtClean="0">
                <a:solidFill>
                  <a:srgbClr val="FF0000"/>
                </a:solidFill>
                <a:cs typeface="Times New Roman" panose="02020603050405020304" pitchFamily="18" charset="0"/>
              </a:rPr>
              <a:t>ET</a:t>
            </a: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March        </a:t>
            </a:r>
            <a:r>
              <a:rPr lang="en-US" altLang="zh-CN" dirty="0" smtClean="0">
                <a:solidFill>
                  <a:srgbClr val="FF3300"/>
                </a:solidFill>
                <a:cs typeface="Times New Roman" panose="02020603050405020304" pitchFamily="18" charset="0"/>
              </a:rPr>
              <a:t>14  </a:t>
            </a:r>
            <a:r>
              <a:rPr lang="en-US" altLang="zh-CN" dirty="0" smtClean="0">
                <a:solidFill>
                  <a:srgbClr val="FF0000"/>
                </a:solidFill>
                <a:cs typeface="Times New Roman" panose="02020603050405020304" pitchFamily="18" charset="0"/>
              </a:rPr>
              <a:t>(Monday</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9am </a:t>
            </a:r>
            <a:r>
              <a:rPr lang="en-US" altLang="zh-CN" dirty="0">
                <a:solidFill>
                  <a:srgbClr val="FF0000"/>
                </a:solidFill>
                <a:cs typeface="Times New Roman" panose="02020603050405020304" pitchFamily="18" charset="0"/>
              </a:rPr>
              <a:t>- 11:00am </a:t>
            </a:r>
            <a:r>
              <a:rPr lang="en-US" altLang="zh-CN" dirty="0" smtClean="0">
                <a:solidFill>
                  <a:srgbClr val="FF0000"/>
                </a:solidFill>
                <a:cs typeface="Times New Roman" panose="02020603050405020304" pitchFamily="18" charset="0"/>
              </a:rPr>
              <a:t>ET </a:t>
            </a:r>
          </a:p>
          <a:p>
            <a:pPr marL="400050" lvl="2" indent="0" algn="just">
              <a:spcBef>
                <a:spcPct val="0"/>
              </a:spcBef>
              <a:spcAft>
                <a:spcPts val="0"/>
              </a:spcAft>
              <a:buClr>
                <a:srgbClr val="000000"/>
              </a:buClr>
              <a:buNone/>
              <a:defRPr/>
            </a:pPr>
            <a:r>
              <a:rPr lang="en-US" altLang="zh-CN" kern="0" dirty="0">
                <a:solidFill>
                  <a:srgbClr val="FF0000"/>
                </a:solidFill>
                <a:cs typeface="Times New Roman" panose="02020603050405020304" pitchFamily="18" charset="0"/>
              </a:rPr>
              <a:t>	 </a:t>
            </a:r>
            <a:r>
              <a:rPr lang="en-US" altLang="zh-CN" kern="0" dirty="0" smtClean="0">
                <a:solidFill>
                  <a:srgbClr val="FF0000"/>
                </a:solidFill>
                <a:cs typeface="Times New Roman" panose="02020603050405020304" pitchFamily="18" charset="0"/>
              </a:rPr>
              <a:t>      </a:t>
            </a:r>
            <a:r>
              <a:rPr lang="en-US" altLang="zh-CN" kern="0" dirty="0" smtClean="0"/>
              <a:t>Seek </a:t>
            </a:r>
            <a:r>
              <a:rPr lang="en-US" altLang="zh-CN" kern="0" dirty="0" err="1"/>
              <a:t>TGbf</a:t>
            </a:r>
            <a:r>
              <a:rPr lang="en-US" altLang="zh-CN" kern="0" dirty="0"/>
              <a:t> </a:t>
            </a:r>
            <a:r>
              <a:rPr lang="en-US" altLang="zh-CN" kern="0" dirty="0">
                <a:solidFill>
                  <a:srgbClr val="0000FF"/>
                </a:solidFill>
              </a:rPr>
              <a:t>approval</a:t>
            </a:r>
            <a:r>
              <a:rPr lang="en-US" altLang="zh-CN" kern="0" dirty="0"/>
              <a:t> to go to comment collection  (“Move to Approve a 30-day comment collection on </a:t>
            </a:r>
            <a:r>
              <a:rPr lang="en-US" altLang="zh-CN" kern="0" dirty="0" err="1"/>
              <a:t>TGbf</a:t>
            </a:r>
            <a:r>
              <a:rPr lang="en-US" altLang="zh-CN"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7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9am</a:t>
            </a:r>
            <a:r>
              <a:rPr lang="en-US" altLang="zh-CN" sz="1050" dirty="0" smtClean="0">
                <a:cs typeface="Times New Roman" panose="02020603050405020304" pitchFamily="18" charset="0"/>
              </a:rPr>
              <a:t> -11:00am to </a:t>
            </a:r>
            <a:r>
              <a:rPr lang="en-US" altLang="zh-CN" sz="1050" dirty="0" smtClean="0">
                <a:solidFill>
                  <a:srgbClr val="FF3300"/>
                </a:solidFill>
                <a:cs typeface="Times New Roman" panose="02020603050405020304" pitchFamily="18" charset="0"/>
              </a:rPr>
              <a:t>10am</a:t>
            </a:r>
            <a:r>
              <a:rPr lang="en-US" altLang="zh-CN" sz="1050" dirty="0">
                <a:cs typeface="Times New Roman" panose="02020603050405020304" pitchFamily="18" charset="0"/>
              </a:rPr>
              <a:t> </a:t>
            </a:r>
            <a:r>
              <a:rPr lang="en-US" altLang="zh-CN" sz="1050" dirty="0" smtClean="0">
                <a:cs typeface="Times New Roman" panose="02020603050405020304" pitchFamily="18" charset="0"/>
              </a:rPr>
              <a:t>-11:00am (Jan-March </a:t>
            </a:r>
            <a:r>
              <a:rPr lang="en-US" altLang="zh-CN" sz="1050" dirty="0">
                <a:cs typeface="Times New Roman" panose="02020603050405020304" pitchFamily="18" charset="0"/>
              </a:rPr>
              <a:t>2022 CAC </a:t>
            </a:r>
            <a:r>
              <a:rPr lang="en-US" altLang="zh-CN" sz="1050" dirty="0" smtClean="0">
                <a:cs typeface="Times New Roman" panose="02020603050405020304" pitchFamily="18" charset="0"/>
              </a:rPr>
              <a:t>calls (TBD): Monday </a:t>
            </a:r>
            <a:r>
              <a:rPr lang="en-US" altLang="zh-CN" sz="1050" dirty="0">
                <a:solidFill>
                  <a:srgbClr val="FF0000"/>
                </a:solidFill>
                <a:cs typeface="Times New Roman" panose="02020603050405020304" pitchFamily="18" charset="0"/>
              </a:rPr>
              <a:t>February 21 </a:t>
            </a:r>
            <a:r>
              <a:rPr lang="en-US" altLang="zh-CN" sz="1050" dirty="0">
                <a:cs typeface="Times New Roman" panose="02020603050405020304" pitchFamily="18" charset="0"/>
              </a:rPr>
              <a:t>and Thursday </a:t>
            </a:r>
            <a:r>
              <a:rPr lang="en-US" altLang="zh-CN" sz="1050" dirty="0">
                <a:solidFill>
                  <a:srgbClr val="FF0000"/>
                </a:solidFill>
                <a:cs typeface="Times New Roman" panose="02020603050405020304" pitchFamily="18" charset="0"/>
              </a:rPr>
              <a:t>March </a:t>
            </a:r>
            <a:r>
              <a:rPr lang="en-US" altLang="zh-CN" sz="1050" dirty="0" smtClean="0">
                <a:solidFill>
                  <a:srgbClr val="FF0000"/>
                </a:solidFill>
                <a:cs typeface="Times New Roman" panose="02020603050405020304" pitchFamily="18" charset="0"/>
              </a:rPr>
              <a:t>3</a:t>
            </a:r>
            <a:r>
              <a:rPr lang="en-US" altLang="zh-CN" sz="1050" dirty="0" smtClean="0">
                <a:cs typeface="Times New Roman" panose="02020603050405020304" pitchFamily="18" charset="0"/>
              </a:rPr>
              <a:t>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10pm - 12:00am ET (Thursday 7 PM - 9 PM PT, Friday 11am-1pm in China, Friday 5am-7am in Israel, Friday 4am – 6am in Central Europe</a:t>
            </a:r>
            <a:r>
              <a:rPr lang="en-US" altLang="zh-CN" sz="1050" dirty="0" smtClean="0">
                <a:cs typeface="MS PGothic" charset="0"/>
              </a:rPr>
              <a:t>), and </a:t>
            </a:r>
            <a:r>
              <a:rPr lang="en-US" altLang="zh-CN" sz="1050" dirty="0" smtClean="0">
                <a:solidFill>
                  <a:srgbClr val="0000FF"/>
                </a:solidFill>
                <a:cs typeface="MS PGothic" charset="0"/>
              </a:rPr>
              <a:t>Sang Kim </a:t>
            </a:r>
            <a:r>
              <a:rPr lang="en-US" altLang="zh-CN" sz="1050" dirty="0" smtClean="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21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a:t>Motion </a:t>
            </a:r>
            <a:r>
              <a:rPr lang="en-US" altLang="zh-CN" sz="1400" dirty="0" smtClean="0"/>
              <a:t>(</a:t>
            </a:r>
            <a:r>
              <a:rPr lang="en-US" altLang="zh-CN" sz="1400" dirty="0" smtClean="0">
                <a:solidFill>
                  <a:srgbClr val="0000FF"/>
                </a:solidFill>
              </a:rPr>
              <a:t>51-53</a:t>
            </a:r>
            <a:r>
              <a:rPr lang="en-US" altLang="zh-CN" sz="1400" dirty="0"/>
              <a:t>)</a:t>
            </a:r>
            <a:endParaRPr lang="en-US" altLang="en-US" sz="1400" dirty="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spTree>
    <p:extLst>
      <p:ext uri="{BB962C8B-B14F-4D97-AF65-F5344CB8AC3E}">
        <p14:creationId xmlns:p14="http://schemas.microsoft.com/office/powerpoint/2010/main" val="6219480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24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 (</a:t>
            </a:r>
            <a:r>
              <a:rPr lang="en-US" altLang="zh-CN" sz="1400" dirty="0" smtClean="0">
                <a:solidFill>
                  <a:srgbClr val="0000FF"/>
                </a:solidFill>
              </a:rPr>
              <a:t>xx-xx</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 (January Interim)</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415433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951963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68983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xx</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18, 19, </a:t>
            </a:r>
            <a:r>
              <a:rPr lang="en-US" altLang="en-US" dirty="0" smtClean="0">
                <a:solidFill>
                  <a:srgbClr val="0000FF"/>
                </a:solidFill>
              </a:rPr>
              <a:t>21, 24</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Registration for the </a:t>
            </a:r>
            <a:r>
              <a:rPr lang="en-US" altLang="zh-CN" dirty="0">
                <a:solidFill>
                  <a:srgbClr val="0000FF"/>
                </a:solidFill>
              </a:rPr>
              <a:t>January</a:t>
            </a:r>
            <a:r>
              <a:rPr lang="en-US" altLang="zh-CN" dirty="0"/>
              <a:t> 802.11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685801" y="1905000"/>
            <a:ext cx="7770813" cy="4419600"/>
          </a:xfrm>
        </p:spPr>
        <p:txBody>
          <a:bodyPr/>
          <a:lstStyle/>
          <a:p>
            <a:pPr algn="just">
              <a:buFont typeface="Arial" panose="020B0604020202020204" pitchFamily="34" charset="0"/>
              <a:buChar char="•"/>
            </a:pPr>
            <a:r>
              <a:rPr lang="en-US" altLang="zh-CN" sz="2000" dirty="0"/>
              <a:t>This meeting is part of the </a:t>
            </a:r>
            <a:r>
              <a:rPr lang="en-US" altLang="zh-CN" sz="2000" dirty="0">
                <a:solidFill>
                  <a:srgbClr val="0000FF"/>
                </a:solidFill>
              </a:rPr>
              <a:t>January</a:t>
            </a:r>
            <a:r>
              <a:rPr lang="en-US" altLang="zh-CN" sz="2000" dirty="0"/>
              <a:t> IEEE 802 Wireless Interim session</a:t>
            </a:r>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You must pay the registration fee in order to attend</a:t>
            </a:r>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If you have not already done so, you can register </a:t>
            </a:r>
            <a:r>
              <a:rPr lang="en-US" altLang="zh-CN" sz="2000" dirty="0">
                <a:hlinkClick r:id="rId2"/>
              </a:rPr>
              <a:t>here</a:t>
            </a:r>
            <a:r>
              <a:rPr lang="en-US" altLang="zh-CN" sz="2000" dirty="0"/>
              <a:t> or follow the registration link here </a:t>
            </a:r>
            <a:r>
              <a:rPr lang="en-US" altLang="zh-CN" sz="2000" dirty="0">
                <a:hlinkClick r:id="rId3"/>
              </a:rPr>
              <a:t>https://grouper.ieee.org/groups/802/11/Meetings/Meeting_Plan.html</a:t>
            </a:r>
            <a:endParaRPr lang="en-US" altLang="zh-CN" sz="2000" dirty="0"/>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If you do not intend to register for this session you must leave this meeting and, if you have logged attendance on IMAT, email the 802.11 chair or vice chairs to have your attendance cancelled</a:t>
            </a:r>
          </a:p>
          <a:p>
            <a:pPr algn="just"/>
            <a:endParaRPr lang="en-US" altLang="zh-CN"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112313</TotalTime>
  <Words>2544</Words>
  <Application>Microsoft Office PowerPoint</Application>
  <PresentationFormat>全屏显示(4:3)</PresentationFormat>
  <Paragraphs>522</Paragraphs>
  <Slides>30</Slides>
  <Notes>29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30</vt:i4>
      </vt:variant>
    </vt:vector>
  </HeadingPairs>
  <TitlesOfParts>
    <vt:vector size="40"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January Interim 2022</vt:lpstr>
      <vt:lpstr>IEEE 802.11 Task Group bf WLAN Sensing </vt:lpstr>
      <vt:lpstr>PowerPoint 演示文稿</vt:lpstr>
      <vt:lpstr>PowerPoint 演示文稿</vt:lpstr>
      <vt:lpstr>Registration for the January 802.11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4766</cp:revision>
  <cp:lastPrinted>2014-11-04T15:04:57Z</cp:lastPrinted>
  <dcterms:created xsi:type="dcterms:W3CDTF">2007-04-17T18:10:23Z</dcterms:created>
  <dcterms:modified xsi:type="dcterms:W3CDTF">2022-01-19T04:03:21Z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(3)DDGzjeO5czC4QofkDxMd7Tk5v3rzbn4xojBNPfXHKvqLnAjNP+UZoxRmQkMExd230++pn7Bt
X92oo6K4F49wm+ZikO+0zc0eh8KEeSynY2thJG1t69PRkRsQbyjTychlKe+wQ2uEOcVFEEUL
zzwRoWy/klMhiuJAAHGEIj+fd48JYBrrGnPOE/NJJPr5rLszUlAfANVrj78xBUKuwxK8yThm
nRj/2Xnq4OOEy2hOUU</vt:lpwstr>
  </property>
  <property fmtid="{D5CDD505-2E9C-101B-9397-08002B2CF9AE}" pid="27" name="_2015_ms_pID_7253431">
    <vt:lpwstr>fnBgUMivGC7C/GdBp60dcNGfWGDK0R5mbvXUa1WLZzqjCgUgBbq5tc
wOumJltoru9lLnsr29vN30MaEtolSFOe/AhE7XFNWUri709h8DnskpAOpbkkNmdyNp/e/eo9
6VdfUNNG+nZ8Ph5b99qDp8C4xibfNOBM7Z17RcYyTEt4sXO8pLk4D7nyAL4lbvl2PtGSZjNI
xD4y8FN0mPNPTblRRbLlgPdNPInZGlcjd3K8</vt:lpwstr>
  </property>
  <property fmtid="{D5CDD505-2E9C-101B-9397-08002B2CF9AE}" pid="28" name="_2015_ms_pID_7253432">
    <vt:lpwstr>bo4Ep+/QQUMXXehmkqSzDmo=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