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52" r:id="rId20"/>
    <p:sldId id="854" r:id="rId21"/>
    <p:sldId id="843" r:id="rId22"/>
    <p:sldId id="844" r:id="rId23"/>
    <p:sldId id="855" r:id="rId24"/>
    <p:sldId id="828" r:id="rId25"/>
    <p:sldId id="853" r:id="rId26"/>
    <p:sldId id="829" r:id="rId27"/>
    <p:sldId id="856" r:id="rId28"/>
    <p:sldId id="857" r:id="rId29"/>
    <p:sldId id="858" r:id="rId30"/>
    <p:sldId id="846" r:id="rId31"/>
    <p:sldId id="84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04" autoAdjust="0"/>
    <p:restoredTop sz="94075" autoAdjust="0"/>
  </p:normalViewPr>
  <p:slideViewPr>
    <p:cSldViewPr>
      <p:cViewPr varScale="1">
        <p:scale>
          <a:sx n="106" d="100"/>
          <a:sy n="106" d="100"/>
        </p:scale>
        <p:origin x="68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2620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0880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677907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8588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95832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18737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1981</a:t>
            </a:r>
            <a:r>
              <a:rPr lang="en-US" altLang="en-US" sz="1800" b="1" dirty="0" smtClean="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889-01-00bf-ieee-802-11bf-november-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948-13-00bf-ieee-802-11bf-teleconference-minutes-november-2021-januar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Interim </a:t>
            </a:r>
            <a:r>
              <a:rPr lang="en-US" altLang="en-US" dirty="0" smtClean="0"/>
              <a:t>2022</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18</a:t>
            </a: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629698635"/>
              </p:ext>
            </p:extLst>
          </p:nvPr>
        </p:nvGraphicFramePr>
        <p:xfrm>
          <a:off x="3390899" y="1981200"/>
          <a:ext cx="5410201" cy="1933110"/>
        </p:xfrm>
        <a:graphic>
          <a:graphicData uri="http://schemas.openxmlformats.org/drawingml/2006/table">
            <a:tbl>
              <a:tblPr firstRow="1" bandRow="1">
                <a:tableStyleId>{C4B1156A-380E-4F78-BDF5-A606A8083BF9}</a:tableStyleId>
              </a:tblPr>
              <a:tblGrid>
                <a:gridCol w="569495">
                  <a:extLst>
                    <a:ext uri="{9D8B030D-6E8A-4147-A177-3AD203B41FA5}">
                      <a16:colId xmlns="" xmlns:a16="http://schemas.microsoft.com/office/drawing/2014/main" val="20000"/>
                    </a:ext>
                  </a:extLst>
                </a:gridCol>
                <a:gridCol w="1487906">
                  <a:extLst>
                    <a:ext uri="{9D8B030D-6E8A-4147-A177-3AD203B41FA5}">
                      <a16:colId xmlns="" xmlns:a16="http://schemas.microsoft.com/office/drawing/2014/main" val="20001"/>
                    </a:ext>
                  </a:extLst>
                </a:gridCol>
                <a:gridCol w="2720438">
                  <a:extLst>
                    <a:ext uri="{9D8B030D-6E8A-4147-A177-3AD203B41FA5}">
                      <a16:colId xmlns="" xmlns:a16="http://schemas.microsoft.com/office/drawing/2014/main" val="20002"/>
                    </a:ext>
                  </a:extLst>
                </a:gridCol>
                <a:gridCol w="632362">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22/0036</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Rui </a:t>
                      </a:r>
                      <a:r>
                        <a:rPr lang="en-US" altLang="zh-CN" sz="900" dirty="0" smtClean="0">
                          <a:solidFill>
                            <a:srgbClr val="0000FF"/>
                          </a:solidFill>
                        </a:rPr>
                        <a:t>Du (</a:t>
                      </a:r>
                      <a:r>
                        <a:rPr lang="en-US" altLang="zh-CN" sz="900" dirty="0" smtClean="0">
                          <a:solidFill>
                            <a:srgbClr val="0000FF"/>
                          </a:solidFill>
                        </a:rPr>
                        <a:t>Huawei)</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functionality indicator</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November </a:t>
            </a:r>
            <a:r>
              <a:rPr lang="en-US" altLang="zh-CN" sz="2000" dirty="0" smtClean="0"/>
              <a:t>2021 </a:t>
            </a:r>
            <a:r>
              <a:rPr lang="en-US" altLang="zh-CN" sz="2000" dirty="0"/>
              <a:t>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mentor.ieee.org/802.11/dcn/21/11-21-1889-01-00bf-ieee-802-11bf-november-2021-plenary-meeting-minutes.docx</a:t>
            </a:r>
            <a:endParaRPr lang="en-US" altLang="zh-CN" sz="1600" dirty="0" smtClean="0"/>
          </a:p>
          <a:p>
            <a:pPr lvl="1" algn="just">
              <a:buFont typeface="Arial" panose="020B0604020202020204" pitchFamily="34" charset="0"/>
              <a:buChar char="•"/>
            </a:pPr>
            <a:endParaRPr lang="en-US" altLang="zh-CN" sz="1600" dirty="0" smtClean="0"/>
          </a:p>
          <a:p>
            <a:pPr lvl="1" algn="just">
              <a:buFont typeface="Arial" panose="020B0604020202020204" pitchFamily="34" charset="0"/>
              <a:buChar char="•"/>
            </a:pPr>
            <a:r>
              <a:rPr lang="en-US" altLang="zh-CN" sz="1600" dirty="0"/>
              <a:t>Teleconferences November - </a:t>
            </a:r>
            <a:r>
              <a:rPr lang="en-US" altLang="zh-CN" sz="1600" dirty="0" smtClean="0"/>
              <a:t>January: </a:t>
            </a:r>
          </a:p>
          <a:p>
            <a:pPr marL="714375" lvl="1" indent="0" algn="just">
              <a:buNone/>
            </a:pPr>
            <a:r>
              <a:rPr lang="en-US" altLang="zh-CN" sz="1600" dirty="0">
                <a:hlinkClick r:id="rId4"/>
              </a:rPr>
              <a:t>https://</a:t>
            </a:r>
            <a:r>
              <a:rPr lang="en-US" altLang="zh-CN" sz="1600" dirty="0" smtClean="0">
                <a:hlinkClick r:id="rId4"/>
              </a:rPr>
              <a:t>mentor.ieee.org/802.11/dcn/21/11-21-1948-13-00bf-ieee-802-11bf-teleconference-minutes-november-2021-january-2022.docx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82980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18, 19, </a:t>
            </a:r>
            <a:r>
              <a:rPr lang="en-US" altLang="zh-CN" dirty="0" smtClean="0"/>
              <a:t>21, 24</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61167"/>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52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a:t>
            </a:r>
            <a:r>
              <a:rPr lang="en-US" altLang="zh-CN" sz="1600" kern="0" dirty="0" smtClean="0">
                <a:solidFill>
                  <a:srgbClr val="000000"/>
                </a:solidFill>
              </a:rPr>
              <a:t>Sep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a:t>
            </a:r>
            <a:r>
              <a:rPr lang="en-US" altLang="zh-CN" sz="1600" kern="0" dirty="0" smtClean="0">
                <a:solidFill>
                  <a:srgbClr val="000000"/>
                </a:solidFill>
              </a:rPr>
              <a:t>Oct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smtClean="0">
                <a:solidFill>
                  <a:srgbClr val="FF0000"/>
                </a:solidFill>
              </a:rPr>
              <a:t>Jan 2022</a:t>
            </a:r>
            <a:r>
              <a:rPr lang="en-US" altLang="zh-CN" sz="1600" i="1" kern="0" dirty="0" smtClean="0">
                <a:solidFill>
                  <a:srgbClr val="FF0000"/>
                </a:solidFill>
                <a:sym typeface="Wingdings" panose="05000000000000000000" pitchFamily="2" charset="2"/>
              </a:rPr>
              <a:t>Mar </a:t>
            </a:r>
            <a:r>
              <a:rPr lang="en-US" altLang="zh-CN" sz="1600" i="1" kern="0" dirty="0">
                <a:solidFill>
                  <a:srgbClr val="FF0000"/>
                </a:solidFill>
                <a:sym typeface="Wingdings" panose="05000000000000000000" pitchFamily="2" charset="2"/>
              </a:rPr>
              <a:t>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smtClean="0">
                <a:solidFill>
                  <a:srgbClr val="FF0000"/>
                </a:solidFill>
              </a:rPr>
              <a:t>Jul 2022</a:t>
            </a:r>
            <a:r>
              <a:rPr lang="en-US" altLang="zh-CN" sz="1600" i="1" kern="0" dirty="0" smtClean="0">
                <a:solidFill>
                  <a:srgbClr val="FF0000"/>
                </a:solidFill>
                <a:sym typeface="Wingdings" panose="05000000000000000000" pitchFamily="2" charset="2"/>
              </a:rPr>
              <a:t> Sep</a:t>
            </a:r>
            <a:r>
              <a:rPr lang="en-US" altLang="zh-CN" sz="1600" i="1" kern="0" dirty="0" smtClean="0">
                <a:solidFill>
                  <a:srgbClr val="FF0000"/>
                </a:solidFill>
              </a:rPr>
              <a:t> </a:t>
            </a:r>
            <a:r>
              <a:rPr lang="en-US" altLang="zh-CN" sz="1600" i="1" kern="0" dirty="0">
                <a:solidFill>
                  <a:srgbClr val="FF0000"/>
                </a:solidFill>
              </a:rPr>
              <a:t>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kern="0" dirty="0" smtClean="0">
                <a:solidFill>
                  <a:srgbClr val="000000"/>
                </a:solidFill>
              </a:rPr>
              <a:t> </a:t>
            </a:r>
            <a:r>
              <a:rPr lang="en-US" altLang="zh-CN" sz="1600" i="1" kern="0" dirty="0" smtClean="0">
                <a:solidFill>
                  <a:srgbClr val="000000"/>
                </a:solidFill>
              </a:rPr>
              <a:t>Jan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kern="0" dirty="0" smtClean="0">
                <a:solidFill>
                  <a:srgbClr val="000000"/>
                </a:solidFill>
              </a:rPr>
              <a:t> </a:t>
            </a:r>
            <a:r>
              <a:rPr lang="en-US" altLang="zh-CN" sz="1600" i="1" kern="0" dirty="0" smtClean="0">
                <a:solidFill>
                  <a:srgbClr val="000000"/>
                </a:solidFill>
              </a:rPr>
              <a:t>May 2023</a:t>
            </a:r>
            <a:endParaRPr lang="en-US" altLang="zh-CN" sz="1600" i="1" kern="0" dirty="0">
              <a:solidFill>
                <a:srgbClr val="000000"/>
              </a:solidFill>
            </a:endParaRPr>
          </a:p>
          <a:p>
            <a:pPr marL="161925" lvl="1" indent="-233363" algn="just" defTabSz="685800" eaLnBrk="1" fontAlgn="auto" hangingPunct="1">
              <a:spcBef>
                <a:spcPts val="600"/>
              </a:spcBef>
              <a:spcAft>
                <a:spcPts val="450"/>
              </a:spcAft>
              <a:defRPr/>
            </a:pPr>
            <a:r>
              <a:rPr lang="en-US" altLang="zh-CN" sz="1600" kern="0" dirty="0">
                <a:solidFill>
                  <a:srgbClr val="000000"/>
                </a:solidFill>
              </a:rPr>
              <a:t>Initial SA Ballot (D4.0)	</a:t>
            </a:r>
            <a:r>
              <a:rPr lang="en-US" altLang="zh-CN" sz="1600" kern="0" dirty="0" smtClean="0">
                <a:solidFill>
                  <a:srgbClr val="000000"/>
                </a:solidFill>
              </a:rPr>
              <a:t> Sep </a:t>
            </a:r>
            <a:r>
              <a:rPr lang="en-US" altLang="zh-CN" sz="1600"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Final 802.11 WG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t>
            </a:r>
            <a:r>
              <a:rPr lang="en-US" altLang="zh-CN" sz="1600" kern="0" dirty="0" smtClean="0">
                <a:solidFill>
                  <a:srgbClr val="000000"/>
                </a:solidFill>
              </a:rPr>
              <a:t>approval</a:t>
            </a:r>
            <a:r>
              <a:rPr lang="en-US" altLang="zh-CN" sz="1200" kern="0" dirty="0">
                <a:solidFill>
                  <a:srgbClr val="000000"/>
                </a:solidFill>
              </a:rPr>
              <a:t> </a:t>
            </a:r>
            <a:r>
              <a:rPr lang="en-US" altLang="zh-CN" sz="1200" kern="0" dirty="0" smtClean="0">
                <a:solidFill>
                  <a:srgbClr val="000000"/>
                </a:solidFill>
              </a:rPr>
              <a:t>	</a:t>
            </a:r>
            <a:r>
              <a:rPr lang="en-US" altLang="zh-CN" sz="1600" kern="0" dirty="0" smtClean="0">
                <a:solidFill>
                  <a:srgbClr val="000000"/>
                </a:solidFill>
              </a:rPr>
              <a:t>Sep </a:t>
            </a:r>
            <a:r>
              <a:rPr lang="en-US" altLang="zh-CN" sz="1600" kern="0" dirty="0">
                <a:solidFill>
                  <a:srgbClr val="000000"/>
                </a:solidFill>
              </a:rPr>
              <a:t>2024</a:t>
            </a:r>
          </a:p>
        </p:txBody>
      </p:sp>
      <p:sp>
        <p:nvSpPr>
          <p:cNvPr id="9" name="Rectangle 2"/>
          <p:cNvSpPr txBox="1">
            <a:spLocks noChangeArrowheads="1"/>
          </p:cNvSpPr>
          <p:nvPr/>
        </p:nvSpPr>
        <p:spPr bwMode="auto">
          <a:xfrm>
            <a:off x="4980781"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5105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a:t>
            </a:r>
            <a:r>
              <a:rPr lang="en-US" altLang="zh-CN" sz="1100" kern="0" dirty="0" smtClean="0">
                <a:solidFill>
                  <a:srgbClr val="FFFFFF">
                    <a:lumMod val="50000"/>
                  </a:srgbClr>
                </a:solidFill>
              </a:rPr>
              <a:t>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t>
            </a:r>
            <a:r>
              <a:rPr lang="en-US" altLang="zh-CN" sz="1100" kern="0" dirty="0">
                <a:solidFill>
                  <a:schemeClr val="bg1">
                    <a:lumMod val="50000"/>
                  </a:schemeClr>
                </a:solidFill>
              </a:rPr>
              <a:t>and volunteers are identified for topics in the initial list     </a:t>
            </a:r>
            <a:r>
              <a:rPr lang="en-US" altLang="zh-CN" sz="1100" kern="0" dirty="0" smtClean="0">
                <a:solidFill>
                  <a:schemeClr val="bg1">
                    <a:lumMod val="50000"/>
                  </a:schemeClr>
                </a:solidFill>
              </a:rPr>
              <a:t>				(</a:t>
            </a:r>
            <a:r>
              <a:rPr lang="en-US" altLang="zh-CN" sz="1100" kern="0" dirty="0">
                <a:solidFill>
                  <a:schemeClr val="bg1">
                    <a:lumMod val="50000"/>
                  </a:schemeClr>
                </a:solidFill>
              </a:rPr>
              <a:t>Friday)</a:t>
            </a:r>
          </a:p>
          <a:p>
            <a:pPr marL="134541" indent="-134541" defTabSz="685800" eaLnBrk="1" fontAlgn="auto" hangingPunct="1">
              <a:spcBef>
                <a:spcPts val="450"/>
              </a:spcBef>
              <a:spcAft>
                <a:spcPts val="0"/>
              </a:spcAft>
            </a:pPr>
            <a:r>
              <a:rPr lang="en-US" altLang="zh-CN" sz="1600" kern="0" dirty="0">
                <a:solidFill>
                  <a:srgbClr val="000000"/>
                </a:solidFill>
              </a:rPr>
              <a:t>January 21, 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4876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6094358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22</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23</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95399"/>
            <a:ext cx="8077200" cy="518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dirty="0">
                <a:cs typeface="Times New Roman" panose="02020603050405020304" pitchFamily="18" charset="0"/>
              </a:rPr>
              <a:t>Confirmed:</a:t>
            </a:r>
          </a:p>
          <a:p>
            <a:pPr marL="400050" lvl="2" indent="0" algn="just">
              <a:spcBef>
                <a:spcPct val="0"/>
              </a:spcBef>
              <a:spcAft>
                <a:spcPts val="0"/>
              </a:spcAft>
              <a:buClr>
                <a:srgbClr val="000000"/>
              </a:buClr>
              <a:buNone/>
              <a:defRPr/>
            </a:pPr>
            <a:r>
              <a:rPr lang="en-US" altLang="zh-CN" sz="1100" b="1" dirty="0" smtClean="0">
                <a:solidFill>
                  <a:srgbClr val="00B050"/>
                </a:solidFill>
                <a:cs typeface="Times New Roman" panose="02020603050405020304" pitchFamily="18" charset="0"/>
              </a:rPr>
              <a:t>January </a:t>
            </a:r>
            <a:r>
              <a:rPr lang="en-US" altLang="zh-CN" sz="1100" b="1" dirty="0">
                <a:solidFill>
                  <a:srgbClr val="00B050"/>
                </a:solidFill>
                <a:cs typeface="Times New Roman" panose="02020603050405020304" pitchFamily="18" charset="0"/>
              </a:rPr>
              <a:t>Interim</a:t>
            </a:r>
            <a:endParaRPr lang="en-US" altLang="zh-CN" sz="1100"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January 18 </a:t>
            </a:r>
            <a:r>
              <a:rPr lang="en-US" altLang="zh-CN" sz="1100" dirty="0">
                <a:solidFill>
                  <a:srgbClr val="00B050"/>
                </a:solidFill>
                <a:cs typeface="Times New Roman" panose="02020603050405020304" pitchFamily="18" charset="0"/>
              </a:rPr>
              <a:t>(Tuesday), </a:t>
            </a:r>
            <a:r>
              <a:rPr lang="en-US" altLang="zh-CN" sz="1100" dirty="0" smtClean="0">
                <a:solidFill>
                  <a:srgbClr val="00B050"/>
                </a:solidFill>
                <a:cs typeface="Times New Roman" panose="02020603050405020304" pitchFamily="18" charset="0"/>
              </a:rPr>
              <a:t>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a:t>
            </a:r>
            <a:r>
              <a:rPr lang="en-US" altLang="zh-CN" sz="1100" dirty="0">
                <a:solidFill>
                  <a:srgbClr val="00B050"/>
                </a:solidFill>
                <a:cs typeface="Times New Roman" panose="02020603050405020304" pitchFamily="18" charset="0"/>
              </a:rPr>
              <a:t>ET </a:t>
            </a:r>
            <a:r>
              <a:rPr lang="en-US" altLang="zh-CN" sz="1100" dirty="0" smtClean="0">
                <a:solidFill>
                  <a:srgbClr val="00B050"/>
                </a:solidFill>
                <a:cs typeface="Times New Roman" panose="02020603050405020304" pitchFamily="18" charset="0"/>
              </a:rPr>
              <a:t>	January 19 (Wednesday), 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January 21 (Friday</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ET </a:t>
            </a:r>
            <a:r>
              <a:rPr lang="en-US" altLang="zh-CN" sz="800" dirty="0" smtClean="0">
                <a:cs typeface="Times New Roman" panose="02020603050405020304" pitchFamily="18" charset="0"/>
              </a:rPr>
              <a:t>(</a:t>
            </a:r>
            <a:r>
              <a:rPr lang="en-US" altLang="zh-CN" sz="800" dirty="0">
                <a:cs typeface="Times New Roman" panose="02020603050405020304" pitchFamily="18" charset="0"/>
              </a:rPr>
              <a:t>Deadline for baseline document for each topic (in the initial list) to be uploaded</a:t>
            </a:r>
            <a:r>
              <a:rPr lang="en-US" altLang="zh-CN" sz="800" dirty="0" smtClean="0">
                <a:cs typeface="Times New Roman" panose="02020603050405020304" pitchFamily="18" charset="0"/>
              </a:rPr>
              <a:t>)</a:t>
            </a:r>
            <a:endParaRPr lang="en-US" altLang="zh-CN" sz="11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January 24 (Monday</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9am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900"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400" b="1" dirty="0" smtClean="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7  </a:t>
            </a:r>
            <a:r>
              <a:rPr lang="en-US" altLang="zh-CN" sz="1100" dirty="0">
                <a:solidFill>
                  <a:srgbClr val="FF3300"/>
                </a:solidFill>
                <a:cs typeface="Times New Roman" panose="02020603050405020304" pitchFamily="18" charset="0"/>
              </a:rPr>
              <a:t>(Monday),  9am - 11:00am ET 		 </a:t>
            </a:r>
            <a:r>
              <a:rPr lang="en-US" altLang="zh-CN" sz="1100" dirty="0" smtClean="0">
                <a:solidFill>
                  <a:srgbClr val="FF3300"/>
                </a:solidFill>
                <a:cs typeface="Times New Roman" panose="02020603050405020304" pitchFamily="18" charset="0"/>
              </a:rPr>
              <a:t>February    8   </a:t>
            </a:r>
            <a:r>
              <a:rPr lang="en-US" altLang="zh-CN" sz="1100" dirty="0">
                <a:solidFill>
                  <a:srgbClr val="FF3300"/>
                </a:solidFill>
                <a:cs typeface="Times New Roman" panose="02020603050405020304" pitchFamily="18" charset="0"/>
              </a:rPr>
              <a:t>(Tuesday),  9am - 11:00am </a:t>
            </a:r>
            <a:r>
              <a:rPr lang="en-US" altLang="zh-CN" sz="1100" dirty="0" smtClean="0">
                <a:solidFill>
                  <a:srgbClr val="FF33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2"/>
                </a:solidFill>
                <a:cs typeface="Times New Roman" panose="02020603050405020304" pitchFamily="18" charset="0"/>
              </a:rPr>
              <a:t>February   </a:t>
            </a:r>
            <a:r>
              <a:rPr lang="en-US" altLang="zh-CN" sz="1100" strike="sngStrike" dirty="0" smtClean="0">
                <a:solidFill>
                  <a:schemeClr val="accent2"/>
                </a:solidFill>
                <a:cs typeface="Times New Roman" panose="02020603050405020304" pitchFamily="18" charset="0"/>
              </a:rPr>
              <a:t>10  (Thursday),  </a:t>
            </a:r>
            <a:r>
              <a:rPr lang="en-US" altLang="zh-CN" sz="1100" strike="sngStrike" dirty="0" smtClean="0">
                <a:solidFill>
                  <a:schemeClr val="accent2"/>
                </a:solidFill>
                <a:cs typeface="Times New Roman" panose="02020603050405020304" pitchFamily="18" charset="0"/>
              </a:rPr>
              <a:t>9am </a:t>
            </a:r>
            <a:r>
              <a:rPr lang="en-US" altLang="zh-CN" sz="1100" strike="sngStrike" dirty="0">
                <a:solidFill>
                  <a:schemeClr val="accent2"/>
                </a:solidFill>
                <a:cs typeface="Times New Roman" panose="02020603050405020304" pitchFamily="18" charset="0"/>
              </a:rPr>
              <a:t>- 11:00am </a:t>
            </a:r>
            <a:r>
              <a:rPr lang="en-US" altLang="zh-CN" sz="1100" strike="sngStrike" dirty="0" smtClean="0">
                <a:solidFill>
                  <a:schemeClr val="accent2"/>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February   10  (Thursday), </a:t>
            </a:r>
            <a:r>
              <a:rPr lang="en-US" altLang="zh-CN" sz="1100" dirty="0" smtClean="0">
                <a:solidFill>
                  <a:srgbClr val="FFC000"/>
                </a:solidFill>
                <a:cs typeface="Times New Roman" panose="02020603050405020304" pitchFamily="18" charset="0"/>
              </a:rPr>
              <a:t>10pm - 12:00am ET</a:t>
            </a:r>
            <a:endParaRPr lang="en-US" altLang="zh-CN" sz="11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a:t>
            </a:r>
            <a:r>
              <a:rPr lang="en-US" altLang="zh-CN" sz="1100" dirty="0" smtClean="0">
                <a:solidFill>
                  <a:srgbClr val="FF3300"/>
                </a:solidFill>
                <a:cs typeface="Times New Roman" panose="02020603050405020304" pitchFamily="18" charset="0"/>
              </a:rPr>
              <a:t>14  </a:t>
            </a:r>
            <a:r>
              <a:rPr lang="en-US" altLang="zh-CN" sz="1100" dirty="0">
                <a:solidFill>
                  <a:srgbClr val="FF3300"/>
                </a:solidFill>
                <a:cs typeface="Times New Roman" panose="02020603050405020304" pitchFamily="18" charset="0"/>
              </a:rPr>
              <a:t>(Monday),  </a:t>
            </a:r>
            <a:r>
              <a:rPr lang="en-US" altLang="zh-CN" sz="1100" dirty="0" smtClean="0">
                <a:solidFill>
                  <a:srgbClr val="FF3300"/>
                </a:solidFill>
                <a:cs typeface="Times New Roman" panose="02020603050405020304" pitchFamily="18" charset="0"/>
              </a:rPr>
              <a:t> 9am </a:t>
            </a:r>
            <a:r>
              <a:rPr lang="en-US" altLang="zh-CN" sz="1100" dirty="0">
                <a:solidFill>
                  <a:srgbClr val="FF3300"/>
                </a:solidFill>
                <a:cs typeface="Times New Roman" panose="02020603050405020304" pitchFamily="18" charset="0"/>
              </a:rPr>
              <a:t>- 11:00am ET 		 February </a:t>
            </a:r>
            <a:r>
              <a:rPr lang="en-US" altLang="zh-CN" sz="1100" dirty="0" smtClean="0">
                <a:solidFill>
                  <a:srgbClr val="FF3300"/>
                </a:solidFill>
                <a:cs typeface="Times New Roman" panose="02020603050405020304" pitchFamily="18" charset="0"/>
              </a:rPr>
              <a:t> 15   </a:t>
            </a:r>
            <a:r>
              <a:rPr lang="en-US" altLang="zh-CN" sz="1100" dirty="0">
                <a:solidFill>
                  <a:srgbClr val="FF330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2"/>
                </a:solidFill>
                <a:cs typeface="Times New Roman" panose="02020603050405020304" pitchFamily="18" charset="0"/>
              </a:rPr>
              <a:t>February   17  (Thursday),  9am - 11:00am ET </a:t>
            </a:r>
            <a:endParaRPr lang="en-US" altLang="zh-CN" sz="1100" strike="sngStrike" dirty="0" smtClean="0">
              <a:solidFill>
                <a:schemeClr val="accent2"/>
              </a:solidFill>
              <a:cs typeface="Times New Roman" panose="02020603050405020304" pitchFamily="18" charset="0"/>
            </a:endParaRP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100" dirty="0" smtClean="0">
                <a:solidFill>
                  <a:srgbClr val="FFC000"/>
                </a:solidFill>
                <a:cs typeface="Times New Roman" panose="02020603050405020304" pitchFamily="18" charset="0"/>
              </a:rPr>
              <a:t>February   </a:t>
            </a:r>
            <a:r>
              <a:rPr lang="en-US" altLang="zh-CN" sz="1100" dirty="0" smtClean="0">
                <a:solidFill>
                  <a:srgbClr val="FFC000"/>
                </a:solidFill>
                <a:cs typeface="Times New Roman" panose="02020603050405020304" pitchFamily="18" charset="0"/>
              </a:rPr>
              <a:t>17  (Thursday), </a:t>
            </a:r>
            <a:r>
              <a:rPr lang="en-US" altLang="zh-CN" sz="1100" dirty="0" smtClean="0">
                <a:solidFill>
                  <a:srgbClr val="FFC000"/>
                </a:solidFill>
                <a:cs typeface="Times New Roman" panose="02020603050405020304" pitchFamily="18" charset="0"/>
              </a:rPr>
              <a:t>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a:t>
            </a:r>
            <a:r>
              <a:rPr lang="en-US" altLang="zh-CN" sz="1100" dirty="0">
                <a:solidFill>
                  <a:srgbClr val="FFC000"/>
                </a:solidFill>
                <a:cs typeface="Times New Roman" panose="02020603050405020304" pitchFamily="18" charset="0"/>
              </a:rPr>
              <a:t>ET </a:t>
            </a:r>
            <a:r>
              <a:rPr lang="en-US" altLang="zh-CN" sz="900" dirty="0" smtClean="0">
                <a:solidFill>
                  <a:srgbClr val="000000"/>
                </a:solidFill>
                <a:cs typeface="Times New Roman" panose="02020603050405020304" pitchFamily="18" charset="0"/>
              </a:rPr>
              <a:t>(February </a:t>
            </a:r>
            <a:r>
              <a:rPr lang="en-US" altLang="zh-CN" sz="900" dirty="0" smtClean="0">
                <a:solidFill>
                  <a:srgbClr val="000000"/>
                </a:solidFill>
                <a:cs typeface="Times New Roman" panose="02020603050405020304" pitchFamily="18" charset="0"/>
              </a:rPr>
              <a:t>18 is the Deadline </a:t>
            </a:r>
            <a:r>
              <a:rPr lang="en-US" altLang="zh-CN" sz="900" dirty="0">
                <a:solidFill>
                  <a:srgbClr val="000000"/>
                </a:solidFill>
                <a:cs typeface="Times New Roman" panose="02020603050405020304" pitchFamily="18" charset="0"/>
              </a:rPr>
              <a:t>for requesting motion</a:t>
            </a:r>
            <a:r>
              <a:rPr lang="en-US" altLang="zh-CN" sz="900" dirty="0" smtClean="0">
                <a:solidFill>
                  <a:srgbClr val="000000"/>
                </a:solidFill>
                <a:cs typeface="Times New Roman" panose="02020603050405020304" pitchFamily="18" charset="0"/>
              </a:rPr>
              <a:t>)</a:t>
            </a:r>
            <a:endParaRPr lang="en-US" altLang="zh-CN" sz="1100" dirty="0" smtClean="0">
              <a:solidFill>
                <a:schemeClr val="accent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22   </a:t>
            </a:r>
            <a:r>
              <a:rPr lang="en-US" altLang="zh-CN" sz="1100" dirty="0">
                <a:solidFill>
                  <a:srgbClr val="FF3300"/>
                </a:solidFill>
                <a:cs typeface="Times New Roman" panose="02020603050405020304" pitchFamily="18" charset="0"/>
              </a:rPr>
              <a:t>(Tuesday),  9am - 11:00am ET </a:t>
            </a:r>
            <a:r>
              <a:rPr lang="en-US" altLang="zh-CN" sz="900" strike="sngStrike" dirty="0" smtClean="0">
                <a:cs typeface="Times New Roman" panose="02020603050405020304" pitchFamily="18" charset="0"/>
              </a:rPr>
              <a:t>(Deadline for requesting motion)</a:t>
            </a:r>
            <a:endParaRPr lang="en-US" altLang="zh-CN" sz="110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accent2"/>
                </a:solidFill>
                <a:cs typeface="Times New Roman" panose="02020603050405020304" pitchFamily="18" charset="0"/>
              </a:rPr>
              <a:t>February   24  (Thursday),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February   24  (Thursday), </a:t>
            </a:r>
            <a:r>
              <a:rPr lang="en-US" altLang="zh-CN" sz="1100" dirty="0" smtClean="0">
                <a:solidFill>
                  <a:srgbClr val="FFC000"/>
                </a:solidFill>
                <a:cs typeface="Times New Roman" panose="02020603050405020304" pitchFamily="18" charset="0"/>
              </a:rPr>
              <a:t> 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a:t>
            </a:r>
            <a:r>
              <a:rPr lang="en-US" altLang="zh-CN" sz="1100" dirty="0">
                <a:solidFill>
                  <a:srgbClr val="FFC000"/>
                </a:solidFill>
                <a:cs typeface="Times New Roman" panose="02020603050405020304" pitchFamily="18" charset="0"/>
              </a:rPr>
              <a:t>ET </a:t>
            </a:r>
            <a:endParaRPr lang="en-US" altLang="zh-CN" sz="1100" dirty="0" smtClean="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February   28  (Monday),  9am - 11:00am ET 		 </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March        </a:t>
            </a:r>
            <a:r>
              <a:rPr lang="en-US" altLang="zh-CN" sz="1100" dirty="0" smtClean="0">
                <a:solidFill>
                  <a:srgbClr val="FF3300"/>
                </a:solidFill>
                <a:cs typeface="Times New Roman" panose="02020603050405020304" pitchFamily="18" charset="0"/>
              </a:rPr>
              <a:t>1   (Tuesday),  9am - 11:00am ET </a:t>
            </a:r>
            <a:r>
              <a:rPr lang="en-US" altLang="zh-CN" sz="1000" dirty="0">
                <a:solidFill>
                  <a:srgbClr val="000000"/>
                </a:solidFill>
                <a:cs typeface="Times New Roman" panose="02020603050405020304" pitchFamily="18" charset="0"/>
              </a:rPr>
              <a:t>(Deadline for contributions to pass motion and be included in D0.1) </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b="1" strike="sngStrike" dirty="0" smtClean="0">
                <a:solidFill>
                  <a:srgbClr val="7030A0"/>
                </a:solidFill>
                <a:cs typeface="Times New Roman" panose="02020603050405020304" pitchFamily="18" charset="0"/>
              </a:rPr>
              <a:t>March       3   (</a:t>
            </a:r>
            <a:r>
              <a:rPr lang="en-US" altLang="zh-CN" sz="1100" b="1" strike="sngStrike" dirty="0">
                <a:solidFill>
                  <a:srgbClr val="7030A0"/>
                </a:solidFill>
                <a:cs typeface="Times New Roman" panose="02020603050405020304" pitchFamily="18" charset="0"/>
              </a:rPr>
              <a:t>Thursday), </a:t>
            </a:r>
            <a:r>
              <a:rPr lang="en-US" altLang="zh-CN" sz="1100" b="1" strike="sngStrike" dirty="0" smtClean="0">
                <a:solidFill>
                  <a:srgbClr val="7030A0"/>
                </a:solidFill>
                <a:cs typeface="Times New Roman" panose="02020603050405020304" pitchFamily="18" charset="0"/>
              </a:rPr>
              <a:t>10am </a:t>
            </a:r>
            <a:r>
              <a:rPr lang="en-US" altLang="zh-CN" sz="1100" b="1" strike="sngStrike" dirty="0">
                <a:solidFill>
                  <a:srgbClr val="7030A0"/>
                </a:solidFill>
                <a:cs typeface="Times New Roman" panose="02020603050405020304" pitchFamily="18" charset="0"/>
              </a:rPr>
              <a:t>- 11:00am </a:t>
            </a:r>
            <a:r>
              <a:rPr lang="en-US" altLang="zh-CN" sz="1100" b="1" strike="sngStrike" dirty="0" smtClean="0">
                <a:solidFill>
                  <a:srgbClr val="7030A0"/>
                </a:solidFill>
                <a:cs typeface="Times New Roman" panose="02020603050405020304" pitchFamily="18" charset="0"/>
              </a:rPr>
              <a:t>ET ** (CAC</a:t>
            </a:r>
            <a:r>
              <a:rPr lang="en-US" altLang="zh-CN" sz="1100" b="1" strike="sngStrike" dirty="0" smtClean="0">
                <a:solidFill>
                  <a:srgbClr val="7030A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March       </a:t>
            </a:r>
            <a:r>
              <a:rPr lang="en-US" altLang="zh-CN" sz="1100" dirty="0" smtClean="0">
                <a:solidFill>
                  <a:srgbClr val="FFC000"/>
                </a:solidFill>
                <a:cs typeface="Times New Roman" panose="02020603050405020304" pitchFamily="18" charset="0"/>
              </a:rPr>
              <a:t> 3   </a:t>
            </a:r>
            <a:r>
              <a:rPr lang="en-US" altLang="zh-CN" sz="1100" dirty="0">
                <a:solidFill>
                  <a:srgbClr val="FFC000"/>
                </a:solidFill>
                <a:cs typeface="Times New Roman" panose="02020603050405020304" pitchFamily="18" charset="0"/>
              </a:rPr>
              <a:t>(Thursday), </a:t>
            </a:r>
            <a:r>
              <a:rPr lang="en-US" altLang="zh-CN" sz="1100" dirty="0" smtClean="0">
                <a:solidFill>
                  <a:srgbClr val="FFC000"/>
                </a:solidFill>
                <a:cs typeface="Times New Roman" panose="02020603050405020304" pitchFamily="18" charset="0"/>
              </a:rPr>
              <a:t> 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a:t>
            </a:r>
            <a:r>
              <a:rPr lang="en-US" altLang="zh-CN" sz="1100" dirty="0">
                <a:solidFill>
                  <a:srgbClr val="FFC000"/>
                </a:solidFill>
                <a:cs typeface="Times New Roman" panose="02020603050405020304" pitchFamily="18" charset="0"/>
              </a:rPr>
              <a:t>ET</a:t>
            </a:r>
          </a:p>
          <a:p>
            <a:pPr marL="400050" lvl="2" indent="0" algn="just">
              <a:spcBef>
                <a:spcPct val="0"/>
              </a:spcBef>
              <a:spcAft>
                <a:spcPts val="0"/>
              </a:spcAft>
              <a:buClr>
                <a:srgbClr val="000000"/>
              </a:buClr>
              <a:buNone/>
              <a:defRPr/>
            </a:pPr>
            <a:endParaRPr lang="en-US" altLang="zh-CN" sz="500" dirty="0" smtClean="0"/>
          </a:p>
          <a:p>
            <a:pPr marL="400050" lvl="2" indent="0" algn="just">
              <a:spcBef>
                <a:spcPct val="0"/>
              </a:spcBef>
              <a:spcAft>
                <a:spcPts val="0"/>
              </a:spcAft>
              <a:buClr>
                <a:srgbClr val="000000"/>
              </a:buClr>
              <a:buNone/>
              <a:defRPr/>
            </a:pPr>
            <a:r>
              <a:rPr lang="en-US" altLang="zh-CN" sz="1100" b="1" dirty="0" smtClean="0"/>
              <a:t>March </a:t>
            </a:r>
            <a:r>
              <a:rPr lang="en-US" altLang="zh-CN" sz="1100" b="1" dirty="0"/>
              <a:t>2022 IEEE Plenary (March </a:t>
            </a:r>
            <a:r>
              <a:rPr lang="en-US" altLang="zh-CN" sz="1100" b="1" strike="sngStrike" dirty="0">
                <a:solidFill>
                  <a:srgbClr val="FF0000"/>
                </a:solidFill>
              </a:rPr>
              <a:t>13-18</a:t>
            </a:r>
            <a:r>
              <a:rPr lang="en-US" altLang="zh-CN" sz="1100" b="1" dirty="0">
                <a:solidFill>
                  <a:srgbClr val="FF0000"/>
                </a:solidFill>
              </a:rPr>
              <a:t> 7-15</a:t>
            </a:r>
            <a:r>
              <a:rPr lang="en-US" altLang="zh-CN" sz="1100" b="1" dirty="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March        </a:t>
            </a:r>
            <a:r>
              <a:rPr lang="en-US" altLang="zh-CN" sz="1100" dirty="0">
                <a:solidFill>
                  <a:srgbClr val="FF3300"/>
                </a:solidFill>
                <a:cs typeface="Times New Roman" panose="02020603050405020304" pitchFamily="18" charset="0"/>
              </a:rPr>
              <a:t>8   (Tuesday),  </a:t>
            </a:r>
            <a:r>
              <a:rPr lang="en-US" altLang="zh-CN" sz="1100" dirty="0" smtClean="0">
                <a:solidFill>
                  <a:srgbClr val="FF3300"/>
                </a:solidFill>
                <a:cs typeface="Times New Roman" panose="02020603050405020304" pitchFamily="18" charset="0"/>
              </a:rPr>
              <a:t>    9am </a:t>
            </a:r>
            <a:r>
              <a:rPr lang="en-US" altLang="zh-CN" sz="1100" dirty="0">
                <a:solidFill>
                  <a:srgbClr val="FF3300"/>
                </a:solidFill>
                <a:cs typeface="Times New Roman" panose="02020603050405020304" pitchFamily="18" charset="0"/>
              </a:rPr>
              <a:t>- 11:00am ET </a:t>
            </a:r>
            <a:r>
              <a:rPr lang="en-US" altLang="zh-CN" sz="1000" strike="sngStrike" dirty="0">
                <a:cs typeface="Times New Roman" panose="02020603050405020304" pitchFamily="18" charset="0"/>
              </a:rPr>
              <a:t>(Deadline for contributions to pass motion and be included in </a:t>
            </a:r>
            <a:r>
              <a:rPr lang="en-US" altLang="zh-CN" sz="1000" strike="sngStrike" dirty="0" smtClean="0">
                <a:cs typeface="Times New Roman" panose="02020603050405020304" pitchFamily="18" charset="0"/>
              </a:rPr>
              <a:t>D0.1)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3300"/>
                </a:solidFill>
                <a:cs typeface="Times New Roman" panose="02020603050405020304" pitchFamily="18" charset="0"/>
              </a:rPr>
              <a:t>March        </a:t>
            </a:r>
            <a:r>
              <a:rPr lang="en-US" altLang="zh-CN" sz="1100" strike="sngStrike" dirty="0" smtClean="0">
                <a:solidFill>
                  <a:srgbClr val="FF3300"/>
                </a:solidFill>
                <a:cs typeface="Times New Roman" panose="02020603050405020304" pitchFamily="18" charset="0"/>
              </a:rPr>
              <a:t>9   </a:t>
            </a:r>
            <a:r>
              <a:rPr lang="en-US" altLang="zh-CN" sz="1100" strike="sngStrike" dirty="0" smtClean="0">
                <a:solidFill>
                  <a:srgbClr val="FF0000"/>
                </a:solidFill>
                <a:cs typeface="Times New Roman" panose="02020603050405020304" pitchFamily="18" charset="0"/>
              </a:rPr>
              <a:t>(Wednesday</a:t>
            </a:r>
            <a:r>
              <a:rPr lang="en-US" altLang="zh-CN" sz="1100" strike="sngStrike" dirty="0">
                <a:solidFill>
                  <a:srgbClr val="FF0000"/>
                </a:solidFill>
                <a:cs typeface="Times New Roman" panose="02020603050405020304" pitchFamily="18" charset="0"/>
              </a:rPr>
              <a:t>), 9am - 11:00am </a:t>
            </a:r>
            <a:r>
              <a:rPr lang="en-US" altLang="zh-CN" sz="1100" strike="sngStrike"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C000"/>
                </a:solidFill>
                <a:cs typeface="Times New Roman" panose="02020603050405020304" pitchFamily="18" charset="0"/>
              </a:rPr>
              <a:t>March        9   (Wednesday), </a:t>
            </a:r>
            <a:r>
              <a:rPr lang="en-US" altLang="zh-CN" sz="1100" dirty="0" smtClean="0">
                <a:solidFill>
                  <a:srgbClr val="FFC000"/>
                </a:solidFill>
                <a:cs typeface="Times New Roman" panose="02020603050405020304" pitchFamily="18" charset="0"/>
              </a:rPr>
              <a:t>10pm </a:t>
            </a:r>
            <a:r>
              <a:rPr lang="en-US" altLang="zh-CN" sz="1100" dirty="0">
                <a:solidFill>
                  <a:srgbClr val="FFC000"/>
                </a:solidFill>
                <a:cs typeface="Times New Roman" panose="02020603050405020304" pitchFamily="18" charset="0"/>
              </a:rPr>
              <a:t>- </a:t>
            </a:r>
            <a:r>
              <a:rPr lang="en-US" altLang="zh-CN" sz="1100" dirty="0" smtClean="0">
                <a:solidFill>
                  <a:srgbClr val="FFC000"/>
                </a:solidFill>
                <a:cs typeface="Times New Roman" panose="02020603050405020304" pitchFamily="18" charset="0"/>
              </a:rPr>
              <a:t>12:00am ET (Not sure if this slot is ok for Plenary and Interim?)</a:t>
            </a:r>
            <a:endParaRPr lang="en-US" altLang="zh-CN" sz="11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FF3300"/>
                </a:solidFill>
                <a:cs typeface="Times New Roman" panose="02020603050405020304" pitchFamily="18" charset="0"/>
              </a:rPr>
              <a:t>March        </a:t>
            </a:r>
            <a:r>
              <a:rPr lang="en-US" altLang="zh-CN" sz="1100" dirty="0" smtClean="0">
                <a:solidFill>
                  <a:srgbClr val="FF3300"/>
                </a:solidFill>
                <a:cs typeface="Times New Roman" panose="02020603050405020304" pitchFamily="18" charset="0"/>
              </a:rPr>
              <a:t>11  </a:t>
            </a:r>
            <a:r>
              <a:rPr lang="en-US" altLang="zh-CN" sz="1100" dirty="0" smtClean="0">
                <a:solidFill>
                  <a:srgbClr val="FF0000"/>
                </a:solidFill>
                <a:cs typeface="Times New Roman" panose="02020603050405020304" pitchFamily="18" charset="0"/>
              </a:rPr>
              <a:t>(Friday</a:t>
            </a:r>
            <a:r>
              <a:rPr lang="en-US" altLang="zh-CN" sz="1100" dirty="0">
                <a:solidFill>
                  <a:srgbClr val="FF0000"/>
                </a:solidFill>
                <a:cs typeface="Times New Roman" panose="02020603050405020304" pitchFamily="18" charset="0"/>
              </a:rPr>
              <a:t>),    </a:t>
            </a:r>
            <a:r>
              <a:rPr lang="en-US" altLang="zh-CN" sz="1100" dirty="0" smtClean="0">
                <a:solidFill>
                  <a:srgbClr val="FF0000"/>
                </a:solidFill>
                <a:cs typeface="Times New Roman" panose="02020603050405020304" pitchFamily="18" charset="0"/>
              </a:rPr>
              <a:t>    9am </a:t>
            </a:r>
            <a:r>
              <a:rPr lang="en-US" altLang="zh-CN" sz="1100" dirty="0">
                <a:solidFill>
                  <a:srgbClr val="FF0000"/>
                </a:solidFill>
                <a:cs typeface="Times New Roman" panose="02020603050405020304" pitchFamily="18" charset="0"/>
              </a:rPr>
              <a:t>- 11:00am </a:t>
            </a:r>
            <a:r>
              <a:rPr lang="en-US" altLang="zh-CN" sz="1100" dirty="0" smtClean="0">
                <a:solidFill>
                  <a:srgbClr val="FF0000"/>
                </a:solidFill>
                <a:cs typeface="Times New Roman" panose="02020603050405020304" pitchFamily="18" charset="0"/>
              </a:rPr>
              <a:t>ET</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FF3300"/>
                </a:solidFill>
                <a:cs typeface="Times New Roman" panose="02020603050405020304" pitchFamily="18" charset="0"/>
              </a:rPr>
              <a:t>March        </a:t>
            </a:r>
            <a:r>
              <a:rPr lang="en-US" altLang="zh-CN" sz="1100" dirty="0" smtClean="0">
                <a:solidFill>
                  <a:srgbClr val="FF3300"/>
                </a:solidFill>
                <a:cs typeface="Times New Roman" panose="02020603050405020304" pitchFamily="18" charset="0"/>
              </a:rPr>
              <a:t>14  </a:t>
            </a:r>
            <a:r>
              <a:rPr lang="en-US" altLang="zh-CN" sz="1100" dirty="0" smtClean="0">
                <a:solidFill>
                  <a:srgbClr val="FF0000"/>
                </a:solidFill>
                <a:cs typeface="Times New Roman" panose="02020603050405020304" pitchFamily="18" charset="0"/>
              </a:rPr>
              <a:t>(Monday</a:t>
            </a:r>
            <a:r>
              <a:rPr lang="en-US" altLang="zh-CN" sz="1100" dirty="0">
                <a:solidFill>
                  <a:srgbClr val="FF0000"/>
                </a:solidFill>
                <a:cs typeface="Times New Roman" panose="02020603050405020304" pitchFamily="18" charset="0"/>
              </a:rPr>
              <a:t>), </a:t>
            </a:r>
            <a:r>
              <a:rPr lang="en-US" altLang="zh-CN" sz="1100" dirty="0" smtClean="0">
                <a:solidFill>
                  <a:srgbClr val="FF0000"/>
                </a:solidFill>
                <a:cs typeface="Times New Roman" panose="02020603050405020304" pitchFamily="18" charset="0"/>
              </a:rPr>
              <a:t>    9am </a:t>
            </a:r>
            <a:r>
              <a:rPr lang="en-US" altLang="zh-CN" sz="1100" dirty="0">
                <a:solidFill>
                  <a:srgbClr val="FF0000"/>
                </a:solidFill>
                <a:cs typeface="Times New Roman" panose="02020603050405020304" pitchFamily="18" charset="0"/>
              </a:rPr>
              <a:t>- 11:00am ET</a:t>
            </a:r>
          </a:p>
          <a:p>
            <a:pPr lvl="1" indent="-228600" algn="just">
              <a:spcBef>
                <a:spcPct val="0"/>
              </a:spcBef>
              <a:spcAft>
                <a:spcPts val="0"/>
              </a:spcAft>
              <a:buClr>
                <a:srgbClr val="000000"/>
              </a:buClr>
              <a:buFont typeface="Arial" panose="020B0604020202020204" pitchFamily="34" charset="0"/>
              <a:buChar char="•"/>
              <a:defRPr/>
            </a:pPr>
            <a:endParaRPr lang="en-US" altLang="zh-CN" sz="1050" b="1" dirty="0">
              <a:cs typeface="Times New Roman" panose="02020603050405020304" pitchFamily="18" charset="0"/>
            </a:endParaRPr>
          </a:p>
          <a:p>
            <a:pPr marL="0" lvl="1" indent="0" algn="just">
              <a:spcBef>
                <a:spcPct val="0"/>
              </a:spcBef>
              <a:spcAft>
                <a:spcPts val="0"/>
              </a:spcAft>
              <a:buClr>
                <a:srgbClr val="000000"/>
              </a:buClr>
              <a:buNone/>
              <a:defRPr/>
            </a:pPr>
            <a:r>
              <a:rPr lang="en-US" altLang="zh-CN" sz="1100" b="1" dirty="0" smtClean="0">
                <a:cs typeface="Times New Roman" panose="02020603050405020304" pitchFamily="18" charset="0"/>
              </a:rPr>
              <a:t>** Note: when conflict with CAC, the call will be changed from </a:t>
            </a:r>
            <a:r>
              <a:rPr lang="en-US" altLang="zh-CN" sz="1100" b="1" dirty="0" smtClean="0">
                <a:solidFill>
                  <a:srgbClr val="FF3300"/>
                </a:solidFill>
                <a:cs typeface="Times New Roman" panose="02020603050405020304" pitchFamily="18" charset="0"/>
              </a:rPr>
              <a:t>9am</a:t>
            </a:r>
            <a:r>
              <a:rPr lang="en-US" altLang="zh-CN" sz="1100" b="1" dirty="0" smtClean="0">
                <a:cs typeface="Times New Roman" panose="02020603050405020304" pitchFamily="18" charset="0"/>
              </a:rPr>
              <a:t> - 11:00am to </a:t>
            </a:r>
            <a:r>
              <a:rPr lang="en-US" altLang="zh-CN" sz="1100" b="1" dirty="0" smtClean="0">
                <a:solidFill>
                  <a:srgbClr val="FF3300"/>
                </a:solidFill>
                <a:cs typeface="Times New Roman" panose="02020603050405020304" pitchFamily="18" charset="0"/>
              </a:rPr>
              <a:t>10am</a:t>
            </a:r>
            <a:r>
              <a:rPr lang="en-US" altLang="zh-CN" sz="1100" b="1" dirty="0">
                <a:cs typeface="Times New Roman" panose="02020603050405020304" pitchFamily="18" charset="0"/>
              </a:rPr>
              <a:t> - 11:00am  </a:t>
            </a:r>
            <a:endParaRPr lang="en-US" altLang="zh-CN" sz="1100" b="1" dirty="0" smtClean="0">
              <a:cs typeface="Times New Roman" panose="02020603050405020304" pitchFamily="18" charset="0"/>
            </a:endParaRPr>
          </a:p>
          <a:p>
            <a:pPr marL="0" lvl="1" indent="0" algn="just">
              <a:spcBef>
                <a:spcPct val="0"/>
              </a:spcBef>
              <a:spcAft>
                <a:spcPts val="0"/>
              </a:spcAft>
              <a:buClr>
                <a:srgbClr val="000000"/>
              </a:buClr>
              <a:buNone/>
              <a:defRPr/>
            </a:pPr>
            <a:r>
              <a:rPr lang="en-US" altLang="zh-CN" sz="1100" b="1" dirty="0" smtClean="0">
                <a:cs typeface="Times New Roman" panose="02020603050405020304" pitchFamily="18" charset="0"/>
              </a:rPr>
              <a:t>    ( Jan-March </a:t>
            </a:r>
            <a:r>
              <a:rPr lang="en-US" altLang="zh-CN" sz="1100" b="1" dirty="0">
                <a:cs typeface="Times New Roman" panose="02020603050405020304" pitchFamily="18" charset="0"/>
              </a:rPr>
              <a:t>2022 CAC </a:t>
            </a:r>
            <a:r>
              <a:rPr lang="en-US" altLang="zh-CN" sz="1100" b="1" dirty="0" smtClean="0">
                <a:cs typeface="Times New Roman" panose="02020603050405020304" pitchFamily="18" charset="0"/>
              </a:rPr>
              <a:t>calls (TBD): Monday </a:t>
            </a:r>
            <a:r>
              <a:rPr lang="en-US" altLang="zh-CN" sz="1100" b="1" dirty="0">
                <a:solidFill>
                  <a:srgbClr val="FF0000"/>
                </a:solidFill>
                <a:cs typeface="Times New Roman" panose="02020603050405020304" pitchFamily="18" charset="0"/>
              </a:rPr>
              <a:t>February 21 </a:t>
            </a:r>
            <a:r>
              <a:rPr lang="en-US" altLang="zh-CN" sz="1100" b="1" dirty="0">
                <a:cs typeface="Times New Roman" panose="02020603050405020304" pitchFamily="18" charset="0"/>
              </a:rPr>
              <a:t>and Thursday </a:t>
            </a:r>
            <a:r>
              <a:rPr lang="en-US" altLang="zh-CN" sz="1100" b="1" dirty="0">
                <a:solidFill>
                  <a:srgbClr val="FF0000"/>
                </a:solidFill>
                <a:cs typeface="Times New Roman" panose="02020603050405020304" pitchFamily="18" charset="0"/>
              </a:rPr>
              <a:t>March </a:t>
            </a:r>
            <a:r>
              <a:rPr lang="en-US" altLang="zh-CN" sz="1100" b="1" dirty="0" smtClean="0">
                <a:solidFill>
                  <a:srgbClr val="FF0000"/>
                </a:solidFill>
                <a:cs typeface="Times New Roman" panose="02020603050405020304" pitchFamily="18" charset="0"/>
              </a:rPr>
              <a:t>3</a:t>
            </a:r>
            <a:r>
              <a:rPr lang="en-US" altLang="zh-CN" sz="1100" b="1" dirty="0" smtClean="0">
                <a:cs typeface="Times New Roman" panose="02020603050405020304" pitchFamily="18" charset="0"/>
              </a:rPr>
              <a:t> )</a:t>
            </a:r>
            <a:endParaRPr lang="en-US" altLang="zh-CN" sz="1100" b="1" dirty="0">
              <a:cs typeface="Times New Roman" panose="02020603050405020304" pitchFamily="18" charset="0"/>
            </a:endParaRPr>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27223951"/>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FFC000"/>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Motion </a:t>
            </a:r>
            <a:r>
              <a:rPr lang="en-US" altLang="zh-CN" sz="1400" dirty="0" smtClean="0"/>
              <a:t>(</a:t>
            </a:r>
            <a:r>
              <a:rPr lang="en-US" altLang="zh-CN" sz="1400" dirty="0" smtClean="0">
                <a:solidFill>
                  <a:srgbClr val="0000FF"/>
                </a:solidFill>
              </a:rPr>
              <a:t>51-53</a:t>
            </a:r>
            <a:r>
              <a:rPr lang="en-US" altLang="zh-CN" sz="1400" dirty="0"/>
              <a:t>)</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spTree>
    <p:extLst>
      <p:ext uri="{BB962C8B-B14F-4D97-AF65-F5344CB8AC3E}">
        <p14:creationId xmlns:p14="http://schemas.microsoft.com/office/powerpoint/2010/main" val="6219480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24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(January 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415433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951963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6898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18, 19, </a:t>
            </a:r>
            <a:r>
              <a:rPr lang="en-US" altLang="en-US" dirty="0" smtClean="0">
                <a:solidFill>
                  <a:srgbClr val="0000FF"/>
                </a:solidFill>
              </a:rPr>
              <a:t>21, 24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xx</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Registration for the </a:t>
            </a:r>
            <a:r>
              <a:rPr lang="en-US" altLang="zh-CN" dirty="0">
                <a:solidFill>
                  <a:srgbClr val="0000FF"/>
                </a:solidFill>
              </a:rPr>
              <a:t>January</a:t>
            </a:r>
            <a:r>
              <a:rPr lang="en-US" altLang="zh-CN" dirty="0"/>
              <a:t> 802.11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685801" y="1905000"/>
            <a:ext cx="7770813" cy="4419600"/>
          </a:xfrm>
        </p:spPr>
        <p:txBody>
          <a:bodyPr/>
          <a:lstStyle/>
          <a:p>
            <a:pPr algn="just">
              <a:buFont typeface="Arial" panose="020B0604020202020204" pitchFamily="34" charset="0"/>
              <a:buChar char="•"/>
            </a:pPr>
            <a:r>
              <a:rPr lang="en-US" altLang="zh-CN" sz="2000" dirty="0"/>
              <a:t>This meeting is part of the </a:t>
            </a:r>
            <a:r>
              <a:rPr lang="en-US" altLang="zh-CN" sz="2000" dirty="0">
                <a:solidFill>
                  <a:srgbClr val="0000FF"/>
                </a:solidFill>
              </a:rPr>
              <a:t>January</a:t>
            </a:r>
            <a:r>
              <a:rPr lang="en-US" altLang="zh-CN" sz="2000" dirty="0"/>
              <a:t> IEEE 802 Wireless Interim session</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You must pay the registration fee in order to attend</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have not already done so, you can register </a:t>
            </a:r>
            <a:r>
              <a:rPr lang="en-US" altLang="zh-CN" sz="2000" dirty="0">
                <a:hlinkClick r:id="rId2"/>
              </a:rPr>
              <a:t>here</a:t>
            </a:r>
            <a:r>
              <a:rPr lang="en-US" altLang="zh-CN" sz="2000" dirty="0"/>
              <a:t> or follow the registration link here </a:t>
            </a:r>
            <a:r>
              <a:rPr lang="en-US" altLang="zh-CN" sz="2000" dirty="0">
                <a:hlinkClick r:id="rId3"/>
              </a:rPr>
              <a:t>https://grouper.ieee.org/groups/802/11/Meetings/Meeting_Plan.html</a:t>
            </a:r>
            <a:endParaRPr lang="en-US" altLang="zh-CN" sz="2000" dirty="0"/>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do not intend to register for this session you must leave this meeting and, if you have logged attendance on IMAT, email the 802.11 chair or vice chairs to have your attendance cancelled</a:t>
            </a:r>
          </a:p>
          <a:p>
            <a:pPr algn="just"/>
            <a:endParaRPr lang="en-US" altLang="zh-CN"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108188</TotalTime>
  <Words>2439</Words>
  <Application>Microsoft Office PowerPoint</Application>
  <PresentationFormat>全屏显示(4:3)</PresentationFormat>
  <Paragraphs>496</Paragraphs>
  <Slides>31</Slides>
  <Notes>30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31</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Interim 2022</vt:lpstr>
      <vt:lpstr>IEEE 802.11 Task Group bf WLAN Sensing </vt:lpstr>
      <vt:lpstr>PowerPoint 演示文稿</vt:lpstr>
      <vt:lpstr>PowerPoint 演示文稿</vt:lpstr>
      <vt:lpstr>Registration for the January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4746</cp:revision>
  <cp:lastPrinted>2014-11-04T15:04:57Z</cp:lastPrinted>
  <dcterms:created xsi:type="dcterms:W3CDTF">2007-04-17T18:10:23Z</dcterms:created>
  <dcterms:modified xsi:type="dcterms:W3CDTF">2022-01-14T07:28:22Z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