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46" r:id="rId22"/>
    <p:sldId id="347" r:id="rId23"/>
    <p:sldId id="344" r:id="rId24"/>
    <p:sldId id="333" r:id="rId25"/>
    <p:sldId id="322" r:id="rId26"/>
    <p:sldId id="320" r:id="rId27"/>
    <p:sldId id="327" r:id="rId28"/>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802.11-21/1976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December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802.11-21/1976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December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802.11-21/1976</a:t>
            </a:r>
            <a:endParaRPr lang="en-US"/>
          </a:p>
        </p:txBody>
      </p:sp>
      <p:sp>
        <p:nvSpPr>
          <p:cNvPr id="5" name="Rectangle 3"/>
          <p:cNvSpPr>
            <a:spLocks noGrp="1" noChangeArrowheads="1"/>
          </p:cNvSpPr>
          <p:nvPr>
            <p:ph type="dt"/>
          </p:nvPr>
        </p:nvSpPr>
        <p:spPr>
          <a:ln/>
        </p:spPr>
        <p:txBody>
          <a:bodyPr/>
          <a:lstStyle/>
          <a:p>
            <a:r>
              <a:rPr lang="en-GB"/>
              <a:t>December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802.11-21/1976</a:t>
            </a:r>
            <a:endParaRPr lang="en-US"/>
          </a:p>
        </p:txBody>
      </p:sp>
      <p:sp>
        <p:nvSpPr>
          <p:cNvPr id="5" name="Rectangle 3"/>
          <p:cNvSpPr>
            <a:spLocks noGrp="1" noChangeArrowheads="1"/>
          </p:cNvSpPr>
          <p:nvPr>
            <p:ph type="dt"/>
          </p:nvPr>
        </p:nvSpPr>
        <p:spPr>
          <a:ln/>
        </p:spPr>
        <p:txBody>
          <a:bodyPr/>
          <a:lstStyle/>
          <a:p>
            <a:r>
              <a:rPr lang="en-GB"/>
              <a:t>December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December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December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December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December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December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802.11-21/1976r01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December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December 07,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2021-12-07</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107"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9" name="Straight Connector 8">
            <a:extLst>
              <a:ext uri="{FF2B5EF4-FFF2-40B4-BE49-F238E27FC236}">
                <a16:creationId xmlns:a16="http://schemas.microsoft.com/office/drawing/2014/main" id="{B7F8E2D5-02A5-C043-B81C-54F12F45BDB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B24CDD45-D51B-A546-A00B-7B5208F2E59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December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December 07,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December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25</a:t>
            </a:fld>
            <a:endParaRPr lang="en-GB"/>
          </a:p>
        </p:txBody>
      </p:sp>
    </p:spTree>
    <p:extLst>
      <p:ext uri="{BB962C8B-B14F-4D97-AF65-F5344CB8AC3E}">
        <p14:creationId xmlns:p14="http://schemas.microsoft.com/office/powerpoint/2010/main" val="3438742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=m752381667260e58d667096d997e915ec</a:t>
            </a:r>
          </a:p>
          <a:p>
            <a:endParaRPr lang="en-GB" sz="1600" dirty="0"/>
          </a:p>
          <a:p>
            <a:r>
              <a:rPr lang="en-GB" sz="1600" dirty="0"/>
              <a:t>Meeting number: 234 717 94909</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December 2021</a:t>
            </a:r>
            <a:endParaRPr lang="en-GB" dirty="0"/>
          </a:p>
        </p:txBody>
      </p:sp>
      <p:graphicFrame>
        <p:nvGraphicFramePr>
          <p:cNvPr id="7" name="Table 6">
            <a:extLst>
              <a:ext uri="{FF2B5EF4-FFF2-40B4-BE49-F238E27FC236}">
                <a16:creationId xmlns:a16="http://schemas.microsoft.com/office/drawing/2014/main" id="{DA6E6BB6-83CE-6746-B529-395E968C6F7D}"/>
              </a:ext>
            </a:extLst>
          </p:cNvPr>
          <p:cNvGraphicFramePr>
            <a:graphicFrameLocks noGrp="1"/>
          </p:cNvGraphicFramePr>
          <p:nvPr>
            <p:extLst>
              <p:ext uri="{D42A27DB-BD31-4B8C-83A1-F6EECF244321}">
                <p14:modId xmlns:p14="http://schemas.microsoft.com/office/powerpoint/2010/main" val="267054291"/>
              </p:ext>
            </p:extLst>
          </p:nvPr>
        </p:nvGraphicFramePr>
        <p:xfrm>
          <a:off x="687388" y="1803400"/>
          <a:ext cx="7770813" cy="1539501"/>
        </p:xfrm>
        <a:graphic>
          <a:graphicData uri="http://schemas.openxmlformats.org/drawingml/2006/table">
            <a:tbl>
              <a:tblPr>
                <a:tableStyleId>{5C22544A-7EE6-4342-B048-85BDC9FD1C3A}</a:tableStyleId>
              </a:tblPr>
              <a:tblGrid>
                <a:gridCol w="796615">
                  <a:extLst>
                    <a:ext uri="{9D8B030D-6E8A-4147-A177-3AD203B41FA5}">
                      <a16:colId xmlns:a16="http://schemas.microsoft.com/office/drawing/2014/main" val="1215198331"/>
                    </a:ext>
                  </a:extLst>
                </a:gridCol>
                <a:gridCol w="415095">
                  <a:extLst>
                    <a:ext uri="{9D8B030D-6E8A-4147-A177-3AD203B41FA5}">
                      <a16:colId xmlns:a16="http://schemas.microsoft.com/office/drawing/2014/main" val="3386492600"/>
                    </a:ext>
                  </a:extLst>
                </a:gridCol>
                <a:gridCol w="415095">
                  <a:extLst>
                    <a:ext uri="{9D8B030D-6E8A-4147-A177-3AD203B41FA5}">
                      <a16:colId xmlns:a16="http://schemas.microsoft.com/office/drawing/2014/main" val="2694496132"/>
                    </a:ext>
                  </a:extLst>
                </a:gridCol>
                <a:gridCol w="415095">
                  <a:extLst>
                    <a:ext uri="{9D8B030D-6E8A-4147-A177-3AD203B41FA5}">
                      <a16:colId xmlns:a16="http://schemas.microsoft.com/office/drawing/2014/main" val="321393781"/>
                    </a:ext>
                  </a:extLst>
                </a:gridCol>
                <a:gridCol w="2832409">
                  <a:extLst>
                    <a:ext uri="{9D8B030D-6E8A-4147-A177-3AD203B41FA5}">
                      <a16:colId xmlns:a16="http://schemas.microsoft.com/office/drawing/2014/main" val="1538959180"/>
                    </a:ext>
                  </a:extLst>
                </a:gridCol>
                <a:gridCol w="2246393">
                  <a:extLst>
                    <a:ext uri="{9D8B030D-6E8A-4147-A177-3AD203B41FA5}">
                      <a16:colId xmlns:a16="http://schemas.microsoft.com/office/drawing/2014/main" val="2173988118"/>
                    </a:ext>
                  </a:extLst>
                </a:gridCol>
                <a:gridCol w="650111">
                  <a:extLst>
                    <a:ext uri="{9D8B030D-6E8A-4147-A177-3AD203B41FA5}">
                      <a16:colId xmlns:a16="http://schemas.microsoft.com/office/drawing/2014/main" val="1749125797"/>
                    </a:ext>
                  </a:extLst>
                </a:gridCol>
              </a:tblGrid>
              <a:tr h="342111">
                <a:tc>
                  <a:txBody>
                    <a:bodyPr/>
                    <a:lstStyle/>
                    <a:p>
                      <a:pPr algn="l" fontAlgn="t"/>
                      <a:r>
                        <a:rPr lang="en-GB" sz="1000" u="none" strike="noStrike">
                          <a:effectLst/>
                        </a:rPr>
                        <a:t>Discussion Order</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Year</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DCN</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Rev</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Title</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Author (Affiliation)</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Notes</a:t>
                      </a:r>
                      <a:endParaRPr lang="en-GB" sz="1000" b="0" i="0" u="none" strike="noStrike">
                        <a:effectLst/>
                        <a:latin typeface="Arial" panose="020B0604020202020204" pitchFamily="34" charset="0"/>
                      </a:endParaRPr>
                    </a:p>
                  </a:txBody>
                  <a:tcPr marL="9164" marR="9164" marT="9164" marB="0"/>
                </a:tc>
                <a:extLst>
                  <a:ext uri="{0D108BD9-81ED-4DB2-BD59-A6C34878D82A}">
                    <a16:rowId xmlns:a16="http://schemas.microsoft.com/office/drawing/2014/main" val="3464059301"/>
                  </a:ext>
                </a:extLst>
              </a:tr>
              <a:tr h="171056">
                <a:tc>
                  <a:txBody>
                    <a:bodyPr/>
                    <a:lstStyle/>
                    <a:p>
                      <a:pPr algn="l" fontAlgn="t"/>
                      <a:r>
                        <a:rPr lang="en-GB" sz="1000" u="none" strike="sngStrike">
                          <a:effectLst/>
                        </a:rPr>
                        <a:t>10</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a:effectLst/>
                        </a:rPr>
                        <a:t>2021</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a:effectLst/>
                        </a:rPr>
                        <a:t>1939</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a:effectLst/>
                        </a:rPr>
                        <a:t>0</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a:effectLst/>
                        </a:rPr>
                        <a:t>11bc_Regulatory_concern_of_11bc_in_Japan</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a:effectLst/>
                        </a:rPr>
                        <a:t>Hiroshi Mano (Koden-TI)</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dirty="0">
                          <a:effectLst/>
                        </a:rPr>
                        <a:t>revisit</a:t>
                      </a:r>
                      <a:endParaRPr lang="en-GB" sz="1000" b="0" i="0" u="none" strike="sngStrike" dirty="0">
                        <a:effectLst/>
                        <a:latin typeface="Arial" panose="020B0604020202020204" pitchFamily="34" charset="0"/>
                      </a:endParaRPr>
                    </a:p>
                  </a:txBody>
                  <a:tcPr marL="9164" marR="9164" marT="9164" marB="0"/>
                </a:tc>
                <a:extLst>
                  <a:ext uri="{0D108BD9-81ED-4DB2-BD59-A6C34878D82A}">
                    <a16:rowId xmlns:a16="http://schemas.microsoft.com/office/drawing/2014/main" val="2787786527"/>
                  </a:ext>
                </a:extLst>
              </a:tr>
              <a:tr h="513167">
                <a:tc>
                  <a:txBody>
                    <a:bodyPr/>
                    <a:lstStyle/>
                    <a:p>
                      <a:pPr algn="l" fontAlgn="t"/>
                      <a:r>
                        <a:rPr lang="en-GB" sz="1000" u="none" strike="noStrike">
                          <a:effectLst/>
                        </a:rPr>
                        <a:t>20</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1772</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dirty="0">
                          <a:effectLst/>
                        </a:rPr>
                        <a:t>14</a:t>
                      </a:r>
                      <a:endParaRPr lang="en-GB" sz="1000" b="0" i="0" u="none" strike="noStrike" dirty="0">
                        <a:effectLst/>
                        <a:latin typeface="Arial" panose="020B0604020202020204" pitchFamily="34" charset="0"/>
                      </a:endParaRPr>
                    </a:p>
                  </a:txBody>
                  <a:tcPr marL="9164" marR="9164" marT="9164" marB="0"/>
                </a:tc>
                <a:tc>
                  <a:txBody>
                    <a:bodyPr/>
                    <a:lstStyle/>
                    <a:p>
                      <a:pPr algn="l" fontAlgn="t"/>
                      <a:r>
                        <a:rPr lang="en-GB" sz="1000" u="none" strike="noStrike">
                          <a:effectLst/>
                        </a:rPr>
                        <a:t>LB257 Resolutions Assigned to Hitoshi</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Hitoshi Morioka (SRC Software)</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dirty="0">
                          <a:effectLst/>
                        </a:rPr>
                        <a:t>cont. From last call</a:t>
                      </a:r>
                      <a:endParaRPr lang="en-GB" sz="1000" b="0" i="0" u="none" strike="noStrike" dirty="0">
                        <a:effectLst/>
                        <a:latin typeface="Arial" panose="020B0604020202020204" pitchFamily="34" charset="0"/>
                      </a:endParaRPr>
                    </a:p>
                  </a:txBody>
                  <a:tcPr marL="9164" marR="9164" marT="9164" marB="0"/>
                </a:tc>
                <a:extLst>
                  <a:ext uri="{0D108BD9-81ED-4DB2-BD59-A6C34878D82A}">
                    <a16:rowId xmlns:a16="http://schemas.microsoft.com/office/drawing/2014/main" val="3102185316"/>
                  </a:ext>
                </a:extLst>
              </a:tr>
              <a:tr h="342111">
                <a:tc>
                  <a:txBody>
                    <a:bodyPr/>
                    <a:lstStyle/>
                    <a:p>
                      <a:pPr algn="l" fontAlgn="t"/>
                      <a:r>
                        <a:rPr lang="en-GB" sz="1000" u="none" strike="sngStrike">
                          <a:effectLst/>
                        </a:rPr>
                        <a:t>30</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a:effectLst/>
                        </a:rPr>
                        <a:t>2021</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a:effectLst/>
                        </a:rPr>
                        <a:t>1920</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a:effectLst/>
                        </a:rPr>
                        <a:t>0</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a:effectLst/>
                        </a:rPr>
                        <a:t>Proposed Comment Resolutions for LB257 Clause 9.4.1.68</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dirty="0">
                          <a:effectLst/>
                        </a:rPr>
                        <a:t>John </a:t>
                      </a:r>
                      <a:r>
                        <a:rPr lang="en-GB" sz="1000" u="none" strike="sngStrike" dirty="0" err="1">
                          <a:effectLst/>
                        </a:rPr>
                        <a:t>Wullert</a:t>
                      </a:r>
                      <a:r>
                        <a:rPr lang="en-GB" sz="1000" u="none" strike="sngStrike" dirty="0">
                          <a:effectLst/>
                        </a:rPr>
                        <a:t> (</a:t>
                      </a:r>
                      <a:r>
                        <a:rPr lang="en-GB" sz="1000" u="none" strike="sngStrike" dirty="0" err="1">
                          <a:effectLst/>
                        </a:rPr>
                        <a:t>Peraton</a:t>
                      </a:r>
                      <a:r>
                        <a:rPr lang="en-GB" sz="1000" u="none" strike="sngStrike" dirty="0">
                          <a:effectLst/>
                        </a:rPr>
                        <a:t> Labs)</a:t>
                      </a:r>
                      <a:endParaRPr lang="en-GB" sz="1000" b="0" i="0" u="none" strike="sngStrike" dirty="0">
                        <a:effectLst/>
                        <a:latin typeface="Arial" panose="020B0604020202020204" pitchFamily="34" charset="0"/>
                      </a:endParaRPr>
                    </a:p>
                  </a:txBody>
                  <a:tcPr marL="9164" marR="9164" marT="9164" marB="0"/>
                </a:tc>
                <a:tc>
                  <a:txBody>
                    <a:bodyPr/>
                    <a:lstStyle/>
                    <a:p>
                      <a:pPr algn="l" fontAlgn="t"/>
                      <a:endParaRPr lang="en-GB" sz="1000" b="0" i="0" u="none" strike="sngStrike">
                        <a:effectLst/>
                        <a:latin typeface="Arial" panose="020B0604020202020204" pitchFamily="34" charset="0"/>
                      </a:endParaRPr>
                    </a:p>
                  </a:txBody>
                  <a:tcPr marL="9164" marR="9164" marT="9164" marB="0"/>
                </a:tc>
                <a:extLst>
                  <a:ext uri="{0D108BD9-81ED-4DB2-BD59-A6C34878D82A}">
                    <a16:rowId xmlns:a16="http://schemas.microsoft.com/office/drawing/2014/main" val="1553769951"/>
                  </a:ext>
                </a:extLst>
              </a:tr>
              <a:tr h="171056">
                <a:tc>
                  <a:txBody>
                    <a:bodyPr/>
                    <a:lstStyle/>
                    <a:p>
                      <a:pPr algn="l" fontAlgn="t"/>
                      <a:r>
                        <a:rPr lang="en-GB" sz="1000" u="none" strike="sngStrike">
                          <a:effectLst/>
                        </a:rPr>
                        <a:t>40</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a:effectLst/>
                        </a:rPr>
                        <a:t>2021</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a:effectLst/>
                        </a:rPr>
                        <a:t>1540</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b="0" i="0" u="none" strike="sngStrike" dirty="0">
                          <a:effectLst/>
                          <a:latin typeface="Arial" panose="020B0604020202020204" pitchFamily="34" charset="0"/>
                        </a:rPr>
                        <a:t>1</a:t>
                      </a:r>
                    </a:p>
                  </a:txBody>
                  <a:tcPr marL="9164" marR="9164" marT="9164" marB="0"/>
                </a:tc>
                <a:tc>
                  <a:txBody>
                    <a:bodyPr/>
                    <a:lstStyle/>
                    <a:p>
                      <a:pPr algn="l" fontAlgn="t"/>
                      <a:r>
                        <a:rPr lang="en-GB" sz="1000" u="none" strike="sngStrike">
                          <a:effectLst/>
                        </a:rPr>
                        <a:t>topology-and-address-mapping</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dirty="0">
                          <a:effectLst/>
                        </a:rPr>
                        <a:t>Michael </a:t>
                      </a:r>
                      <a:r>
                        <a:rPr lang="en-GB" sz="1000" u="none" strike="sngStrike" dirty="0" err="1">
                          <a:effectLst/>
                        </a:rPr>
                        <a:t>Montemurro</a:t>
                      </a:r>
                      <a:r>
                        <a:rPr lang="en-GB" sz="1000" u="none" strike="sngStrike" dirty="0">
                          <a:effectLst/>
                        </a:rPr>
                        <a:t> (Huawei)</a:t>
                      </a:r>
                      <a:endParaRPr lang="en-GB" sz="1000" b="0" i="0" u="none" strike="sngStrike" dirty="0">
                        <a:effectLst/>
                        <a:latin typeface="Arial" panose="020B0604020202020204" pitchFamily="34" charset="0"/>
                      </a:endParaRPr>
                    </a:p>
                  </a:txBody>
                  <a:tcPr marL="9164" marR="9164" marT="9164" marB="0"/>
                </a:tc>
                <a:tc>
                  <a:txBody>
                    <a:bodyPr/>
                    <a:lstStyle/>
                    <a:p>
                      <a:pPr algn="l" fontAlgn="t"/>
                      <a:endParaRPr lang="en-GB" sz="1000" b="0" i="0" u="none" strike="sngStrike" dirty="0">
                        <a:effectLst/>
                        <a:latin typeface="Arial" panose="020B0604020202020204" pitchFamily="34" charset="0"/>
                      </a:endParaRPr>
                    </a:p>
                  </a:txBody>
                  <a:tcPr marL="9164" marR="9164" marT="9164" marB="0"/>
                </a:tc>
                <a:extLst>
                  <a:ext uri="{0D108BD9-81ED-4DB2-BD59-A6C34878D82A}">
                    <a16:rowId xmlns:a16="http://schemas.microsoft.com/office/drawing/2014/main" val="866819332"/>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3362</TotalTime>
  <Words>2156</Words>
  <Application>Microsoft Macintosh PowerPoint</Application>
  <PresentationFormat>On-screen Show (16:9)</PresentationFormat>
  <Paragraphs>268</Paragraphs>
  <Slides>27</Slides>
  <Notes>2</Notes>
  <HiddenSlides>3</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Calibri</vt:lpstr>
      <vt:lpstr>Monotype Sorts</vt:lpstr>
      <vt:lpstr>Times New Roman</vt:lpstr>
      <vt:lpstr>802-11-BCS-Chair-Slides-Template</vt:lpstr>
      <vt:lpstr>Document</vt:lpstr>
      <vt:lpstr>Agenda TGbc Telco December 07, 2021</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331</cp:revision>
  <cp:lastPrinted>1601-01-01T00:00:00Z</cp:lastPrinted>
  <dcterms:created xsi:type="dcterms:W3CDTF">2020-02-25T15:01:23Z</dcterms:created>
  <dcterms:modified xsi:type="dcterms:W3CDTF">2021-12-07T15:11:31Z</dcterms:modified>
  <cp:category/>
</cp:coreProperties>
</file>