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56" r:id="rId2"/>
    <p:sldId id="257" r:id="rId3"/>
    <p:sldId id="309" r:id="rId4"/>
    <p:sldId id="316" r:id="rId5"/>
    <p:sldId id="287" r:id="rId6"/>
    <p:sldId id="308" r:id="rId7"/>
    <p:sldId id="367" r:id="rId8"/>
    <p:sldId id="300" r:id="rId9"/>
    <p:sldId id="301" r:id="rId10"/>
    <p:sldId id="303" r:id="rId11"/>
    <p:sldId id="304" r:id="rId12"/>
    <p:sldId id="305" r:id="rId13"/>
    <p:sldId id="302" r:id="rId14"/>
    <p:sldId id="306" r:id="rId15"/>
    <p:sldId id="342" r:id="rId16"/>
    <p:sldId id="343" r:id="rId17"/>
    <p:sldId id="353" r:id="rId18"/>
    <p:sldId id="365" r:id="rId19"/>
    <p:sldId id="354" r:id="rId20"/>
    <p:sldId id="351" r:id="rId21"/>
    <p:sldId id="346" r:id="rId22"/>
    <p:sldId id="347" r:id="rId23"/>
    <p:sldId id="344" r:id="rId24"/>
    <p:sldId id="333" r:id="rId25"/>
    <p:sldId id="322" r:id="rId26"/>
    <p:sldId id="320" r:id="rId27"/>
    <p:sldId id="327" r:id="rId28"/>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13" autoAdjust="0"/>
    <p:restoredTop sz="94694"/>
  </p:normalViewPr>
  <p:slideViewPr>
    <p:cSldViewPr>
      <p:cViewPr varScale="1">
        <p:scale>
          <a:sx n="129" d="100"/>
          <a:sy n="129" d="100"/>
        </p:scale>
        <p:origin x="216" y="712"/>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802.11-21/1976</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December 2021</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802.11-21/1976</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December 2021</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802.11-21/1976</a:t>
            </a:r>
            <a:endParaRPr lang="en-US"/>
          </a:p>
        </p:txBody>
      </p:sp>
      <p:sp>
        <p:nvSpPr>
          <p:cNvPr id="5" name="Rectangle 3"/>
          <p:cNvSpPr>
            <a:spLocks noGrp="1" noChangeArrowheads="1"/>
          </p:cNvSpPr>
          <p:nvPr>
            <p:ph type="dt"/>
          </p:nvPr>
        </p:nvSpPr>
        <p:spPr>
          <a:ln/>
        </p:spPr>
        <p:txBody>
          <a:bodyPr/>
          <a:lstStyle/>
          <a:p>
            <a:r>
              <a:rPr lang="en-GB"/>
              <a:t>December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802.11-21/1976</a:t>
            </a:r>
            <a:endParaRPr lang="en-US"/>
          </a:p>
        </p:txBody>
      </p:sp>
      <p:sp>
        <p:nvSpPr>
          <p:cNvPr id="5" name="Rectangle 3"/>
          <p:cNvSpPr>
            <a:spLocks noGrp="1" noChangeArrowheads="1"/>
          </p:cNvSpPr>
          <p:nvPr>
            <p:ph type="dt"/>
          </p:nvPr>
        </p:nvSpPr>
        <p:spPr>
          <a:ln/>
        </p:spPr>
        <p:txBody>
          <a:bodyPr/>
          <a:lstStyle/>
          <a:p>
            <a:r>
              <a:rPr lang="en-GB"/>
              <a:t>December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December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dirty="0"/>
              <a:t>Marc Emmelmann (</a:t>
            </a:r>
            <a:r>
              <a:rPr lang="de-DE" dirty="0" err="1"/>
              <a:t>Koden</a:t>
            </a:r>
            <a:r>
              <a:rPr lang="de-DE" dirty="0"/>
              <a:t>-TI)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December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December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December 2021</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December 2021</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December 2021</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December 2021</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December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December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December 2021</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802.11-21/1976r00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79256" y="239315"/>
            <a:ext cx="1727588" cy="204788"/>
          </a:xfrm>
        </p:spPr>
        <p:txBody>
          <a:bodyPr/>
          <a:lstStyle/>
          <a:p>
            <a:r>
              <a:rPr lang="en-GB"/>
              <a:t>December 2021</a:t>
            </a:r>
            <a:endParaRPr lang="en-GB" dirty="0"/>
          </a:p>
        </p:txBody>
      </p:sp>
      <p:sp>
        <p:nvSpPr>
          <p:cNvPr id="7"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December 07, 2021</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2021-12-07</a:t>
            </a:r>
          </a:p>
        </p:txBody>
      </p:sp>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graphicFrame>
        <p:nvGraphicFramePr>
          <p:cNvPr id="9" name="Object 11">
            <a:extLst>
              <a:ext uri="{FF2B5EF4-FFF2-40B4-BE49-F238E27FC236}">
                <a16:creationId xmlns:a16="http://schemas.microsoft.com/office/drawing/2014/main" id="{D431453D-2786-41A2-94CB-A8A6F5DD7C66}"/>
              </a:ext>
            </a:extLst>
          </p:cNvPr>
          <p:cNvGraphicFramePr>
            <a:graphicFrameLocks noChangeAspect="1"/>
          </p:cNvGraphicFramePr>
          <p:nvPr>
            <p:extLst>
              <p:ext uri="{D42A27DB-BD31-4B8C-83A1-F6EECF244321}">
                <p14:modId xmlns:p14="http://schemas.microsoft.com/office/powerpoint/2010/main" val="3780329977"/>
              </p:ext>
            </p:extLst>
          </p:nvPr>
        </p:nvGraphicFramePr>
        <p:xfrm>
          <a:off x="823913" y="2325688"/>
          <a:ext cx="7570787" cy="1323975"/>
        </p:xfrm>
        <a:graphic>
          <a:graphicData uri="http://schemas.openxmlformats.org/presentationml/2006/ole">
            <mc:AlternateContent xmlns:mc="http://schemas.openxmlformats.org/markup-compatibility/2006">
              <mc:Choice xmlns:v="urn:schemas-microsoft-com:vml" Requires="v">
                <p:oleObj spid="_x0000_s1103" name="Document" r:id="rId4" imgW="8432800" imgH="1473200" progId="Word.Document.8">
                  <p:embed/>
                </p:oleObj>
              </mc:Choice>
              <mc:Fallback>
                <p:oleObj name="Document" r:id="rId4" imgW="8432800" imgH="1473200" progId="Word.Document.8">
                  <p:embed/>
                  <p:pic>
                    <p:nvPicPr>
                      <p:cNvPr id="25608" name="Object 11">
                        <a:extLst>
                          <a:ext uri="{FF2B5EF4-FFF2-40B4-BE49-F238E27FC236}">
                            <a16:creationId xmlns:a16="http://schemas.microsoft.com/office/drawing/2014/main" id="{3FE1D057-C609-46EF-91BB-9D6E01F265B9}"/>
                          </a:ext>
                        </a:extLst>
                      </p:cNvPr>
                      <p:cNvPicPr>
                        <a:picLocks noChangeAspect="1" noChangeArrowheads="1"/>
                      </p:cNvPicPr>
                      <p:nvPr/>
                    </p:nvPicPr>
                    <p:blipFill>
                      <a:blip r:embed="rId5"/>
                      <a:srcRect/>
                      <a:stretch>
                        <a:fillRect/>
                      </a:stretch>
                    </p:blipFill>
                    <p:spPr bwMode="auto">
                      <a:xfrm>
                        <a:off x="823913" y="2325688"/>
                        <a:ext cx="7570787" cy="1323975"/>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763455" y="1074008"/>
            <a:ext cx="7763519" cy="3513966"/>
          </a:xfrm>
        </p:spPr>
        <p:txBody>
          <a:bodyPr/>
          <a:lstStyle/>
          <a:p>
            <a:pPr marL="0" indent="0">
              <a:lnSpc>
                <a:spcPct val="80000"/>
              </a:lnSpc>
              <a:spcBef>
                <a:spcPct val="20000"/>
              </a:spcBef>
              <a:spcAft>
                <a:spcPct val="40000"/>
              </a:spcAft>
              <a:buSzPct val="150000"/>
            </a:pPr>
            <a:r>
              <a:rPr lang="en-US" sz="16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4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sz="1400" b="1" dirty="0">
                <a:ea typeface="Calibri" pitchFamily="-111" charset="0"/>
                <a:cs typeface="Calibri" pitchFamily="-111" charset="0"/>
              </a:rPr>
              <a:t>Technical considerations remain the primary focus</a:t>
            </a:r>
            <a:endParaRPr lang="en-US" sz="1400"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2021</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696913" y="1371600"/>
            <a:ext cx="7770813"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172641">
              <a:lnSpc>
                <a:spcPct val="90000"/>
              </a:lnSpc>
              <a:buClr>
                <a:srgbClr val="CC3300"/>
              </a:buClr>
              <a:buSzPct val="50000"/>
            </a:pPr>
            <a:r>
              <a:rPr lang="en-US" b="1" dirty="0">
                <a:ea typeface="Calibri" pitchFamily="-111" charset="0"/>
                <a:cs typeface="Calibri" pitchFamily="-111" charset="0"/>
              </a:rPr>
              <a:t>The patent policy and the procedures used to execute that policy are documented in the:</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Bylaws</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2"/>
              </a:rPr>
              <a:t>http://standards.ieee.org/develop/policies/bylaws/sect6-7.html#6</a:t>
            </a:r>
            <a:r>
              <a:rPr lang="en-US" sz="900" b="1" dirty="0">
                <a:ea typeface="Calibri" pitchFamily="-111" charset="0"/>
                <a:cs typeface="Calibri" pitchFamily="-111" charset="0"/>
              </a:rPr>
              <a:t> ) </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Operations Manual</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3"/>
              </a:rPr>
              <a:t>http://standards.ieee.org/develop/policies/opman/sect6.html#6.3</a:t>
            </a:r>
            <a:r>
              <a:rPr lang="en-US" sz="900" b="1" dirty="0">
                <a:ea typeface="Calibri" pitchFamily="-111" charset="0"/>
                <a:cs typeface="Calibri" pitchFamily="-111" charset="0"/>
              </a:rPr>
              <a:t> )</a:t>
            </a:r>
          </a:p>
          <a:p>
            <a:pPr marL="172641">
              <a:lnSpc>
                <a:spcPct val="90000"/>
              </a:lnSpc>
              <a:spcBef>
                <a:spcPct val="20000"/>
              </a:spcBef>
              <a:buClr>
                <a:srgbClr val="CC3300"/>
              </a:buClr>
              <a:buSzPct val="50000"/>
            </a:pPr>
            <a:endParaRPr lang="en-US" dirty="0">
              <a:solidFill>
                <a:srgbClr val="000099"/>
              </a:solidFill>
            </a:endParaRPr>
          </a:p>
          <a:p>
            <a:pPr marL="172641">
              <a:lnSpc>
                <a:spcPct val="90000"/>
              </a:lnSpc>
              <a:buClr>
                <a:srgbClr val="CC3300"/>
              </a:buClr>
              <a:buSzPct val="50000"/>
            </a:pPr>
            <a:r>
              <a:rPr lang="en-US" b="1" dirty="0">
                <a:ea typeface="Calibri" pitchFamily="-111" charset="0"/>
                <a:cs typeface="Calibri" pitchFamily="-111" charset="0"/>
              </a:rPr>
              <a:t>Material about the patent policy is available at </a:t>
            </a:r>
          </a:p>
          <a:p>
            <a:pPr marL="17264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172641">
              <a:lnSpc>
                <a:spcPct val="90000"/>
              </a:lnSpc>
              <a:buClr>
                <a:srgbClr val="CC3300"/>
              </a:buClr>
              <a:buSzPct val="50000"/>
            </a:pPr>
            <a:endParaRPr lang="en-US" sz="2400" b="1" dirty="0">
              <a:ea typeface="Calibri" pitchFamily="-111" charset="0"/>
              <a:cs typeface="Calibri" pitchFamily="-111" charset="0"/>
            </a:endParaRPr>
          </a:p>
          <a:p>
            <a:pPr marL="172641" algn="ctr">
              <a:lnSpc>
                <a:spcPct val="90000"/>
              </a:lnSpc>
              <a:buClr>
                <a:srgbClr val="CC3300"/>
              </a:buClr>
              <a:buSzPct val="50000"/>
            </a:pPr>
            <a:r>
              <a:rPr lang="en-US" sz="2400" b="1" dirty="0">
                <a:ea typeface="Calibri" pitchFamily="-111" charset="0"/>
                <a:cs typeface="Calibri" pitchFamily="-111" charset="0"/>
              </a:rPr>
              <a:t>If you have questions, contact the IEEE-SA Standards Board Patent Committee Administrator at </a:t>
            </a:r>
            <a:r>
              <a:rPr lang="en-US" sz="2400" b="1" dirty="0">
                <a:ea typeface="Calibri" pitchFamily="-111" charset="0"/>
                <a:cs typeface="Calibri" pitchFamily="-111" charset="0"/>
                <a:hlinkClick r:id="rId5"/>
              </a:rPr>
              <a:t>patcom@ieee.org</a:t>
            </a:r>
            <a:endParaRPr lang="en-US" sz="24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2021</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2021</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720688" y="1307518"/>
            <a:ext cx="7701038" cy="3084910"/>
          </a:xfrm>
        </p:spPr>
        <p:txBody>
          <a:bodyPr/>
          <a:lstStyle/>
          <a:p>
            <a:pPr marL="0" indent="0">
              <a:spcBef>
                <a:spcPct val="20000"/>
              </a:spcBef>
              <a:buSzPct val="150000"/>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2021</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96913" y="971550"/>
            <a:ext cx="7763519" cy="3688432"/>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subclause 3.4.1 “Chair”, list item x.</a:t>
            </a:r>
          </a:p>
          <a:p>
            <a:pPr marL="5953" indent="0">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endParaRPr lang="en-GB" sz="1050" dirty="0">
              <a:ea typeface="MS Gothic" pitchFamily="49" charset="-128"/>
              <a:cs typeface="MS Gothic" pitchFamily="49" charset="-128"/>
            </a:endParaRP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2021</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4AB4-5739-FF42-A30C-2501B146545D}"/>
              </a:ext>
            </a:extLst>
          </p:cNvPr>
          <p:cNvSpPr>
            <a:spLocks noGrp="1"/>
          </p:cNvSpPr>
          <p:nvPr>
            <p:ph type="title"/>
          </p:nvPr>
        </p:nvSpPr>
        <p:spPr/>
        <p:txBody>
          <a:bodyPr/>
          <a:lstStyle/>
          <a:p>
            <a:r>
              <a:rPr lang="en-US" dirty="0"/>
              <a:t>IEEE Copyright Policy</a:t>
            </a:r>
          </a:p>
        </p:txBody>
      </p:sp>
      <p:sp>
        <p:nvSpPr>
          <p:cNvPr id="3" name="Content Placeholder 2">
            <a:extLst>
              <a:ext uri="{FF2B5EF4-FFF2-40B4-BE49-F238E27FC236}">
                <a16:creationId xmlns:a16="http://schemas.microsoft.com/office/drawing/2014/main" id="{03CB9ECE-2E96-174D-86AF-FBEE4111E7F1}"/>
              </a:ext>
            </a:extLst>
          </p:cNvPr>
          <p:cNvSpPr>
            <a:spLocks noGrp="1"/>
          </p:cNvSpPr>
          <p:nvPr>
            <p:ph idx="1"/>
          </p:nvPr>
        </p:nvSpPr>
        <p:spPr/>
        <p:txBody>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200" dirty="0">
              <a:latin typeface="Calibri" pitchFamily="34" charset="0"/>
              <a:cs typeface="Calibri" pitchFamily="34" charset="0"/>
            </a:endParaRPr>
          </a:p>
          <a:p>
            <a:pPr marL="371475" indent="-285750">
              <a:buSzPct val="150000"/>
              <a:buFont typeface="Arial" panose="020B0604020202020204" pitchFamily="34" charset="0"/>
              <a:buChar char="•"/>
            </a:pPr>
            <a:r>
              <a:rPr lang="en-US" altLang="en-US" sz="1400" dirty="0"/>
              <a:t>Previously Published material (copyright assertion indicated) shall not be presented/submitted to the Working Group nor incorporated into a Working Group draft unless permission is granted. </a:t>
            </a:r>
          </a:p>
          <a:p>
            <a:pPr marL="371475" indent="-285750">
              <a:buSzPct val="150000"/>
              <a:buFont typeface="Arial" panose="020B0604020202020204" pitchFamily="34" charset="0"/>
              <a:buChar char="•"/>
            </a:pPr>
            <a:r>
              <a:rPr lang="en-US" altLang="en-US" sz="1400" dirty="0"/>
              <a:t>Prior to presentation or submission, you shall notify the Working Group Chair of previously Published material and should assist the Chair in obtaining copyright permission acceptable to IEEE SA.</a:t>
            </a:r>
          </a:p>
          <a:p>
            <a:pPr marL="371475" indent="-285750">
              <a:buSzPct val="150000"/>
              <a:buFont typeface="Arial" panose="020B0604020202020204" pitchFamily="34" charset="0"/>
              <a:buChar char="•"/>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a:p>
            <a:endParaRPr lang="en-US" dirty="0"/>
          </a:p>
        </p:txBody>
      </p:sp>
      <p:sp>
        <p:nvSpPr>
          <p:cNvPr id="4" name="Slide Number Placeholder 3">
            <a:extLst>
              <a:ext uri="{FF2B5EF4-FFF2-40B4-BE49-F238E27FC236}">
                <a16:creationId xmlns:a16="http://schemas.microsoft.com/office/drawing/2014/main" id="{82C3ACD4-7725-5448-9D7D-B37C617654B8}"/>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A3EB15E-5881-EC4F-B1B0-EC2013C126F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0DD97B4-CCD4-8F4A-B15D-2792E551F182}"/>
              </a:ext>
            </a:extLst>
          </p:cNvPr>
          <p:cNvSpPr>
            <a:spLocks noGrp="1"/>
          </p:cNvSpPr>
          <p:nvPr>
            <p:ph type="dt" idx="15"/>
          </p:nvPr>
        </p:nvSpPr>
        <p:spPr/>
        <p:txBody>
          <a:bodyPr/>
          <a:lstStyle/>
          <a:p>
            <a:r>
              <a:rPr lang="en-GB"/>
              <a:t>December 2021</a:t>
            </a:r>
            <a:endParaRPr lang="en-GB" dirty="0"/>
          </a:p>
        </p:txBody>
      </p:sp>
    </p:spTree>
    <p:extLst>
      <p:ext uri="{BB962C8B-B14F-4D97-AF65-F5344CB8AC3E}">
        <p14:creationId xmlns:p14="http://schemas.microsoft.com/office/powerpoint/2010/main" val="39061079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C075-435C-5746-98F7-4D67B31EF7A5}"/>
              </a:ext>
            </a:extLst>
          </p:cNvPr>
          <p:cNvSpPr>
            <a:spLocks noGrp="1"/>
          </p:cNvSpPr>
          <p:nvPr>
            <p:ph type="title"/>
          </p:nvPr>
        </p:nvSpPr>
        <p:spPr/>
        <p:txBody>
          <a:bodyPr/>
          <a:lstStyle/>
          <a:p>
            <a:r>
              <a:rPr lang="en-US" dirty="0"/>
              <a:t>IEEE Copyright Policy (additional recourses)</a:t>
            </a:r>
          </a:p>
        </p:txBody>
      </p:sp>
      <p:sp>
        <p:nvSpPr>
          <p:cNvPr id="3" name="Content Placeholder 2">
            <a:extLst>
              <a:ext uri="{FF2B5EF4-FFF2-40B4-BE49-F238E27FC236}">
                <a16:creationId xmlns:a16="http://schemas.microsoft.com/office/drawing/2014/main" id="{43B4D9D4-9E42-AF4F-9B46-DF216CD4FFC5}"/>
              </a:ext>
            </a:extLst>
          </p:cNvPr>
          <p:cNvSpPr>
            <a:spLocks noGrp="1"/>
          </p:cNvSpPr>
          <p:nvPr>
            <p:ph idx="1"/>
          </p:nvPr>
        </p:nvSpPr>
        <p:spPr/>
        <p:txBody>
          <a:bodyPr/>
          <a:lstStyle/>
          <a:p>
            <a:pPr>
              <a:buSzPct val="150000"/>
            </a:pPr>
            <a:r>
              <a:rPr lang="en-US" sz="900" dirty="0"/>
              <a:t>The IEEE SA Copyright Policy is described in the IEEE SA Standards Board Bylaws and IEEE SA Standards Board Operations Manual</a:t>
            </a:r>
            <a:br>
              <a:rPr lang="en-US" sz="900" dirty="0"/>
            </a:br>
            <a:endParaRPr lang="en-US" sz="900" dirty="0"/>
          </a:p>
          <a:p>
            <a:pPr lvl="1">
              <a:buSzPct val="150000"/>
            </a:pPr>
            <a:r>
              <a:rPr lang="en-US" sz="1100" dirty="0"/>
              <a:t>IEEE SA Copyright Policy, see </a:t>
            </a:r>
            <a:br>
              <a:rPr lang="en-US" sz="1100" dirty="0"/>
            </a:br>
            <a:r>
              <a:rPr lang="en-US" sz="1100" dirty="0"/>
              <a:t>	Clause 7 of the IEEE SA Standards Board Bylaws</a:t>
            </a:r>
            <a:br>
              <a:rPr lang="en-US" sz="1100" dirty="0"/>
            </a:br>
            <a:r>
              <a:rPr lang="en-US" sz="1100" dirty="0"/>
              <a:t> 	</a:t>
            </a:r>
            <a:r>
              <a:rPr lang="en-US" sz="1050" dirty="0">
                <a:hlinkClick r:id="rId2"/>
              </a:rPr>
              <a:t>https://standards.ieee.org/about/policies/bylaws/sect6-7.html#7</a:t>
            </a:r>
            <a:br>
              <a:rPr lang="en-US" sz="1050" dirty="0"/>
            </a:br>
            <a:r>
              <a:rPr lang="en-US" sz="1100" dirty="0"/>
              <a:t>	Clause 6.1 of the IEEE SA Standards Board Operations Manual</a:t>
            </a:r>
            <a:br>
              <a:rPr lang="en-US" sz="1100" dirty="0"/>
            </a:br>
            <a:r>
              <a:rPr lang="en-US" sz="1100" dirty="0"/>
              <a:t>	</a:t>
            </a:r>
            <a:r>
              <a:rPr lang="en-US" sz="1050" dirty="0">
                <a:hlinkClick r:id="rId3"/>
              </a:rPr>
              <a:t>https://standards.ieee.org/about/policies/opman/sect6.html</a:t>
            </a:r>
            <a:br>
              <a:rPr lang="en-US" sz="1050" dirty="0"/>
            </a:br>
            <a:endParaRPr lang="en-US" sz="1050" dirty="0"/>
          </a:p>
          <a:p>
            <a:pPr>
              <a:buSzPct val="150000"/>
            </a:pPr>
            <a:r>
              <a:rPr lang="en-US" sz="900" dirty="0"/>
              <a:t>IEEE SA Copyright Permission</a:t>
            </a:r>
          </a:p>
          <a:p>
            <a:pPr lvl="1">
              <a:buSzPct val="150000"/>
            </a:pPr>
            <a:r>
              <a:rPr lang="en-US" sz="1050" dirty="0">
                <a:hlinkClick r:id="rId4"/>
              </a:rPr>
              <a:t>https://standards.ieee.org/content/dam/ieee-standards/standards/web/documents/other/permissionltrs.zip</a:t>
            </a:r>
            <a:br>
              <a:rPr lang="en-US" sz="1050" dirty="0"/>
            </a:br>
            <a:endParaRPr lang="en-US" sz="1050" dirty="0"/>
          </a:p>
          <a:p>
            <a:pPr>
              <a:buSzPct val="150000"/>
            </a:pPr>
            <a:r>
              <a:rPr lang="en-US" sz="900" dirty="0"/>
              <a:t>IEEE SA Copyright FAQs</a:t>
            </a:r>
          </a:p>
          <a:p>
            <a:pPr lvl="1">
              <a:buSzPct val="150000"/>
            </a:pPr>
            <a:r>
              <a:rPr lang="en-US" sz="1050" dirty="0">
                <a:hlinkClick r:id="rId5"/>
              </a:rPr>
              <a:t>http://standards.ieee.org/faqs/copyrights.html/</a:t>
            </a:r>
            <a:endParaRPr lang="en-US" sz="1050" dirty="0"/>
          </a:p>
          <a:p>
            <a:pPr>
              <a:buSzPct val="150000"/>
            </a:pPr>
            <a:r>
              <a:rPr lang="en-US" sz="900" dirty="0"/>
              <a:t>IEEE SA Best Practices for IEEE Standards Development </a:t>
            </a:r>
          </a:p>
          <a:p>
            <a:pPr lvl="1">
              <a:buSzPct val="150000"/>
            </a:pPr>
            <a:r>
              <a:rPr lang="en-US" sz="1050" dirty="0">
                <a:hlinkClick r:id="rId6"/>
              </a:rPr>
              <a:t>http://standards.ieee.org/develop/policies/best_practices_for_ieee_standards_development_051215.pdf</a:t>
            </a:r>
            <a:br>
              <a:rPr lang="en-US" sz="1050" dirty="0"/>
            </a:br>
            <a:endParaRPr lang="en-US" sz="1050" dirty="0"/>
          </a:p>
          <a:p>
            <a:pPr>
              <a:buSzPct val="150000"/>
            </a:pPr>
            <a:r>
              <a:rPr lang="en-US" sz="900" dirty="0"/>
              <a:t>Distribution of Draft Standards (see 6.1.3 of the SASB Operations Manual)</a:t>
            </a:r>
          </a:p>
          <a:p>
            <a:pPr lvl="1">
              <a:buSzPct val="150000"/>
            </a:pPr>
            <a:r>
              <a:rPr lang="en-US" sz="1050" dirty="0">
                <a:hlinkClick r:id="rId3"/>
              </a:rPr>
              <a:t>https://standards.ieee.org/about/policies/opman/sect6.html</a:t>
            </a:r>
            <a:endParaRPr lang="en-US" sz="1050" dirty="0"/>
          </a:p>
          <a:p>
            <a:pPr lvl="2">
              <a:buSzPct val="150000"/>
            </a:pPr>
            <a:endParaRPr lang="en-US" altLang="en-US" sz="900" dirty="0"/>
          </a:p>
        </p:txBody>
      </p:sp>
      <p:sp>
        <p:nvSpPr>
          <p:cNvPr id="4" name="Slide Number Placeholder 3">
            <a:extLst>
              <a:ext uri="{FF2B5EF4-FFF2-40B4-BE49-F238E27FC236}">
                <a16:creationId xmlns:a16="http://schemas.microsoft.com/office/drawing/2014/main" id="{7A0738B3-F30F-5D4F-8D0C-DDF09C430D99}"/>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68D43917-C821-4F42-ABA9-DFB0C16B42D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B45A44-248E-2041-8B5F-32EF14D34A8E}"/>
              </a:ext>
            </a:extLst>
          </p:cNvPr>
          <p:cNvSpPr>
            <a:spLocks noGrp="1"/>
          </p:cNvSpPr>
          <p:nvPr>
            <p:ph type="dt" idx="15"/>
          </p:nvPr>
        </p:nvSpPr>
        <p:spPr/>
        <p:txBody>
          <a:bodyPr/>
          <a:lstStyle/>
          <a:p>
            <a:r>
              <a:rPr lang="en-GB"/>
              <a:t>December 2021</a:t>
            </a:r>
            <a:endParaRPr lang="en-GB" dirty="0"/>
          </a:p>
        </p:txBody>
      </p:sp>
    </p:spTree>
    <p:extLst>
      <p:ext uri="{BB962C8B-B14F-4D97-AF65-F5344CB8AC3E}">
        <p14:creationId xmlns:p14="http://schemas.microsoft.com/office/powerpoint/2010/main" val="6648274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96913" y="2184722"/>
            <a:ext cx="7772400" cy="1021556"/>
          </a:xfrm>
        </p:spPr>
        <p:txBody>
          <a:bodyPr/>
          <a:lstStyle/>
          <a:p>
            <a:r>
              <a:rPr lang="en-US" dirty="0"/>
              <a:t>Motions</a:t>
            </a:r>
          </a:p>
        </p:txBody>
      </p:sp>
      <p:sp>
        <p:nvSpPr>
          <p:cNvPr id="8" name="Textplatzhalter 7"/>
          <p:cNvSpPr>
            <a:spLocks noGrp="1"/>
          </p:cNvSpPr>
          <p:nvPr>
            <p:ph type="body" idx="1"/>
          </p:nvPr>
        </p:nvSpPr>
        <p:spPr>
          <a:xfrm>
            <a:off x="722313" y="1059582"/>
            <a:ext cx="7772400" cy="1125140"/>
          </a:xfrm>
        </p:spPr>
        <p:txBody>
          <a:bodyPr/>
          <a:lstStyle/>
          <a:p>
            <a:r>
              <a:rPr lang="en-US" dirty="0"/>
              <a:t>Pls. refer to the </a:t>
            </a:r>
            <a:r>
              <a:rPr lang="en-US" dirty="0" err="1"/>
              <a:t>TGbc</a:t>
            </a:r>
            <a:r>
              <a:rPr lang="en-US" dirty="0"/>
              <a:t> Motion Booklet</a:t>
            </a:r>
          </a:p>
        </p:txBody>
      </p:sp>
      <p:sp>
        <p:nvSpPr>
          <p:cNvPr id="6" name="Datumsplatzhalter 5"/>
          <p:cNvSpPr>
            <a:spLocks noGrp="1"/>
          </p:cNvSpPr>
          <p:nvPr>
            <p:ph type="dt" idx="10"/>
          </p:nvPr>
        </p:nvSpPr>
        <p:spPr/>
        <p:txBody>
          <a:bodyPr/>
          <a:lstStyle/>
          <a:p>
            <a:r>
              <a:rPr lang="en-GB"/>
              <a:t>December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cxnSp>
        <p:nvCxnSpPr>
          <p:cNvPr id="9" name="Straight Connector 8">
            <a:extLst>
              <a:ext uri="{FF2B5EF4-FFF2-40B4-BE49-F238E27FC236}">
                <a16:creationId xmlns:a16="http://schemas.microsoft.com/office/drawing/2014/main" id="{B7F8E2D5-02A5-C043-B81C-54F12F45BDB9}"/>
              </a:ext>
            </a:extLst>
          </p:cNvPr>
          <p:cNvCxnSpPr/>
          <p:nvPr/>
        </p:nvCxnSpPr>
        <p:spPr bwMode="auto">
          <a:xfrm flipV="1">
            <a:off x="1187624" y="1059582"/>
            <a:ext cx="5616624" cy="3060000"/>
          </a:xfrm>
          <a:prstGeom prst="line">
            <a:avLst/>
          </a:prstGeom>
          <a:solidFill>
            <a:srgbClr val="00B8FF"/>
          </a:solidFill>
          <a:ln w="3175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23435394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283718"/>
            <a:ext cx="7772400" cy="1021556"/>
          </a:xfrm>
        </p:spPr>
        <p:txBody>
          <a:bodyPr/>
          <a:lstStyle/>
          <a:p>
            <a:r>
              <a:rPr lang="en-US" dirty="0"/>
              <a:t>Announcements</a:t>
            </a:r>
          </a:p>
        </p:txBody>
      </p:sp>
      <p:sp>
        <p:nvSpPr>
          <p:cNvPr id="6" name="Datumsplatzhalter 5"/>
          <p:cNvSpPr>
            <a:spLocks noGrp="1"/>
          </p:cNvSpPr>
          <p:nvPr>
            <p:ph type="dt" idx="10"/>
          </p:nvPr>
        </p:nvSpPr>
        <p:spPr/>
        <p:txBody>
          <a:bodyPr/>
          <a:lstStyle/>
          <a:p>
            <a:r>
              <a:rPr lang="en-GB"/>
              <a:t>December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cxnSp>
        <p:nvCxnSpPr>
          <p:cNvPr id="8" name="Straight Connector 7">
            <a:extLst>
              <a:ext uri="{FF2B5EF4-FFF2-40B4-BE49-F238E27FC236}">
                <a16:creationId xmlns:a16="http://schemas.microsoft.com/office/drawing/2014/main" id="{B24CDD45-D51B-A546-A00B-7B5208F2E592}"/>
              </a:ext>
            </a:extLst>
          </p:cNvPr>
          <p:cNvCxnSpPr/>
          <p:nvPr/>
        </p:nvCxnSpPr>
        <p:spPr bwMode="auto">
          <a:xfrm flipV="1">
            <a:off x="1187624" y="1059582"/>
            <a:ext cx="5616624" cy="3060000"/>
          </a:xfrm>
          <a:prstGeom prst="line">
            <a:avLst/>
          </a:prstGeom>
          <a:solidFill>
            <a:srgbClr val="00B8FF"/>
          </a:solidFill>
          <a:ln w="3175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19947926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76961" y="2355726"/>
            <a:ext cx="7772400" cy="1021556"/>
          </a:xfrm>
        </p:spPr>
        <p:txBody>
          <a:bodyPr/>
          <a:lstStyle/>
          <a:p>
            <a:r>
              <a:rPr lang="en-US" dirty="0"/>
              <a:t>Editor’s Report</a:t>
            </a:r>
          </a:p>
        </p:txBody>
      </p:sp>
      <p:sp>
        <p:nvSpPr>
          <p:cNvPr id="6" name="Datumsplatzhalter 5"/>
          <p:cNvSpPr>
            <a:spLocks noGrp="1"/>
          </p:cNvSpPr>
          <p:nvPr>
            <p:ph type="dt" idx="10"/>
          </p:nvPr>
        </p:nvSpPr>
        <p:spPr/>
        <p:txBody>
          <a:bodyPr/>
          <a:lstStyle/>
          <a:p>
            <a:r>
              <a:rPr lang="en-GB"/>
              <a:t>December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cxnSp>
        <p:nvCxnSpPr>
          <p:cNvPr id="8" name="Straight Connector 7">
            <a:extLst>
              <a:ext uri="{FF2B5EF4-FFF2-40B4-BE49-F238E27FC236}">
                <a16:creationId xmlns:a16="http://schemas.microsoft.com/office/drawing/2014/main" id="{16FFB856-6799-3B44-8FC2-103BFAFFF539}"/>
              </a:ext>
            </a:extLst>
          </p:cNvPr>
          <p:cNvCxnSpPr/>
          <p:nvPr/>
        </p:nvCxnSpPr>
        <p:spPr bwMode="auto">
          <a:xfrm flipV="1">
            <a:off x="1187624" y="1059582"/>
            <a:ext cx="5616624" cy="3060000"/>
          </a:xfrm>
          <a:prstGeom prst="line">
            <a:avLst/>
          </a:prstGeom>
          <a:solidFill>
            <a:srgbClr val="00B8FF"/>
          </a:solidFill>
          <a:ln w="3175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18404244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86399" y="240506"/>
            <a:ext cx="1941902" cy="204788"/>
          </a:xfrm>
        </p:spPr>
        <p:txBody>
          <a:bodyPr/>
          <a:lstStyle/>
          <a:p>
            <a:r>
              <a:rPr lang="en-GB"/>
              <a:t>December 2021</a:t>
            </a:r>
            <a:endParaRPr lang="en-GB" dirty="0"/>
          </a:p>
        </p:txBody>
      </p:sp>
      <p:sp>
        <p:nvSpPr>
          <p:cNvPr id="5"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755575" y="1485900"/>
            <a:ext cx="7753841"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a:t>
            </a:r>
          </a:p>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 December 07, 2021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283718"/>
            <a:ext cx="7772400" cy="1021556"/>
          </a:xfrm>
        </p:spPr>
        <p:txBody>
          <a:bodyPr/>
          <a:lstStyle/>
          <a:p>
            <a:r>
              <a:rPr lang="en-US" dirty="0"/>
              <a:t>Submissions</a:t>
            </a:r>
          </a:p>
        </p:txBody>
      </p:sp>
      <p:sp>
        <p:nvSpPr>
          <p:cNvPr id="6" name="Datumsplatzhalter 5"/>
          <p:cNvSpPr>
            <a:spLocks noGrp="1"/>
          </p:cNvSpPr>
          <p:nvPr>
            <p:ph type="dt" idx="10"/>
          </p:nvPr>
        </p:nvSpPr>
        <p:spPr/>
        <p:txBody>
          <a:bodyPr/>
          <a:lstStyle/>
          <a:p>
            <a:r>
              <a:rPr lang="en-GB"/>
              <a:t>December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7122215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AOB</a:t>
            </a:r>
          </a:p>
        </p:txBody>
      </p:sp>
      <p:sp>
        <p:nvSpPr>
          <p:cNvPr id="6" name="Datumsplatzhalter 5"/>
          <p:cNvSpPr>
            <a:spLocks noGrp="1"/>
          </p:cNvSpPr>
          <p:nvPr>
            <p:ph type="dt" idx="10"/>
          </p:nvPr>
        </p:nvSpPr>
        <p:spPr/>
        <p:txBody>
          <a:bodyPr/>
          <a:lstStyle/>
          <a:p>
            <a:r>
              <a:rPr lang="en-GB"/>
              <a:t>December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2128454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Adjourn</a:t>
            </a:r>
          </a:p>
        </p:txBody>
      </p:sp>
      <p:sp>
        <p:nvSpPr>
          <p:cNvPr id="6" name="Datumsplatzhalter 5"/>
          <p:cNvSpPr>
            <a:spLocks noGrp="1"/>
          </p:cNvSpPr>
          <p:nvPr>
            <p:ph type="dt" idx="10"/>
          </p:nvPr>
        </p:nvSpPr>
        <p:spPr/>
        <p:txBody>
          <a:bodyPr/>
          <a:lstStyle/>
          <a:p>
            <a:r>
              <a:rPr lang="en-GB"/>
              <a:t>December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26162236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Timeline</a:t>
            </a:r>
          </a:p>
        </p:txBody>
      </p:sp>
      <p:sp>
        <p:nvSpPr>
          <p:cNvPr id="8" name="Textplatzhalter 7"/>
          <p:cNvSpPr>
            <a:spLocks noGrp="1"/>
          </p:cNvSpPr>
          <p:nvPr>
            <p:ph type="body" idx="1"/>
          </p:nvPr>
        </p:nvSpPr>
        <p:spPr>
          <a:xfrm>
            <a:off x="685800" y="984647"/>
            <a:ext cx="7772400" cy="1125140"/>
          </a:xfrm>
        </p:spPr>
        <p:txBody>
          <a:bodyPr/>
          <a:lstStyle/>
          <a:p>
            <a:r>
              <a:rPr lang="en-US" dirty="0"/>
              <a:t>Information item</a:t>
            </a:r>
          </a:p>
        </p:txBody>
      </p:sp>
      <p:sp>
        <p:nvSpPr>
          <p:cNvPr id="6" name="Datumsplatzhalter 5"/>
          <p:cNvSpPr>
            <a:spLocks noGrp="1"/>
          </p:cNvSpPr>
          <p:nvPr>
            <p:ph type="dt" idx="10"/>
          </p:nvPr>
        </p:nvSpPr>
        <p:spPr/>
        <p:txBody>
          <a:bodyPr/>
          <a:lstStyle/>
          <a:p>
            <a:r>
              <a:rPr lang="en-GB"/>
              <a:t>December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42822499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p:txBody>
          <a:bodyPr/>
          <a:lstStyle/>
          <a:p>
            <a:r>
              <a:rPr lang="en-US" dirty="0"/>
              <a:t>Current </a:t>
            </a:r>
            <a:r>
              <a:rPr lang="en-US" dirty="0" err="1"/>
              <a:t>TGbc</a:t>
            </a:r>
            <a:r>
              <a:rPr lang="en-US" dirty="0"/>
              <a:t> Schedule</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chemeClr val="tx1"/>
                </a:solidFill>
              </a:rPr>
              <a:t>June 2020			Call for comments on D0.1</a:t>
            </a:r>
          </a:p>
          <a:p>
            <a:pPr marL="0" indent="0">
              <a:lnSpc>
                <a:spcPct val="80000"/>
              </a:lnSpc>
            </a:pPr>
            <a:r>
              <a:rPr lang="en-US" altLang="en-US" dirty="0">
                <a:solidFill>
                  <a:schemeClr val="tx1"/>
                </a:solidFill>
              </a:rPr>
              <a:t>November 2020	Initial WGLB (D1.0)</a:t>
            </a:r>
          </a:p>
          <a:p>
            <a:pPr marL="0" indent="0">
              <a:lnSpc>
                <a:spcPct val="80000"/>
              </a:lnSpc>
            </a:pPr>
            <a:r>
              <a:rPr lang="en-US" altLang="en-US" dirty="0">
                <a:solidFill>
                  <a:schemeClr val="tx1"/>
                </a:solidFill>
              </a:rPr>
              <a:t>September 2021	D2.0 WGLB Recirculation LB</a:t>
            </a:r>
          </a:p>
          <a:p>
            <a:pPr marL="0" indent="0">
              <a:lnSpc>
                <a:spcPct val="80000"/>
              </a:lnSpc>
            </a:pPr>
            <a:r>
              <a:rPr lang="en-US" altLang="en-US" dirty="0">
                <a:solidFill>
                  <a:schemeClr val="tx1"/>
                </a:solidFill>
              </a:rPr>
              <a:t>March 2022		Form SAB Pool</a:t>
            </a:r>
          </a:p>
          <a:p>
            <a:pPr marL="0" indent="0">
              <a:lnSpc>
                <a:spcPct val="80000"/>
              </a:lnSpc>
            </a:pPr>
            <a:r>
              <a:rPr lang="en-US" altLang="en-US" dirty="0">
                <a:solidFill>
                  <a:schemeClr val="tx1"/>
                </a:solidFill>
              </a:rPr>
              <a:t>March 2022		MEC/MDR done</a:t>
            </a:r>
          </a:p>
          <a:p>
            <a:pPr marL="0" indent="0">
              <a:lnSpc>
                <a:spcPct val="80000"/>
              </a:lnSpc>
            </a:pPr>
            <a:r>
              <a:rPr lang="en-US" altLang="en-US" dirty="0">
                <a:solidFill>
                  <a:schemeClr val="tx1"/>
                </a:solidFill>
              </a:rPr>
              <a:t>May 2022			Initial SAB (4.0)</a:t>
            </a:r>
          </a:p>
          <a:p>
            <a:pPr marL="0" indent="0">
              <a:lnSpc>
                <a:spcPct val="80000"/>
              </a:lnSpc>
            </a:pPr>
            <a:r>
              <a:rPr lang="en-US" altLang="en-US" dirty="0">
                <a:solidFill>
                  <a:schemeClr val="tx1"/>
                </a:solidFill>
              </a:rPr>
              <a:t>September 2022	Recirculation SAB</a:t>
            </a:r>
          </a:p>
          <a:p>
            <a:pPr marL="0" indent="0">
              <a:lnSpc>
                <a:spcPct val="80000"/>
              </a:lnSpc>
            </a:pPr>
            <a:r>
              <a:rPr lang="en-US" altLang="en-US" dirty="0">
                <a:solidFill>
                  <a:schemeClr val="tx1"/>
                </a:solidFill>
              </a:rPr>
              <a:t>Jan 2023			Final WG/EC approval</a:t>
            </a:r>
          </a:p>
          <a:p>
            <a:pPr marL="0" indent="0">
              <a:lnSpc>
                <a:spcPct val="80000"/>
              </a:lnSpc>
            </a:pPr>
            <a:r>
              <a:rPr lang="en-US" altLang="en-US" dirty="0">
                <a:solidFill>
                  <a:schemeClr val="tx1"/>
                </a:solidFill>
              </a:rPr>
              <a:t>March 2023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December 2021</a:t>
            </a:r>
            <a:endParaRPr lang="en-GB" dirty="0"/>
          </a:p>
        </p:txBody>
      </p:sp>
    </p:spTree>
    <p:extLst>
      <p:ext uri="{BB962C8B-B14F-4D97-AF65-F5344CB8AC3E}">
        <p14:creationId xmlns:p14="http://schemas.microsoft.com/office/powerpoint/2010/main" val="13488076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December 2021</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25</a:t>
            </a:fld>
            <a:endParaRPr lang="en-GB"/>
          </a:p>
        </p:txBody>
      </p:sp>
    </p:spTree>
    <p:extLst>
      <p:ext uri="{BB962C8B-B14F-4D97-AF65-F5344CB8AC3E}">
        <p14:creationId xmlns:p14="http://schemas.microsoft.com/office/powerpoint/2010/main" val="34387422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December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December 2021</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696913" y="1203598"/>
            <a:ext cx="7770813" cy="3084910"/>
          </a:xfrm>
        </p:spPr>
        <p:txBody>
          <a:bodyPr/>
          <a:lstStyle/>
          <a:p>
            <a:r>
              <a:rPr lang="en-GB" sz="1600" dirty="0"/>
              <a:t>Join the </a:t>
            </a:r>
            <a:r>
              <a:rPr lang="en-GB" sz="1600" dirty="0" err="1"/>
              <a:t>Webex</a:t>
            </a:r>
            <a:r>
              <a:rPr lang="en-GB" sz="1600" dirty="0"/>
              <a:t> meeting here:</a:t>
            </a:r>
          </a:p>
          <a:p>
            <a:r>
              <a:rPr lang="en-GB" sz="1600" dirty="0"/>
              <a:t>https://</a:t>
            </a:r>
            <a:r>
              <a:rPr lang="en-GB" sz="1600" dirty="0" err="1"/>
              <a:t>ieeesa.webex.com</a:t>
            </a:r>
            <a:r>
              <a:rPr lang="en-GB" sz="1600" dirty="0"/>
              <a:t>/</a:t>
            </a:r>
            <a:r>
              <a:rPr lang="en-GB" sz="1600" dirty="0" err="1"/>
              <a:t>ieeesa</a:t>
            </a:r>
            <a:r>
              <a:rPr lang="en-GB" sz="1600" dirty="0"/>
              <a:t>/</a:t>
            </a:r>
            <a:r>
              <a:rPr lang="en-GB" sz="1600" dirty="0" err="1"/>
              <a:t>j.php?MTID</a:t>
            </a:r>
            <a:r>
              <a:rPr lang="en-GB" sz="1600" dirty="0"/>
              <a:t>=m752381667260e58d667096d997e915ec</a:t>
            </a:r>
          </a:p>
          <a:p>
            <a:endParaRPr lang="en-GB" sz="1600" dirty="0"/>
          </a:p>
          <a:p>
            <a:r>
              <a:rPr lang="en-GB" sz="1600" dirty="0"/>
              <a:t>Meeting number: 234 717 94909</a:t>
            </a:r>
          </a:p>
          <a:p>
            <a:r>
              <a:rPr lang="en-GB" sz="1600" dirty="0"/>
              <a:t>Meeting password: wireless (94735377 from phones and video systems)</a:t>
            </a:r>
          </a:p>
          <a:p>
            <a:endParaRPr lang="en-GB" sz="1600" dirty="0"/>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December 2021</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1634324" y="2427734"/>
            <a:ext cx="7772400" cy="1021556"/>
          </a:xfrm>
        </p:spPr>
        <p:txBody>
          <a:bodyPr/>
          <a:lstStyle/>
          <a:p>
            <a:r>
              <a:rPr lang="en-US" dirty="0"/>
              <a:t>Call Meeting to Order</a:t>
            </a:r>
          </a:p>
        </p:txBody>
      </p:sp>
      <p:sp>
        <p:nvSpPr>
          <p:cNvPr id="6" name="Datumsplatzhalter 5"/>
          <p:cNvSpPr>
            <a:spLocks noGrp="1"/>
          </p:cNvSpPr>
          <p:nvPr>
            <p:ph type="dt" idx="10"/>
          </p:nvPr>
        </p:nvSpPr>
        <p:spPr/>
        <p:txBody>
          <a:bodyPr/>
          <a:lstStyle/>
          <a:p>
            <a:r>
              <a:rPr lang="en-GB"/>
              <a:t>December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2051720" y="2283718"/>
            <a:ext cx="7772400" cy="1021556"/>
          </a:xfrm>
        </p:spPr>
        <p:txBody>
          <a:bodyPr/>
          <a:lstStyle/>
          <a:p>
            <a:r>
              <a:rPr lang="en-US" dirty="0"/>
              <a:t>Approval of Agenda</a:t>
            </a:r>
          </a:p>
        </p:txBody>
      </p:sp>
      <p:sp>
        <p:nvSpPr>
          <p:cNvPr id="6" name="Datumsplatzhalter 5"/>
          <p:cNvSpPr>
            <a:spLocks noGrp="1"/>
          </p:cNvSpPr>
          <p:nvPr>
            <p:ph type="dt" idx="10"/>
          </p:nvPr>
        </p:nvSpPr>
        <p:spPr/>
        <p:txBody>
          <a:bodyPr/>
          <a:lstStyle/>
          <a:p>
            <a:r>
              <a:rPr lang="en-GB"/>
              <a:t>December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1" y="1275606"/>
            <a:ext cx="7558607" cy="3084910"/>
          </a:xfrm>
        </p:spPr>
        <p:txBody>
          <a:bodyPr/>
          <a:lstStyle/>
          <a:p>
            <a:pPr>
              <a:buFont typeface="Arial" panose="020B0604020202020204" pitchFamily="34" charset="0"/>
              <a:buChar char="•"/>
            </a:pPr>
            <a:r>
              <a:rPr lang="en-US" dirty="0"/>
              <a:t>Call Meeting to order</a:t>
            </a:r>
          </a:p>
          <a:p>
            <a:pPr>
              <a:buFont typeface="Arial" panose="020B0604020202020204" pitchFamily="34" charset="0"/>
              <a:buChar char="•"/>
            </a:pPr>
            <a:r>
              <a:rPr lang="en-US" dirty="0"/>
              <a:t>Approval of agenda</a:t>
            </a:r>
          </a:p>
          <a:p>
            <a:pPr>
              <a:buFont typeface="Arial" panose="020B0604020202020204" pitchFamily="34" charset="0"/>
              <a:buChar char="•"/>
            </a:pPr>
            <a:r>
              <a:rPr lang="en-US" dirty="0"/>
              <a:t>Review Patent Policy &amp; Call for Essential Patents</a:t>
            </a:r>
          </a:p>
          <a:p>
            <a:pPr>
              <a:buFont typeface="Arial" panose="020B0604020202020204" pitchFamily="34" charset="0"/>
              <a:buChar char="•"/>
            </a:pPr>
            <a:r>
              <a:rPr lang="en-US" dirty="0"/>
              <a:t>Review of IEEE copyright policy</a:t>
            </a:r>
          </a:p>
          <a:p>
            <a:pPr>
              <a:buFont typeface="Arial" panose="020B0604020202020204" pitchFamily="34" charset="0"/>
              <a:buChar char="•"/>
            </a:pPr>
            <a:r>
              <a:rPr lang="en-US" dirty="0"/>
              <a:t>Attendance – IMAT</a:t>
            </a:r>
          </a:p>
          <a:p>
            <a:pPr>
              <a:buFont typeface="Arial" panose="020B0604020202020204" pitchFamily="34" charset="0"/>
              <a:buChar char="•"/>
            </a:pPr>
            <a:r>
              <a:rPr lang="en-US" strike="sngStrike" dirty="0"/>
              <a:t>Motions</a:t>
            </a:r>
          </a:p>
          <a:p>
            <a:pPr>
              <a:buFont typeface="Arial" panose="020B0604020202020204" pitchFamily="34" charset="0"/>
              <a:buChar char="•"/>
            </a:pPr>
            <a:r>
              <a:rPr lang="en-US" dirty="0"/>
              <a:t>Submission / comment resolution</a:t>
            </a:r>
          </a:p>
          <a:p>
            <a:pPr>
              <a:buFont typeface="Arial" panose="020B0604020202020204" pitchFamily="34" charset="0"/>
              <a:buChar char="•"/>
            </a:pPr>
            <a:r>
              <a:rPr lang="en-US" dirty="0"/>
              <a:t>AOB</a:t>
            </a:r>
          </a:p>
          <a:p>
            <a:pPr>
              <a:buFont typeface="Arial" panose="020B0604020202020204" pitchFamily="34" charset="0"/>
              <a:buChar char="•"/>
            </a:pPr>
            <a:r>
              <a:rPr lang="en-US"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December 2021</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D3F2C-8619-2744-AEC8-EF0F4E1C11B9}"/>
              </a:ext>
            </a:extLst>
          </p:cNvPr>
          <p:cNvSpPr>
            <a:spLocks noGrp="1"/>
          </p:cNvSpPr>
          <p:nvPr>
            <p:ph type="title"/>
          </p:nvPr>
        </p:nvSpPr>
        <p:spPr/>
        <p:txBody>
          <a:bodyPr/>
          <a:lstStyle/>
          <a:p>
            <a:r>
              <a:rPr lang="en-US" dirty="0"/>
              <a:t>Submission List</a:t>
            </a:r>
          </a:p>
        </p:txBody>
      </p:sp>
      <p:sp>
        <p:nvSpPr>
          <p:cNvPr id="4" name="Slide Number Placeholder 3">
            <a:extLst>
              <a:ext uri="{FF2B5EF4-FFF2-40B4-BE49-F238E27FC236}">
                <a16:creationId xmlns:a16="http://schemas.microsoft.com/office/drawing/2014/main" id="{4F6238F9-FFED-2A4C-B3E2-F9E5E9711B21}"/>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779A8E96-320F-6745-8157-D53658108B7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69276531-EBEF-FB41-997C-4AA2F0D86DFD}"/>
              </a:ext>
            </a:extLst>
          </p:cNvPr>
          <p:cNvSpPr>
            <a:spLocks noGrp="1"/>
          </p:cNvSpPr>
          <p:nvPr>
            <p:ph type="dt" idx="15"/>
          </p:nvPr>
        </p:nvSpPr>
        <p:spPr/>
        <p:txBody>
          <a:bodyPr/>
          <a:lstStyle/>
          <a:p>
            <a:r>
              <a:rPr lang="en-GB"/>
              <a:t>December 2021</a:t>
            </a:r>
            <a:endParaRPr lang="en-GB" dirty="0"/>
          </a:p>
        </p:txBody>
      </p:sp>
      <p:graphicFrame>
        <p:nvGraphicFramePr>
          <p:cNvPr id="7" name="Table 6">
            <a:extLst>
              <a:ext uri="{FF2B5EF4-FFF2-40B4-BE49-F238E27FC236}">
                <a16:creationId xmlns:a16="http://schemas.microsoft.com/office/drawing/2014/main" id="{DA6E6BB6-83CE-6746-B529-395E968C6F7D}"/>
              </a:ext>
            </a:extLst>
          </p:cNvPr>
          <p:cNvGraphicFramePr>
            <a:graphicFrameLocks noGrp="1"/>
          </p:cNvGraphicFramePr>
          <p:nvPr/>
        </p:nvGraphicFramePr>
        <p:xfrm>
          <a:off x="687388" y="1803400"/>
          <a:ext cx="7770813" cy="1539501"/>
        </p:xfrm>
        <a:graphic>
          <a:graphicData uri="http://schemas.openxmlformats.org/drawingml/2006/table">
            <a:tbl>
              <a:tblPr>
                <a:tableStyleId>{5C22544A-7EE6-4342-B048-85BDC9FD1C3A}</a:tableStyleId>
              </a:tblPr>
              <a:tblGrid>
                <a:gridCol w="796615">
                  <a:extLst>
                    <a:ext uri="{9D8B030D-6E8A-4147-A177-3AD203B41FA5}">
                      <a16:colId xmlns:a16="http://schemas.microsoft.com/office/drawing/2014/main" val="1215198331"/>
                    </a:ext>
                  </a:extLst>
                </a:gridCol>
                <a:gridCol w="415095">
                  <a:extLst>
                    <a:ext uri="{9D8B030D-6E8A-4147-A177-3AD203B41FA5}">
                      <a16:colId xmlns:a16="http://schemas.microsoft.com/office/drawing/2014/main" val="3386492600"/>
                    </a:ext>
                  </a:extLst>
                </a:gridCol>
                <a:gridCol w="415095">
                  <a:extLst>
                    <a:ext uri="{9D8B030D-6E8A-4147-A177-3AD203B41FA5}">
                      <a16:colId xmlns:a16="http://schemas.microsoft.com/office/drawing/2014/main" val="2694496132"/>
                    </a:ext>
                  </a:extLst>
                </a:gridCol>
                <a:gridCol w="415095">
                  <a:extLst>
                    <a:ext uri="{9D8B030D-6E8A-4147-A177-3AD203B41FA5}">
                      <a16:colId xmlns:a16="http://schemas.microsoft.com/office/drawing/2014/main" val="321393781"/>
                    </a:ext>
                  </a:extLst>
                </a:gridCol>
                <a:gridCol w="2832409">
                  <a:extLst>
                    <a:ext uri="{9D8B030D-6E8A-4147-A177-3AD203B41FA5}">
                      <a16:colId xmlns:a16="http://schemas.microsoft.com/office/drawing/2014/main" val="1538959180"/>
                    </a:ext>
                  </a:extLst>
                </a:gridCol>
                <a:gridCol w="2246393">
                  <a:extLst>
                    <a:ext uri="{9D8B030D-6E8A-4147-A177-3AD203B41FA5}">
                      <a16:colId xmlns:a16="http://schemas.microsoft.com/office/drawing/2014/main" val="2173988118"/>
                    </a:ext>
                  </a:extLst>
                </a:gridCol>
                <a:gridCol w="650111">
                  <a:extLst>
                    <a:ext uri="{9D8B030D-6E8A-4147-A177-3AD203B41FA5}">
                      <a16:colId xmlns:a16="http://schemas.microsoft.com/office/drawing/2014/main" val="1749125797"/>
                    </a:ext>
                  </a:extLst>
                </a:gridCol>
              </a:tblGrid>
              <a:tr h="342111">
                <a:tc>
                  <a:txBody>
                    <a:bodyPr/>
                    <a:lstStyle/>
                    <a:p>
                      <a:pPr algn="l" fontAlgn="t"/>
                      <a:r>
                        <a:rPr lang="en-GB" sz="1000" u="none" strike="noStrike">
                          <a:effectLst/>
                        </a:rPr>
                        <a:t>Discussion Order</a:t>
                      </a:r>
                      <a:endParaRPr lang="en-GB" sz="1000" b="0" i="0" u="none" strike="noStrike">
                        <a:effectLst/>
                        <a:latin typeface="Arial" panose="020B0604020202020204" pitchFamily="34" charset="0"/>
                      </a:endParaRPr>
                    </a:p>
                  </a:txBody>
                  <a:tcPr marL="9164" marR="9164" marT="9164" marB="0"/>
                </a:tc>
                <a:tc>
                  <a:txBody>
                    <a:bodyPr/>
                    <a:lstStyle/>
                    <a:p>
                      <a:pPr algn="l" fontAlgn="t"/>
                      <a:r>
                        <a:rPr lang="en-GB" sz="1000" u="none" strike="noStrike">
                          <a:effectLst/>
                        </a:rPr>
                        <a:t>Year</a:t>
                      </a:r>
                      <a:endParaRPr lang="en-GB" sz="1000" b="0" i="0" u="none" strike="noStrike">
                        <a:effectLst/>
                        <a:latin typeface="Arial" panose="020B0604020202020204" pitchFamily="34" charset="0"/>
                      </a:endParaRPr>
                    </a:p>
                  </a:txBody>
                  <a:tcPr marL="9164" marR="9164" marT="9164" marB="0"/>
                </a:tc>
                <a:tc>
                  <a:txBody>
                    <a:bodyPr/>
                    <a:lstStyle/>
                    <a:p>
                      <a:pPr algn="l" fontAlgn="t"/>
                      <a:r>
                        <a:rPr lang="en-GB" sz="1000" u="none" strike="noStrike">
                          <a:effectLst/>
                        </a:rPr>
                        <a:t>DCN</a:t>
                      </a:r>
                      <a:endParaRPr lang="en-GB" sz="1000" b="0" i="0" u="none" strike="noStrike">
                        <a:effectLst/>
                        <a:latin typeface="Arial" panose="020B0604020202020204" pitchFamily="34" charset="0"/>
                      </a:endParaRPr>
                    </a:p>
                  </a:txBody>
                  <a:tcPr marL="9164" marR="9164" marT="9164" marB="0"/>
                </a:tc>
                <a:tc>
                  <a:txBody>
                    <a:bodyPr/>
                    <a:lstStyle/>
                    <a:p>
                      <a:pPr algn="l" fontAlgn="t"/>
                      <a:r>
                        <a:rPr lang="en-GB" sz="1000" u="none" strike="noStrike">
                          <a:effectLst/>
                        </a:rPr>
                        <a:t>Rev</a:t>
                      </a:r>
                      <a:endParaRPr lang="en-GB" sz="1000" b="0" i="0" u="none" strike="noStrike">
                        <a:effectLst/>
                        <a:latin typeface="Arial" panose="020B0604020202020204" pitchFamily="34" charset="0"/>
                      </a:endParaRPr>
                    </a:p>
                  </a:txBody>
                  <a:tcPr marL="9164" marR="9164" marT="9164" marB="0"/>
                </a:tc>
                <a:tc>
                  <a:txBody>
                    <a:bodyPr/>
                    <a:lstStyle/>
                    <a:p>
                      <a:pPr algn="l" fontAlgn="t"/>
                      <a:r>
                        <a:rPr lang="en-GB" sz="1000" u="none" strike="noStrike">
                          <a:effectLst/>
                        </a:rPr>
                        <a:t>Title</a:t>
                      </a:r>
                      <a:endParaRPr lang="en-GB" sz="1000" b="0" i="0" u="none" strike="noStrike">
                        <a:effectLst/>
                        <a:latin typeface="Arial" panose="020B0604020202020204" pitchFamily="34" charset="0"/>
                      </a:endParaRPr>
                    </a:p>
                  </a:txBody>
                  <a:tcPr marL="9164" marR="9164" marT="9164" marB="0"/>
                </a:tc>
                <a:tc>
                  <a:txBody>
                    <a:bodyPr/>
                    <a:lstStyle/>
                    <a:p>
                      <a:pPr algn="l" fontAlgn="t"/>
                      <a:r>
                        <a:rPr lang="en-GB" sz="1000" u="none" strike="noStrike">
                          <a:effectLst/>
                        </a:rPr>
                        <a:t>Author (Affiliation)</a:t>
                      </a:r>
                      <a:endParaRPr lang="en-GB" sz="1000" b="0" i="0" u="none" strike="noStrike">
                        <a:effectLst/>
                        <a:latin typeface="Arial" panose="020B0604020202020204" pitchFamily="34" charset="0"/>
                      </a:endParaRPr>
                    </a:p>
                  </a:txBody>
                  <a:tcPr marL="9164" marR="9164" marT="9164" marB="0"/>
                </a:tc>
                <a:tc>
                  <a:txBody>
                    <a:bodyPr/>
                    <a:lstStyle/>
                    <a:p>
                      <a:pPr algn="l" fontAlgn="t"/>
                      <a:r>
                        <a:rPr lang="en-GB" sz="1000" u="none" strike="noStrike">
                          <a:effectLst/>
                        </a:rPr>
                        <a:t>Notes</a:t>
                      </a:r>
                      <a:endParaRPr lang="en-GB" sz="1000" b="0" i="0" u="none" strike="noStrike">
                        <a:effectLst/>
                        <a:latin typeface="Arial" panose="020B0604020202020204" pitchFamily="34" charset="0"/>
                      </a:endParaRPr>
                    </a:p>
                  </a:txBody>
                  <a:tcPr marL="9164" marR="9164" marT="9164" marB="0"/>
                </a:tc>
                <a:extLst>
                  <a:ext uri="{0D108BD9-81ED-4DB2-BD59-A6C34878D82A}">
                    <a16:rowId xmlns:a16="http://schemas.microsoft.com/office/drawing/2014/main" val="3464059301"/>
                  </a:ext>
                </a:extLst>
              </a:tr>
              <a:tr h="171056">
                <a:tc>
                  <a:txBody>
                    <a:bodyPr/>
                    <a:lstStyle/>
                    <a:p>
                      <a:pPr algn="l" fontAlgn="t"/>
                      <a:r>
                        <a:rPr lang="en-GB" sz="1000" u="none" strike="noStrike">
                          <a:effectLst/>
                        </a:rPr>
                        <a:t>10</a:t>
                      </a:r>
                      <a:endParaRPr lang="en-GB" sz="1000" b="0" i="0" u="none" strike="noStrike">
                        <a:effectLst/>
                        <a:latin typeface="Arial" panose="020B0604020202020204" pitchFamily="34" charset="0"/>
                      </a:endParaRPr>
                    </a:p>
                  </a:txBody>
                  <a:tcPr marL="9164" marR="9164" marT="9164" marB="0"/>
                </a:tc>
                <a:tc>
                  <a:txBody>
                    <a:bodyPr/>
                    <a:lstStyle/>
                    <a:p>
                      <a:pPr algn="l" fontAlgn="t"/>
                      <a:r>
                        <a:rPr lang="en-GB" sz="1000" u="none" strike="noStrike">
                          <a:effectLst/>
                        </a:rPr>
                        <a:t>2021</a:t>
                      </a:r>
                      <a:endParaRPr lang="en-GB" sz="1000" b="0" i="0" u="none" strike="noStrike">
                        <a:effectLst/>
                        <a:latin typeface="Arial" panose="020B0604020202020204" pitchFamily="34" charset="0"/>
                      </a:endParaRPr>
                    </a:p>
                  </a:txBody>
                  <a:tcPr marL="9164" marR="9164" marT="9164" marB="0"/>
                </a:tc>
                <a:tc>
                  <a:txBody>
                    <a:bodyPr/>
                    <a:lstStyle/>
                    <a:p>
                      <a:pPr algn="l" fontAlgn="t"/>
                      <a:r>
                        <a:rPr lang="en-GB" sz="1000" u="none" strike="noStrike">
                          <a:effectLst/>
                        </a:rPr>
                        <a:t>1939</a:t>
                      </a:r>
                      <a:endParaRPr lang="en-GB" sz="1000" b="0" i="0" u="none" strike="noStrike">
                        <a:effectLst/>
                        <a:latin typeface="Arial" panose="020B0604020202020204" pitchFamily="34" charset="0"/>
                      </a:endParaRPr>
                    </a:p>
                  </a:txBody>
                  <a:tcPr marL="9164" marR="9164" marT="9164" marB="0"/>
                </a:tc>
                <a:tc>
                  <a:txBody>
                    <a:bodyPr/>
                    <a:lstStyle/>
                    <a:p>
                      <a:pPr algn="l" fontAlgn="t"/>
                      <a:r>
                        <a:rPr lang="en-GB" sz="1000" u="none" strike="noStrike">
                          <a:effectLst/>
                        </a:rPr>
                        <a:t>0</a:t>
                      </a:r>
                      <a:endParaRPr lang="en-GB" sz="1000" b="0" i="0" u="none" strike="noStrike">
                        <a:effectLst/>
                        <a:latin typeface="Arial" panose="020B0604020202020204" pitchFamily="34" charset="0"/>
                      </a:endParaRPr>
                    </a:p>
                  </a:txBody>
                  <a:tcPr marL="9164" marR="9164" marT="9164" marB="0"/>
                </a:tc>
                <a:tc>
                  <a:txBody>
                    <a:bodyPr/>
                    <a:lstStyle/>
                    <a:p>
                      <a:pPr algn="l" fontAlgn="t"/>
                      <a:r>
                        <a:rPr lang="en-GB" sz="1000" u="none" strike="noStrike">
                          <a:effectLst/>
                        </a:rPr>
                        <a:t>11bc_Regulatory_concern_of_11bc_in_Japan</a:t>
                      </a:r>
                      <a:endParaRPr lang="en-GB" sz="1000" b="0" i="0" u="none" strike="noStrike">
                        <a:effectLst/>
                        <a:latin typeface="Arial" panose="020B0604020202020204" pitchFamily="34" charset="0"/>
                      </a:endParaRPr>
                    </a:p>
                  </a:txBody>
                  <a:tcPr marL="9164" marR="9164" marT="9164" marB="0"/>
                </a:tc>
                <a:tc>
                  <a:txBody>
                    <a:bodyPr/>
                    <a:lstStyle/>
                    <a:p>
                      <a:pPr algn="l" fontAlgn="t"/>
                      <a:r>
                        <a:rPr lang="en-GB" sz="1000" u="none" strike="noStrike">
                          <a:effectLst/>
                        </a:rPr>
                        <a:t>Hiroshi Mano (Koden-TI)</a:t>
                      </a:r>
                      <a:endParaRPr lang="en-GB" sz="1000" b="0" i="0" u="none" strike="noStrike">
                        <a:effectLst/>
                        <a:latin typeface="Arial" panose="020B0604020202020204" pitchFamily="34" charset="0"/>
                      </a:endParaRPr>
                    </a:p>
                  </a:txBody>
                  <a:tcPr marL="9164" marR="9164" marT="9164" marB="0"/>
                </a:tc>
                <a:tc>
                  <a:txBody>
                    <a:bodyPr/>
                    <a:lstStyle/>
                    <a:p>
                      <a:pPr algn="l" fontAlgn="t"/>
                      <a:r>
                        <a:rPr lang="en-GB" sz="1000" u="none" strike="noStrike">
                          <a:effectLst/>
                        </a:rPr>
                        <a:t>revisit</a:t>
                      </a:r>
                      <a:endParaRPr lang="en-GB" sz="1000" b="0" i="0" u="none" strike="noStrike">
                        <a:effectLst/>
                        <a:latin typeface="Arial" panose="020B0604020202020204" pitchFamily="34" charset="0"/>
                      </a:endParaRPr>
                    </a:p>
                  </a:txBody>
                  <a:tcPr marL="9164" marR="9164" marT="9164" marB="0"/>
                </a:tc>
                <a:extLst>
                  <a:ext uri="{0D108BD9-81ED-4DB2-BD59-A6C34878D82A}">
                    <a16:rowId xmlns:a16="http://schemas.microsoft.com/office/drawing/2014/main" val="2787786527"/>
                  </a:ext>
                </a:extLst>
              </a:tr>
              <a:tr h="513167">
                <a:tc>
                  <a:txBody>
                    <a:bodyPr/>
                    <a:lstStyle/>
                    <a:p>
                      <a:pPr algn="l" fontAlgn="t"/>
                      <a:r>
                        <a:rPr lang="en-GB" sz="1000" u="none" strike="noStrike">
                          <a:effectLst/>
                        </a:rPr>
                        <a:t>20</a:t>
                      </a:r>
                      <a:endParaRPr lang="en-GB" sz="1000" b="0" i="0" u="none" strike="noStrike">
                        <a:effectLst/>
                        <a:latin typeface="Arial" panose="020B0604020202020204" pitchFamily="34" charset="0"/>
                      </a:endParaRPr>
                    </a:p>
                  </a:txBody>
                  <a:tcPr marL="9164" marR="9164" marT="9164" marB="0"/>
                </a:tc>
                <a:tc>
                  <a:txBody>
                    <a:bodyPr/>
                    <a:lstStyle/>
                    <a:p>
                      <a:pPr algn="l" fontAlgn="t"/>
                      <a:r>
                        <a:rPr lang="en-GB" sz="1000" u="none" strike="noStrike">
                          <a:effectLst/>
                        </a:rPr>
                        <a:t>2021</a:t>
                      </a:r>
                      <a:endParaRPr lang="en-GB" sz="1000" b="0" i="0" u="none" strike="noStrike">
                        <a:effectLst/>
                        <a:latin typeface="Arial" panose="020B0604020202020204" pitchFamily="34" charset="0"/>
                      </a:endParaRPr>
                    </a:p>
                  </a:txBody>
                  <a:tcPr marL="9164" marR="9164" marT="9164" marB="0"/>
                </a:tc>
                <a:tc>
                  <a:txBody>
                    <a:bodyPr/>
                    <a:lstStyle/>
                    <a:p>
                      <a:pPr algn="l" fontAlgn="t"/>
                      <a:r>
                        <a:rPr lang="en-GB" sz="1000" u="none" strike="noStrike">
                          <a:effectLst/>
                        </a:rPr>
                        <a:t>1772</a:t>
                      </a:r>
                      <a:endParaRPr lang="en-GB" sz="1000" b="0" i="0" u="none" strike="noStrike">
                        <a:effectLst/>
                        <a:latin typeface="Arial" panose="020B0604020202020204" pitchFamily="34" charset="0"/>
                      </a:endParaRPr>
                    </a:p>
                  </a:txBody>
                  <a:tcPr marL="9164" marR="9164" marT="9164" marB="0"/>
                </a:tc>
                <a:tc>
                  <a:txBody>
                    <a:bodyPr/>
                    <a:lstStyle/>
                    <a:p>
                      <a:pPr algn="l" fontAlgn="t"/>
                      <a:r>
                        <a:rPr lang="en-GB" sz="1000" u="none" strike="noStrike">
                          <a:effectLst/>
                        </a:rPr>
                        <a:t>13</a:t>
                      </a:r>
                      <a:endParaRPr lang="en-GB" sz="1000" b="0" i="0" u="none" strike="noStrike">
                        <a:effectLst/>
                        <a:latin typeface="Arial" panose="020B0604020202020204" pitchFamily="34" charset="0"/>
                      </a:endParaRPr>
                    </a:p>
                  </a:txBody>
                  <a:tcPr marL="9164" marR="9164" marT="9164" marB="0"/>
                </a:tc>
                <a:tc>
                  <a:txBody>
                    <a:bodyPr/>
                    <a:lstStyle/>
                    <a:p>
                      <a:pPr algn="l" fontAlgn="t"/>
                      <a:r>
                        <a:rPr lang="en-GB" sz="1000" u="none" strike="noStrike">
                          <a:effectLst/>
                        </a:rPr>
                        <a:t>LB257 Resolutions Assigned to Hitoshi</a:t>
                      </a:r>
                      <a:endParaRPr lang="en-GB" sz="1000" b="0" i="0" u="none" strike="noStrike">
                        <a:effectLst/>
                        <a:latin typeface="Arial" panose="020B0604020202020204" pitchFamily="34" charset="0"/>
                      </a:endParaRPr>
                    </a:p>
                  </a:txBody>
                  <a:tcPr marL="9164" marR="9164" marT="9164" marB="0"/>
                </a:tc>
                <a:tc>
                  <a:txBody>
                    <a:bodyPr/>
                    <a:lstStyle/>
                    <a:p>
                      <a:pPr algn="l" fontAlgn="t"/>
                      <a:r>
                        <a:rPr lang="en-GB" sz="1000" u="none" strike="noStrike">
                          <a:effectLst/>
                        </a:rPr>
                        <a:t>Hitoshi Morioka (SRC Software)</a:t>
                      </a:r>
                      <a:endParaRPr lang="en-GB" sz="1000" b="0" i="0" u="none" strike="noStrike">
                        <a:effectLst/>
                        <a:latin typeface="Arial" panose="020B0604020202020204" pitchFamily="34" charset="0"/>
                      </a:endParaRPr>
                    </a:p>
                  </a:txBody>
                  <a:tcPr marL="9164" marR="9164" marT="9164" marB="0"/>
                </a:tc>
                <a:tc>
                  <a:txBody>
                    <a:bodyPr/>
                    <a:lstStyle/>
                    <a:p>
                      <a:pPr algn="l" fontAlgn="t"/>
                      <a:r>
                        <a:rPr lang="en-GB" sz="1000" u="none" strike="noStrike">
                          <a:effectLst/>
                        </a:rPr>
                        <a:t>cont. From last call</a:t>
                      </a:r>
                      <a:endParaRPr lang="en-GB" sz="1000" b="0" i="0" u="none" strike="noStrike">
                        <a:effectLst/>
                        <a:latin typeface="Arial" panose="020B0604020202020204" pitchFamily="34" charset="0"/>
                      </a:endParaRPr>
                    </a:p>
                  </a:txBody>
                  <a:tcPr marL="9164" marR="9164" marT="9164" marB="0"/>
                </a:tc>
                <a:extLst>
                  <a:ext uri="{0D108BD9-81ED-4DB2-BD59-A6C34878D82A}">
                    <a16:rowId xmlns:a16="http://schemas.microsoft.com/office/drawing/2014/main" val="3102185316"/>
                  </a:ext>
                </a:extLst>
              </a:tr>
              <a:tr h="342111">
                <a:tc>
                  <a:txBody>
                    <a:bodyPr/>
                    <a:lstStyle/>
                    <a:p>
                      <a:pPr algn="l" fontAlgn="t"/>
                      <a:r>
                        <a:rPr lang="en-GB" sz="1000" u="none" strike="noStrike">
                          <a:effectLst/>
                        </a:rPr>
                        <a:t>30</a:t>
                      </a:r>
                      <a:endParaRPr lang="en-GB" sz="1000" b="0" i="0" u="none" strike="noStrike">
                        <a:effectLst/>
                        <a:latin typeface="Arial" panose="020B0604020202020204" pitchFamily="34" charset="0"/>
                      </a:endParaRPr>
                    </a:p>
                  </a:txBody>
                  <a:tcPr marL="9164" marR="9164" marT="9164" marB="0"/>
                </a:tc>
                <a:tc>
                  <a:txBody>
                    <a:bodyPr/>
                    <a:lstStyle/>
                    <a:p>
                      <a:pPr algn="l" fontAlgn="t"/>
                      <a:r>
                        <a:rPr lang="en-GB" sz="1000" u="none" strike="noStrike">
                          <a:effectLst/>
                        </a:rPr>
                        <a:t>2021</a:t>
                      </a:r>
                      <a:endParaRPr lang="en-GB" sz="1000" b="0" i="0" u="none" strike="noStrike">
                        <a:effectLst/>
                        <a:latin typeface="Arial" panose="020B0604020202020204" pitchFamily="34" charset="0"/>
                      </a:endParaRPr>
                    </a:p>
                  </a:txBody>
                  <a:tcPr marL="9164" marR="9164" marT="9164" marB="0"/>
                </a:tc>
                <a:tc>
                  <a:txBody>
                    <a:bodyPr/>
                    <a:lstStyle/>
                    <a:p>
                      <a:pPr algn="l" fontAlgn="t"/>
                      <a:r>
                        <a:rPr lang="en-GB" sz="1000" u="none" strike="noStrike">
                          <a:effectLst/>
                        </a:rPr>
                        <a:t>1920</a:t>
                      </a:r>
                      <a:endParaRPr lang="en-GB" sz="1000" b="0" i="0" u="none" strike="noStrike">
                        <a:effectLst/>
                        <a:latin typeface="Arial" panose="020B0604020202020204" pitchFamily="34" charset="0"/>
                      </a:endParaRPr>
                    </a:p>
                  </a:txBody>
                  <a:tcPr marL="9164" marR="9164" marT="9164" marB="0"/>
                </a:tc>
                <a:tc>
                  <a:txBody>
                    <a:bodyPr/>
                    <a:lstStyle/>
                    <a:p>
                      <a:pPr algn="l" fontAlgn="t"/>
                      <a:r>
                        <a:rPr lang="en-GB" sz="1000" u="none" strike="noStrike">
                          <a:effectLst/>
                        </a:rPr>
                        <a:t>0</a:t>
                      </a:r>
                      <a:endParaRPr lang="en-GB" sz="1000" b="0" i="0" u="none" strike="noStrike">
                        <a:effectLst/>
                        <a:latin typeface="Arial" panose="020B0604020202020204" pitchFamily="34" charset="0"/>
                      </a:endParaRPr>
                    </a:p>
                  </a:txBody>
                  <a:tcPr marL="9164" marR="9164" marT="9164" marB="0"/>
                </a:tc>
                <a:tc>
                  <a:txBody>
                    <a:bodyPr/>
                    <a:lstStyle/>
                    <a:p>
                      <a:pPr algn="l" fontAlgn="t"/>
                      <a:r>
                        <a:rPr lang="en-GB" sz="1000" u="none" strike="noStrike">
                          <a:effectLst/>
                        </a:rPr>
                        <a:t>Proposed Comment Resolutions for LB257 Clause 9.4.1.68</a:t>
                      </a:r>
                      <a:endParaRPr lang="en-GB" sz="1000" b="0" i="0" u="none" strike="noStrike">
                        <a:effectLst/>
                        <a:latin typeface="Arial" panose="020B0604020202020204" pitchFamily="34" charset="0"/>
                      </a:endParaRPr>
                    </a:p>
                  </a:txBody>
                  <a:tcPr marL="9164" marR="9164" marT="9164" marB="0"/>
                </a:tc>
                <a:tc>
                  <a:txBody>
                    <a:bodyPr/>
                    <a:lstStyle/>
                    <a:p>
                      <a:pPr algn="l" fontAlgn="t"/>
                      <a:r>
                        <a:rPr lang="en-GB" sz="1000" u="none" strike="noStrike">
                          <a:effectLst/>
                        </a:rPr>
                        <a:t>John Wullert (Peraton Labs)</a:t>
                      </a:r>
                      <a:endParaRPr lang="en-GB" sz="1000" b="0" i="0" u="none" strike="noStrike">
                        <a:effectLst/>
                        <a:latin typeface="Arial" panose="020B0604020202020204" pitchFamily="34" charset="0"/>
                      </a:endParaRPr>
                    </a:p>
                  </a:txBody>
                  <a:tcPr marL="9164" marR="9164" marT="9164" marB="0"/>
                </a:tc>
                <a:tc>
                  <a:txBody>
                    <a:bodyPr/>
                    <a:lstStyle/>
                    <a:p>
                      <a:pPr algn="l" fontAlgn="t"/>
                      <a:endParaRPr lang="en-GB" sz="1000" b="0" i="0" u="none" strike="noStrike">
                        <a:effectLst/>
                        <a:latin typeface="Arial" panose="020B0604020202020204" pitchFamily="34" charset="0"/>
                      </a:endParaRPr>
                    </a:p>
                  </a:txBody>
                  <a:tcPr marL="9164" marR="9164" marT="9164" marB="0"/>
                </a:tc>
                <a:extLst>
                  <a:ext uri="{0D108BD9-81ED-4DB2-BD59-A6C34878D82A}">
                    <a16:rowId xmlns:a16="http://schemas.microsoft.com/office/drawing/2014/main" val="1553769951"/>
                  </a:ext>
                </a:extLst>
              </a:tr>
              <a:tr h="171056">
                <a:tc>
                  <a:txBody>
                    <a:bodyPr/>
                    <a:lstStyle/>
                    <a:p>
                      <a:pPr algn="l" fontAlgn="t"/>
                      <a:r>
                        <a:rPr lang="en-GB" sz="1000" u="none" strike="noStrike">
                          <a:effectLst/>
                        </a:rPr>
                        <a:t>40</a:t>
                      </a:r>
                      <a:endParaRPr lang="en-GB" sz="1000" b="0" i="0" u="none" strike="noStrike">
                        <a:effectLst/>
                        <a:latin typeface="Arial" panose="020B0604020202020204" pitchFamily="34" charset="0"/>
                      </a:endParaRPr>
                    </a:p>
                  </a:txBody>
                  <a:tcPr marL="9164" marR="9164" marT="9164" marB="0"/>
                </a:tc>
                <a:tc>
                  <a:txBody>
                    <a:bodyPr/>
                    <a:lstStyle/>
                    <a:p>
                      <a:pPr algn="l" fontAlgn="t"/>
                      <a:r>
                        <a:rPr lang="en-GB" sz="1000" u="none" strike="noStrike">
                          <a:effectLst/>
                        </a:rPr>
                        <a:t>2021</a:t>
                      </a:r>
                      <a:endParaRPr lang="en-GB" sz="1000" b="0" i="0" u="none" strike="noStrike">
                        <a:effectLst/>
                        <a:latin typeface="Arial" panose="020B0604020202020204" pitchFamily="34" charset="0"/>
                      </a:endParaRPr>
                    </a:p>
                  </a:txBody>
                  <a:tcPr marL="9164" marR="9164" marT="9164" marB="0"/>
                </a:tc>
                <a:tc>
                  <a:txBody>
                    <a:bodyPr/>
                    <a:lstStyle/>
                    <a:p>
                      <a:pPr algn="l" fontAlgn="t"/>
                      <a:r>
                        <a:rPr lang="en-GB" sz="1000" u="none" strike="noStrike">
                          <a:effectLst/>
                        </a:rPr>
                        <a:t>1540</a:t>
                      </a:r>
                      <a:endParaRPr lang="en-GB" sz="1000" b="0" i="0" u="none" strike="noStrike">
                        <a:effectLst/>
                        <a:latin typeface="Arial" panose="020B0604020202020204" pitchFamily="34" charset="0"/>
                      </a:endParaRPr>
                    </a:p>
                  </a:txBody>
                  <a:tcPr marL="9164" marR="9164" marT="9164" marB="0"/>
                </a:tc>
                <a:tc>
                  <a:txBody>
                    <a:bodyPr/>
                    <a:lstStyle/>
                    <a:p>
                      <a:pPr algn="l" fontAlgn="t"/>
                      <a:r>
                        <a:rPr lang="en-GB" sz="1000" u="none" strike="noStrike">
                          <a:effectLst/>
                        </a:rPr>
                        <a:t>0</a:t>
                      </a:r>
                      <a:endParaRPr lang="en-GB" sz="1000" b="0" i="0" u="none" strike="noStrike">
                        <a:effectLst/>
                        <a:latin typeface="Arial" panose="020B0604020202020204" pitchFamily="34" charset="0"/>
                      </a:endParaRPr>
                    </a:p>
                  </a:txBody>
                  <a:tcPr marL="9164" marR="9164" marT="9164" marB="0"/>
                </a:tc>
                <a:tc>
                  <a:txBody>
                    <a:bodyPr/>
                    <a:lstStyle/>
                    <a:p>
                      <a:pPr algn="l" fontAlgn="t"/>
                      <a:r>
                        <a:rPr lang="en-GB" sz="1000" u="none" strike="noStrike">
                          <a:effectLst/>
                        </a:rPr>
                        <a:t>topology-and-address-mapping</a:t>
                      </a:r>
                      <a:endParaRPr lang="en-GB" sz="1000" b="0" i="0" u="none" strike="noStrike">
                        <a:effectLst/>
                        <a:latin typeface="Arial" panose="020B0604020202020204" pitchFamily="34" charset="0"/>
                      </a:endParaRPr>
                    </a:p>
                  </a:txBody>
                  <a:tcPr marL="9164" marR="9164" marT="9164" marB="0"/>
                </a:tc>
                <a:tc>
                  <a:txBody>
                    <a:bodyPr/>
                    <a:lstStyle/>
                    <a:p>
                      <a:pPr algn="l" fontAlgn="t"/>
                      <a:r>
                        <a:rPr lang="en-GB" sz="1000" u="none" strike="noStrike">
                          <a:effectLst/>
                        </a:rPr>
                        <a:t>Michael Montemurro (Huawei)</a:t>
                      </a:r>
                      <a:endParaRPr lang="en-GB" sz="1000" b="0" i="0" u="none" strike="noStrike">
                        <a:effectLst/>
                        <a:latin typeface="Arial" panose="020B0604020202020204" pitchFamily="34" charset="0"/>
                      </a:endParaRPr>
                    </a:p>
                  </a:txBody>
                  <a:tcPr marL="9164" marR="9164" marT="9164" marB="0"/>
                </a:tc>
                <a:tc>
                  <a:txBody>
                    <a:bodyPr/>
                    <a:lstStyle/>
                    <a:p>
                      <a:pPr algn="l" fontAlgn="t"/>
                      <a:endParaRPr lang="en-GB" sz="1000" b="0" i="0" u="none" strike="noStrike" dirty="0">
                        <a:effectLst/>
                        <a:latin typeface="Arial" panose="020B0604020202020204" pitchFamily="34" charset="0"/>
                      </a:endParaRPr>
                    </a:p>
                  </a:txBody>
                  <a:tcPr marL="9164" marR="9164" marT="9164" marB="0"/>
                </a:tc>
                <a:extLst>
                  <a:ext uri="{0D108BD9-81ED-4DB2-BD59-A6C34878D82A}">
                    <a16:rowId xmlns:a16="http://schemas.microsoft.com/office/drawing/2014/main" val="866819332"/>
                  </a:ext>
                </a:extLst>
              </a:tr>
            </a:tbl>
          </a:graphicData>
        </a:graphic>
      </p:graphicFrame>
    </p:spTree>
    <p:extLst>
      <p:ext uri="{BB962C8B-B14F-4D97-AF65-F5344CB8AC3E}">
        <p14:creationId xmlns:p14="http://schemas.microsoft.com/office/powerpoint/2010/main" val="4965668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platzhalter 7"/>
          <p:cNvSpPr>
            <a:spLocks noGrp="1"/>
          </p:cNvSpPr>
          <p:nvPr>
            <p:ph type="body" idx="1"/>
          </p:nvPr>
        </p:nvSpPr>
        <p:spPr>
          <a:xfrm>
            <a:off x="827584" y="1779662"/>
            <a:ext cx="7772400" cy="1125140"/>
          </a:xfrm>
        </p:spPr>
        <p:txBody>
          <a:bodyPr/>
          <a:lstStyle/>
          <a:p>
            <a:r>
              <a:rPr lang="en-US" sz="2800" dirty="0"/>
              <a:t>Review Patent Policy &amp; Call for Essential Patents</a:t>
            </a:r>
          </a:p>
        </p:txBody>
      </p:sp>
      <p:sp>
        <p:nvSpPr>
          <p:cNvPr id="6" name="Datumsplatzhalter 5"/>
          <p:cNvSpPr>
            <a:spLocks noGrp="1"/>
          </p:cNvSpPr>
          <p:nvPr>
            <p:ph type="dt" idx="10"/>
          </p:nvPr>
        </p:nvSpPr>
        <p:spPr/>
        <p:txBody>
          <a:bodyPr/>
          <a:lstStyle/>
          <a:p>
            <a:r>
              <a:rPr lang="en-GB"/>
              <a:t>December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2021</a:t>
            </a:r>
            <a:endParaRPr lang="en-GB" dirty="0"/>
          </a:p>
        </p:txBody>
      </p:sp>
      <p:sp>
        <p:nvSpPr>
          <p:cNvPr id="7" name="Inhaltsplatzhalter 6"/>
          <p:cNvSpPr>
            <a:spLocks noGrp="1"/>
          </p:cNvSpPr>
          <p:nvPr>
            <p:ph idx="1"/>
          </p:nvPr>
        </p:nvSpPr>
        <p:spPr>
          <a:xfrm>
            <a:off x="696913" y="1428750"/>
            <a:ext cx="7770813" cy="3084910"/>
          </a:xfrm>
        </p:spPr>
        <p:txBody>
          <a:bodyPr/>
          <a:lstStyle/>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spcBef>
                <a:spcPct val="20000"/>
              </a:spcBef>
              <a:buSzPct val="150000"/>
              <a:buFont typeface="Arial" pitchFamily="-111" charset="0"/>
              <a:buChar char="•"/>
            </a:pPr>
            <a:endParaRPr lang="en-US" b="1" dirty="0">
              <a:ea typeface="Calibri" pitchFamily="-111" charset="0"/>
              <a:cs typeface="Calibri" pitchFamily="-111" charset="0"/>
            </a:endParaRPr>
          </a:p>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algn="ctr">
              <a:spcBef>
                <a:spcPct val="20000"/>
              </a:spcBef>
            </a:pPr>
            <a:r>
              <a:rPr lang="en-US" sz="24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3345</TotalTime>
  <Words>2156</Words>
  <Application>Microsoft Macintosh PowerPoint</Application>
  <PresentationFormat>On-screen Show (16:9)</PresentationFormat>
  <Paragraphs>268</Paragraphs>
  <Slides>27</Slides>
  <Notes>2</Notes>
  <HiddenSlides>3</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3" baseType="lpstr">
      <vt:lpstr>Arial</vt:lpstr>
      <vt:lpstr>Calibri</vt:lpstr>
      <vt:lpstr>Monotype Sorts</vt:lpstr>
      <vt:lpstr>Times New Roman</vt:lpstr>
      <vt:lpstr>802-11-BCS-Chair-Slides-Template</vt:lpstr>
      <vt:lpstr>Document</vt:lpstr>
      <vt:lpstr>Agenda TGbc Telco December 07, 2021</vt:lpstr>
      <vt:lpstr>Abstract</vt:lpstr>
      <vt:lpstr>Dial-in Information</vt:lpstr>
      <vt:lpstr>Call Meeting to Order</vt:lpstr>
      <vt:lpstr>Approval of Agenda</vt:lpstr>
      <vt:lpstr>Agenda</vt:lpstr>
      <vt:lpstr>Submission List</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IEEE Copyright Policy</vt:lpstr>
      <vt:lpstr>IEEE Copyright Policy (additional recourses)</vt:lpstr>
      <vt:lpstr>Motions</vt:lpstr>
      <vt:lpstr>Announcements</vt:lpstr>
      <vt:lpstr>Editor’s Report</vt:lpstr>
      <vt:lpstr>Submissions</vt:lpstr>
      <vt:lpstr>AOB</vt:lpstr>
      <vt:lpstr>Adjourn</vt:lpstr>
      <vt:lpstr>Timeline</vt:lpstr>
      <vt:lpstr>Current TGbc Schedule</vt:lpstr>
      <vt:lpstr>PowerPoint Presentation</vt:lpstr>
      <vt:lpstr>Permission for Motions (information item) </vt:lpstr>
      <vt:lpstr>Rule change (per WG Chair announcement)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2021-04-13 TGbc Telco Agenda</dc:title>
  <dc:subject/>
  <dc:creator>Marc Emmelmann</dc:creator>
  <cp:keywords/>
  <dc:description/>
  <cp:lastModifiedBy>Emmelmann, Marc</cp:lastModifiedBy>
  <cp:revision>329</cp:revision>
  <cp:lastPrinted>1601-01-01T00:00:00Z</cp:lastPrinted>
  <dcterms:created xsi:type="dcterms:W3CDTF">2020-02-25T15:01:23Z</dcterms:created>
  <dcterms:modified xsi:type="dcterms:W3CDTF">2021-12-06T18:51:35Z</dcterms:modified>
  <cp:category/>
</cp:coreProperties>
</file>