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333" r:id="rId4"/>
    <p:sldId id="258" r:id="rId5"/>
    <p:sldId id="260" r:id="rId6"/>
    <p:sldId id="328" r:id="rId7"/>
    <p:sldId id="261" r:id="rId8"/>
    <p:sldId id="263" r:id="rId9"/>
    <p:sldId id="264" r:id="rId10"/>
    <p:sldId id="265" r:id="rId11"/>
    <p:sldId id="266" r:id="rId12"/>
    <p:sldId id="270" r:id="rId13"/>
    <p:sldId id="330" r:id="rId14"/>
    <p:sldId id="331" r:id="rId15"/>
    <p:sldId id="332" r:id="rId16"/>
    <p:sldId id="267" r:id="rId17"/>
    <p:sldId id="299" r:id="rId18"/>
    <p:sldId id="334" r:id="rId19"/>
    <p:sldId id="335" r:id="rId20"/>
    <p:sldId id="336" r:id="rId21"/>
    <p:sldId id="337" r:id="rId22"/>
    <p:sldId id="338" r:id="rId23"/>
    <p:sldId id="339" r:id="rId24"/>
    <p:sldId id="323"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58AA7F5-44CD-44C9-AA16-861FEEE7D4F0}" v="46" dt="2022-01-20T00:27:02.06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1/20/2022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802.11-21/1971r5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1/11-21-1165-00-00be-cc36-comment-resolution-on-u-sig-part-3.docx" TargetMode="External"/><Relationship Id="rId3" Type="http://schemas.openxmlformats.org/officeDocument/2006/relationships/hyperlink" Target="https://mentor.ieee.org/802.11/dcn/22/11-22-0023-02-00be-large-bandwidth-support.docx" TargetMode="External"/><Relationship Id="rId7" Type="http://schemas.openxmlformats.org/officeDocument/2006/relationships/hyperlink" Target="https://mentor.ieee.org/802.11/dcn/22/11-22-0063-00-00be-cc36-cr-for-eht-ppe-thresholds-field.docx" TargetMode="External"/><Relationship Id="rId2" Type="http://schemas.openxmlformats.org/officeDocument/2006/relationships/hyperlink" Target="https://mentor.ieee.org/802.11/dcn/21/11-21-2035-00-00be-cr-d1-0-txvector-rxvector-parameter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062-00-00be-cc36-cr-for-nominal-packet-padding-values-part-1.docx" TargetMode="External"/><Relationship Id="rId5" Type="http://schemas.openxmlformats.org/officeDocument/2006/relationships/hyperlink" Target="https://mentor.ieee.org/802.11/dcn/21/11-21-1228-00-00be-cc36-cr-on-eht-phy-introduction-ndp-related-cids.docx" TargetMode="External"/><Relationship Id="rId10" Type="http://schemas.openxmlformats.org/officeDocument/2006/relationships/hyperlink" Target="https://mentor.ieee.org/802.11/dcn/21/11-21-2003-00-00be-cc36-comment-resolutions-for-cid-4985.doc" TargetMode="External"/><Relationship Id="rId4" Type="http://schemas.openxmlformats.org/officeDocument/2006/relationships/hyperlink" Target="https://mentor.ieee.org/802.11/dcn/22/11-22-0066-00-00be-cids-in-eht-phy-introduction-cc36-cr.docx" TargetMode="External"/><Relationship Id="rId9" Type="http://schemas.openxmlformats.org/officeDocument/2006/relationships/hyperlink" Target="https://mentor.ieee.org/802.11/dcn/22/11-22-0078-00-00be-cc36-comment-resolution-on-u-sig-part-5.doc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1/11-21-1681-02-00be-resolutions-for-cids-related-to-annex-b.docx" TargetMode="External"/><Relationship Id="rId3" Type="http://schemas.openxmlformats.org/officeDocument/2006/relationships/hyperlink" Target="https://mentor.ieee.org/802.11/dcn/21/11-21-1929-03-00be-cc36-cr-for-some-cids-for-35-7-4-1-rtwt-channel-access.docx" TargetMode="External"/><Relationship Id="rId7" Type="http://schemas.openxmlformats.org/officeDocument/2006/relationships/hyperlink" Target="https://mentor.ieee.org/802.11/dcn/21/11-21-1706-01-00be-cr-for-cids-related-to-emlsr-beacon-transmission-and-reception.docx" TargetMode="External"/><Relationship Id="rId2" Type="http://schemas.openxmlformats.org/officeDocument/2006/relationships/hyperlink" Target="https://mentor.ieee.org/802.11/dcn/21/11-21-1918-02-00be-resolution-to-cc36-cid-4305.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2009-00-00be-cr-for-3-2.docx" TargetMode="External"/><Relationship Id="rId11" Type="http://schemas.openxmlformats.org/officeDocument/2006/relationships/hyperlink" Target="https://mentor.ieee.org/802.11/dcn/21/11-21-1271-00-00be-cc36-cr-on-ft-action-frame.doc" TargetMode="External"/><Relationship Id="rId5" Type="http://schemas.openxmlformats.org/officeDocument/2006/relationships/hyperlink" Target="https://mentor.ieee.org/802.11/dcn/21/11-21-1911-01-00be-cc36-cr-realted-to-nsep-qmf.docx" TargetMode="External"/><Relationship Id="rId10" Type="http://schemas.openxmlformats.org/officeDocument/2006/relationships/hyperlink" Target="https://mentor.ieee.org/802.11/dcn/21/11-21-1761-00-00be-cr-for-a-mpdu-in-eht-ppdu.docx" TargetMode="External"/><Relationship Id="rId4" Type="http://schemas.openxmlformats.org/officeDocument/2006/relationships/hyperlink" Target="https://mentor.ieee.org/802.11/dcn/21/11-21-1930-00-00be-cc36-cr-for-some-cids-for-35-7-4-2-rtwt-quiet-interval.docx" TargetMode="External"/><Relationship Id="rId9" Type="http://schemas.openxmlformats.org/officeDocument/2006/relationships/hyperlink" Target="https://mentor.ieee.org/802.11/dcn/21/11-21-1770-01-00be-cc36-cr-for-cid-5919.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2019-03-00be-cc36-cr-for-cid-5675-7793.docx" TargetMode="External"/><Relationship Id="rId7" Type="http://schemas.openxmlformats.org/officeDocument/2006/relationships/hyperlink" Target="https://mentor.ieee.org/802.11/dcn/21/11-21-1601-03-00be-cc36-comment-resolution-subclause-35-3-7-2.docx" TargetMode="External"/><Relationship Id="rId2" Type="http://schemas.openxmlformats.org/officeDocument/2006/relationships/hyperlink" Target="https://mentor.ieee.org/802.11/dcn/20/11-20-0984-11-00be-tgbe-teleconference-guideline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2014-00-00be-cr-for-35-5-3-part3.docx" TargetMode="External"/><Relationship Id="rId5" Type="http://schemas.openxmlformats.org/officeDocument/2006/relationships/hyperlink" Target="https://mentor.ieee.org/802.11/dcn/20/11-20-1982-55-00be-tgbe-motions-list-for-teleconferences-part-2.pptx" TargetMode="External"/><Relationship Id="rId4" Type="http://schemas.openxmlformats.org/officeDocument/2006/relationships/hyperlink" Target="https://mentor.ieee.org/802.11/dcn/21/11-21-2012-01-00be-cr-for-35-5-3-part1.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1/11-21-1165-00-00be-cc36-comment-resolution-on-u-sig-part-3.docx" TargetMode="External"/><Relationship Id="rId3" Type="http://schemas.openxmlformats.org/officeDocument/2006/relationships/hyperlink" Target="https://mentor.ieee.org/802.11/dcn/22/11-22-0023-02-00be-large-bandwidth-support.docx" TargetMode="External"/><Relationship Id="rId7" Type="http://schemas.openxmlformats.org/officeDocument/2006/relationships/hyperlink" Target="https://mentor.ieee.org/802.11/dcn/22/11-22-0063-00-00be-cc36-cr-for-eht-ppe-thresholds-field.docx" TargetMode="External"/><Relationship Id="rId2" Type="http://schemas.openxmlformats.org/officeDocument/2006/relationships/hyperlink" Target="https://mentor.ieee.org/802.11/dcn/21/11-21-2035-00-00be-cr-d1-0-txvector-rxvector-parameter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062-00-00be-cc36-cr-for-nominal-packet-padding-values-part-1.docx" TargetMode="External"/><Relationship Id="rId5" Type="http://schemas.openxmlformats.org/officeDocument/2006/relationships/hyperlink" Target="https://mentor.ieee.org/802.11/dcn/21/11-21-1228-00-00be-cc36-cr-on-eht-phy-introduction-ndp-related-cids.docx" TargetMode="External"/><Relationship Id="rId10" Type="http://schemas.openxmlformats.org/officeDocument/2006/relationships/hyperlink" Target="https://mentor.ieee.org/802.11/dcn/21/11-21-2003-00-00be-cc36-comment-resolutions-for-cid-4985.doc" TargetMode="External"/><Relationship Id="rId4" Type="http://schemas.openxmlformats.org/officeDocument/2006/relationships/hyperlink" Target="https://mentor.ieee.org/802.11/dcn/22/11-22-0066-00-00be-cids-in-eht-phy-introduction-cc36-cr.docx" TargetMode="External"/><Relationship Id="rId9" Type="http://schemas.openxmlformats.org/officeDocument/2006/relationships/hyperlink" Target="https://mentor.ieee.org/802.11/dcn/22/11-22-0078-00-00be-cc36-comment-resolution-on-u-sig-part-5.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1/11-21-1706-01-00be-cr-for-cids-related-to-emlsr-beacon-transmission-and-reception.docx" TargetMode="External"/><Relationship Id="rId3" Type="http://schemas.openxmlformats.org/officeDocument/2006/relationships/hyperlink" Target="https://mentor.ieee.org/802.11/dcn/21/11-21-1786-03-00be-cr-for-nstr-mobile-ap-mlo-part2.docx" TargetMode="External"/><Relationship Id="rId7" Type="http://schemas.openxmlformats.org/officeDocument/2006/relationships/hyperlink" Target="https://mentor.ieee.org/802.11/dcn/21/11-21-1980-00-00be-cc36-cr-for-critical-update.docx" TargetMode="External"/><Relationship Id="rId12" Type="http://schemas.openxmlformats.org/officeDocument/2006/relationships/hyperlink" Target="https://mentor.ieee.org/802.11/dcn/21/11-21-1271-00-00be-cc36-cr-on-ft-action-frame.doc" TargetMode="External"/><Relationship Id="rId2" Type="http://schemas.openxmlformats.org/officeDocument/2006/relationships/hyperlink" Target="https://mentor.ieee.org/802.11/dcn/21/11-21-1210-02-00be-soft-ap-mlo-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2009-00-00be-cr-for-3-2.docx" TargetMode="External"/><Relationship Id="rId11" Type="http://schemas.openxmlformats.org/officeDocument/2006/relationships/hyperlink" Target="https://mentor.ieee.org/802.11/dcn/21/11-21-1761-00-00be-cr-for-a-mpdu-in-eht-ppdu.docx" TargetMode="External"/><Relationship Id="rId5" Type="http://schemas.openxmlformats.org/officeDocument/2006/relationships/hyperlink" Target="https://mentor.ieee.org/802.11/dcn/21/11-21-1802-07-00be-cc36-crs-restricted-twt-additional-rules.docx" TargetMode="External"/><Relationship Id="rId10" Type="http://schemas.openxmlformats.org/officeDocument/2006/relationships/hyperlink" Target="https://mentor.ieee.org/802.11/dcn/21/11-21-1770-01-00be-cc36-cr-for-cid-5919.docx" TargetMode="External"/><Relationship Id="rId4" Type="http://schemas.openxmlformats.org/officeDocument/2006/relationships/hyperlink" Target="https://mentor.ieee.org/802.11/dcn/21/11-21-1685-07-00be-cc36-cr-for-aar.docx" TargetMode="External"/><Relationship Id="rId9" Type="http://schemas.openxmlformats.org/officeDocument/2006/relationships/hyperlink" Target="https://mentor.ieee.org/802.11/dcn/21/11-21-1681-02-00be-resolutions-for-cids-related-to-annex-b.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1/11-21-1601-03-00be-cc36-comment-resolution-subclause-35-3-7-2.docx" TargetMode="External"/><Relationship Id="rId2" Type="http://schemas.openxmlformats.org/officeDocument/2006/relationships/hyperlink" Target="https://mentor.ieee.org/802.11/dcn/21/11-21-2014-00-00be-cr-for-35-5-3-part3.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liwen.chu@nxp.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January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2021-12-09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rPr>
              <a:t>TBD</a:t>
            </a: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343399" cy="4645026"/>
          </a:xfrm>
        </p:spPr>
        <p:txBody>
          <a:bodyPr/>
          <a:lstStyle/>
          <a:p>
            <a:pPr lvl="0">
              <a:buFont typeface="Arial" panose="020B0604020202020204" pitchFamily="34" charset="0"/>
              <a:buChar char="•"/>
            </a:pPr>
            <a:r>
              <a:rPr lang="en-US" altLang="en-US" sz="1600" dirty="0"/>
              <a:t>Monday, Jan 17,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Wednesday, Jan 19,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marL="1200150" lvl="2" indent="-3429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830387"/>
            <a:ext cx="4441272" cy="4037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Jan 20,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p>
          <a:p>
            <a:pPr marL="800100" lvl="1" indent="-342900">
              <a:buFont typeface="Arial" panose="020B0604020202020204" pitchFamily="34" charset="0"/>
              <a:buChar char="•"/>
            </a:pPr>
            <a:endParaRPr lang="en-US" altLang="en-US" sz="1400" dirty="0"/>
          </a:p>
          <a:p>
            <a:pPr>
              <a:buFont typeface="Arial" panose="020B0604020202020204" pitchFamily="34" charset="0"/>
              <a:buChar char="•"/>
            </a:pPr>
            <a:r>
              <a:rPr lang="en-US" altLang="en-US" sz="1600" dirty="0"/>
              <a:t>Monday, Jan 24,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2035r0</a:t>
            </a:r>
            <a:r>
              <a:rPr lang="en-GB" sz="1200" dirty="0">
                <a:solidFill>
                  <a:srgbClr val="00B050"/>
                </a:solidFill>
              </a:rPr>
              <a:t> CR-d1-0-txvector-rxvector-parameters			Bo Sun		[67C]</a:t>
            </a:r>
          </a:p>
          <a:p>
            <a:pPr lvl="1">
              <a:buFont typeface="Arial" panose="020B0604020202020204" pitchFamily="34" charset="0"/>
              <a:buChar char="•"/>
            </a:pPr>
            <a:r>
              <a:rPr lang="en-GB" sz="1200" dirty="0">
                <a:solidFill>
                  <a:schemeClr val="bg1">
                    <a:lumMod val="65000"/>
                  </a:schemeClr>
                </a:solidFill>
                <a:hlinkClick r:id="rId3">
                  <a:extLst>
                    <a:ext uri="{A12FA001-AC4F-418D-AE19-62706E023703}">
                      <ahyp:hlinkClr xmlns:ahyp="http://schemas.microsoft.com/office/drawing/2018/hyperlinkcolor" val="tx"/>
                    </a:ext>
                  </a:extLst>
                </a:hlinkClick>
              </a:rPr>
              <a:t>0023r2</a:t>
            </a:r>
            <a:r>
              <a:rPr lang="en-GB" sz="1200" dirty="0">
                <a:solidFill>
                  <a:schemeClr val="bg1">
                    <a:lumMod val="65000"/>
                  </a:schemeClr>
                </a:solidFill>
              </a:rPr>
              <a:t> Large Bandwidth Support				Wook Bong Lee	[3C]</a:t>
            </a:r>
          </a:p>
          <a:p>
            <a:pPr lvl="1">
              <a:buFont typeface="Arial" panose="020B0604020202020204" pitchFamily="34" charset="0"/>
              <a:buChar char="•"/>
            </a:pPr>
            <a:r>
              <a:rPr lang="en-GB" sz="1200" dirty="0">
                <a:solidFill>
                  <a:schemeClr val="bg1">
                    <a:lumMod val="65000"/>
                  </a:schemeClr>
                </a:solidFill>
                <a:hlinkClick r:id="rId4">
                  <a:extLst>
                    <a:ext uri="{A12FA001-AC4F-418D-AE19-62706E023703}">
                      <ahyp:hlinkClr xmlns:ahyp="http://schemas.microsoft.com/office/drawing/2018/hyperlinkcolor" val="tx"/>
                    </a:ext>
                  </a:extLst>
                </a:hlinkClick>
              </a:rPr>
              <a:t>0066r0</a:t>
            </a:r>
            <a:r>
              <a:rPr lang="en-GB" sz="1200" dirty="0">
                <a:solidFill>
                  <a:schemeClr val="bg1">
                    <a:lumMod val="65000"/>
                  </a:schemeClr>
                </a:solidFill>
              </a:rPr>
              <a:t> CIDs in EHT PHY Introduction			Kanke Wu		[4C]</a:t>
            </a:r>
          </a:p>
          <a:p>
            <a:pPr lvl="1">
              <a:buFont typeface="Arial" panose="020B0604020202020204" pitchFamily="34" charset="0"/>
              <a:buChar char="•"/>
            </a:pPr>
            <a:r>
              <a:rPr lang="en-GB" sz="1200" dirty="0">
                <a:solidFill>
                  <a:schemeClr val="bg1">
                    <a:lumMod val="65000"/>
                  </a:schemeClr>
                </a:solidFill>
                <a:hlinkClick r:id="rId5">
                  <a:extLst>
                    <a:ext uri="{A12FA001-AC4F-418D-AE19-62706E023703}">
                      <ahyp:hlinkClr xmlns:ahyp="http://schemas.microsoft.com/office/drawing/2018/hyperlinkcolor" val="tx"/>
                    </a:ext>
                  </a:extLst>
                </a:hlinkClick>
              </a:rPr>
              <a:t>1228r0</a:t>
            </a:r>
            <a:r>
              <a:rPr lang="en-GB" sz="1200" dirty="0">
                <a:solidFill>
                  <a:schemeClr val="bg1">
                    <a:lumMod val="65000"/>
                  </a:schemeClr>
                </a:solidFill>
              </a:rPr>
              <a:t> CR on EHT PHY Introduction-NDP related CIDs	Kanke Wu		[7C]</a:t>
            </a:r>
          </a:p>
          <a:p>
            <a:pPr lvl="1">
              <a:buFont typeface="Arial" panose="020B0604020202020204" pitchFamily="34" charset="0"/>
              <a:buChar char="•"/>
            </a:pPr>
            <a:r>
              <a:rPr lang="en-GB" sz="1200" dirty="0">
                <a:solidFill>
                  <a:schemeClr val="bg1">
                    <a:lumMod val="65000"/>
                  </a:schemeClr>
                </a:solidFill>
                <a:hlinkClick r:id="rId6">
                  <a:extLst>
                    <a:ext uri="{A12FA001-AC4F-418D-AE19-62706E023703}">
                      <ahyp:hlinkClr xmlns:ahyp="http://schemas.microsoft.com/office/drawing/2018/hyperlinkcolor" val="tx"/>
                    </a:ext>
                  </a:extLst>
                </a:hlinkClick>
              </a:rPr>
              <a:t>0062r0</a:t>
            </a:r>
            <a:r>
              <a:rPr lang="en-GB" sz="1200" dirty="0">
                <a:solidFill>
                  <a:schemeClr val="bg1">
                    <a:lumMod val="65000"/>
                  </a:schemeClr>
                </a:solidFill>
              </a:rPr>
              <a:t> CR for Nominal Packet Padding Values - Part 1	</a:t>
            </a:r>
            <a:r>
              <a:rPr lang="en-GB" sz="1200" dirty="0" err="1">
                <a:solidFill>
                  <a:schemeClr val="bg1">
                    <a:lumMod val="65000"/>
                  </a:schemeClr>
                </a:solidFill>
              </a:rPr>
              <a:t>Mengshi</a:t>
            </a:r>
            <a:r>
              <a:rPr lang="en-GB" sz="1200" dirty="0">
                <a:solidFill>
                  <a:schemeClr val="bg1">
                    <a:lumMod val="65000"/>
                  </a:schemeClr>
                </a:solidFill>
              </a:rPr>
              <a:t> Hu		[10C]</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0063r0</a:t>
            </a:r>
            <a:r>
              <a:rPr lang="en-GB" sz="1200" dirty="0">
                <a:solidFill>
                  <a:schemeClr val="bg1">
                    <a:lumMod val="65000"/>
                  </a:schemeClr>
                </a:solidFill>
              </a:rPr>
              <a:t> CR for EHT PPE Thresholds Field			</a:t>
            </a:r>
            <a:r>
              <a:rPr lang="en-GB" sz="1200" dirty="0" err="1">
                <a:solidFill>
                  <a:schemeClr val="bg1">
                    <a:lumMod val="65000"/>
                  </a:schemeClr>
                </a:solidFill>
              </a:rPr>
              <a:t>Mengshi</a:t>
            </a:r>
            <a:r>
              <a:rPr lang="en-GB" sz="1200" dirty="0">
                <a:solidFill>
                  <a:schemeClr val="bg1">
                    <a:lumMod val="65000"/>
                  </a:schemeClr>
                </a:solidFill>
              </a:rPr>
              <a:t> Hu		[6C]</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1165r0</a:t>
            </a:r>
            <a:r>
              <a:rPr lang="en-GB" sz="1200" dirty="0">
                <a:solidFill>
                  <a:schemeClr val="bg1">
                    <a:lumMod val="65000"/>
                  </a:schemeClr>
                </a:solidFill>
              </a:rPr>
              <a:t> CC36 Comment Resolution on U-SIG Part 3		Alice Chen		[16C]</a:t>
            </a: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0078r0</a:t>
            </a:r>
            <a:r>
              <a:rPr lang="en-GB" sz="1200" dirty="0">
                <a:solidFill>
                  <a:schemeClr val="bg1">
                    <a:lumMod val="65000"/>
                  </a:schemeClr>
                </a:solidFill>
              </a:rPr>
              <a:t> CC36 Comment Resolution on U-SIG Part 5		Alice Chen		[16C]</a:t>
            </a:r>
          </a:p>
          <a:p>
            <a:pPr lvl="1">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2003r0</a:t>
            </a:r>
            <a:r>
              <a:rPr lang="en-GB" sz="1200" dirty="0">
                <a:solidFill>
                  <a:schemeClr val="bg1">
                    <a:lumMod val="65000"/>
                  </a:schemeClr>
                </a:solidFill>
              </a:rPr>
              <a:t> CC36 Comment Resolutions for CID 4985		Myeongjin Kim	[1C]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CC36 CR Submissions:</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1918r1</a:t>
            </a:r>
            <a:r>
              <a:rPr lang="en-US" sz="1200" dirty="0">
                <a:solidFill>
                  <a:srgbClr val="00B050"/>
                </a:solidFill>
              </a:rPr>
              <a:t> Resolution to CC36 CID 4305			  	Mike Montemurro  [1C     10’]</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1929r3</a:t>
            </a:r>
            <a:r>
              <a:rPr lang="en-US" sz="1200" dirty="0">
                <a:solidFill>
                  <a:srgbClr val="00B050"/>
                </a:solidFill>
              </a:rPr>
              <a:t> CR 4 some CIDs 4 35.7.4.1 </a:t>
            </a:r>
            <a:r>
              <a:rPr lang="en-US" sz="1200" dirty="0" err="1">
                <a:solidFill>
                  <a:srgbClr val="00B050"/>
                </a:solidFill>
              </a:rPr>
              <a:t>rTWT</a:t>
            </a:r>
            <a:r>
              <a:rPr lang="en-US" sz="1200" dirty="0">
                <a:solidFill>
                  <a:srgbClr val="00B050"/>
                </a:solidFill>
              </a:rPr>
              <a:t> channel access  	Chunyu Hu	        [9C    20’]</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1930r2</a:t>
            </a:r>
            <a:r>
              <a:rPr lang="en-US" sz="1200" dirty="0">
                <a:solidFill>
                  <a:srgbClr val="00B050"/>
                </a:solidFill>
              </a:rPr>
              <a:t> CR 4 some CIDs for 35.7.4.2 </a:t>
            </a:r>
            <a:r>
              <a:rPr lang="en-US" sz="1200" dirty="0" err="1">
                <a:solidFill>
                  <a:srgbClr val="00B050"/>
                </a:solidFill>
              </a:rPr>
              <a:t>rTWT</a:t>
            </a:r>
            <a:r>
              <a:rPr lang="en-US" sz="1200" dirty="0">
                <a:solidFill>
                  <a:srgbClr val="00B050"/>
                </a:solidFill>
              </a:rPr>
              <a:t> quiet interval  	Chunyu Hu	        [16C  25’]</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1911r2</a:t>
            </a:r>
            <a:r>
              <a:rPr lang="en-GB" sz="1200" dirty="0">
                <a:solidFill>
                  <a:srgbClr val="00B050"/>
                </a:solidFill>
              </a:rPr>
              <a:t> </a:t>
            </a:r>
            <a:r>
              <a:rPr lang="en-GB" sz="1200" dirty="0" err="1">
                <a:solidFill>
                  <a:srgbClr val="00B050"/>
                </a:solidFill>
              </a:rPr>
              <a:t>CR_realted</a:t>
            </a:r>
            <a:r>
              <a:rPr lang="en-GB" sz="1200" dirty="0">
                <a:solidFill>
                  <a:srgbClr val="00B050"/>
                </a:solidFill>
              </a:rPr>
              <a:t> </a:t>
            </a:r>
            <a:r>
              <a:rPr lang="en-GB" sz="1200" dirty="0" err="1">
                <a:solidFill>
                  <a:srgbClr val="00B050"/>
                </a:solidFill>
              </a:rPr>
              <a:t>to_NSEP_QMF</a:t>
            </a:r>
            <a:r>
              <a:rPr lang="en-GB" sz="1200" dirty="0">
                <a:solidFill>
                  <a:srgbClr val="00B050"/>
                </a:solidFill>
              </a:rPr>
              <a:t>				Subir Das	        </a:t>
            </a:r>
            <a:r>
              <a:rPr lang="en-US" sz="1200" dirty="0">
                <a:solidFill>
                  <a:srgbClr val="00B050"/>
                </a:solidFill>
              </a:rPr>
              <a:t>[14C  20’]</a:t>
            </a:r>
          </a:p>
          <a:p>
            <a:pPr lvl="1">
              <a:buFont typeface="Arial" panose="020B0604020202020204" pitchFamily="34" charset="0"/>
              <a:buChar char="•"/>
            </a:pPr>
            <a:r>
              <a:rPr lang="en-GB" sz="1200" dirty="0">
                <a:solidFill>
                  <a:schemeClr val="bg1">
                    <a:lumMod val="65000"/>
                  </a:schemeClr>
                </a:solidFill>
                <a:hlinkClick r:id="rId6">
                  <a:extLst>
                    <a:ext uri="{A12FA001-AC4F-418D-AE19-62706E023703}">
                      <ahyp:hlinkClr xmlns:ahyp="http://schemas.microsoft.com/office/drawing/2018/hyperlinkcolor" val="tx"/>
                    </a:ext>
                  </a:extLst>
                </a:hlinkClick>
              </a:rPr>
              <a:t>2009r0</a:t>
            </a:r>
            <a:r>
              <a:rPr lang="en-GB" sz="1200" dirty="0">
                <a:solidFill>
                  <a:schemeClr val="bg1">
                    <a:lumMod val="65000"/>
                  </a:schemeClr>
                </a:solidFill>
              </a:rPr>
              <a:t> CR for 3.2						Po-Kai Huang         </a:t>
            </a:r>
            <a:r>
              <a:rPr lang="en-US" sz="1200" dirty="0">
                <a:solidFill>
                  <a:schemeClr val="bg1">
                    <a:lumMod val="65000"/>
                  </a:schemeClr>
                </a:solidFill>
              </a:rPr>
              <a:t>[14C  20’]</a:t>
            </a:r>
            <a:r>
              <a:rPr lang="en-GB" sz="1200" dirty="0">
                <a:solidFill>
                  <a:schemeClr val="bg1">
                    <a:lumMod val="65000"/>
                  </a:schemeClr>
                </a:solidFill>
              </a:rPr>
              <a:t>      </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1706r1</a:t>
            </a:r>
            <a:r>
              <a:rPr lang="en-GB" sz="1200" dirty="0">
                <a:solidFill>
                  <a:schemeClr val="bg1">
                    <a:lumMod val="65000"/>
                  </a:schemeClr>
                </a:solidFill>
              </a:rPr>
              <a:t> CR for CIDs related to EMLSR Beacon Tx and Rx	Gaurang Naik	        </a:t>
            </a:r>
            <a:r>
              <a:rPr lang="en-US" sz="1200" dirty="0">
                <a:solidFill>
                  <a:schemeClr val="bg1">
                    <a:lumMod val="65000"/>
                  </a:schemeClr>
                </a:solidFill>
              </a:rPr>
              <a:t>[3C  10’]</a:t>
            </a:r>
            <a:endParaRPr lang="en-GB" sz="1200" dirty="0">
              <a:solidFill>
                <a:schemeClr val="bg1">
                  <a:lumMod val="65000"/>
                </a:schemeClr>
              </a:solidFill>
            </a:endParaRP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1681r2</a:t>
            </a:r>
            <a:r>
              <a:rPr lang="en-GB" sz="1200" dirty="0">
                <a:solidFill>
                  <a:schemeClr val="bg1">
                    <a:lumMod val="65000"/>
                  </a:schemeClr>
                </a:solidFill>
              </a:rPr>
              <a:t> Resolutions for CIDs related to Annex B		Rajat Pushkarna     </a:t>
            </a:r>
            <a:r>
              <a:rPr lang="en-US" sz="1200" dirty="0">
                <a:solidFill>
                  <a:schemeClr val="bg1">
                    <a:lumMod val="65000"/>
                  </a:schemeClr>
                </a:solidFill>
              </a:rPr>
              <a:t>[6C  SP-10’]</a:t>
            </a: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1770r1</a:t>
            </a:r>
            <a:r>
              <a:rPr lang="en-GB" sz="1200" dirty="0">
                <a:solidFill>
                  <a:schemeClr val="bg1">
                    <a:lumMod val="65000"/>
                  </a:schemeClr>
                </a:solidFill>
              </a:rPr>
              <a:t> CC36 CR for CID 5919					Po-Kai Huang	        </a:t>
            </a:r>
            <a:r>
              <a:rPr lang="en-US" sz="1200" dirty="0">
                <a:solidFill>
                  <a:schemeClr val="bg1">
                    <a:lumMod val="65000"/>
                  </a:schemeClr>
                </a:solidFill>
              </a:rPr>
              <a:t>[1C     10’]</a:t>
            </a:r>
          </a:p>
          <a:p>
            <a:pPr lvl="1">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1761r0</a:t>
            </a:r>
            <a:r>
              <a:rPr lang="en-GB" sz="1200" dirty="0">
                <a:solidFill>
                  <a:schemeClr val="bg1">
                    <a:lumMod val="65000"/>
                  </a:schemeClr>
                </a:solidFill>
              </a:rPr>
              <a:t> CR for A-MPDU in EHT PPDU			</a:t>
            </a:r>
            <a:r>
              <a:rPr lang="en-GB" sz="1200" dirty="0" err="1">
                <a:solidFill>
                  <a:schemeClr val="bg1">
                    <a:lumMod val="65000"/>
                  </a:schemeClr>
                </a:solidFill>
              </a:rPr>
              <a:t>SunHee</a:t>
            </a:r>
            <a:r>
              <a:rPr lang="en-GB" sz="1200" dirty="0">
                <a:solidFill>
                  <a:schemeClr val="bg1">
                    <a:lumMod val="65000"/>
                  </a:schemeClr>
                </a:solidFill>
              </a:rPr>
              <a:t> </a:t>
            </a:r>
            <a:r>
              <a:rPr lang="en-GB" sz="1200" dirty="0" err="1">
                <a:solidFill>
                  <a:schemeClr val="bg1">
                    <a:lumMod val="65000"/>
                  </a:schemeClr>
                </a:solidFill>
              </a:rPr>
              <a:t>Baek</a:t>
            </a:r>
            <a:r>
              <a:rPr lang="en-GB" sz="1200" dirty="0">
                <a:solidFill>
                  <a:schemeClr val="bg1">
                    <a:lumMod val="65000"/>
                  </a:schemeClr>
                </a:solidFill>
              </a:rPr>
              <a:t>	        </a:t>
            </a:r>
            <a:r>
              <a:rPr lang="en-US" sz="1200" dirty="0">
                <a:solidFill>
                  <a:schemeClr val="bg1">
                    <a:lumMod val="65000"/>
                  </a:schemeClr>
                </a:solidFill>
              </a:rPr>
              <a:t>[1C     10’]</a:t>
            </a:r>
          </a:p>
          <a:p>
            <a:pPr lvl="1">
              <a:buFont typeface="Arial" panose="020B0604020202020204" pitchFamily="34" charset="0"/>
              <a:buChar char="•"/>
            </a:pPr>
            <a:r>
              <a:rPr lang="en-GB" sz="1200" dirty="0">
                <a:solidFill>
                  <a:schemeClr val="bg1">
                    <a:lumMod val="65000"/>
                  </a:schemeClr>
                </a:solidFill>
                <a:hlinkClick r:id="rId11">
                  <a:extLst>
                    <a:ext uri="{A12FA001-AC4F-418D-AE19-62706E023703}">
                      <ahyp:hlinkClr xmlns:ahyp="http://schemas.microsoft.com/office/drawing/2018/hyperlinkcolor" val="tx"/>
                    </a:ext>
                  </a:extLst>
                </a:hlinkClick>
              </a:rPr>
              <a:t>1271r0</a:t>
            </a:r>
            <a:r>
              <a:rPr lang="en-GB" sz="1200" dirty="0">
                <a:solidFill>
                  <a:schemeClr val="bg1">
                    <a:lumMod val="65000"/>
                  </a:schemeClr>
                </a:solidFill>
              </a:rPr>
              <a:t> CR on FT Action Frame				Guogang Huang      </a:t>
            </a:r>
            <a:r>
              <a:rPr lang="en-US" sz="1200" dirty="0">
                <a:solidFill>
                  <a:schemeClr val="bg1">
                    <a:lumMod val="65000"/>
                  </a:schemeClr>
                </a:solidFill>
              </a:rPr>
              <a:t>[1C     10’]</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Interim</a:t>
            </a:r>
          </a:p>
          <a:p>
            <a:pPr algn="ctr">
              <a:lnSpc>
                <a:spcPct val="90000"/>
              </a:lnSpc>
              <a:buFontTx/>
              <a:buNone/>
            </a:pPr>
            <a:r>
              <a:rPr lang="en-US" sz="4000" dirty="0">
                <a:latin typeface="Arial" panose="020B0604020202020204" pitchFamily="34" charset="0"/>
              </a:rPr>
              <a:t>January 14-25,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highlight>
                  <a:srgbClr val="00FF00"/>
                </a:highlight>
              </a:rPr>
              <a:t>Wednesday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Announcements: None.</a:t>
            </a:r>
          </a:p>
          <a:p>
            <a:pPr lvl="0">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Guideline</a:t>
            </a:r>
            <a:r>
              <a:rPr lang="en-GB" sz="1200" dirty="0">
                <a:solidFill>
                  <a:srgbClr val="00B050"/>
                </a:solidFill>
              </a:rPr>
              <a:t> Update</a:t>
            </a:r>
          </a:p>
          <a:p>
            <a:pPr lvl="0">
              <a:buFont typeface="Arial" panose="020B0604020202020204" pitchFamily="34" charset="0"/>
              <a:buChar char="•"/>
            </a:pPr>
            <a:r>
              <a:rPr lang="en-GB" sz="1200" dirty="0"/>
              <a:t>CR Submissions:</a:t>
            </a:r>
          </a:p>
          <a:p>
            <a:pPr lvl="1">
              <a:buFont typeface="Arial" panose="020B0604020202020204" pitchFamily="34" charset="0"/>
              <a:buChar char="•"/>
            </a:pPr>
            <a:r>
              <a:rPr lang="en-GB" sz="1050" dirty="0">
                <a:solidFill>
                  <a:srgbClr val="00B050"/>
                </a:solidFill>
                <a:hlinkClick r:id="rId3">
                  <a:extLst>
                    <a:ext uri="{A12FA001-AC4F-418D-AE19-62706E023703}">
                      <ahyp:hlinkClr xmlns:ahyp="http://schemas.microsoft.com/office/drawing/2018/hyperlinkcolor" val="tx"/>
                    </a:ext>
                  </a:extLst>
                </a:hlinkClick>
              </a:rPr>
              <a:t>2019r4</a:t>
            </a:r>
            <a:r>
              <a:rPr lang="en-GB" sz="1050" dirty="0">
                <a:solidFill>
                  <a:srgbClr val="00B050"/>
                </a:solidFill>
              </a:rPr>
              <a:t> CR for CID 5675 7793				</a:t>
            </a:r>
            <a:r>
              <a:rPr lang="en-GB" sz="1050" dirty="0" err="1">
                <a:solidFill>
                  <a:srgbClr val="00B050"/>
                </a:solidFill>
              </a:rPr>
              <a:t>Zinan</a:t>
            </a:r>
            <a:r>
              <a:rPr lang="en-GB" sz="1050" dirty="0">
                <a:solidFill>
                  <a:srgbClr val="00B050"/>
                </a:solidFill>
              </a:rPr>
              <a:t> Lin		  [SP    2C]</a:t>
            </a:r>
          </a:p>
          <a:p>
            <a:pPr lvl="1">
              <a:buFont typeface="Arial" panose="020B0604020202020204" pitchFamily="34" charset="0"/>
              <a:buChar char="•"/>
            </a:pPr>
            <a:r>
              <a:rPr lang="en-GB" sz="1050" dirty="0">
                <a:solidFill>
                  <a:srgbClr val="00B050"/>
                </a:solidFill>
                <a:hlinkClick r:id="rId4">
                  <a:extLst>
                    <a:ext uri="{A12FA001-AC4F-418D-AE19-62706E023703}">
                      <ahyp:hlinkClr xmlns:ahyp="http://schemas.microsoft.com/office/drawing/2018/hyperlinkcolor" val="tx"/>
                    </a:ext>
                  </a:extLst>
                </a:hlinkClick>
              </a:rPr>
              <a:t>2012r2</a:t>
            </a:r>
            <a:r>
              <a:rPr lang="en-GB" sz="1050" dirty="0">
                <a:solidFill>
                  <a:srgbClr val="00B050"/>
                </a:solidFill>
              </a:rPr>
              <a:t> cr-for-35.5.3_part1					</a:t>
            </a:r>
            <a:r>
              <a:rPr lang="en-GB" sz="1050" dirty="0" err="1">
                <a:solidFill>
                  <a:srgbClr val="00B050"/>
                </a:solidFill>
              </a:rPr>
              <a:t>Jinyoung</a:t>
            </a:r>
            <a:r>
              <a:rPr lang="en-GB" sz="1050" dirty="0">
                <a:solidFill>
                  <a:srgbClr val="00B050"/>
                </a:solidFill>
              </a:rPr>
              <a:t> Chun      	  [SP  15C]</a:t>
            </a:r>
          </a:p>
          <a:p>
            <a:pPr lvl="1">
              <a:buFont typeface="Arial" panose="020B0604020202020204" pitchFamily="34" charset="0"/>
              <a:buChar char="•"/>
            </a:pPr>
            <a:r>
              <a:rPr lang="en-GB" sz="1050" dirty="0">
                <a:solidFill>
                  <a:srgbClr val="00B050"/>
                </a:solidFill>
              </a:rPr>
              <a:t>2013r4 cr-for-35.5.3_part2					</a:t>
            </a:r>
            <a:r>
              <a:rPr lang="en-GB" sz="1050" dirty="0" err="1">
                <a:solidFill>
                  <a:srgbClr val="00B050"/>
                </a:solidFill>
              </a:rPr>
              <a:t>Jinyoung</a:t>
            </a:r>
            <a:r>
              <a:rPr lang="en-GB" sz="1050" dirty="0">
                <a:solidFill>
                  <a:srgbClr val="00B050"/>
                </a:solidFill>
              </a:rPr>
              <a:t> Chun</a:t>
            </a:r>
          </a:p>
          <a:p>
            <a:pPr lvl="1">
              <a:buFont typeface="Arial" panose="020B0604020202020204" pitchFamily="34" charset="0"/>
              <a:buChar char="•"/>
            </a:pPr>
            <a:r>
              <a:rPr lang="en-GB" sz="1050" dirty="0">
                <a:solidFill>
                  <a:srgbClr val="00B050"/>
                </a:solidFill>
                <a:hlinkClick r:id="rId3">
                  <a:extLst>
                    <a:ext uri="{A12FA001-AC4F-418D-AE19-62706E023703}">
                      <ahyp:hlinkClr xmlns:ahyp="http://schemas.microsoft.com/office/drawing/2018/hyperlinkcolor" val="tx"/>
                    </a:ext>
                  </a:extLst>
                </a:hlinkClick>
              </a:rPr>
              <a:t>2019r5</a:t>
            </a:r>
            <a:r>
              <a:rPr lang="en-GB" sz="1050" dirty="0">
                <a:solidFill>
                  <a:srgbClr val="00B050"/>
                </a:solidFill>
              </a:rPr>
              <a:t> CR for CID 5675 7793				</a:t>
            </a:r>
            <a:r>
              <a:rPr lang="en-GB" sz="1050" dirty="0" err="1">
                <a:solidFill>
                  <a:srgbClr val="00B050"/>
                </a:solidFill>
              </a:rPr>
              <a:t>Zinan</a:t>
            </a:r>
            <a:r>
              <a:rPr lang="en-GB" sz="1050" dirty="0">
                <a:solidFill>
                  <a:srgbClr val="00B050"/>
                </a:solidFill>
              </a:rPr>
              <a:t> Lin		  [SP    2C]</a:t>
            </a:r>
          </a:p>
          <a:p>
            <a:pPr>
              <a:buFont typeface="Arial" panose="020B0604020202020204" pitchFamily="34" charset="0"/>
              <a:buChar char="•"/>
            </a:pPr>
            <a:r>
              <a:rPr lang="en-GB" sz="1200" dirty="0">
                <a:solidFill>
                  <a:srgbClr val="00B050"/>
                </a:solidFill>
              </a:rPr>
              <a:t>Motions (during 2</a:t>
            </a:r>
            <a:r>
              <a:rPr lang="en-GB" sz="1200" baseline="30000" dirty="0">
                <a:solidFill>
                  <a:srgbClr val="00B050"/>
                </a:solidFill>
              </a:rPr>
              <a:t>nd</a:t>
            </a:r>
            <a:r>
              <a:rPr lang="en-GB" sz="1200" dirty="0">
                <a:solidFill>
                  <a:srgbClr val="00B050"/>
                </a:solidFill>
              </a:rPr>
              <a:t> half of meeting): </a:t>
            </a:r>
            <a:r>
              <a:rPr lang="en-GB" sz="1200" dirty="0">
                <a:solidFill>
                  <a:srgbClr val="00B050"/>
                </a:solidFill>
                <a:hlinkClick r:id="rId5">
                  <a:extLst>
                    <a:ext uri="{A12FA001-AC4F-418D-AE19-62706E023703}">
                      <ahyp:hlinkClr xmlns:ahyp="http://schemas.microsoft.com/office/drawing/2018/hyperlinkcolor" val="tx"/>
                    </a:ext>
                  </a:extLst>
                </a:hlinkClick>
              </a:rPr>
              <a:t>1982</a:t>
            </a:r>
            <a:endParaRPr lang="en-GB" sz="1200" b="0" dirty="0">
              <a:solidFill>
                <a:srgbClr val="00B050"/>
              </a:solidFill>
            </a:endParaRPr>
          </a:p>
          <a:p>
            <a:pPr lvl="0">
              <a:buFont typeface="Arial" panose="020B0604020202020204" pitchFamily="34" charset="0"/>
              <a:buChar char="•"/>
            </a:pPr>
            <a:r>
              <a:rPr lang="en-GB" sz="1200" dirty="0">
                <a:solidFill>
                  <a:schemeClr val="bg1">
                    <a:lumMod val="65000"/>
                  </a:schemeClr>
                </a:solidFill>
              </a:rPr>
              <a:t>MAC/PHY/Joint Submissions:</a:t>
            </a:r>
          </a:p>
          <a:p>
            <a:pPr lvl="1">
              <a:buFont typeface="Arial" panose="020B0604020202020204" pitchFamily="34" charset="0"/>
              <a:buChar char="•"/>
            </a:pPr>
            <a:r>
              <a:rPr lang="en-GB" sz="1050" dirty="0">
                <a:solidFill>
                  <a:schemeClr val="bg1">
                    <a:lumMod val="65000"/>
                  </a:schemeClr>
                </a:solidFill>
                <a:hlinkClick r:id="rId6">
                  <a:extLst>
                    <a:ext uri="{A12FA001-AC4F-418D-AE19-62706E023703}">
                      <ahyp:hlinkClr xmlns:ahyp="http://schemas.microsoft.com/office/drawing/2018/hyperlinkcolor" val="tx"/>
                    </a:ext>
                  </a:extLst>
                </a:hlinkClick>
              </a:rPr>
              <a:t>2014r0</a:t>
            </a:r>
            <a:r>
              <a:rPr lang="en-GB" sz="1050" dirty="0">
                <a:solidFill>
                  <a:schemeClr val="bg1">
                    <a:lumMod val="65000"/>
                  </a:schemeClr>
                </a:solidFill>
              </a:rPr>
              <a:t> cr-for-35.5.3_part3					</a:t>
            </a:r>
            <a:r>
              <a:rPr lang="en-GB" sz="1050" dirty="0" err="1">
                <a:solidFill>
                  <a:schemeClr val="bg1">
                    <a:lumMod val="65000"/>
                  </a:schemeClr>
                </a:solidFill>
              </a:rPr>
              <a:t>Jinyoung</a:t>
            </a:r>
            <a:r>
              <a:rPr lang="en-GB" sz="1050" dirty="0">
                <a:solidFill>
                  <a:schemeClr val="bg1">
                    <a:lumMod val="65000"/>
                  </a:schemeClr>
                </a:solidFill>
              </a:rPr>
              <a:t> Chun	        	        [11C]</a:t>
            </a:r>
          </a:p>
          <a:p>
            <a:pPr lvl="1">
              <a:buFont typeface="Arial" panose="020B0604020202020204" pitchFamily="34" charset="0"/>
              <a:buChar char="•"/>
            </a:pPr>
            <a:r>
              <a:rPr lang="fr-FR" sz="1050" dirty="0">
                <a:solidFill>
                  <a:schemeClr val="bg1">
                    <a:lumMod val="65000"/>
                  </a:schemeClr>
                </a:solidFill>
                <a:hlinkClick r:id="rId7">
                  <a:extLst>
                    <a:ext uri="{A12FA001-AC4F-418D-AE19-62706E023703}">
                      <ahyp:hlinkClr xmlns:ahyp="http://schemas.microsoft.com/office/drawing/2018/hyperlinkcolor" val="tx"/>
                    </a:ext>
                  </a:extLst>
                </a:hlinkClick>
              </a:rPr>
              <a:t>1601r3</a:t>
            </a:r>
            <a:r>
              <a:rPr lang="fr-FR" sz="1050" dirty="0">
                <a:solidFill>
                  <a:schemeClr val="bg1">
                    <a:lumMod val="65000"/>
                  </a:schemeClr>
                </a:solidFill>
              </a:rPr>
              <a:t> Comment </a:t>
            </a:r>
            <a:r>
              <a:rPr lang="fr-FR" sz="1050" dirty="0" err="1">
                <a:solidFill>
                  <a:schemeClr val="bg1">
                    <a:lumMod val="65000"/>
                  </a:schemeClr>
                </a:solidFill>
              </a:rPr>
              <a:t>resolution</a:t>
            </a:r>
            <a:r>
              <a:rPr lang="fr-FR" sz="1050" dirty="0">
                <a:solidFill>
                  <a:schemeClr val="bg1">
                    <a:lumMod val="65000"/>
                  </a:schemeClr>
                </a:solidFill>
              </a:rPr>
              <a:t> </a:t>
            </a:r>
            <a:r>
              <a:rPr lang="fr-FR" sz="1050" dirty="0" err="1">
                <a:solidFill>
                  <a:schemeClr val="bg1">
                    <a:lumMod val="65000"/>
                  </a:schemeClr>
                </a:solidFill>
              </a:rPr>
              <a:t>subclause</a:t>
            </a:r>
            <a:r>
              <a:rPr lang="fr-FR" sz="1050" dirty="0">
                <a:solidFill>
                  <a:schemeClr val="bg1">
                    <a:lumMod val="65000"/>
                  </a:schemeClr>
                </a:solidFill>
              </a:rPr>
              <a:t> 35.3.7.2		Liwen Chu    		        [22C]</a:t>
            </a:r>
            <a:endParaRPr lang="en-GB" sz="1050" dirty="0">
              <a:solidFill>
                <a:schemeClr val="bg1">
                  <a:lumMod val="65000"/>
                </a:schemeClr>
              </a:solidFill>
            </a:endParaRPr>
          </a:p>
          <a:p>
            <a:pPr>
              <a:buFont typeface="Arial" panose="020B0604020202020204" pitchFamily="34" charset="0"/>
              <a:buChar char="•"/>
            </a:pPr>
            <a:r>
              <a:rPr lang="en-GB" sz="1200" dirty="0">
                <a:solidFill>
                  <a:schemeClr val="bg1">
                    <a:lumMod val="65000"/>
                  </a:schemeClr>
                </a:solidFill>
              </a:rPr>
              <a:t>Joint Submissions:</a:t>
            </a:r>
          </a:p>
          <a:p>
            <a:pPr lvl="1">
              <a:buFont typeface="Arial" panose="020B0604020202020204" pitchFamily="34" charset="0"/>
              <a:buChar char="•"/>
            </a:pPr>
            <a:r>
              <a:rPr lang="en-US" sz="1050" dirty="0">
                <a:solidFill>
                  <a:schemeClr val="bg1">
                    <a:lumMod val="65000"/>
                  </a:schemeClr>
                </a:solidFill>
              </a:rPr>
              <a:t>1868r0 Redundant-transmission-over-ML-for-low-latency-traffic	Xiangxin Gu</a:t>
            </a:r>
          </a:p>
          <a:p>
            <a:pPr lvl="1">
              <a:buFont typeface="Arial" panose="020B0604020202020204" pitchFamily="34" charset="0"/>
              <a:buChar char="•"/>
            </a:pPr>
            <a:r>
              <a:rPr lang="en-US" sz="1050" dirty="0">
                <a:solidFill>
                  <a:schemeClr val="bg1">
                    <a:lumMod val="65000"/>
                  </a:schemeClr>
                </a:solidFill>
              </a:rPr>
              <a:t>1852r1 Overlaid UL transmissions enabling low latency for emergency use cases	Dennis Sundman</a:t>
            </a:r>
            <a:endParaRPr lang="en-GB" sz="1050" dirty="0">
              <a:solidFill>
                <a:schemeClr val="bg1">
                  <a:lumMod val="65000"/>
                </a:schemeClr>
              </a:solidFill>
            </a:endParaRPr>
          </a:p>
          <a:p>
            <a:pPr lvl="0">
              <a:buFont typeface="Arial" panose="020B0604020202020204" pitchFamily="34" charset="0"/>
              <a:buChar char="•"/>
            </a:pPr>
            <a:r>
              <a:rPr lang="en-GB" sz="1200" dirty="0" err="1"/>
              <a:t>AoB</a:t>
            </a:r>
            <a:r>
              <a:rPr lang="en-GB" sz="1200"/>
              <a:t>: None.</a:t>
            </a:r>
            <a:endParaRPr lang="en-GB" sz="1200" dirty="0"/>
          </a:p>
          <a:p>
            <a:pPr lvl="0">
              <a:buFont typeface="Arial" panose="020B0604020202020204" pitchFamily="34" charset="0"/>
              <a:buChar char="•"/>
            </a:pPr>
            <a:r>
              <a:rPr lang="en-GB" sz="1200" dirty="0"/>
              <a:t>Recess</a:t>
            </a:r>
            <a:endParaRPr lang="en-US" sz="1200" dirty="0"/>
          </a:p>
          <a:p>
            <a:endParaRPr lang="en-US"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397D-90A0-4AC1-A4EF-8F96C4D04887}"/>
              </a:ext>
            </a:extLst>
          </p:cNvPr>
          <p:cNvSpPr>
            <a:spLocks noGrp="1"/>
          </p:cNvSpPr>
          <p:nvPr>
            <p:ph type="title"/>
          </p:nvPr>
        </p:nvSpPr>
        <p:spPr/>
        <p:txBody>
          <a:bodyPr/>
          <a:lstStyle/>
          <a:p>
            <a:r>
              <a:rPr lang="en-US" altLang="en-US" dirty="0">
                <a:solidFill>
                  <a:schemeClr val="tx1"/>
                </a:solidFill>
                <a:highlight>
                  <a:srgbClr val="00FF00"/>
                </a:highlight>
              </a:rPr>
              <a:t>Thursday PHY Agenda (09:00-11:00)</a:t>
            </a:r>
            <a:endParaRPr lang="en-US" dirty="0">
              <a:solidFill>
                <a:schemeClr val="tx1"/>
              </a:solidFill>
              <a:highlight>
                <a:srgbClr val="00FF00"/>
              </a:highlight>
            </a:endParaRPr>
          </a:p>
        </p:txBody>
      </p:sp>
      <p:sp>
        <p:nvSpPr>
          <p:cNvPr id="3" name="Content Placeholder 2">
            <a:extLst>
              <a:ext uri="{FF2B5EF4-FFF2-40B4-BE49-F238E27FC236}">
                <a16:creationId xmlns:a16="http://schemas.microsoft.com/office/drawing/2014/main" id="{3E688F76-5448-4A89-90E8-057B393044A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2035r0</a:t>
            </a:r>
            <a:r>
              <a:rPr lang="en-GB" sz="1200" dirty="0">
                <a:solidFill>
                  <a:srgbClr val="00B050"/>
                </a:solidFill>
              </a:rPr>
              <a:t> CR-d1-0-txvector-rxvector-parameters			Bo Sun		[67C-cont]</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0023r2</a:t>
            </a:r>
            <a:r>
              <a:rPr lang="en-GB" sz="1200" dirty="0">
                <a:solidFill>
                  <a:srgbClr val="00B050"/>
                </a:solidFill>
              </a:rPr>
              <a:t> Large Bandwidth Support				Wook Bong Lee	[3C]</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0066r0</a:t>
            </a:r>
            <a:r>
              <a:rPr lang="en-GB" sz="1200" dirty="0">
                <a:solidFill>
                  <a:srgbClr val="00B050"/>
                </a:solidFill>
              </a:rPr>
              <a:t> CIDs in EHT PHY Introduction			Kanke Wu		[4C]</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1228r0</a:t>
            </a:r>
            <a:r>
              <a:rPr lang="en-GB" sz="1200" dirty="0">
                <a:solidFill>
                  <a:srgbClr val="00B050"/>
                </a:solidFill>
              </a:rPr>
              <a:t> CR on EHT PHY Introduction-NDP related CIDs	Kanke Wu		[7C]</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0062r0</a:t>
            </a:r>
            <a:r>
              <a:rPr lang="en-GB" sz="1200" dirty="0">
                <a:solidFill>
                  <a:srgbClr val="00B050"/>
                </a:solidFill>
              </a:rPr>
              <a:t> CR for Nominal Packet Padding Values - Part 1	</a:t>
            </a:r>
            <a:r>
              <a:rPr lang="en-GB" sz="1200" dirty="0" err="1">
                <a:solidFill>
                  <a:srgbClr val="00B050"/>
                </a:solidFill>
              </a:rPr>
              <a:t>Mengshi</a:t>
            </a:r>
            <a:r>
              <a:rPr lang="en-GB" sz="1200" dirty="0">
                <a:solidFill>
                  <a:srgbClr val="00B050"/>
                </a:solidFill>
              </a:rPr>
              <a:t> Hu		[10C]</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0063r0</a:t>
            </a:r>
            <a:r>
              <a:rPr lang="en-GB" sz="1200" dirty="0">
                <a:solidFill>
                  <a:srgbClr val="00B050"/>
                </a:solidFill>
              </a:rPr>
              <a:t> CR for EHT PPE Thresholds Field			</a:t>
            </a:r>
            <a:r>
              <a:rPr lang="en-GB" sz="1200" dirty="0" err="1">
                <a:solidFill>
                  <a:srgbClr val="00B050"/>
                </a:solidFill>
              </a:rPr>
              <a:t>Mengshi</a:t>
            </a:r>
            <a:r>
              <a:rPr lang="en-GB" sz="1200" dirty="0">
                <a:solidFill>
                  <a:srgbClr val="00B050"/>
                </a:solidFill>
              </a:rPr>
              <a:t> Hu		[6C]</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1165r0</a:t>
            </a:r>
            <a:r>
              <a:rPr lang="en-GB" sz="1200" dirty="0">
                <a:solidFill>
                  <a:schemeClr val="bg1">
                    <a:lumMod val="65000"/>
                  </a:schemeClr>
                </a:solidFill>
              </a:rPr>
              <a:t> CC36 Comment Resolution on U-SIG Part 3		Alice Chen		[16C]</a:t>
            </a: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0078r0</a:t>
            </a:r>
            <a:r>
              <a:rPr lang="en-GB" sz="1200" dirty="0">
                <a:solidFill>
                  <a:schemeClr val="bg1">
                    <a:lumMod val="65000"/>
                  </a:schemeClr>
                </a:solidFill>
              </a:rPr>
              <a:t> CC36 Comment Resolution on U-SIG Part 5		Alice Chen		[16C]</a:t>
            </a:r>
          </a:p>
          <a:p>
            <a:pPr lvl="1">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2003r0</a:t>
            </a:r>
            <a:r>
              <a:rPr lang="en-GB" sz="1200" dirty="0">
                <a:solidFill>
                  <a:schemeClr val="bg1">
                    <a:lumMod val="65000"/>
                  </a:schemeClr>
                </a:solidFill>
              </a:rPr>
              <a:t> CC36 Comment Resolutions for CID 4985		Myeongjin Kim	[1C]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100" dirty="0"/>
          </a:p>
        </p:txBody>
      </p:sp>
      <p:sp>
        <p:nvSpPr>
          <p:cNvPr id="4" name="Slide Number Placeholder 3">
            <a:extLst>
              <a:ext uri="{FF2B5EF4-FFF2-40B4-BE49-F238E27FC236}">
                <a16:creationId xmlns:a16="http://schemas.microsoft.com/office/drawing/2014/main" id="{CD118BE2-1909-4189-89E6-15792CDFADC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53294E8-A7C4-481F-87E6-8519B2D9CDD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1B65DA-AE88-410F-854B-3CBD958262D8}"/>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7588078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highlight>
                  <a:srgbClr val="00FF00"/>
                </a:highlight>
              </a:rPr>
              <a:t>Thursday</a:t>
            </a:r>
            <a:r>
              <a:rPr lang="en-US" altLang="en-US" dirty="0">
                <a:highlight>
                  <a:srgbClr val="00FF00"/>
                </a:highlight>
              </a:rPr>
              <a:t> MAC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a:xfrm>
            <a:off x="685800" y="1830389"/>
            <a:ext cx="7770813" cy="4645024"/>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strike="sngStrike" dirty="0">
                <a:solidFill>
                  <a:srgbClr val="FF0000"/>
                </a:solidFill>
                <a:hlinkClick r:id="rId2">
                  <a:extLst>
                    <a:ext uri="{A12FA001-AC4F-418D-AE19-62706E023703}">
                      <ahyp:hlinkClr xmlns:ahyp="http://schemas.microsoft.com/office/drawing/2018/hyperlinkcolor" val="tx"/>
                    </a:ext>
                  </a:extLst>
                </a:hlinkClick>
              </a:rPr>
              <a:t>1210r2</a:t>
            </a:r>
            <a:r>
              <a:rPr lang="en-GB" sz="1200" strike="sngStrike" dirty="0">
                <a:solidFill>
                  <a:srgbClr val="FF0000"/>
                </a:solidFill>
              </a:rPr>
              <a:t> TGbe CC36 CR Mobile AP MLO Part1  		Kaiying Lu             </a:t>
            </a:r>
            <a:r>
              <a:rPr lang="en-US" sz="1200" strike="sngStrike" dirty="0">
                <a:solidFill>
                  <a:srgbClr val="FF0000"/>
                </a:solidFill>
              </a:rPr>
              <a:t>[14C  SP-10’]</a:t>
            </a:r>
            <a:endParaRPr lang="en-GB" sz="1200" strike="sngStrike" dirty="0">
              <a:solidFill>
                <a:srgbClr val="FF0000"/>
              </a:solidFill>
            </a:endParaRP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1786r3</a:t>
            </a:r>
            <a:r>
              <a:rPr lang="en-GB" sz="1200" dirty="0">
                <a:solidFill>
                  <a:srgbClr val="00B050"/>
                </a:solidFill>
              </a:rPr>
              <a:t> TGbe CC36 CR Mobile AP MLO Part2  		Kaiying Lu	        </a:t>
            </a:r>
            <a:r>
              <a:rPr lang="en-US" sz="1200" dirty="0">
                <a:solidFill>
                  <a:srgbClr val="00B050"/>
                </a:solidFill>
              </a:rPr>
              <a:t>[21C  SP-10’]</a:t>
            </a:r>
          </a:p>
          <a:p>
            <a:pPr lvl="1">
              <a:buFont typeface="Arial" panose="020B0604020202020204" pitchFamily="34" charset="0"/>
              <a:buChar char="•"/>
            </a:pPr>
            <a:r>
              <a:rPr lang="nn-NO" sz="1200" dirty="0">
                <a:solidFill>
                  <a:srgbClr val="00B050"/>
                </a:solidFill>
                <a:hlinkClick r:id="rId4">
                  <a:extLst>
                    <a:ext uri="{A12FA001-AC4F-418D-AE19-62706E023703}">
                      <ahyp:hlinkClr xmlns:ahyp="http://schemas.microsoft.com/office/drawing/2018/hyperlinkcolor" val="tx"/>
                    </a:ext>
                  </a:extLst>
                </a:hlinkClick>
              </a:rPr>
              <a:t>1685r7</a:t>
            </a:r>
            <a:r>
              <a:rPr lang="nn-NO" sz="1200" dirty="0">
                <a:solidFill>
                  <a:srgbClr val="00B050"/>
                </a:solidFill>
              </a:rPr>
              <a:t> CC36 CR for AAR					Ming Gan	        </a:t>
            </a:r>
            <a:r>
              <a:rPr lang="en-US" sz="1200" dirty="0">
                <a:solidFill>
                  <a:srgbClr val="00B050"/>
                </a:solidFill>
              </a:rPr>
              <a:t>[15C  SP-10’]</a:t>
            </a:r>
          </a:p>
          <a:p>
            <a:pPr lvl="1">
              <a:buFont typeface="Arial" panose="020B0604020202020204" pitchFamily="34" charset="0"/>
              <a:buChar char="•"/>
            </a:pPr>
            <a:r>
              <a:rPr lang="nn-NO" sz="1200" dirty="0">
                <a:solidFill>
                  <a:srgbClr val="00B050"/>
                </a:solidFill>
                <a:hlinkClick r:id="rId5">
                  <a:extLst>
                    <a:ext uri="{A12FA001-AC4F-418D-AE19-62706E023703}">
                      <ahyp:hlinkClr xmlns:ahyp="http://schemas.microsoft.com/office/drawing/2018/hyperlinkcolor" val="tx"/>
                    </a:ext>
                  </a:extLst>
                </a:hlinkClick>
              </a:rPr>
              <a:t>1802r7</a:t>
            </a:r>
            <a:r>
              <a:rPr lang="nn-NO" sz="1200" dirty="0">
                <a:solidFill>
                  <a:srgbClr val="00B050"/>
                </a:solidFill>
              </a:rPr>
              <a:t> CC36-CRs-restricted-TWT-additional-rules		Chunyu Hu 	        </a:t>
            </a:r>
            <a:r>
              <a:rPr lang="en-US" sz="1200" dirty="0">
                <a:solidFill>
                  <a:srgbClr val="00B050"/>
                </a:solidFill>
              </a:rPr>
              <a:t>[15C  SP-5’]</a:t>
            </a:r>
            <a:endParaRPr lang="en-GB" sz="1200" dirty="0">
              <a:solidFill>
                <a:srgbClr val="00B050"/>
              </a:solidFill>
            </a:endParaRP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2009r0</a:t>
            </a:r>
            <a:r>
              <a:rPr lang="en-GB" sz="1200" dirty="0">
                <a:solidFill>
                  <a:srgbClr val="00B050"/>
                </a:solidFill>
              </a:rPr>
              <a:t> CR for 3.2						Po-Kai Huang         </a:t>
            </a:r>
            <a:r>
              <a:rPr lang="en-US" sz="1200" dirty="0">
                <a:solidFill>
                  <a:srgbClr val="00B050"/>
                </a:solidFill>
              </a:rPr>
              <a:t>[14C  20’]</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1980r0</a:t>
            </a:r>
            <a:r>
              <a:rPr lang="en-GB" sz="1200" dirty="0">
                <a:solidFill>
                  <a:srgbClr val="00B050"/>
                </a:solidFill>
              </a:rPr>
              <a:t> CR for critical update					Ming Gan	        </a:t>
            </a:r>
            <a:r>
              <a:rPr lang="en-US" sz="1200" dirty="0">
                <a:solidFill>
                  <a:srgbClr val="00B050"/>
                </a:solidFill>
              </a:rPr>
              <a:t>[26C  30’]</a:t>
            </a:r>
            <a:endParaRPr lang="en-GB" sz="1200" dirty="0">
              <a:solidFill>
                <a:srgbClr val="00B050"/>
              </a:solidFill>
            </a:endParaRP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1706r1</a:t>
            </a:r>
            <a:r>
              <a:rPr lang="en-GB" sz="1200" dirty="0">
                <a:solidFill>
                  <a:schemeClr val="bg1">
                    <a:lumMod val="65000"/>
                  </a:schemeClr>
                </a:solidFill>
              </a:rPr>
              <a:t> CR for CIDs related to EMLSR Beacon Tx and Rx	Gaurang Naik	        </a:t>
            </a:r>
            <a:r>
              <a:rPr lang="en-US" sz="1200" dirty="0">
                <a:solidFill>
                  <a:schemeClr val="bg1">
                    <a:lumMod val="65000"/>
                  </a:schemeClr>
                </a:solidFill>
              </a:rPr>
              <a:t>[3C  10’]</a:t>
            </a:r>
            <a:endParaRPr lang="en-GB" sz="1200" dirty="0">
              <a:solidFill>
                <a:schemeClr val="bg1">
                  <a:lumMod val="65000"/>
                </a:schemeClr>
              </a:solidFill>
            </a:endParaRP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1681r2</a:t>
            </a:r>
            <a:r>
              <a:rPr lang="en-GB" sz="1200" dirty="0">
                <a:solidFill>
                  <a:schemeClr val="bg1">
                    <a:lumMod val="65000"/>
                  </a:schemeClr>
                </a:solidFill>
              </a:rPr>
              <a:t> Resolutions for CIDs related to Annex B		Rajat Pushkarna     </a:t>
            </a:r>
            <a:r>
              <a:rPr lang="en-US" sz="1200" dirty="0">
                <a:solidFill>
                  <a:schemeClr val="bg1">
                    <a:lumMod val="65000"/>
                  </a:schemeClr>
                </a:solidFill>
              </a:rPr>
              <a:t>[6C  SP-10’]</a:t>
            </a:r>
          </a:p>
          <a:p>
            <a:pPr lvl="1">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1770r1</a:t>
            </a:r>
            <a:r>
              <a:rPr lang="en-GB" sz="1200" dirty="0">
                <a:solidFill>
                  <a:schemeClr val="bg1">
                    <a:lumMod val="65000"/>
                  </a:schemeClr>
                </a:solidFill>
              </a:rPr>
              <a:t> CC36 CR for CID 5919					Po-Kai Huang	        </a:t>
            </a:r>
            <a:r>
              <a:rPr lang="en-US" sz="1200" dirty="0">
                <a:solidFill>
                  <a:schemeClr val="bg1">
                    <a:lumMod val="65000"/>
                  </a:schemeClr>
                </a:solidFill>
              </a:rPr>
              <a:t>[1C     10’]</a:t>
            </a:r>
          </a:p>
          <a:p>
            <a:pPr lvl="1">
              <a:buFont typeface="Arial" panose="020B0604020202020204" pitchFamily="34" charset="0"/>
              <a:buChar char="•"/>
            </a:pPr>
            <a:r>
              <a:rPr lang="en-GB" sz="1200" dirty="0">
                <a:solidFill>
                  <a:schemeClr val="bg1">
                    <a:lumMod val="65000"/>
                  </a:schemeClr>
                </a:solidFill>
                <a:hlinkClick r:id="rId11">
                  <a:extLst>
                    <a:ext uri="{A12FA001-AC4F-418D-AE19-62706E023703}">
                      <ahyp:hlinkClr xmlns:ahyp="http://schemas.microsoft.com/office/drawing/2018/hyperlinkcolor" val="tx"/>
                    </a:ext>
                  </a:extLst>
                </a:hlinkClick>
              </a:rPr>
              <a:t>1761r0</a:t>
            </a:r>
            <a:r>
              <a:rPr lang="en-GB" sz="1200" dirty="0">
                <a:solidFill>
                  <a:schemeClr val="bg1">
                    <a:lumMod val="65000"/>
                  </a:schemeClr>
                </a:solidFill>
              </a:rPr>
              <a:t> CR for A-MPDU in EHT PPDU			</a:t>
            </a:r>
            <a:r>
              <a:rPr lang="en-GB" sz="1200" dirty="0" err="1">
                <a:solidFill>
                  <a:schemeClr val="bg1">
                    <a:lumMod val="65000"/>
                  </a:schemeClr>
                </a:solidFill>
              </a:rPr>
              <a:t>SunHee</a:t>
            </a:r>
            <a:r>
              <a:rPr lang="en-GB" sz="1200" dirty="0">
                <a:solidFill>
                  <a:schemeClr val="bg1">
                    <a:lumMod val="65000"/>
                  </a:schemeClr>
                </a:solidFill>
              </a:rPr>
              <a:t> </a:t>
            </a:r>
            <a:r>
              <a:rPr lang="en-GB" sz="1200" dirty="0" err="1">
                <a:solidFill>
                  <a:schemeClr val="bg1">
                    <a:lumMod val="65000"/>
                  </a:schemeClr>
                </a:solidFill>
              </a:rPr>
              <a:t>Baek</a:t>
            </a:r>
            <a:r>
              <a:rPr lang="en-GB" sz="1200" dirty="0">
                <a:solidFill>
                  <a:schemeClr val="bg1">
                    <a:lumMod val="65000"/>
                  </a:schemeClr>
                </a:solidFill>
              </a:rPr>
              <a:t>	        </a:t>
            </a:r>
            <a:r>
              <a:rPr lang="en-US" sz="1200" dirty="0">
                <a:solidFill>
                  <a:schemeClr val="bg1">
                    <a:lumMod val="65000"/>
                  </a:schemeClr>
                </a:solidFill>
              </a:rPr>
              <a:t>[1C     10’]</a:t>
            </a:r>
          </a:p>
          <a:p>
            <a:pPr lvl="1">
              <a:buFont typeface="Arial" panose="020B0604020202020204" pitchFamily="34" charset="0"/>
              <a:buChar char="•"/>
            </a:pPr>
            <a:r>
              <a:rPr lang="en-GB" sz="1200" dirty="0">
                <a:solidFill>
                  <a:schemeClr val="bg1">
                    <a:lumMod val="65000"/>
                  </a:schemeClr>
                </a:solidFill>
                <a:hlinkClick r:id="rId12">
                  <a:extLst>
                    <a:ext uri="{A12FA001-AC4F-418D-AE19-62706E023703}">
                      <ahyp:hlinkClr xmlns:ahyp="http://schemas.microsoft.com/office/drawing/2018/hyperlinkcolor" val="tx"/>
                    </a:ext>
                  </a:extLst>
                </a:hlinkClick>
              </a:rPr>
              <a:t>1271r0</a:t>
            </a:r>
            <a:r>
              <a:rPr lang="en-GB" sz="1200" dirty="0">
                <a:solidFill>
                  <a:schemeClr val="bg1">
                    <a:lumMod val="65000"/>
                  </a:schemeClr>
                </a:solidFill>
              </a:rPr>
              <a:t> CR on FT Action Frame				Guogang Huang      </a:t>
            </a:r>
            <a:r>
              <a:rPr lang="en-US" sz="1200" dirty="0">
                <a:solidFill>
                  <a:schemeClr val="bg1">
                    <a:lumMod val="65000"/>
                  </a:schemeClr>
                </a:solidFill>
              </a:rPr>
              <a:t>[1C     10’]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2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highlight>
                  <a:srgbClr val="FFFF00"/>
                </a:highlight>
              </a:rPr>
              <a:t>Monday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US" sz="1400" dirty="0"/>
              <a:t>Announcements:</a:t>
            </a:r>
          </a:p>
          <a:p>
            <a:pPr>
              <a:buFont typeface="Arial" panose="020B0604020202020204" pitchFamily="34" charset="0"/>
              <a:buChar char="•"/>
            </a:pPr>
            <a:r>
              <a:rPr lang="en-US" sz="1400" dirty="0"/>
              <a:t>TGbe Editor Status Report:</a:t>
            </a:r>
            <a:endParaRPr lang="en-US" sz="1400" b="0" dirty="0">
              <a:solidFill>
                <a:srgbClr val="00B050"/>
              </a:solidFill>
            </a:endParaRPr>
          </a:p>
          <a:p>
            <a:pPr>
              <a:buFont typeface="Arial" panose="020B0604020202020204" pitchFamily="34" charset="0"/>
              <a:buChar char="•"/>
            </a:pPr>
            <a:r>
              <a:rPr lang="en-GB" sz="1400" dirty="0"/>
              <a:t>CR Submissions:</a:t>
            </a:r>
          </a:p>
          <a:p>
            <a:pPr lvl="1">
              <a:buFont typeface="Arial" panose="020B0604020202020204" pitchFamily="34" charset="0"/>
              <a:buChar char="•"/>
            </a:pPr>
            <a:r>
              <a:rPr lang="en-GB" sz="1200" dirty="0">
                <a:hlinkClick r:id="rId2"/>
              </a:rPr>
              <a:t>2014r0</a:t>
            </a:r>
            <a:r>
              <a:rPr lang="en-GB" sz="1200" dirty="0"/>
              <a:t> cr-for-35.5.3_part3					</a:t>
            </a:r>
            <a:r>
              <a:rPr lang="en-GB" sz="1200" dirty="0" err="1"/>
              <a:t>Jinyoung</a:t>
            </a:r>
            <a:r>
              <a:rPr lang="en-GB" sz="1200" dirty="0"/>
              <a:t> Chun	        	        [SP 11C]</a:t>
            </a:r>
          </a:p>
          <a:p>
            <a:pPr lvl="1">
              <a:buFont typeface="Arial" panose="020B0604020202020204" pitchFamily="34" charset="0"/>
              <a:buChar char="•"/>
            </a:pPr>
            <a:r>
              <a:rPr lang="fr-FR" sz="1200" dirty="0">
                <a:hlinkClick r:id="rId3"/>
              </a:rPr>
              <a:t>1601r3</a:t>
            </a:r>
            <a:r>
              <a:rPr lang="fr-FR" sz="1200" dirty="0"/>
              <a:t> Comment </a:t>
            </a:r>
            <a:r>
              <a:rPr lang="fr-FR" sz="1200" dirty="0" err="1"/>
              <a:t>resolution</a:t>
            </a:r>
            <a:r>
              <a:rPr lang="fr-FR" sz="1200" dirty="0"/>
              <a:t> </a:t>
            </a:r>
            <a:r>
              <a:rPr lang="fr-FR" sz="1200" dirty="0" err="1"/>
              <a:t>subclause</a:t>
            </a:r>
            <a:r>
              <a:rPr lang="fr-FR" sz="1200" dirty="0"/>
              <a:t> 35.3.7.2		Liwen Chu    		                    [22C]</a:t>
            </a:r>
            <a:endParaRPr lang="en-GB" sz="1200" dirty="0"/>
          </a:p>
          <a:p>
            <a:pPr>
              <a:buFont typeface="Arial" panose="020B0604020202020204" pitchFamily="34" charset="0"/>
              <a:buChar char="•"/>
            </a:pPr>
            <a:r>
              <a:rPr lang="en-GB" sz="1400" dirty="0">
                <a:solidFill>
                  <a:schemeClr val="tx1"/>
                </a:solidFill>
              </a:rPr>
              <a:t>Motions (after one hour):</a:t>
            </a:r>
            <a:endParaRPr lang="en-GB" sz="1400" b="0" dirty="0">
              <a:solidFill>
                <a:schemeClr val="tx1"/>
              </a:solidFill>
            </a:endParaRPr>
          </a:p>
          <a:p>
            <a:pPr lvl="0">
              <a:buFont typeface="Arial" panose="020B0604020202020204" pitchFamily="34" charset="0"/>
              <a:buChar char="•"/>
            </a:pPr>
            <a:r>
              <a:rPr lang="en-GB" sz="1400" dirty="0"/>
              <a:t>Joint/MAC Submissions:</a:t>
            </a:r>
          </a:p>
          <a:p>
            <a:pPr lvl="1">
              <a:buFont typeface="Arial" panose="020B0604020202020204" pitchFamily="34" charset="0"/>
              <a:buChar char="•"/>
            </a:pPr>
            <a:r>
              <a:rPr lang="en-US" sz="1200" dirty="0"/>
              <a:t>1868r0 Redundant-transmission-over-ML-for-low-latency-traffic			Xiangxin Gu</a:t>
            </a:r>
          </a:p>
          <a:p>
            <a:pPr lvl="1">
              <a:buFont typeface="Arial" panose="020B0604020202020204" pitchFamily="34" charset="0"/>
              <a:buChar char="•"/>
            </a:pPr>
            <a:r>
              <a:rPr lang="en-US" sz="1200" dirty="0"/>
              <a:t>1852r1 Overlaid UL transmissions enabling low latency for emergency use cases	Dennis Sundman</a:t>
            </a:r>
            <a:endParaRPr lang="en-GB" sz="1200" dirty="0"/>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8349490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for the January 802.11 Interim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January IEEE 802 Wireless Interim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in order to attend</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https://grouper.ieee.org/groups/802/11/Meetings/Meeting_Plan.html</a:t>
            </a: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 </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 </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84843</TotalTime>
  <Words>3215</Words>
  <Application>Microsoft Office PowerPoint</Application>
  <PresentationFormat>On-screen Show (4:3)</PresentationFormat>
  <Paragraphs>345</Paragraphs>
  <Slides>24</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Arial Black</vt:lpstr>
      <vt:lpstr>Calibri</vt:lpstr>
      <vt:lpstr>Monotype Sorts</vt:lpstr>
      <vt:lpstr>Times New Roman</vt:lpstr>
      <vt:lpstr>Office Theme</vt:lpstr>
      <vt:lpstr>Document</vt:lpstr>
      <vt:lpstr>TGbe January 2022 Meeting Agenda</vt:lpstr>
      <vt:lpstr>IEEE 802.11 TGbe: Enhancements for Extremely High Throughput (EHT) WLAN Task Group</vt:lpstr>
      <vt:lpstr>Registration for the January 802.11 Interim session</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Joint Agenda (09:00-11:00)</vt:lpstr>
      <vt:lpstr>Thursday PHY Agenda (09:00-11:00)</vt:lpstr>
      <vt:lpstr>Thursday MAC Agenda (09:00-11:00)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2022-01-20T18:26:22Z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