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850" r:id="rId2"/>
    <p:sldId id="851" r:id="rId3"/>
    <p:sldId id="423" r:id="rId4"/>
    <p:sldId id="2366" r:id="rId5"/>
    <p:sldId id="2367" r:id="rId6"/>
    <p:sldId id="613" r:id="rId7"/>
    <p:sldId id="857" r:id="rId8"/>
    <p:sldId id="856" r:id="rId9"/>
    <p:sldId id="854" r:id="rId10"/>
    <p:sldId id="848" r:id="rId11"/>
    <p:sldId id="754" r:id="rId12"/>
    <p:sldId id="755" r:id="rId13"/>
    <p:sldId id="458" r:id="rId14"/>
    <p:sldId id="489" r:id="rId15"/>
    <p:sldId id="814" r:id="rId16"/>
    <p:sldId id="815" r:id="rId17"/>
    <p:sldId id="749" r:id="rId18"/>
    <p:sldId id="767" r:id="rId19"/>
    <p:sldId id="768" r:id="rId20"/>
    <p:sldId id="746" r:id="rId21"/>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423"/>
            <p14:sldId id="2366"/>
            <p14:sldId id="2367"/>
          </p14:sldIdLst>
        </p14:section>
        <p14:section name="Untitled Section" id="{F6A20F0F-4167-459D-9815-C64AB017E1E5}">
          <p14:sldIdLst>
            <p14:sldId id="613"/>
            <p14:sldId id="857"/>
            <p14:sldId id="856"/>
            <p14:sldId id="854"/>
            <p14:sldId id="848"/>
          </p14:sldIdLst>
        </p14:section>
        <p14:section name="Untitled Section" id="{785FCC10-6561-4604-AB95-6417B3A9F74F}">
          <p14:sldIdLst>
            <p14:sldId id="754"/>
            <p14:sldId id="755"/>
            <p14:sldId id="458"/>
            <p14:sldId id="489"/>
            <p14:sldId id="814"/>
            <p14:sldId id="815"/>
            <p14:sldId id="749"/>
            <p14:sldId id="767"/>
            <p14:sldId id="768"/>
            <p14:sldId id="7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66"/>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121" autoAdjust="0"/>
    <p:restoredTop sz="96371" autoAdjust="0"/>
  </p:normalViewPr>
  <p:slideViewPr>
    <p:cSldViewPr>
      <p:cViewPr varScale="1">
        <p:scale>
          <a:sx n="92" d="100"/>
          <a:sy n="92" d="100"/>
        </p:scale>
        <p:origin x="86" y="27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42BB5867-3BF4-45EE-8EA5-A85EE615BB3F}"/>
    <pc:docChg chg="undo custSel delSld modSld modMainMaster modSection">
      <pc:chgData name="Mike Montemurro" userId="40c20c913ca7511e" providerId="LiveId" clId="{42BB5867-3BF4-45EE-8EA5-A85EE615BB3F}" dt="2022-01-24T23:54:32.654" v="79" actId="20577"/>
      <pc:docMkLst>
        <pc:docMk/>
      </pc:docMkLst>
      <pc:sldChg chg="modSp mod">
        <pc:chgData name="Mike Montemurro" userId="40c20c913ca7511e" providerId="LiveId" clId="{42BB5867-3BF4-45EE-8EA5-A85EE615BB3F}" dt="2022-01-24T22:58:06.260" v="73" actId="20577"/>
        <pc:sldMkLst>
          <pc:docMk/>
          <pc:sldMk cId="3056178945" sldId="848"/>
        </pc:sldMkLst>
        <pc:spChg chg="mod">
          <ac:chgData name="Mike Montemurro" userId="40c20c913ca7511e" providerId="LiveId" clId="{42BB5867-3BF4-45EE-8EA5-A85EE615BB3F}" dt="2022-01-24T22:58:06.260" v="73" actId="20577"/>
          <ac:spMkLst>
            <pc:docMk/>
            <pc:sldMk cId="3056178945" sldId="848"/>
            <ac:spMk id="5" creationId="{312E63CB-7AA4-47E9-A213-073D8CADFEE1}"/>
          </ac:spMkLst>
        </pc:spChg>
      </pc:sldChg>
      <pc:sldChg chg="modSp mod">
        <pc:chgData name="Mike Montemurro" userId="40c20c913ca7511e" providerId="LiveId" clId="{42BB5867-3BF4-45EE-8EA5-A85EE615BB3F}" dt="2022-01-24T23:54:32.654" v="79" actId="20577"/>
        <pc:sldMkLst>
          <pc:docMk/>
          <pc:sldMk cId="2822743645" sldId="850"/>
        </pc:sldMkLst>
        <pc:spChg chg="mod">
          <ac:chgData name="Mike Montemurro" userId="40c20c913ca7511e" providerId="LiveId" clId="{42BB5867-3BF4-45EE-8EA5-A85EE615BB3F}" dt="2022-01-24T23:54:32.654" v="79" actId="20577"/>
          <ac:spMkLst>
            <pc:docMk/>
            <pc:sldMk cId="2822743645" sldId="850"/>
            <ac:spMk id="5" creationId="{5C289E12-1085-4168-A398-0F7249308ABA}"/>
          </ac:spMkLst>
        </pc:spChg>
      </pc:sldChg>
      <pc:sldChg chg="modSp mod">
        <pc:chgData name="Mike Montemurro" userId="40c20c913ca7511e" providerId="LiveId" clId="{42BB5867-3BF4-45EE-8EA5-A85EE615BB3F}" dt="2022-01-24T22:54:50.802" v="23" actId="207"/>
        <pc:sldMkLst>
          <pc:docMk/>
          <pc:sldMk cId="915059276" sldId="854"/>
        </pc:sldMkLst>
        <pc:spChg chg="mod">
          <ac:chgData name="Mike Montemurro" userId="40c20c913ca7511e" providerId="LiveId" clId="{42BB5867-3BF4-45EE-8EA5-A85EE615BB3F}" dt="2022-01-24T22:54:50.802" v="23" actId="207"/>
          <ac:spMkLst>
            <pc:docMk/>
            <pc:sldMk cId="915059276" sldId="854"/>
            <ac:spMk id="5" creationId="{312E63CB-7AA4-47E9-A213-073D8CADFEE1}"/>
          </ac:spMkLst>
        </pc:spChg>
      </pc:sldChg>
      <pc:sldChg chg="del">
        <pc:chgData name="Mike Montemurro" userId="40c20c913ca7511e" providerId="LiveId" clId="{42BB5867-3BF4-45EE-8EA5-A85EE615BB3F}" dt="2022-01-24T22:55:59.040" v="24" actId="2696"/>
        <pc:sldMkLst>
          <pc:docMk/>
          <pc:sldMk cId="2289214502" sldId="855"/>
        </pc:sldMkLst>
      </pc:sldChg>
      <pc:sldMasterChg chg="modSp mod">
        <pc:chgData name="Mike Montemurro" userId="40c20c913ca7511e" providerId="LiveId" clId="{42BB5867-3BF4-45EE-8EA5-A85EE615BB3F}" dt="2022-01-24T23:54:12.891" v="75" actId="20577"/>
        <pc:sldMasterMkLst>
          <pc:docMk/>
          <pc:sldMasterMk cId="0" sldId="2147483648"/>
        </pc:sldMasterMkLst>
        <pc:spChg chg="mod">
          <ac:chgData name="Mike Montemurro" userId="40c20c913ca7511e" providerId="LiveId" clId="{42BB5867-3BF4-45EE-8EA5-A85EE615BB3F}" dt="2022-01-24T23:54:12.891" v="75"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6</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27484878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918385" y="304027"/>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802.11-21/1965r6</a:t>
            </a: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January 2022</a:t>
            </a:r>
            <a:endParaRPr lang="en-US" altLang="en-US" sz="18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grouper.ieee.org/groups/802/11/Meetings/Meeting_Plan.html" TargetMode="External"/><Relationship Id="rId2" Type="http://schemas.openxmlformats.org/officeDocument/2006/relationships/hyperlink" Target="https://touchpoint.eventsair.com/ieee-802-wireless-interim-session-jan-2022/registration/Site/Register"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1/11-21-1967-02-000m-telecon-minutes-for-revme-december-6-13-and-20.docx" TargetMode="External"/><Relationship Id="rId2" Type="http://schemas.openxmlformats.org/officeDocument/2006/relationships/hyperlink" Target="https://mentor.ieee.org/802.11/dcn/22/11-22-0035-00-000m-telecon-minutes-for-revme-january-7.docx" TargetMode="External"/><Relationship Id="rId1" Type="http://schemas.openxmlformats.org/officeDocument/2006/relationships/slideLayout" Target="../slideLayouts/slideLayout1.xml"/><Relationship Id="rId5" Type="http://schemas.openxmlformats.org/officeDocument/2006/relationships/hyperlink" Target="https://mentor.ieee.org/802.11/dcn/21/11-21-1838-04-000m-telecon-minutes-for-revme-november-electronic-plenary.docx" TargetMode="External"/><Relationship Id="rId4" Type="http://schemas.openxmlformats.org/officeDocument/2006/relationships/hyperlink" Target="https://mentor.ieee.org/802.11/dcn/21/11-21-1901-02-000m-telecon-minutes-for-revme-november-22-and-29.docx"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20/11-20-0177-08-0arc-liaison-to-revmd-on-ess.docx" TargetMode="External"/><Relationship Id="rId2" Type="http://schemas.openxmlformats.org/officeDocument/2006/relationships/hyperlink" Target="https://www.ieee802.org/1/files/public/docs2021/maint-parsons-802.1D_withdrawal_status-0321-v1.pdf"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January 2022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2022-01-24</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3923730753"/>
              </p:ext>
            </p:extLst>
          </p:nvPr>
        </p:nvGraphicFramePr>
        <p:xfrm>
          <a:off x="2047875" y="2274888"/>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047875" y="2274888"/>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a:lnSpc>
                <a:spcPct val="80000"/>
              </a:lnSpc>
            </a:pPr>
            <a:r>
              <a:rPr lang="en-US" altLang="en-US" sz="2000" dirty="0"/>
              <a:t>Next call: Monday 31 January 2022 at 10am ET, 2hrs</a:t>
            </a:r>
          </a:p>
          <a:p>
            <a:pPr marL="0" indent="0">
              <a:lnSpc>
                <a:spcPct val="80000"/>
              </a:lnSpc>
              <a:buNone/>
            </a:pPr>
            <a:endParaRPr lang="en-US" altLang="en-US" sz="2000" dirty="0"/>
          </a:p>
          <a:p>
            <a:pPr>
              <a:lnSpc>
                <a:spcPct val="80000"/>
              </a:lnSpc>
            </a:pPr>
            <a:r>
              <a:rPr lang="en-US" altLang="en-US" sz="2000"/>
              <a:t>Monday 7, Monday 14,  Friday 25, Monday 28 </a:t>
            </a:r>
            <a:r>
              <a:rPr lang="en-US" altLang="en-US" sz="2000" dirty="0"/>
              <a:t>Feb, 21 Mar – 10am ET, 2hrs </a:t>
            </a:r>
          </a:p>
          <a:p>
            <a:pPr>
              <a:lnSpc>
                <a:spcPct val="80000"/>
              </a:lnSpc>
            </a:pPr>
            <a:r>
              <a:rPr lang="en-US" altLang="en-US" sz="2000" dirty="0"/>
              <a:t>For the March Plenary: 5 sessions</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 – Meeting plan until March</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10</a:t>
            </a:fld>
            <a:endParaRPr lang="en-US" altLang="en-US"/>
          </a:p>
        </p:txBody>
      </p:sp>
    </p:spTree>
    <p:extLst>
      <p:ext uri="{BB962C8B-B14F-4D97-AF65-F5344CB8AC3E}">
        <p14:creationId xmlns:p14="http://schemas.microsoft.com/office/powerpoint/2010/main" val="30561789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a:pPr>
                <a:spcBef>
                  <a:spcPct val="0"/>
                </a:spcBef>
                <a:buFontTx/>
                <a:buNone/>
              </a:pPr>
              <a:t>11</a:t>
            </a:fld>
            <a:endParaRPr lang="en-GB" altLang="en-US" sz="1200" b="0"/>
          </a:p>
        </p:txBody>
      </p:sp>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0247"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xfrm>
            <a:off x="7418778" y="6475413"/>
            <a:ext cx="50404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a:pPr>
                <a:spcBef>
                  <a:spcPct val="0"/>
                </a:spcBef>
                <a:buFontTx/>
                <a:buNone/>
              </a:pPr>
              <a:t>12</a:t>
            </a:fld>
            <a:endParaRPr lang="en-GB" altLang="en-US" sz="1200" b="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1800" dirty="0"/>
            </a:br>
            <a:endParaRPr lang="en-US" altLang="en-US" sz="18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1271"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2209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a:pPr>
                <a:spcBef>
                  <a:spcPct val="0"/>
                </a:spcBef>
                <a:buFontTx/>
                <a:buNone/>
              </a:pPr>
              <a:t>13</a:t>
            </a:fld>
            <a:endParaRPr lang="en-US" altLang="en-US" sz="1200" b="0"/>
          </a:p>
        </p:txBody>
      </p:sp>
      <p:sp>
        <p:nvSpPr>
          <p:cNvPr id="12295" name="Text Box 4"/>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2209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a:pPr>
                <a:spcBef>
                  <a:spcPct val="0"/>
                </a:spcBef>
                <a:buFontTx/>
                <a:buNone/>
              </a:pPr>
              <a:t>14</a:t>
            </a:fld>
            <a:endParaRPr lang="en-US" altLang="en-US" sz="1200" b="0"/>
          </a:p>
        </p:txBody>
      </p:sp>
      <p:sp>
        <p:nvSpPr>
          <p:cNvPr id="13319"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15</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16</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17</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a:pPr>
                <a:spcBef>
                  <a:spcPct val="0"/>
                </a:spcBef>
                <a:buFontTx/>
                <a:buNone/>
              </a:pPr>
              <a:t>18</a:t>
            </a:fld>
            <a:endParaRPr lang="en-GB" altLang="en-US" sz="1200" b="0"/>
          </a:p>
        </p:txBody>
      </p:sp>
      <p:sp>
        <p:nvSpPr>
          <p:cNvPr id="15363"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a:pPr>
                <a:spcBef>
                  <a:spcPct val="0"/>
                </a:spcBef>
                <a:buFontTx/>
                <a:buNone/>
              </a:pPr>
              <a:t>19</a:t>
            </a:fld>
            <a:endParaRPr lang="en-GB" altLang="en-US" sz="1200" b="0"/>
          </a:p>
        </p:txBody>
      </p:sp>
      <p:sp>
        <p:nvSpPr>
          <p:cNvPr id="16387"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9"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REVme</a:t>
            </a:r>
            <a:r>
              <a:rPr lang="en-US" altLang="en-US" dirty="0"/>
              <a:t> agenda for the January 2022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a:pPr>
                <a:spcBef>
                  <a:spcPct val="0"/>
                </a:spcBef>
                <a:buFontTx/>
                <a:buNone/>
              </a:pPr>
              <a:t>20</a:t>
            </a:fld>
            <a:endParaRPr lang="en-US" altLang="en-US" sz="1200" b="0"/>
          </a:p>
        </p:txBody>
      </p:sp>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2209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a:t>Patent FAQ </a:t>
            </a:r>
          </a:p>
          <a:p>
            <a:pPr>
              <a:spcBef>
                <a:spcPct val="0"/>
              </a:spcBef>
              <a:spcAft>
                <a:spcPts val="900"/>
              </a:spcAft>
              <a:buNone/>
            </a:pPr>
            <a:r>
              <a:rPr lang="en-US" altLang="en-US" sz="1800">
                <a:hlinkClick r:id="rId3"/>
              </a:rPr>
              <a:t>http://standards.ieee.org/board/pat/faq.pdf</a:t>
            </a:r>
            <a:r>
              <a:rPr lang="en-US" altLang="en-US" sz="1800"/>
              <a:t> </a:t>
            </a:r>
          </a:p>
          <a:p>
            <a:pPr algn="just">
              <a:spcBef>
                <a:spcPts val="300"/>
              </a:spcBef>
              <a:buNone/>
            </a:pPr>
            <a:r>
              <a:rPr lang="en-US" altLang="en-US"/>
              <a:t>Disclosure of Affiliation</a:t>
            </a:r>
          </a:p>
          <a:p>
            <a:pPr algn="just">
              <a:spcBef>
                <a:spcPts val="300"/>
              </a:spcBef>
              <a:buNone/>
            </a:pPr>
            <a:r>
              <a:rPr lang="en-US" altLang="en-US" sz="1800">
                <a:hlinkClick r:id="rId4"/>
              </a:rPr>
              <a:t>http://standards.ieee.org/faqs/affiliationFAQ.html</a:t>
            </a:r>
            <a:endParaRPr lang="en-US" altLang="en-US"/>
          </a:p>
          <a:p>
            <a:pPr algn="just">
              <a:spcBef>
                <a:spcPts val="1200"/>
              </a:spcBef>
              <a:buNone/>
            </a:pPr>
            <a:r>
              <a:rPr lang="en-US" altLang="en-US"/>
              <a:t>Anti-Trust Guidelines </a:t>
            </a:r>
          </a:p>
          <a:p>
            <a:pPr algn="just">
              <a:spcBef>
                <a:spcPct val="0"/>
              </a:spcBef>
              <a:spcAft>
                <a:spcPts val="900"/>
              </a:spcAft>
              <a:buNone/>
            </a:pPr>
            <a:r>
              <a:rPr lang="en-US" altLang="en-US" sz="1800">
                <a:hlinkClick r:id="rId5"/>
              </a:rPr>
              <a:t>http://standards.ieee.org/resources/antitrust-guidelines.pdf</a:t>
            </a:r>
            <a:endParaRPr lang="en-US" altLang="en-US"/>
          </a:p>
          <a:p>
            <a:pPr algn="just">
              <a:spcBef>
                <a:spcPts val="300"/>
              </a:spcBef>
              <a:buNone/>
            </a:pPr>
            <a:r>
              <a:rPr lang="en-US" altLang="en-US"/>
              <a:t>Code of Ethics</a:t>
            </a:r>
          </a:p>
          <a:p>
            <a:pPr>
              <a:spcBef>
                <a:spcPct val="0"/>
              </a:spcBef>
              <a:spcAft>
                <a:spcPts val="900"/>
              </a:spcAft>
              <a:buNone/>
            </a:pPr>
            <a:r>
              <a:rPr lang="en-US" altLang="en-US" sz="1800">
                <a:hlinkClick r:id="rId6"/>
              </a:rPr>
              <a:t>http://www.ieee.org/web/membership/ethics/code_ethics.html</a:t>
            </a:r>
            <a:r>
              <a:rPr lang="en-US" altLang="en-US" sz="1800"/>
              <a:t>  </a:t>
            </a:r>
            <a:endParaRPr lang="en-US" altLang="en-US"/>
          </a:p>
          <a:p>
            <a:pPr algn="just">
              <a:spcBef>
                <a:spcPts val="300"/>
              </a:spcBef>
              <a:buNone/>
            </a:pPr>
            <a:r>
              <a:rPr lang="en-US" altLang="en-US"/>
              <a:t>IEEE 802.11 Working Group Operations Manual </a:t>
            </a:r>
          </a:p>
          <a:p>
            <a:pPr algn="just">
              <a:spcBef>
                <a:spcPts val="300"/>
              </a:spcBef>
              <a:spcAft>
                <a:spcPts val="300"/>
              </a:spcAft>
              <a:buNone/>
            </a:pPr>
            <a:r>
              <a:rPr lang="nl-NL" altLang="en-US" sz="1800">
                <a:hlinkClick r:id="rId7"/>
              </a:rPr>
              <a:t>https://mentor.ieee.org/802.11/dcn/14/11-14-0629-22-0000-802-11-operations-manual.docx</a:t>
            </a:r>
            <a:r>
              <a:rPr lang="nl-NL" altLang="en-US" sz="180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 Reminder – See slides 12-21</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January 802.11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January IEEE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here </a:t>
            </a:r>
            <a:r>
              <a:rPr lang="en-US" dirty="0">
                <a:hlinkClick r:id="rId3"/>
              </a:rPr>
              <a:t>https://grouper.ieee.org/groups/802/11/Meetings/Meeting_Plan.html</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Some name (affiliation)</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LB Comment Resolution for </a:t>
            </a:r>
            <a:r>
              <a:rPr lang="en-US" dirty="0" err="1"/>
              <a:t>REVme</a:t>
            </a:r>
            <a:endParaRPr lang="en-US" dirty="0"/>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D1.0 is now over 6000 pages</a:t>
            </a:r>
          </a:p>
          <a:p>
            <a:pPr>
              <a:buFont typeface="Arial" panose="020B0604020202020204" pitchFamily="34" charset="0"/>
              <a:buChar char="•"/>
            </a:pPr>
            <a:r>
              <a:rPr lang="en-US" dirty="0"/>
              <a:t>There were 1392 comments received in the initial LB. We need to operate efficiently.</a:t>
            </a:r>
          </a:p>
          <a:p>
            <a:pPr>
              <a:buFont typeface="Arial" panose="020B0604020202020204" pitchFamily="34" charset="0"/>
              <a:buChar char="•"/>
            </a:pPr>
            <a:r>
              <a:rPr lang="en-US" dirty="0"/>
              <a:t>In order to make progress addressing comments in </a:t>
            </a:r>
            <a:r>
              <a:rPr lang="en-US" dirty="0" err="1"/>
              <a:t>REVme</a:t>
            </a:r>
            <a:r>
              <a:rPr lang="en-US" dirty="0"/>
              <a:t>, we will be adopting the following conventions on resolving comments:</a:t>
            </a:r>
          </a:p>
          <a:p>
            <a:pPr lvl="1">
              <a:buFont typeface="Arial" panose="020B0604020202020204" pitchFamily="34" charset="0"/>
              <a:buChar char="•"/>
            </a:pPr>
            <a:r>
              <a:rPr lang="en-US" b="1" dirty="0"/>
              <a:t>A CR that does not have clear editing instructions in the proposed resolution that are implementable by the Editors will be marked with </a:t>
            </a:r>
            <a:r>
              <a:rPr lang="en-US" b="1" dirty="0" err="1"/>
              <a:t>Adhoc</a:t>
            </a:r>
            <a:r>
              <a:rPr lang="en-US" b="1" dirty="0"/>
              <a:t> Status = "Submission Required" and assigned to the commenter.</a:t>
            </a:r>
          </a:p>
          <a:p>
            <a:pPr lvl="1">
              <a:buFont typeface="Arial" panose="020B0604020202020204" pitchFamily="34" charset="0"/>
              <a:buChar char="•"/>
            </a:pPr>
            <a:r>
              <a:rPr lang="en-US" b="1" dirty="0"/>
              <a:t>A CR that involves an update to a Visio figure, the author of the contribution shall download the figure from Members Area and do his/her edit, and either attach the updated </a:t>
            </a:r>
            <a:r>
              <a:rPr lang="en-US" b="1" dirty="0" err="1"/>
              <a:t>visio</a:t>
            </a:r>
            <a:r>
              <a:rPr lang="en-US" b="1" dirty="0"/>
              <a:t> figure in his/her document or send it to Emily and Edward.</a:t>
            </a:r>
          </a:p>
          <a:p>
            <a:pPr lvl="1">
              <a:buFont typeface="Arial" panose="020B0604020202020204" pitchFamily="34" charset="0"/>
              <a:buChar char="•"/>
            </a:pPr>
            <a:endParaRPr lang="en-US" dirty="0"/>
          </a:p>
          <a:p>
            <a:endParaRPr lang="en-US" dirty="0"/>
          </a:p>
        </p:txBody>
      </p:sp>
      <p:sp>
        <p:nvSpPr>
          <p:cNvPr id="4" name="Slide Number Placeholder 3"/>
          <p:cNvSpPr>
            <a:spLocks noGrp="1"/>
          </p:cNvSpPr>
          <p:nvPr>
            <p:ph type="sldNum" idx="12"/>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Michael Montemurro (Huawei))</a:t>
            </a:r>
          </a:p>
        </p:txBody>
      </p:sp>
    </p:spTree>
    <p:extLst>
      <p:ext uri="{BB962C8B-B14F-4D97-AF65-F5344CB8AC3E}">
        <p14:creationId xmlns:p14="http://schemas.microsoft.com/office/powerpoint/2010/main" val="16999862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6</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4103" name="Rectangle 19"/>
          <p:cNvSpPr>
            <a:spLocks noChangeArrowheads="1"/>
          </p:cNvSpPr>
          <p:nvPr/>
        </p:nvSpPr>
        <p:spPr bwMode="auto">
          <a:xfrm>
            <a:off x="1066798" y="1143000"/>
            <a:ext cx="5181602" cy="266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Tuesday Jan 18, 4pm ET</a:t>
            </a:r>
          </a:p>
          <a:p>
            <a:pPr lvl="1"/>
            <a:r>
              <a:rPr lang="en-US" altLang="en-US" sz="1100" dirty="0"/>
              <a:t>Chair’s Welcome, Policy &amp; patent reminder</a:t>
            </a:r>
          </a:p>
          <a:p>
            <a:pPr lvl="1"/>
            <a:r>
              <a:rPr lang="en-US" altLang="en-US" sz="1100" dirty="0"/>
              <a:t>Approve agenda</a:t>
            </a:r>
          </a:p>
          <a:p>
            <a:pPr lvl="1"/>
            <a:r>
              <a:rPr lang="en-GB" sz="1100" dirty="0"/>
              <a:t>Editor Report</a:t>
            </a:r>
          </a:p>
          <a:p>
            <a:pPr lvl="1"/>
            <a:r>
              <a:rPr lang="en-GB" sz="1100" dirty="0"/>
              <a:t>Motions </a:t>
            </a:r>
          </a:p>
          <a:p>
            <a:pPr lvl="2"/>
            <a:r>
              <a:rPr lang="en-GB" sz="1000" dirty="0"/>
              <a:t>Telecon and November Plenary minutes (Slide 7)</a:t>
            </a:r>
          </a:p>
          <a:p>
            <a:pPr lvl="2"/>
            <a:r>
              <a:rPr lang="en-GB" sz="1000" dirty="0"/>
              <a:t>CC35 – Document 11-22/0056r0</a:t>
            </a:r>
          </a:p>
          <a:p>
            <a:pPr lvl="1"/>
            <a:r>
              <a:rPr lang="en-GB" sz="1100" dirty="0"/>
              <a:t>Comment Resolution</a:t>
            </a:r>
          </a:p>
          <a:p>
            <a:pPr lvl="2"/>
            <a:r>
              <a:rPr lang="pt-BR" sz="1000" dirty="0"/>
              <a:t>Editor 1 Comments – 11=22/0073r1</a:t>
            </a:r>
          </a:p>
          <a:p>
            <a:pPr lvl="2"/>
            <a:r>
              <a:rPr lang="pt-BR" sz="1000" dirty="0"/>
              <a:t>MAC adhoc -  Discuss </a:t>
            </a:r>
          </a:p>
          <a:p>
            <a:pPr lvl="1"/>
            <a:r>
              <a:rPr lang="en-US" altLang="en-US" sz="1100" dirty="0"/>
              <a:t>Recess</a:t>
            </a:r>
          </a:p>
          <a:p>
            <a:pPr lvl="2"/>
            <a:endParaRPr lang="en-GB" dirty="0"/>
          </a:p>
          <a:p>
            <a:pPr lvl="2"/>
            <a:endParaRPr lang="en-GB" sz="1400" dirty="0"/>
          </a:p>
          <a:p>
            <a:pPr lvl="2"/>
            <a:br>
              <a:rPr lang="en-GB" sz="100" dirty="0"/>
            </a:br>
            <a:endParaRPr lang="en-GB" sz="100" dirty="0"/>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6934201" y="3581400"/>
            <a:ext cx="4876799" cy="22994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Monday Jan 24, 4pm ET</a:t>
            </a:r>
          </a:p>
          <a:p>
            <a:pPr lvl="1"/>
            <a:r>
              <a:rPr lang="en-CA" altLang="en-US" sz="1100" dirty="0"/>
              <a:t>Motions</a:t>
            </a:r>
            <a:endParaRPr lang="en-CA" sz="1000" dirty="0"/>
          </a:p>
          <a:p>
            <a:pPr lvl="2"/>
            <a:r>
              <a:rPr lang="en-CA" sz="1000" dirty="0"/>
              <a:t>Document 11-22/0056r2</a:t>
            </a:r>
          </a:p>
          <a:p>
            <a:pPr lvl="1"/>
            <a:r>
              <a:rPr lang="en-CA" altLang="en-US" sz="1100" dirty="0"/>
              <a:t>Comments </a:t>
            </a:r>
          </a:p>
          <a:p>
            <a:pPr lvl="2"/>
            <a:r>
              <a:rPr lang="en-CA" altLang="en-US" sz="1000"/>
              <a:t>Straw poll request on CID 1084 - Harkins</a:t>
            </a:r>
          </a:p>
          <a:p>
            <a:pPr lvl="2"/>
            <a:r>
              <a:rPr lang="en-CA" altLang="en-US" sz="1000" dirty="0"/>
              <a:t>ED2 </a:t>
            </a:r>
            <a:r>
              <a:rPr lang="en-CA" altLang="en-US" sz="1000" dirty="0" err="1"/>
              <a:t>adhoc</a:t>
            </a:r>
            <a:r>
              <a:rPr lang="en-CA" altLang="en-US" sz="1000" dirty="0"/>
              <a:t> comments – Au (Huawei)</a:t>
            </a:r>
            <a:endParaRPr lang="en-CA" altLang="en-US" sz="100" dirty="0"/>
          </a:p>
          <a:p>
            <a:pPr lvl="1"/>
            <a:r>
              <a:rPr lang="en-CA" altLang="en-US" sz="1100" dirty="0"/>
              <a:t>Timeline, Teleconferences, </a:t>
            </a:r>
            <a:r>
              <a:rPr lang="en-CA" altLang="en-US" sz="1100" dirty="0" err="1"/>
              <a:t>Adhoc</a:t>
            </a:r>
            <a:r>
              <a:rPr lang="en-CA" altLang="en-US" sz="1100" dirty="0"/>
              <a:t>, Plan for March</a:t>
            </a:r>
            <a:endParaRPr lang="en-CA" altLang="en-US" sz="1050" dirty="0"/>
          </a:p>
          <a:p>
            <a:pPr lvl="1"/>
            <a:r>
              <a:rPr lang="en-CA" altLang="en-US" sz="1100" dirty="0" err="1"/>
              <a:t>AoB</a:t>
            </a:r>
            <a:endParaRPr lang="en-CA" altLang="en-US" sz="1100" dirty="0"/>
          </a:p>
          <a:p>
            <a:pPr lvl="1"/>
            <a:r>
              <a:rPr lang="en-CA" altLang="en-US" sz="1100" dirty="0"/>
              <a:t>Adjourn</a:t>
            </a:r>
            <a:endParaRPr lang="en-CA" altLang="en-US" sz="1200" dirty="0"/>
          </a:p>
        </p:txBody>
      </p:sp>
      <p:sp>
        <p:nvSpPr>
          <p:cNvPr id="7" name="Rectangle 19">
            <a:extLst>
              <a:ext uri="{FF2B5EF4-FFF2-40B4-BE49-F238E27FC236}">
                <a16:creationId xmlns:a16="http://schemas.microsoft.com/office/drawing/2014/main" id="{12EA73ED-8534-496E-953B-F9D898315292}"/>
              </a:ext>
            </a:extLst>
          </p:cNvPr>
          <p:cNvSpPr>
            <a:spLocks noChangeArrowheads="1"/>
          </p:cNvSpPr>
          <p:nvPr/>
        </p:nvSpPr>
        <p:spPr bwMode="auto">
          <a:xfrm>
            <a:off x="1066798" y="3549535"/>
            <a:ext cx="4495801"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Wednesday Jan 19, 4pm ET</a:t>
            </a:r>
          </a:p>
          <a:p>
            <a:pPr lvl="1"/>
            <a:r>
              <a:rPr lang="en-US" altLang="en-US" sz="1100" dirty="0"/>
              <a:t>Editor Report</a:t>
            </a:r>
            <a:endParaRPr lang="en-CA" altLang="en-US" sz="1100" dirty="0"/>
          </a:p>
          <a:p>
            <a:pPr lvl="1"/>
            <a:r>
              <a:rPr lang="en-CA" altLang="en-US" sz="1100" dirty="0"/>
              <a:t>Comment Resolution</a:t>
            </a:r>
          </a:p>
          <a:p>
            <a:pPr lvl="2"/>
            <a:r>
              <a:rPr lang="en-CA" altLang="en-US" sz="1000" dirty="0"/>
              <a:t>SEC comments – Rison (Samsung)</a:t>
            </a:r>
          </a:p>
          <a:p>
            <a:pPr lvl="1"/>
            <a:r>
              <a:rPr lang="en-CA" altLang="en-US" sz="1100" dirty="0"/>
              <a:t>Recess</a:t>
            </a:r>
            <a:endParaRPr lang="en-CA" altLang="en-US" sz="1400" dirty="0"/>
          </a:p>
        </p:txBody>
      </p:sp>
      <p:sp>
        <p:nvSpPr>
          <p:cNvPr id="8" name="Rectangle 19">
            <a:extLst>
              <a:ext uri="{FF2B5EF4-FFF2-40B4-BE49-F238E27FC236}">
                <a16:creationId xmlns:a16="http://schemas.microsoft.com/office/drawing/2014/main" id="{4CD249A7-B25B-4413-A490-DA16C7C17DEA}"/>
              </a:ext>
            </a:extLst>
          </p:cNvPr>
          <p:cNvSpPr>
            <a:spLocks noChangeArrowheads="1"/>
          </p:cNvSpPr>
          <p:nvPr/>
        </p:nvSpPr>
        <p:spPr bwMode="auto">
          <a:xfrm>
            <a:off x="1066799" y="4876800"/>
            <a:ext cx="5029201"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Thursday Jan 20, 4pm ET</a:t>
            </a:r>
          </a:p>
          <a:p>
            <a:pPr lvl="1"/>
            <a:r>
              <a:rPr lang="en-CA" altLang="en-US" sz="1100" dirty="0"/>
              <a:t>Comment Resolution</a:t>
            </a:r>
            <a:endParaRPr lang="pt-BR" sz="1000" dirty="0"/>
          </a:p>
          <a:p>
            <a:pPr lvl="2"/>
            <a:r>
              <a:rPr lang="nl-NL" sz="1000" dirty="0"/>
              <a:t>Document 11-22/0082 – Patil (Qualcomm)</a:t>
            </a:r>
          </a:p>
          <a:p>
            <a:pPr lvl="2"/>
            <a:r>
              <a:rPr lang="nl-NL" sz="1000" dirty="0"/>
              <a:t>Document 11-22/0115 – Patil (Qualcomm)</a:t>
            </a:r>
          </a:p>
          <a:p>
            <a:pPr lvl="1"/>
            <a:r>
              <a:rPr lang="en-CA" altLang="en-US" sz="1100" dirty="0"/>
              <a:t>Recess</a:t>
            </a:r>
            <a:endParaRPr lang="en-CA" altLang="en-US" sz="1600" dirty="0"/>
          </a:p>
        </p:txBody>
      </p:sp>
      <p:sp>
        <p:nvSpPr>
          <p:cNvPr id="9" name="Rectangle 19">
            <a:extLst>
              <a:ext uri="{FF2B5EF4-FFF2-40B4-BE49-F238E27FC236}">
                <a16:creationId xmlns:a16="http://schemas.microsoft.com/office/drawing/2014/main" id="{646D209B-E15C-40CD-B6C9-BF023D20E53D}"/>
              </a:ext>
            </a:extLst>
          </p:cNvPr>
          <p:cNvSpPr>
            <a:spLocks noChangeArrowheads="1"/>
          </p:cNvSpPr>
          <p:nvPr/>
        </p:nvSpPr>
        <p:spPr bwMode="auto">
          <a:xfrm>
            <a:off x="6996110" y="1371600"/>
            <a:ext cx="5043489"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Friday Jan 21, 1:30pm ET</a:t>
            </a:r>
          </a:p>
          <a:p>
            <a:pPr lvl="1"/>
            <a:r>
              <a:rPr lang="en-CA" altLang="en-US" sz="1100" dirty="0"/>
              <a:t>Comment Resolution</a:t>
            </a:r>
          </a:p>
          <a:p>
            <a:pPr lvl="2"/>
            <a:r>
              <a:rPr lang="nl-NL" sz="1000"/>
              <a:t>CID 2089 – Rison (Samsung) </a:t>
            </a:r>
            <a:endParaRPr lang="en-CA" altLang="en-US" sz="1000"/>
          </a:p>
          <a:p>
            <a:pPr lvl="2"/>
            <a:r>
              <a:rPr lang="en-CA" altLang="en-US" sz="1000" dirty="0"/>
              <a:t>MAC </a:t>
            </a:r>
            <a:r>
              <a:rPr lang="en-CA" altLang="en-US" sz="1000" dirty="0" err="1"/>
              <a:t>adhoc</a:t>
            </a:r>
            <a:r>
              <a:rPr lang="en-CA" altLang="en-US" sz="1000" dirty="0"/>
              <a:t> comments – Hamilton (Ruckus/</a:t>
            </a:r>
            <a:r>
              <a:rPr lang="en-CA" altLang="en-US" sz="1000" dirty="0" err="1"/>
              <a:t>Commscope</a:t>
            </a:r>
            <a:r>
              <a:rPr lang="en-CA" altLang="en-US" sz="1000" dirty="0"/>
              <a:t>)  </a:t>
            </a:r>
          </a:p>
          <a:p>
            <a:pPr lvl="1"/>
            <a:r>
              <a:rPr lang="en-CA" altLang="en-US" sz="1100" dirty="0"/>
              <a:t>Recess</a:t>
            </a:r>
            <a:endParaRPr lang="en-CA" altLang="en-US" sz="1800" dirty="0"/>
          </a:p>
        </p:txBody>
      </p:sp>
    </p:spTree>
    <p:extLst>
      <p:ext uri="{BB962C8B-B14F-4D97-AF65-F5344CB8AC3E}">
        <p14:creationId xmlns:p14="http://schemas.microsoft.com/office/powerpoint/2010/main" val="38306190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800" dirty="0"/>
              <a:t>Approve the minutes in documents</a:t>
            </a:r>
            <a:endParaRPr lang="en-US" altLang="en-US" sz="1800" dirty="0"/>
          </a:p>
          <a:p>
            <a:pPr>
              <a:lnSpc>
                <a:spcPct val="80000"/>
              </a:lnSpc>
            </a:pPr>
            <a:r>
              <a:rPr lang="en-US" altLang="en-US" sz="1800" dirty="0"/>
              <a:t>11-22/35r0  Telecon Minutes for </a:t>
            </a:r>
            <a:r>
              <a:rPr lang="en-US" altLang="en-US" sz="1800" dirty="0" err="1"/>
              <a:t>REVme</a:t>
            </a:r>
            <a:r>
              <a:rPr lang="en-US" altLang="en-US" sz="1800" dirty="0"/>
              <a:t> - January 7 –  </a:t>
            </a:r>
            <a:r>
              <a:rPr lang="en-US" altLang="en-US" sz="1800" dirty="0">
                <a:hlinkClick r:id="rId2"/>
              </a:rPr>
              <a:t>https://mentor.ieee.org/802.11/dcn/22/11-22-0035-00-000m-telecon-minutes-for-revme-january-7.docx</a:t>
            </a:r>
            <a:r>
              <a:rPr lang="en-US" altLang="en-US" sz="1800" dirty="0"/>
              <a:t> </a:t>
            </a:r>
          </a:p>
          <a:p>
            <a:pPr>
              <a:lnSpc>
                <a:spcPct val="80000"/>
              </a:lnSpc>
            </a:pPr>
            <a:r>
              <a:rPr lang="en-US" altLang="en-US" sz="1800" dirty="0"/>
              <a:t>11-21/1967r2 Telecon Minutes for </a:t>
            </a:r>
            <a:r>
              <a:rPr lang="en-US" altLang="en-US" sz="1800" dirty="0" err="1"/>
              <a:t>REVme</a:t>
            </a:r>
            <a:r>
              <a:rPr lang="en-US" altLang="en-US" sz="1800" dirty="0"/>
              <a:t> - December 6 13 and 20 –  </a:t>
            </a:r>
            <a:r>
              <a:rPr lang="en-US" altLang="en-US" sz="1800" dirty="0">
                <a:hlinkClick r:id="rId3"/>
              </a:rPr>
              <a:t>https://mentor.ieee.org/802.11/dcn/21/11-21-1967-02-000m-telecon-minutes-for-revme-december-6-13-and-20.docx</a:t>
            </a:r>
            <a:r>
              <a:rPr lang="en-US" altLang="en-US" sz="1800" dirty="0"/>
              <a:t> </a:t>
            </a:r>
          </a:p>
          <a:p>
            <a:pPr>
              <a:lnSpc>
                <a:spcPct val="80000"/>
              </a:lnSpc>
            </a:pPr>
            <a:r>
              <a:rPr lang="en-US" altLang="en-US" sz="1800" dirty="0"/>
              <a:t>11-21/1901r2 Telecon Minutes for </a:t>
            </a:r>
            <a:r>
              <a:rPr lang="en-US" altLang="en-US" sz="1800" dirty="0" err="1"/>
              <a:t>REVme</a:t>
            </a:r>
            <a:r>
              <a:rPr lang="en-US" altLang="en-US" sz="1800" dirty="0"/>
              <a:t> - November 22 and 29 – </a:t>
            </a:r>
            <a:r>
              <a:rPr lang="en-US" altLang="en-US" sz="1800" dirty="0">
                <a:hlinkClick r:id="rId4"/>
              </a:rPr>
              <a:t>https://mentor.ieee.org/802.11/dcn/21/11-21-1901-02-000m-telecon-minutes-for-revme-november-22-and-29.docx</a:t>
            </a:r>
            <a:r>
              <a:rPr lang="en-US" altLang="en-US" sz="1800" dirty="0"/>
              <a:t> </a:t>
            </a:r>
          </a:p>
          <a:p>
            <a:pPr>
              <a:lnSpc>
                <a:spcPct val="80000"/>
              </a:lnSpc>
            </a:pPr>
            <a:r>
              <a:rPr lang="en-US" altLang="en-US" sz="1800" dirty="0"/>
              <a:t>11-21/1838r4 Telecon Minutes for </a:t>
            </a:r>
            <a:r>
              <a:rPr lang="en-US" altLang="en-US" sz="1800" dirty="0" err="1"/>
              <a:t>REVme</a:t>
            </a:r>
            <a:r>
              <a:rPr lang="en-US" altLang="en-US" sz="1800" dirty="0"/>
              <a:t> - November Electronic Plenary – </a:t>
            </a:r>
            <a:r>
              <a:rPr lang="en-US" altLang="en-US" sz="1800" dirty="0">
                <a:hlinkClick r:id="rId5"/>
              </a:rPr>
              <a:t>https://mentor.ieee.org/802.11/dcn/21/11-21-1838-04-000m-telecon-minutes-for-revme-november-electronic-plenary.docx</a:t>
            </a:r>
            <a:endParaRPr lang="en-US" altLang="en-US" sz="1800" dirty="0"/>
          </a:p>
          <a:p>
            <a:pPr marL="0" indent="0">
              <a:lnSpc>
                <a:spcPct val="80000"/>
              </a:lnSpc>
              <a:buNone/>
            </a:pPr>
            <a:r>
              <a:rPr lang="en-US" altLang="en-US" sz="1800" dirty="0"/>
              <a:t>  </a:t>
            </a:r>
            <a:endParaRPr lang="en-US" sz="1800" dirty="0"/>
          </a:p>
          <a:p>
            <a:pPr marL="0" indent="0">
              <a:lnSpc>
                <a:spcPct val="80000"/>
              </a:lnSpc>
              <a:buNone/>
            </a:pPr>
            <a:r>
              <a:rPr lang="en-CA" dirty="0"/>
              <a:t>Moved: Jon </a:t>
            </a:r>
            <a:r>
              <a:rPr lang="en-CA" dirty="0" err="1"/>
              <a:t>Rosdahl</a:t>
            </a:r>
            <a:endParaRPr lang="en-CA" dirty="0"/>
          </a:p>
          <a:p>
            <a:pPr marL="0" indent="0">
              <a:buNone/>
            </a:pPr>
            <a:r>
              <a:rPr lang="en-CA" dirty="0"/>
              <a:t>Seconded: Mark Hamilton</a:t>
            </a:r>
          </a:p>
          <a:p>
            <a:pPr marL="0" indent="0">
              <a:buNone/>
            </a:pPr>
            <a:r>
              <a:rPr lang="en-CA" dirty="0"/>
              <a:t>Results: Passes. Unanimous.</a:t>
            </a:r>
            <a:endParaRPr lang="en-US" altLang="en-US" dirty="0"/>
          </a:p>
          <a:p>
            <a:pPr lvl="1">
              <a:lnSpc>
                <a:spcPct val="80000"/>
              </a:lnSpc>
            </a:pPr>
            <a:endParaRPr lang="en-US" altLang="en-US" dirty="0"/>
          </a:p>
          <a:p>
            <a:pPr>
              <a:lnSpc>
                <a:spcPct val="80000"/>
              </a:lnSpc>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7</a:t>
            </a:fld>
            <a:endParaRPr lang="en-US" altLang="en-US"/>
          </a:p>
        </p:txBody>
      </p:sp>
    </p:spTree>
    <p:extLst>
      <p:ext uri="{BB962C8B-B14F-4D97-AF65-F5344CB8AC3E}">
        <p14:creationId xmlns:p14="http://schemas.microsoft.com/office/powerpoint/2010/main" val="15540632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a:lnSpc>
                <a:spcPct val="80000"/>
              </a:lnSpc>
            </a:pPr>
            <a:r>
              <a:rPr lang="en-US" altLang="en-US" sz="1800" dirty="0"/>
              <a:t>Deprecation of 802.1D - Osama</a:t>
            </a:r>
          </a:p>
          <a:p>
            <a:pPr lvl="1">
              <a:lnSpc>
                <a:spcPct val="80000"/>
              </a:lnSpc>
            </a:pPr>
            <a:r>
              <a:rPr lang="en-US" altLang="en-US" sz="1400" dirty="0">
                <a:hlinkClick r:id="rId2"/>
              </a:rPr>
              <a:t>https://www.ieee802.org/1/files/public/docs2021/maint-parsons-802.1D_withdrawal_status-0321-v1.pdf</a:t>
            </a:r>
            <a:r>
              <a:rPr lang="en-US" altLang="en-US" sz="1400" dirty="0"/>
              <a:t>  </a:t>
            </a:r>
          </a:p>
          <a:p>
            <a:pPr>
              <a:lnSpc>
                <a:spcPct val="80000"/>
              </a:lnSpc>
            </a:pPr>
            <a:r>
              <a:rPr lang="en-US" altLang="en-US" sz="1800" dirty="0"/>
              <a:t>ESS and HESSID – Arch contribution – Mark Hamilton</a:t>
            </a:r>
          </a:p>
          <a:p>
            <a:pPr lvl="1">
              <a:lnSpc>
                <a:spcPct val="80000"/>
              </a:lnSpc>
            </a:pPr>
            <a:r>
              <a:rPr lang="en-US" altLang="en-US" sz="1400" dirty="0">
                <a:hlinkClick r:id="rId3"/>
              </a:rPr>
              <a:t>https://mentor.ieee.org/802.11/dcn/20/11-20-0177-08-0arc-liaison-to-revmd-on-ess.docx</a:t>
            </a:r>
            <a:r>
              <a:rPr lang="en-US" altLang="en-US" sz="1400" dirty="0"/>
              <a:t> </a:t>
            </a:r>
          </a:p>
          <a:p>
            <a:pPr>
              <a:lnSpc>
                <a:spcPct val="80000"/>
              </a:lnSpc>
            </a:pPr>
            <a:r>
              <a:rPr lang="en-US" altLang="en-US" sz="1800" dirty="0"/>
              <a:t>QoS re-work – Osama (re-submit comments)</a:t>
            </a:r>
          </a:p>
          <a:p>
            <a:pPr>
              <a:lnSpc>
                <a:spcPct val="80000"/>
              </a:lnSpc>
            </a:pPr>
            <a:r>
              <a:rPr lang="en-US" altLang="en-US" sz="1800" dirty="0"/>
              <a:t>Annex G removal proposal – Graham (</a:t>
            </a:r>
            <a:r>
              <a:rPr lang="en-US" altLang="en-US" sz="1800" dirty="0" err="1"/>
              <a:t>Menzo</a:t>
            </a:r>
            <a:r>
              <a:rPr lang="en-US" altLang="en-US" sz="1800" dirty="0"/>
              <a:t> will help)</a:t>
            </a:r>
          </a:p>
          <a:p>
            <a:pPr>
              <a:lnSpc>
                <a:spcPct val="80000"/>
              </a:lnSpc>
            </a:pPr>
            <a:r>
              <a:rPr lang="en-US" altLang="en-US" sz="1800" dirty="0"/>
              <a:t>Peer to peer/Direct – Emily Qi</a:t>
            </a:r>
          </a:p>
          <a:p>
            <a:pPr>
              <a:lnSpc>
                <a:spcPct val="80000"/>
              </a:lnSpc>
            </a:pPr>
            <a:r>
              <a:rPr lang="en-US" altLang="en-US" sz="1800" dirty="0"/>
              <a:t>What is a “QoS Data Frame”? – Mark Rison </a:t>
            </a:r>
          </a:p>
          <a:p>
            <a:pPr lvl="1">
              <a:lnSpc>
                <a:spcPct val="80000"/>
              </a:lnSpc>
            </a:pPr>
            <a:r>
              <a:rPr lang="en-US" altLang="en-US" sz="1400" dirty="0"/>
              <a:t>Doc 11-20/0435 for CID 4259</a:t>
            </a:r>
          </a:p>
          <a:p>
            <a:pPr>
              <a:lnSpc>
                <a:spcPct val="80000"/>
              </a:lnSpc>
            </a:pPr>
            <a:r>
              <a:rPr lang="en-US" altLang="en-US" sz="1800" dirty="0"/>
              <a:t>What does “a beacon interval” mean? – Mark Rison </a:t>
            </a:r>
          </a:p>
          <a:p>
            <a:pPr lvl="1">
              <a:lnSpc>
                <a:spcPct val="80000"/>
              </a:lnSpc>
            </a:pPr>
            <a:r>
              <a:rPr lang="en-US" altLang="en-US" sz="1400" dirty="0"/>
              <a:t>11-19/0856 under CID 2316</a:t>
            </a:r>
          </a:p>
          <a:p>
            <a:pPr>
              <a:lnSpc>
                <a:spcPct val="80000"/>
              </a:lnSpc>
            </a:pPr>
            <a:r>
              <a:rPr lang="en-US" altLang="en-US" sz="1800" dirty="0" err="1"/>
              <a:t>EAPol</a:t>
            </a:r>
            <a:r>
              <a:rPr lang="en-US" altLang="en-US" sz="1800" dirty="0"/>
              <a:t>-Key Notation – Mike Montemurro</a:t>
            </a:r>
          </a:p>
          <a:p>
            <a:pPr>
              <a:lnSpc>
                <a:spcPct val="80000"/>
              </a:lnSpc>
            </a:pPr>
            <a:r>
              <a:rPr lang="en-US" altLang="en-US" sz="1800" dirty="0"/>
              <a:t>Data Rate limiting feature – Mark Hamilton</a:t>
            </a:r>
          </a:p>
          <a:p>
            <a:pPr>
              <a:lnSpc>
                <a:spcPct val="80000"/>
              </a:lnSpc>
            </a:pPr>
            <a:r>
              <a:rPr lang="en-US" altLang="en-US" sz="1800" dirty="0"/>
              <a:t>Use of passive requirement in the specification – Joe Levy</a:t>
            </a:r>
          </a:p>
          <a:p>
            <a:pPr>
              <a:lnSpc>
                <a:spcPct val="80000"/>
              </a:lnSpc>
            </a:pPr>
            <a:r>
              <a:rPr lang="en-US" altLang="en-US" sz="1800" dirty="0"/>
              <a:t>IEEE 802.11ax problem discovered in </a:t>
            </a:r>
            <a:r>
              <a:rPr lang="en-US" altLang="en-US" sz="1800" dirty="0" err="1"/>
              <a:t>TGbe</a:t>
            </a:r>
            <a:r>
              <a:rPr lang="en-US" altLang="en-US" sz="1800" dirty="0"/>
              <a:t> and explained in doc 11-21/269</a:t>
            </a:r>
          </a:p>
          <a:p>
            <a:pPr>
              <a:lnSpc>
                <a:spcPct val="80000"/>
              </a:lnSpc>
            </a:pPr>
            <a:endParaRPr lang="en-US" altLang="en-US" sz="2000" dirty="0"/>
          </a:p>
          <a:p>
            <a:pPr>
              <a:lnSpc>
                <a:spcPct val="80000"/>
              </a:lnSpc>
            </a:pPr>
            <a:endParaRPr lang="en-US" altLang="en-US" sz="2000" dirty="0"/>
          </a:p>
          <a:p>
            <a:pPr>
              <a:lnSpc>
                <a:spcPct val="80000"/>
              </a:lnSpc>
            </a:pPr>
            <a:endParaRPr lang="en-US" altLang="en-US" sz="2000" dirty="0"/>
          </a:p>
          <a:p>
            <a:pPr>
              <a:lnSpc>
                <a:spcPct val="80000"/>
              </a:lnSpc>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Issues</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8</a:t>
            </a:fld>
            <a:endParaRPr lang="en-US" altLang="en-US"/>
          </a:p>
        </p:txBody>
      </p:sp>
    </p:spTree>
    <p:extLst>
      <p:ext uri="{BB962C8B-B14F-4D97-AF65-F5344CB8AC3E}">
        <p14:creationId xmlns:p14="http://schemas.microsoft.com/office/powerpoint/2010/main" val="22811104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1600200"/>
            <a:ext cx="7772400" cy="4114800"/>
          </a:xfrm>
        </p:spPr>
        <p:txBody>
          <a:bodyPr/>
          <a:lstStyle/>
          <a:p>
            <a:pPr>
              <a:lnSpc>
                <a:spcPct val="80000"/>
              </a:lnSpc>
            </a:pPr>
            <a:r>
              <a:rPr lang="en-US" altLang="en-US" sz="2000" dirty="0">
                <a:solidFill>
                  <a:srgbClr val="00B050"/>
                </a:solidFill>
              </a:rPr>
              <a:t>Feb 2021 – PAR Approval</a:t>
            </a:r>
          </a:p>
          <a:p>
            <a:pPr>
              <a:lnSpc>
                <a:spcPct val="80000"/>
              </a:lnSpc>
            </a:pPr>
            <a:r>
              <a:rPr lang="en-US" altLang="en-US" sz="2000" dirty="0">
                <a:solidFill>
                  <a:srgbClr val="00B050"/>
                </a:solidFill>
              </a:rPr>
              <a:t>March 2021– Initial meeting, issue comment collection on IEEE Std 802.11-2020 (if published)</a:t>
            </a:r>
          </a:p>
          <a:p>
            <a:pPr>
              <a:lnSpc>
                <a:spcPct val="80000"/>
              </a:lnSpc>
            </a:pPr>
            <a:r>
              <a:rPr lang="en-US" altLang="en-US" sz="2000" dirty="0">
                <a:solidFill>
                  <a:srgbClr val="00B050"/>
                </a:solidFill>
              </a:rPr>
              <a:t>March 2021 – Draft 0.00 available</a:t>
            </a:r>
          </a:p>
          <a:p>
            <a:pPr>
              <a:lnSpc>
                <a:spcPct val="80000"/>
              </a:lnSpc>
            </a:pPr>
            <a:r>
              <a:rPr lang="en-US" altLang="en-US" sz="2000" dirty="0">
                <a:solidFill>
                  <a:srgbClr val="00B050"/>
                </a:solidFill>
              </a:rPr>
              <a:t>May 2021 – Process CC input, 11ax, 11ay, 11ba integration begins</a:t>
            </a:r>
          </a:p>
          <a:p>
            <a:pPr>
              <a:lnSpc>
                <a:spcPct val="80000"/>
              </a:lnSpc>
            </a:pPr>
            <a:r>
              <a:rPr lang="en-US" altLang="en-US" sz="2000" dirty="0">
                <a:solidFill>
                  <a:srgbClr val="00B050"/>
                </a:solidFill>
              </a:rPr>
              <a:t>Nov 2021 – Initial D1.0 WG Letter ballot </a:t>
            </a:r>
          </a:p>
          <a:p>
            <a:pPr>
              <a:lnSpc>
                <a:spcPct val="80000"/>
              </a:lnSpc>
            </a:pPr>
            <a:r>
              <a:rPr lang="en-US" altLang="en-US" sz="2000" dirty="0">
                <a:solidFill>
                  <a:srgbClr val="FF0000"/>
                </a:solidFill>
              </a:rPr>
              <a:t>Jul 2022 – D2.0 Recirculation LB </a:t>
            </a:r>
          </a:p>
          <a:p>
            <a:pPr>
              <a:lnSpc>
                <a:spcPct val="80000"/>
              </a:lnSpc>
            </a:pPr>
            <a:r>
              <a:rPr lang="en-US" altLang="en-US" sz="2000" dirty="0">
                <a:solidFill>
                  <a:srgbClr val="FF9966"/>
                </a:solidFill>
              </a:rPr>
              <a:t>Mar 2023 – D3.0 Recirculation LB (11az + other amendments &lt;11bc, 11bd, 11bb&gt; ) </a:t>
            </a:r>
          </a:p>
          <a:p>
            <a:pPr>
              <a:lnSpc>
                <a:spcPct val="80000"/>
              </a:lnSpc>
            </a:pPr>
            <a:r>
              <a:rPr lang="en-US" altLang="en-US" sz="2000" dirty="0">
                <a:solidFill>
                  <a:srgbClr val="FF9966"/>
                </a:solidFill>
              </a:rPr>
              <a:t>Sep 2023 – D4.0 Recirculation (&lt;other amendments – if Jul&gt;)</a:t>
            </a:r>
          </a:p>
          <a:p>
            <a:pPr>
              <a:lnSpc>
                <a:spcPct val="80000"/>
              </a:lnSpc>
            </a:pPr>
            <a:r>
              <a:rPr lang="en-US" altLang="en-US" sz="2000" dirty="0">
                <a:solidFill>
                  <a:srgbClr val="FF9966"/>
                </a:solidFill>
              </a:rPr>
              <a:t>Nov 2023 – D5.0 Initial SA Ballot </a:t>
            </a:r>
          </a:p>
          <a:p>
            <a:pPr>
              <a:lnSpc>
                <a:spcPct val="80000"/>
              </a:lnSpc>
            </a:pPr>
            <a:r>
              <a:rPr lang="en-US" altLang="en-US" sz="2000" dirty="0">
                <a:solidFill>
                  <a:srgbClr val="FF9966"/>
                </a:solidFill>
              </a:rPr>
              <a:t>Mar 2024 – D6.0 Recirculation SA Ballot  </a:t>
            </a:r>
          </a:p>
          <a:p>
            <a:pPr>
              <a:lnSpc>
                <a:spcPct val="80000"/>
              </a:lnSpc>
            </a:pPr>
            <a:r>
              <a:rPr lang="en-US" altLang="en-US" sz="2000" dirty="0">
                <a:solidFill>
                  <a:srgbClr val="FF9966"/>
                </a:solidFill>
              </a:rPr>
              <a:t>May 2024 – D7.0 Recirculation SA Ballot</a:t>
            </a:r>
          </a:p>
          <a:p>
            <a:pPr>
              <a:lnSpc>
                <a:spcPct val="80000"/>
              </a:lnSpc>
            </a:pPr>
            <a:r>
              <a:rPr lang="en-US" altLang="en-US" sz="2000" dirty="0"/>
              <a:t>Jun 2024 – D7.0 Recirculation SA Ballot (clean recirculation)</a:t>
            </a:r>
          </a:p>
          <a:p>
            <a:pPr>
              <a:lnSpc>
                <a:spcPct val="80000"/>
              </a:lnSpc>
            </a:pPr>
            <a:r>
              <a:rPr lang="en-US" altLang="en-US" sz="2000" dirty="0"/>
              <a:t>Sep 2024 – </a:t>
            </a:r>
            <a:r>
              <a:rPr lang="en-US" altLang="en-US" sz="2000" dirty="0" err="1"/>
              <a:t>RevCom</a:t>
            </a:r>
            <a:r>
              <a:rPr lang="en-US" altLang="en-US" sz="2000" dirty="0"/>
              <a:t>/SASB Approval</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TGme</a:t>
            </a:r>
            <a:r>
              <a:rPr lang="en-CA" dirty="0"/>
              <a:t> Timeline</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9</a:t>
            </a:fld>
            <a:endParaRPr lang="en-US" altLang="en-US"/>
          </a:p>
        </p:txBody>
      </p:sp>
    </p:spTree>
    <p:extLst>
      <p:ext uri="{BB962C8B-B14F-4D97-AF65-F5344CB8AC3E}">
        <p14:creationId xmlns:p14="http://schemas.microsoft.com/office/powerpoint/2010/main" val="915059276"/>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107960</TotalTime>
  <Words>2506</Words>
  <Application>Microsoft Office PowerPoint</Application>
  <PresentationFormat>Widescreen</PresentationFormat>
  <Paragraphs>259</Paragraphs>
  <Slides>20</Slides>
  <Notes>12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7" baseType="lpstr">
      <vt:lpstr>Arial</vt:lpstr>
      <vt:lpstr>Calibri</vt:lpstr>
      <vt:lpstr>Helvetica</vt:lpstr>
      <vt:lpstr>Monotype Sorts</vt:lpstr>
      <vt:lpstr>Times New Roman</vt:lpstr>
      <vt:lpstr>802-11-Submission</vt:lpstr>
      <vt:lpstr>Document</vt:lpstr>
      <vt:lpstr>PowerPoint Presentation</vt:lpstr>
      <vt:lpstr>Abstract</vt:lpstr>
      <vt:lpstr>Chair’s welcome and Patent Reminder</vt:lpstr>
      <vt:lpstr>Registration for the January 802.11 Interim session</vt:lpstr>
      <vt:lpstr>LB Comment Resolution for REVme</vt:lpstr>
      <vt:lpstr>REVme Agenda</vt:lpstr>
      <vt:lpstr>REVme minutes approval</vt:lpstr>
      <vt:lpstr>REVme Issues</vt:lpstr>
      <vt:lpstr>TGme Timeline</vt:lpstr>
      <vt:lpstr>Teleconference – Meeting plan until March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11-21/xxxx</dc:title>
  <dc:subject>Task Group AY November 2015 Meeting Agenda</dc:subject>
  <dc:creator>"mmontemurro@blackberry.com" &lt;mmontemurro@blackberry.com&gt;</dc:creator>
  <cp:keywords>May 2021</cp:keywords>
  <dc:description/>
  <cp:lastModifiedBy>Mike Montemurro</cp:lastModifiedBy>
  <cp:revision>4605</cp:revision>
  <cp:lastPrinted>2014-11-04T15:04:57Z</cp:lastPrinted>
  <dcterms:created xsi:type="dcterms:W3CDTF">2007-04-17T18:10:23Z</dcterms:created>
  <dcterms:modified xsi:type="dcterms:W3CDTF">2022-01-24T23:54:51Z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