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850" r:id="rId2"/>
    <p:sldId id="851" r:id="rId3"/>
    <p:sldId id="423" r:id="rId4"/>
    <p:sldId id="858" r:id="rId5"/>
    <p:sldId id="613" r:id="rId6"/>
    <p:sldId id="857" r:id="rId7"/>
    <p:sldId id="856" r:id="rId8"/>
    <p:sldId id="854" r:id="rId9"/>
    <p:sldId id="855" r:id="rId10"/>
    <p:sldId id="848" r:id="rId11"/>
    <p:sldId id="754" r:id="rId12"/>
    <p:sldId id="755" r:id="rId13"/>
    <p:sldId id="458" r:id="rId14"/>
    <p:sldId id="489" r:id="rId15"/>
    <p:sldId id="814" r:id="rId16"/>
    <p:sldId id="815" r:id="rId17"/>
    <p:sldId id="749" r:id="rId18"/>
    <p:sldId id="767" r:id="rId19"/>
    <p:sldId id="768" r:id="rId20"/>
    <p:sldId id="746" r:id="rId21"/>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423"/>
            <p14:sldId id="858"/>
            <p14:sldId id="613"/>
            <p14:sldId id="857"/>
            <p14:sldId id="856"/>
            <p14:sldId id="854"/>
            <p14:sldId id="855"/>
            <p14:sldId id="848"/>
          </p14:sldIdLst>
        </p14:section>
        <p14:section name="Untitled Section" id="{785FCC10-6561-4604-AB95-6417B3A9F74F}">
          <p14:sldIdLst>
            <p14:sldId id="754"/>
            <p14:sldId id="755"/>
            <p14:sldId id="458"/>
            <p14:sldId id="489"/>
            <p14:sldId id="814"/>
            <p14:sldId id="815"/>
            <p14:sldId id="749"/>
            <p14:sldId id="767"/>
            <p14:sldId id="768"/>
            <p14:sldId id="7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3314129-09D4-4D19-9F39-9870B6E616A8}" v="8" dt="2022-01-17T14:17:49.08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21" autoAdjust="0"/>
    <p:restoredTop sz="96371" autoAdjust="0"/>
  </p:normalViewPr>
  <p:slideViewPr>
    <p:cSldViewPr>
      <p:cViewPr varScale="1">
        <p:scale>
          <a:sx n="91" d="100"/>
          <a:sy n="91" d="100"/>
        </p:scale>
        <p:origin x="114" y="28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63314129-09D4-4D19-9F39-9870B6E616A8}"/>
    <pc:docChg chg="undo custSel addSld delSld modSld modMainMaster modSection">
      <pc:chgData name="Mike Montemurro" userId="40c20c913ca7511e" providerId="LiveId" clId="{63314129-09D4-4D19-9F39-9870B6E616A8}" dt="2022-01-17T14:19:31.635" v="411" actId="20577"/>
      <pc:docMkLst>
        <pc:docMk/>
      </pc:docMkLst>
      <pc:sldChg chg="modSp mod">
        <pc:chgData name="Mike Montemurro" userId="40c20c913ca7511e" providerId="LiveId" clId="{63314129-09D4-4D19-9F39-9870B6E616A8}" dt="2022-01-17T14:15:35.450" v="258" actId="1076"/>
        <pc:sldMkLst>
          <pc:docMk/>
          <pc:sldMk cId="3830619075" sldId="613"/>
        </pc:sldMkLst>
        <pc:spChg chg="mod">
          <ac:chgData name="Mike Montemurro" userId="40c20c913ca7511e" providerId="LiveId" clId="{63314129-09D4-4D19-9F39-9870B6E616A8}" dt="2022-01-17T14:15:35.450" v="258" actId="1076"/>
          <ac:spMkLst>
            <pc:docMk/>
            <pc:sldMk cId="3830619075" sldId="613"/>
            <ac:spMk id="7" creationId="{12EA73ED-8534-496E-953B-F9D898315292}"/>
          </ac:spMkLst>
        </pc:spChg>
        <pc:spChg chg="mod">
          <ac:chgData name="Mike Montemurro" userId="40c20c913ca7511e" providerId="LiveId" clId="{63314129-09D4-4D19-9F39-9870B6E616A8}" dt="2022-01-17T14:12:59.107" v="142" actId="20577"/>
          <ac:spMkLst>
            <pc:docMk/>
            <pc:sldMk cId="3830619075" sldId="613"/>
            <ac:spMk id="8" creationId="{4CD249A7-B25B-4413-A490-DA16C7C17DEA}"/>
          </ac:spMkLst>
        </pc:spChg>
        <pc:spChg chg="mod">
          <ac:chgData name="Mike Montemurro" userId="40c20c913ca7511e" providerId="LiveId" clId="{63314129-09D4-4D19-9F39-9870B6E616A8}" dt="2022-01-17T14:13:08.477" v="152" actId="20577"/>
          <ac:spMkLst>
            <pc:docMk/>
            <pc:sldMk cId="3830619075" sldId="613"/>
            <ac:spMk id="9" creationId="{646D209B-E15C-40CD-B6C9-BF023D20E53D}"/>
          </ac:spMkLst>
        </pc:spChg>
        <pc:spChg chg="mod">
          <ac:chgData name="Mike Montemurro" userId="40c20c913ca7511e" providerId="LiveId" clId="{63314129-09D4-4D19-9F39-9870B6E616A8}" dt="2022-01-17T14:14:52.306" v="244" actId="20577"/>
          <ac:spMkLst>
            <pc:docMk/>
            <pc:sldMk cId="3830619075" sldId="613"/>
            <ac:spMk id="10" creationId="{CC2AB40D-EE73-4F6E-AF6C-5BB8815A67AA}"/>
          </ac:spMkLst>
        </pc:spChg>
        <pc:spChg chg="mod">
          <ac:chgData name="Mike Montemurro" userId="40c20c913ca7511e" providerId="LiveId" clId="{63314129-09D4-4D19-9F39-9870B6E616A8}" dt="2022-01-17T14:14:39.999" v="237" actId="20577"/>
          <ac:spMkLst>
            <pc:docMk/>
            <pc:sldMk cId="3830619075" sldId="613"/>
            <ac:spMk id="4103" creationId="{00000000-0000-0000-0000-000000000000}"/>
          </ac:spMkLst>
        </pc:spChg>
      </pc:sldChg>
      <pc:sldChg chg="modSp mod">
        <pc:chgData name="Mike Montemurro" userId="40c20c913ca7511e" providerId="LiveId" clId="{63314129-09D4-4D19-9F39-9870B6E616A8}" dt="2022-01-17T14:19:31.635" v="411" actId="20577"/>
        <pc:sldMkLst>
          <pc:docMk/>
          <pc:sldMk cId="3056178945" sldId="848"/>
        </pc:sldMkLst>
        <pc:spChg chg="mod">
          <ac:chgData name="Mike Montemurro" userId="40c20c913ca7511e" providerId="LiveId" clId="{63314129-09D4-4D19-9F39-9870B6E616A8}" dt="2022-01-17T14:18:49.957" v="377" actId="20577"/>
          <ac:spMkLst>
            <pc:docMk/>
            <pc:sldMk cId="3056178945" sldId="848"/>
            <ac:spMk id="4" creationId="{2D54C6BD-C858-48E4-ADDB-E13D7A95204A}"/>
          </ac:spMkLst>
        </pc:spChg>
        <pc:spChg chg="mod">
          <ac:chgData name="Mike Montemurro" userId="40c20c913ca7511e" providerId="LiveId" clId="{63314129-09D4-4D19-9F39-9870B6E616A8}" dt="2022-01-17T14:19:31.635" v="411" actId="20577"/>
          <ac:spMkLst>
            <pc:docMk/>
            <pc:sldMk cId="3056178945" sldId="848"/>
            <ac:spMk id="5" creationId="{312E63CB-7AA4-47E9-A213-073D8CADFEE1}"/>
          </ac:spMkLst>
        </pc:spChg>
      </pc:sldChg>
      <pc:sldChg chg="modSp mod">
        <pc:chgData name="Mike Montemurro" userId="40c20c913ca7511e" providerId="LiveId" clId="{63314129-09D4-4D19-9F39-9870B6E616A8}" dt="2022-01-13T17:59:44.199" v="27" actId="20577"/>
        <pc:sldMkLst>
          <pc:docMk/>
          <pc:sldMk cId="2822743645" sldId="850"/>
        </pc:sldMkLst>
        <pc:spChg chg="mod">
          <ac:chgData name="Mike Montemurro" userId="40c20c913ca7511e" providerId="LiveId" clId="{63314129-09D4-4D19-9F39-9870B6E616A8}" dt="2022-01-13T17:59:44.199" v="27" actId="20577"/>
          <ac:spMkLst>
            <pc:docMk/>
            <pc:sldMk cId="2822743645" sldId="850"/>
            <ac:spMk id="4" creationId="{27F8E238-240A-4782-BD7C-888A610FFE0E}"/>
          </ac:spMkLst>
        </pc:spChg>
        <pc:spChg chg="mod">
          <ac:chgData name="Mike Montemurro" userId="40c20c913ca7511e" providerId="LiveId" clId="{63314129-09D4-4D19-9F39-9870B6E616A8}" dt="2022-01-13T17:59:36.541" v="15" actId="20577"/>
          <ac:spMkLst>
            <pc:docMk/>
            <pc:sldMk cId="2822743645" sldId="850"/>
            <ac:spMk id="5" creationId="{5C289E12-1085-4168-A398-0F7249308ABA}"/>
          </ac:spMkLst>
        </pc:spChg>
      </pc:sldChg>
      <pc:sldChg chg="modSp mod">
        <pc:chgData name="Mike Montemurro" userId="40c20c913ca7511e" providerId="LiveId" clId="{63314129-09D4-4D19-9F39-9870B6E616A8}" dt="2022-01-17T14:15:19.875" v="257" actId="20577"/>
        <pc:sldMkLst>
          <pc:docMk/>
          <pc:sldMk cId="1366082887" sldId="851"/>
        </pc:sldMkLst>
        <pc:spChg chg="mod">
          <ac:chgData name="Mike Montemurro" userId="40c20c913ca7511e" providerId="LiveId" clId="{63314129-09D4-4D19-9F39-9870B6E616A8}" dt="2022-01-17T14:15:19.875" v="257" actId="20577"/>
          <ac:spMkLst>
            <pc:docMk/>
            <pc:sldMk cId="1366082887" sldId="851"/>
            <ac:spMk id="5" creationId="{CE3CB10D-55A8-4529-BEDD-F608F8F8F2BA}"/>
          </ac:spMkLst>
        </pc:spChg>
      </pc:sldChg>
      <pc:sldChg chg="modSp mod">
        <pc:chgData name="Mike Montemurro" userId="40c20c913ca7511e" providerId="LiveId" clId="{63314129-09D4-4D19-9F39-9870B6E616A8}" dt="2022-01-17T14:18:18.053" v="370" actId="5793"/>
        <pc:sldMkLst>
          <pc:docMk/>
          <pc:sldMk cId="1554063236" sldId="857"/>
        </pc:sldMkLst>
        <pc:spChg chg="mod">
          <ac:chgData name="Mike Montemurro" userId="40c20c913ca7511e" providerId="LiveId" clId="{63314129-09D4-4D19-9F39-9870B6E616A8}" dt="2022-01-17T14:18:18.053" v="370" actId="5793"/>
          <ac:spMkLst>
            <pc:docMk/>
            <pc:sldMk cId="1554063236" sldId="857"/>
            <ac:spMk id="5" creationId="{312E63CB-7AA4-47E9-A213-073D8CADFEE1}"/>
          </ac:spMkLst>
        </pc:spChg>
      </pc:sldChg>
      <pc:sldChg chg="new del">
        <pc:chgData name="Mike Montemurro" userId="40c20c913ca7511e" providerId="LiveId" clId="{63314129-09D4-4D19-9F39-9870B6E616A8}" dt="2022-01-17T14:18:47.269" v="372" actId="680"/>
        <pc:sldMkLst>
          <pc:docMk/>
          <pc:sldMk cId="3747438542" sldId="859"/>
        </pc:sldMkLst>
      </pc:sldChg>
      <pc:sldMasterChg chg="modSp mod">
        <pc:chgData name="Mike Montemurro" userId="40c20c913ca7511e" providerId="LiveId" clId="{63314129-09D4-4D19-9F39-9870B6E616A8}" dt="2022-01-13T18:00:13.357" v="45" actId="20577"/>
        <pc:sldMasterMkLst>
          <pc:docMk/>
          <pc:sldMasterMk cId="0" sldId="2147483648"/>
        </pc:sldMasterMkLst>
        <pc:spChg chg="mod">
          <ac:chgData name="Mike Montemurro" userId="40c20c913ca7511e" providerId="LiveId" clId="{63314129-09D4-4D19-9F39-9870B6E616A8}" dt="2022-01-13T18:00:02.933" v="39" actId="20577"/>
          <ac:spMkLst>
            <pc:docMk/>
            <pc:sldMasterMk cId="0" sldId="2147483648"/>
            <ac:spMk id="11" creationId="{00000000-0000-0000-0000-000000000000}"/>
          </ac:spMkLst>
        </pc:spChg>
        <pc:spChg chg="mod">
          <ac:chgData name="Mike Montemurro" userId="40c20c913ca7511e" providerId="LiveId" clId="{63314129-09D4-4D19-9F39-9870B6E616A8}" dt="2022-01-13T18:00:13.357" v="45"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27484878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918385" y="304027"/>
            <a:ext cx="3359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802.11-21/1965r0</a:t>
            </a: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January 2022</a:t>
            </a:r>
            <a:endParaRPr lang="en-US" altLang="en-US" sz="18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hyperlink" Target="https://cvent.me/4xn8Ql"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1/11-21-1967-02-000m-telecon-minutes-for-revme-december-6-13-and-20.docx" TargetMode="External"/><Relationship Id="rId2" Type="http://schemas.openxmlformats.org/officeDocument/2006/relationships/hyperlink" Target="https://mentor.ieee.org/802.11/dcn/22/11-22-0035-00-000m-telecon-minutes-for-revme-january-7.docx" TargetMode="External"/><Relationship Id="rId1" Type="http://schemas.openxmlformats.org/officeDocument/2006/relationships/slideLayout" Target="../slideLayouts/slideLayout1.xml"/><Relationship Id="rId5" Type="http://schemas.openxmlformats.org/officeDocument/2006/relationships/hyperlink" Target="https://mentor.ieee.org/802.11/dcn/21/11-21-1838-04-000m-telecon-minutes-for-revme-november-electronic-plenary.docx" TargetMode="External"/><Relationship Id="rId4" Type="http://schemas.openxmlformats.org/officeDocument/2006/relationships/hyperlink" Target="https://mentor.ieee.org/802.11/dcn/21/11-21-1901-02-000m-telecon-minutes-for-revme-november-22-and-29.docx"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20/11-20-0177-08-0arc-liaison-to-revmd-on-ess.docx" TargetMode="External"/><Relationship Id="rId2" Type="http://schemas.openxmlformats.org/officeDocument/2006/relationships/hyperlink" Target="https://www.ieee802.org/1/files/public/docs2021/maint-parsons-802.1D_withdrawal_status-0321-v1.pdf"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January 2022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2022-01-18</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3923730753"/>
              </p:ext>
            </p:extLst>
          </p:nvPr>
        </p:nvGraphicFramePr>
        <p:xfrm>
          <a:off x="2047875" y="2274888"/>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047875" y="2274888"/>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a:lnSpc>
                <a:spcPct val="80000"/>
              </a:lnSpc>
            </a:pPr>
            <a:r>
              <a:rPr lang="en-US" altLang="en-US" sz="2000" dirty="0"/>
              <a:t>Next call: Monday 31 January 2022 at 10am ET, 2hrs</a:t>
            </a:r>
          </a:p>
          <a:p>
            <a:pPr marL="0" indent="0">
              <a:lnSpc>
                <a:spcPct val="80000"/>
              </a:lnSpc>
              <a:buNone/>
            </a:pPr>
            <a:endParaRPr lang="en-US" altLang="en-US" sz="2000" dirty="0"/>
          </a:p>
          <a:p>
            <a:pPr>
              <a:lnSpc>
                <a:spcPct val="80000"/>
              </a:lnSpc>
            </a:pPr>
            <a:r>
              <a:rPr lang="en-US" altLang="en-US" sz="2000" dirty="0"/>
              <a:t>&lt;&gt; Feb, &lt;&gt; Mar – 10am ET, 2hrs </a:t>
            </a:r>
          </a:p>
          <a:p>
            <a:pPr>
              <a:lnSpc>
                <a:spcPct val="80000"/>
              </a:lnSpc>
            </a:pPr>
            <a:r>
              <a:rPr lang="en-US" altLang="en-US" sz="2000" dirty="0"/>
              <a:t>For the March Plenary: 5 sessions</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 – Meeting plan until March</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10</a:t>
            </a:fld>
            <a:endParaRPr lang="en-US" altLang="en-US"/>
          </a:p>
        </p:txBody>
      </p:sp>
    </p:spTree>
    <p:extLst>
      <p:ext uri="{BB962C8B-B14F-4D97-AF65-F5344CB8AC3E}">
        <p14:creationId xmlns:p14="http://schemas.microsoft.com/office/powerpoint/2010/main" val="30561789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a:pPr>
                <a:spcBef>
                  <a:spcPct val="0"/>
                </a:spcBef>
                <a:buFontTx/>
                <a:buNone/>
              </a:pPr>
              <a:t>11</a:t>
            </a:fld>
            <a:endParaRPr lang="en-GB" altLang="en-US" sz="1200" b="0"/>
          </a:p>
        </p:txBody>
      </p:sp>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0247"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xfrm>
            <a:off x="7418778" y="6475413"/>
            <a:ext cx="50404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a:pPr>
                <a:spcBef>
                  <a:spcPct val="0"/>
                </a:spcBef>
                <a:buFontTx/>
                <a:buNone/>
              </a:pPr>
              <a:t>12</a:t>
            </a:fld>
            <a:endParaRPr lang="en-GB" altLang="en-US" sz="1200" b="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1800" dirty="0"/>
            </a:br>
            <a:endParaRPr lang="en-US" altLang="en-US" sz="18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1271"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2209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a:pPr>
                <a:spcBef>
                  <a:spcPct val="0"/>
                </a:spcBef>
                <a:buFontTx/>
                <a:buNone/>
              </a:pPr>
              <a:t>13</a:t>
            </a:fld>
            <a:endParaRPr lang="en-US" altLang="en-US" sz="1200" b="0"/>
          </a:p>
        </p:txBody>
      </p:sp>
      <p:sp>
        <p:nvSpPr>
          <p:cNvPr id="12295" name="Text Box 4"/>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2209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a:pPr>
                <a:spcBef>
                  <a:spcPct val="0"/>
                </a:spcBef>
                <a:buFontTx/>
                <a:buNone/>
              </a:pPr>
              <a:t>14</a:t>
            </a:fld>
            <a:endParaRPr lang="en-US" altLang="en-US" sz="1200" b="0"/>
          </a:p>
        </p:txBody>
      </p:sp>
      <p:sp>
        <p:nvSpPr>
          <p:cNvPr id="13319"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15</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16</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17</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a:pPr>
                <a:spcBef>
                  <a:spcPct val="0"/>
                </a:spcBef>
                <a:buFontTx/>
                <a:buNone/>
              </a:pPr>
              <a:t>18</a:t>
            </a:fld>
            <a:endParaRPr lang="en-GB" altLang="en-US" sz="1200" b="0"/>
          </a:p>
        </p:txBody>
      </p:sp>
      <p:sp>
        <p:nvSpPr>
          <p:cNvPr id="15363"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a:pPr>
                <a:spcBef>
                  <a:spcPct val="0"/>
                </a:spcBef>
                <a:buFontTx/>
                <a:buNone/>
              </a:pPr>
              <a:t>19</a:t>
            </a:fld>
            <a:endParaRPr lang="en-GB" altLang="en-US" sz="1200" b="0"/>
          </a:p>
        </p:txBody>
      </p:sp>
      <p:sp>
        <p:nvSpPr>
          <p:cNvPr id="16387"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9"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REVme</a:t>
            </a:r>
            <a:r>
              <a:rPr lang="en-US" altLang="en-US" dirty="0"/>
              <a:t> agenda for the January 2022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a:pPr>
                <a:spcBef>
                  <a:spcPct val="0"/>
                </a:spcBef>
                <a:buFontTx/>
                <a:buNone/>
              </a:pPr>
              <a:t>20</a:t>
            </a:fld>
            <a:endParaRPr lang="en-US" altLang="en-US" sz="1200" b="0"/>
          </a:p>
        </p:txBody>
      </p:sp>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2209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a:t>Patent FAQ </a:t>
            </a:r>
          </a:p>
          <a:p>
            <a:pPr>
              <a:spcBef>
                <a:spcPct val="0"/>
              </a:spcBef>
              <a:spcAft>
                <a:spcPts val="900"/>
              </a:spcAft>
              <a:buNone/>
            </a:pPr>
            <a:r>
              <a:rPr lang="en-US" altLang="en-US" sz="1800">
                <a:hlinkClick r:id="rId3"/>
              </a:rPr>
              <a:t>http://standards.ieee.org/board/pat/faq.pdf</a:t>
            </a:r>
            <a:r>
              <a:rPr lang="en-US" altLang="en-US" sz="1800"/>
              <a:t> </a:t>
            </a:r>
          </a:p>
          <a:p>
            <a:pPr algn="just">
              <a:spcBef>
                <a:spcPts val="300"/>
              </a:spcBef>
              <a:buNone/>
            </a:pPr>
            <a:r>
              <a:rPr lang="en-US" altLang="en-US"/>
              <a:t>Disclosure of Affiliation</a:t>
            </a:r>
          </a:p>
          <a:p>
            <a:pPr algn="just">
              <a:spcBef>
                <a:spcPts val="300"/>
              </a:spcBef>
              <a:buNone/>
            </a:pPr>
            <a:r>
              <a:rPr lang="en-US" altLang="en-US" sz="1800">
                <a:hlinkClick r:id="rId4"/>
              </a:rPr>
              <a:t>http://standards.ieee.org/faqs/affiliationFAQ.html</a:t>
            </a:r>
            <a:endParaRPr lang="en-US" altLang="en-US"/>
          </a:p>
          <a:p>
            <a:pPr algn="just">
              <a:spcBef>
                <a:spcPts val="1200"/>
              </a:spcBef>
              <a:buNone/>
            </a:pPr>
            <a:r>
              <a:rPr lang="en-US" altLang="en-US"/>
              <a:t>Anti-Trust Guidelines </a:t>
            </a:r>
          </a:p>
          <a:p>
            <a:pPr algn="just">
              <a:spcBef>
                <a:spcPct val="0"/>
              </a:spcBef>
              <a:spcAft>
                <a:spcPts val="900"/>
              </a:spcAft>
              <a:buNone/>
            </a:pPr>
            <a:r>
              <a:rPr lang="en-US" altLang="en-US" sz="1800">
                <a:hlinkClick r:id="rId5"/>
              </a:rPr>
              <a:t>http://standards.ieee.org/resources/antitrust-guidelines.pdf</a:t>
            </a:r>
            <a:endParaRPr lang="en-US" altLang="en-US"/>
          </a:p>
          <a:p>
            <a:pPr algn="just">
              <a:spcBef>
                <a:spcPts val="300"/>
              </a:spcBef>
              <a:buNone/>
            </a:pPr>
            <a:r>
              <a:rPr lang="en-US" altLang="en-US"/>
              <a:t>Code of Ethics</a:t>
            </a:r>
          </a:p>
          <a:p>
            <a:pPr>
              <a:spcBef>
                <a:spcPct val="0"/>
              </a:spcBef>
              <a:spcAft>
                <a:spcPts val="900"/>
              </a:spcAft>
              <a:buNone/>
            </a:pPr>
            <a:r>
              <a:rPr lang="en-US" altLang="en-US" sz="1800">
                <a:hlinkClick r:id="rId6"/>
              </a:rPr>
              <a:t>http://www.ieee.org/web/membership/ethics/code_ethics.html</a:t>
            </a:r>
            <a:r>
              <a:rPr lang="en-US" altLang="en-US" sz="1800"/>
              <a:t>  </a:t>
            </a:r>
            <a:endParaRPr lang="en-US" altLang="en-US"/>
          </a:p>
          <a:p>
            <a:pPr algn="just">
              <a:spcBef>
                <a:spcPts val="300"/>
              </a:spcBef>
              <a:buNone/>
            </a:pPr>
            <a:r>
              <a:rPr lang="en-US" altLang="en-US"/>
              <a:t>IEEE 802.11 Working Group Operations Manual </a:t>
            </a:r>
          </a:p>
          <a:p>
            <a:pPr algn="just">
              <a:spcBef>
                <a:spcPts val="300"/>
              </a:spcBef>
              <a:spcAft>
                <a:spcPts val="300"/>
              </a:spcAft>
              <a:buNone/>
            </a:pPr>
            <a:r>
              <a:rPr lang="nl-NL" altLang="en-US" sz="1800">
                <a:hlinkClick r:id="rId7"/>
              </a:rPr>
              <a:t>https://mentor.ieee.org/802.11/dcn/14/11-14-0629-22-0000-802-11-operations-manual.docx</a:t>
            </a:r>
            <a:r>
              <a:rPr lang="nl-NL" altLang="en-US" sz="180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 Reminder – See slides 11-20</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0132C6D-8479-4142-B103-4D5169917FBD}"/>
              </a:ext>
            </a:extLst>
          </p:cNvPr>
          <p:cNvSpPr>
            <a:spLocks noGrp="1"/>
          </p:cNvSpPr>
          <p:nvPr>
            <p:ph type="title"/>
          </p:nvPr>
        </p:nvSpPr>
        <p:spPr/>
        <p:txBody>
          <a:bodyPr/>
          <a:lstStyle/>
          <a:p>
            <a:r>
              <a:rPr lang="en-US"/>
              <a:t>Registration for the November 802.11 plenary session</a:t>
            </a:r>
            <a:endParaRPr lang="en-CA" dirty="0"/>
          </a:p>
        </p:txBody>
      </p:sp>
      <p:sp>
        <p:nvSpPr>
          <p:cNvPr id="5" name="Content Placeholder 4">
            <a:extLst>
              <a:ext uri="{FF2B5EF4-FFF2-40B4-BE49-F238E27FC236}">
                <a16:creationId xmlns:a16="http://schemas.microsoft.com/office/drawing/2014/main" id="{CDBD87D4-BD90-4A7E-A129-BCF7400E3DBF}"/>
              </a:ext>
            </a:extLst>
          </p:cNvPr>
          <p:cNvSpPr>
            <a:spLocks noGrp="1"/>
          </p:cNvSpPr>
          <p:nvPr>
            <p:ph idx="1"/>
          </p:nvPr>
        </p:nvSpPr>
        <p:spPr/>
        <p:txBody>
          <a:bodyPr/>
          <a:lstStyle/>
          <a:p>
            <a:pPr>
              <a:buFont typeface="Arial" panose="020B0604020202020204" pitchFamily="34" charset="0"/>
              <a:buChar char="•"/>
            </a:pPr>
            <a:r>
              <a:rPr lang="en-US" dirty="0"/>
              <a:t>This meeting is part of the November IEEE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here </a:t>
            </a:r>
            <a:r>
              <a:rPr lang="en-US" dirty="0">
                <a:hlinkClick r:id="rId3"/>
              </a:rPr>
              <a:t>http://802world.org/plenary/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r>
              <a:rPr lang="en-CA" dirty="0"/>
              <a:t>.</a:t>
            </a:r>
            <a:endParaRPr lang="en-US" dirty="0"/>
          </a:p>
        </p:txBody>
      </p:sp>
      <p:sp>
        <p:nvSpPr>
          <p:cNvPr id="2" name="Footer Placeholder 1">
            <a:extLst>
              <a:ext uri="{FF2B5EF4-FFF2-40B4-BE49-F238E27FC236}">
                <a16:creationId xmlns:a16="http://schemas.microsoft.com/office/drawing/2014/main" id="{7A5BE313-1287-448C-A52D-B749FE92E552}"/>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3585371D-EE47-4EA8-BD3D-E27C1A68BB90}"/>
              </a:ext>
            </a:extLst>
          </p:cNvPr>
          <p:cNvSpPr>
            <a:spLocks noGrp="1"/>
          </p:cNvSpPr>
          <p:nvPr>
            <p:ph type="sldNum" sz="quarter" idx="11"/>
          </p:nvPr>
        </p:nvSpPr>
        <p:spPr/>
        <p:txBody>
          <a:bodyPr/>
          <a:lstStyle/>
          <a:p>
            <a:pPr>
              <a:defRPr/>
            </a:pPr>
            <a:r>
              <a:rPr lang="en-US" altLang="en-US"/>
              <a:t>Slide </a:t>
            </a:r>
            <a:fld id="{6835F41C-DEDC-4438-917D-1D94D2D033D6}" type="slidenum">
              <a:rPr lang="en-US" altLang="en-US" smtClean="0"/>
              <a:pPr>
                <a:defRPr/>
              </a:pPr>
              <a:t>4</a:t>
            </a:fld>
            <a:endParaRPr lang="en-US" altLang="en-US"/>
          </a:p>
        </p:txBody>
      </p:sp>
    </p:spTree>
    <p:extLst>
      <p:ext uri="{BB962C8B-B14F-4D97-AF65-F5344CB8AC3E}">
        <p14:creationId xmlns:p14="http://schemas.microsoft.com/office/powerpoint/2010/main" val="21629984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5</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4103" name="Rectangle 19"/>
          <p:cNvSpPr>
            <a:spLocks noChangeArrowheads="1"/>
          </p:cNvSpPr>
          <p:nvPr/>
        </p:nvSpPr>
        <p:spPr bwMode="auto">
          <a:xfrm>
            <a:off x="1066798" y="1143000"/>
            <a:ext cx="5181602"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Tuesday Jan 18, 4pm ET</a:t>
            </a:r>
          </a:p>
          <a:p>
            <a:pPr lvl="1"/>
            <a:r>
              <a:rPr lang="en-US" altLang="en-US" sz="1100" dirty="0"/>
              <a:t>Chair’s Welcome, Policy &amp; patent reminder</a:t>
            </a:r>
          </a:p>
          <a:p>
            <a:pPr lvl="1"/>
            <a:r>
              <a:rPr lang="en-US" altLang="en-US" sz="1100" dirty="0"/>
              <a:t>Approve agenda</a:t>
            </a:r>
          </a:p>
          <a:p>
            <a:pPr lvl="1"/>
            <a:r>
              <a:rPr lang="en-GB" sz="1100" dirty="0"/>
              <a:t>Editor Report</a:t>
            </a:r>
          </a:p>
          <a:p>
            <a:pPr lvl="1"/>
            <a:r>
              <a:rPr lang="en-GB" sz="1100" dirty="0"/>
              <a:t>Motions </a:t>
            </a:r>
          </a:p>
          <a:p>
            <a:pPr lvl="2"/>
            <a:r>
              <a:rPr lang="en-GB" sz="1000" dirty="0"/>
              <a:t>Telecon and November Plenary minutes (Slide x)</a:t>
            </a:r>
          </a:p>
          <a:p>
            <a:pPr lvl="2"/>
            <a:r>
              <a:rPr lang="en-GB" sz="1000" dirty="0"/>
              <a:t>CC35 – Document 11-22/0056r0</a:t>
            </a:r>
          </a:p>
          <a:p>
            <a:pPr lvl="1"/>
            <a:r>
              <a:rPr lang="en-GB" sz="1100" dirty="0"/>
              <a:t>Comment Resolution</a:t>
            </a:r>
          </a:p>
          <a:p>
            <a:pPr lvl="2"/>
            <a:r>
              <a:rPr lang="pt-BR" sz="1000" dirty="0"/>
              <a:t>&lt;&gt;</a:t>
            </a:r>
          </a:p>
          <a:p>
            <a:pPr lvl="1"/>
            <a:r>
              <a:rPr lang="en-US" altLang="en-US" sz="1100" dirty="0"/>
              <a:t>Recess</a:t>
            </a:r>
          </a:p>
          <a:p>
            <a:pPr lvl="2"/>
            <a:endParaRPr lang="en-GB" dirty="0"/>
          </a:p>
          <a:p>
            <a:pPr lvl="2"/>
            <a:endParaRPr lang="en-GB" sz="1400" dirty="0"/>
          </a:p>
          <a:p>
            <a:pPr lvl="2"/>
            <a:br>
              <a:rPr lang="en-GB" sz="100" dirty="0"/>
            </a:br>
            <a:endParaRPr lang="en-GB" sz="100" dirty="0"/>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6934201" y="3581400"/>
            <a:ext cx="4876799" cy="22994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Monday Jan 24, 4pm ET</a:t>
            </a:r>
          </a:p>
          <a:p>
            <a:pPr lvl="1"/>
            <a:r>
              <a:rPr lang="en-CA" altLang="en-US" sz="1200" dirty="0"/>
              <a:t>Comment Resolution</a:t>
            </a:r>
            <a:endParaRPr lang="en-CA" sz="1050" dirty="0"/>
          </a:p>
          <a:p>
            <a:pPr lvl="2"/>
            <a:r>
              <a:rPr lang="en-CA" sz="1050" dirty="0"/>
              <a:t>&lt;&gt;</a:t>
            </a:r>
          </a:p>
          <a:p>
            <a:pPr lvl="1"/>
            <a:r>
              <a:rPr lang="en-CA" altLang="en-US" sz="1200" dirty="0"/>
              <a:t>Motions </a:t>
            </a:r>
          </a:p>
          <a:p>
            <a:pPr lvl="2"/>
            <a:r>
              <a:rPr lang="en-CA" altLang="en-US" sz="1050" dirty="0"/>
              <a:t>&lt;&gt;</a:t>
            </a:r>
            <a:endParaRPr lang="en-CA" altLang="en-US" sz="100" dirty="0"/>
          </a:p>
          <a:p>
            <a:pPr lvl="1"/>
            <a:r>
              <a:rPr lang="en-CA" altLang="en-US" sz="1200" dirty="0"/>
              <a:t>Timeline, Teleconferences, </a:t>
            </a:r>
            <a:r>
              <a:rPr lang="en-CA" altLang="en-US" sz="1200" dirty="0" err="1"/>
              <a:t>Adhoc</a:t>
            </a:r>
            <a:r>
              <a:rPr lang="en-CA" altLang="en-US" sz="1200" dirty="0"/>
              <a:t>, Plan for January</a:t>
            </a:r>
            <a:endParaRPr lang="en-CA" altLang="en-US" sz="1100" dirty="0"/>
          </a:p>
          <a:p>
            <a:pPr lvl="1"/>
            <a:r>
              <a:rPr lang="en-CA" altLang="en-US" sz="1200" dirty="0" err="1"/>
              <a:t>AoB</a:t>
            </a:r>
            <a:endParaRPr lang="en-CA" altLang="en-US" sz="1400" dirty="0"/>
          </a:p>
        </p:txBody>
      </p:sp>
      <p:sp>
        <p:nvSpPr>
          <p:cNvPr id="7" name="Rectangle 19">
            <a:extLst>
              <a:ext uri="{FF2B5EF4-FFF2-40B4-BE49-F238E27FC236}">
                <a16:creationId xmlns:a16="http://schemas.microsoft.com/office/drawing/2014/main" id="{12EA73ED-8534-496E-953B-F9D898315292}"/>
              </a:ext>
            </a:extLst>
          </p:cNvPr>
          <p:cNvSpPr>
            <a:spLocks noChangeArrowheads="1"/>
          </p:cNvSpPr>
          <p:nvPr/>
        </p:nvSpPr>
        <p:spPr bwMode="auto">
          <a:xfrm>
            <a:off x="1066798" y="3323117"/>
            <a:ext cx="4495801"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Wednesday Jan 19, 4pm ET</a:t>
            </a:r>
          </a:p>
          <a:p>
            <a:pPr lvl="1"/>
            <a:r>
              <a:rPr lang="en-US" altLang="en-US" sz="1100" dirty="0"/>
              <a:t>Editor Report</a:t>
            </a:r>
            <a:endParaRPr lang="en-CA" altLang="en-US" sz="1100" dirty="0"/>
          </a:p>
          <a:p>
            <a:pPr lvl="1"/>
            <a:r>
              <a:rPr lang="en-CA" altLang="en-US" sz="1100" dirty="0"/>
              <a:t>Comment Resolution</a:t>
            </a:r>
          </a:p>
          <a:p>
            <a:pPr lvl="2"/>
            <a:r>
              <a:rPr lang="en-CA" sz="1000" dirty="0"/>
              <a:t>&lt;&gt;</a:t>
            </a:r>
            <a:endParaRPr lang="en-CA" altLang="en-US" sz="1000" dirty="0"/>
          </a:p>
          <a:p>
            <a:pPr lvl="1"/>
            <a:r>
              <a:rPr lang="en-CA" altLang="en-US" sz="1100" dirty="0"/>
              <a:t>Recess</a:t>
            </a:r>
            <a:endParaRPr lang="en-CA" altLang="en-US" sz="1400" dirty="0"/>
          </a:p>
        </p:txBody>
      </p:sp>
      <p:sp>
        <p:nvSpPr>
          <p:cNvPr id="8" name="Rectangle 19">
            <a:extLst>
              <a:ext uri="{FF2B5EF4-FFF2-40B4-BE49-F238E27FC236}">
                <a16:creationId xmlns:a16="http://schemas.microsoft.com/office/drawing/2014/main" id="{4CD249A7-B25B-4413-A490-DA16C7C17DEA}"/>
              </a:ext>
            </a:extLst>
          </p:cNvPr>
          <p:cNvSpPr>
            <a:spLocks noChangeArrowheads="1"/>
          </p:cNvSpPr>
          <p:nvPr/>
        </p:nvSpPr>
        <p:spPr bwMode="auto">
          <a:xfrm>
            <a:off x="1066799" y="4876800"/>
            <a:ext cx="5029201"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Thursday Jan 20, 4pm ET</a:t>
            </a:r>
          </a:p>
          <a:p>
            <a:pPr lvl="1"/>
            <a:r>
              <a:rPr lang="en-CA" altLang="en-US" sz="1100" dirty="0"/>
              <a:t>Comment Resolution</a:t>
            </a:r>
            <a:endParaRPr lang="pt-BR" sz="1000" dirty="0"/>
          </a:p>
          <a:p>
            <a:pPr lvl="2"/>
            <a:r>
              <a:rPr lang="pt-BR" sz="1000" dirty="0"/>
              <a:t>&lt;&gt;</a:t>
            </a:r>
            <a:endParaRPr lang="nl-NL" sz="1000" dirty="0"/>
          </a:p>
          <a:p>
            <a:pPr lvl="1"/>
            <a:r>
              <a:rPr lang="en-CA" altLang="en-US" sz="1100" dirty="0"/>
              <a:t>Recess</a:t>
            </a:r>
            <a:endParaRPr lang="en-CA" altLang="en-US" sz="1600" dirty="0"/>
          </a:p>
        </p:txBody>
      </p:sp>
      <p:sp>
        <p:nvSpPr>
          <p:cNvPr id="9" name="Rectangle 19">
            <a:extLst>
              <a:ext uri="{FF2B5EF4-FFF2-40B4-BE49-F238E27FC236}">
                <a16:creationId xmlns:a16="http://schemas.microsoft.com/office/drawing/2014/main" id="{646D209B-E15C-40CD-B6C9-BF023D20E53D}"/>
              </a:ext>
            </a:extLst>
          </p:cNvPr>
          <p:cNvSpPr>
            <a:spLocks noChangeArrowheads="1"/>
          </p:cNvSpPr>
          <p:nvPr/>
        </p:nvSpPr>
        <p:spPr bwMode="auto">
          <a:xfrm>
            <a:off x="6996110" y="1371600"/>
            <a:ext cx="5043489"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Friday Jan 21, 1:30pm ET</a:t>
            </a:r>
          </a:p>
          <a:p>
            <a:pPr lvl="1"/>
            <a:r>
              <a:rPr lang="en-CA" altLang="en-US" sz="1100" dirty="0"/>
              <a:t>Comment Resolution</a:t>
            </a:r>
          </a:p>
          <a:p>
            <a:pPr lvl="2"/>
            <a:r>
              <a:rPr lang="en-CA" altLang="en-US" sz="1000" dirty="0"/>
              <a:t>&lt;&gt;  </a:t>
            </a:r>
          </a:p>
          <a:p>
            <a:pPr lvl="1"/>
            <a:r>
              <a:rPr lang="en-CA" altLang="en-US" sz="1100" dirty="0"/>
              <a:t>Recess</a:t>
            </a:r>
            <a:endParaRPr lang="en-CA" altLang="en-US" sz="1800" dirty="0"/>
          </a:p>
        </p:txBody>
      </p:sp>
    </p:spTree>
    <p:extLst>
      <p:ext uri="{BB962C8B-B14F-4D97-AF65-F5344CB8AC3E}">
        <p14:creationId xmlns:p14="http://schemas.microsoft.com/office/powerpoint/2010/main" val="3830619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US" altLang="en-US" sz="2800" dirty="0"/>
              <a:t>Approve the minutes in documents</a:t>
            </a:r>
            <a:endParaRPr lang="en-US" altLang="en-US" sz="1800" dirty="0"/>
          </a:p>
          <a:p>
            <a:pPr>
              <a:lnSpc>
                <a:spcPct val="80000"/>
              </a:lnSpc>
            </a:pPr>
            <a:r>
              <a:rPr lang="en-US" altLang="en-US" sz="1800" dirty="0"/>
              <a:t>11-22/35r0  Telecon Minutes for </a:t>
            </a:r>
            <a:r>
              <a:rPr lang="en-US" altLang="en-US" sz="1800" dirty="0" err="1"/>
              <a:t>REVme</a:t>
            </a:r>
            <a:r>
              <a:rPr lang="en-US" altLang="en-US" sz="1800" dirty="0"/>
              <a:t> - January 7 –  </a:t>
            </a:r>
            <a:r>
              <a:rPr lang="en-US" altLang="en-US" sz="1800" dirty="0">
                <a:hlinkClick r:id="rId2"/>
              </a:rPr>
              <a:t>https://mentor.ieee.org/802.11/dcn/22/11-22-0035-00-000m-telecon-minutes-for-revme-january-7.docx</a:t>
            </a:r>
            <a:r>
              <a:rPr lang="en-US" altLang="en-US" sz="1800" dirty="0"/>
              <a:t> </a:t>
            </a:r>
          </a:p>
          <a:p>
            <a:pPr>
              <a:lnSpc>
                <a:spcPct val="80000"/>
              </a:lnSpc>
            </a:pPr>
            <a:r>
              <a:rPr lang="en-US" altLang="en-US" sz="1800" dirty="0"/>
              <a:t>11-21/1967r2 Telecon Minutes for </a:t>
            </a:r>
            <a:r>
              <a:rPr lang="en-US" altLang="en-US" sz="1800" dirty="0" err="1"/>
              <a:t>REVme</a:t>
            </a:r>
            <a:r>
              <a:rPr lang="en-US" altLang="en-US" sz="1800" dirty="0"/>
              <a:t> - December 6 13 and 20 –  </a:t>
            </a:r>
            <a:r>
              <a:rPr lang="en-US" altLang="en-US" sz="1800" dirty="0">
                <a:hlinkClick r:id="rId3"/>
              </a:rPr>
              <a:t>https://mentor.ieee.org/802.11/dcn/21/11-21-1967-02-000m-telecon-minutes-for-revme-december-6-13-and-20.docx</a:t>
            </a:r>
            <a:r>
              <a:rPr lang="en-US" altLang="en-US" sz="1800" dirty="0"/>
              <a:t> </a:t>
            </a:r>
          </a:p>
          <a:p>
            <a:pPr>
              <a:lnSpc>
                <a:spcPct val="80000"/>
              </a:lnSpc>
            </a:pPr>
            <a:r>
              <a:rPr lang="en-US" altLang="en-US" sz="1800" dirty="0"/>
              <a:t>11-21/1901r2 Telecon Minutes for </a:t>
            </a:r>
            <a:r>
              <a:rPr lang="en-US" altLang="en-US" sz="1800" dirty="0" err="1"/>
              <a:t>REVme</a:t>
            </a:r>
            <a:r>
              <a:rPr lang="en-US" altLang="en-US" sz="1800" dirty="0"/>
              <a:t> - November 22 and 29 – </a:t>
            </a:r>
            <a:r>
              <a:rPr lang="en-US" altLang="en-US" sz="1800" dirty="0">
                <a:hlinkClick r:id="rId4"/>
              </a:rPr>
              <a:t>https://mentor.ieee.org/802.11/dcn/21/11-21-1901-02-000m-telecon-minutes-for-revme-november-22-and-29.docx</a:t>
            </a:r>
            <a:r>
              <a:rPr lang="en-US" altLang="en-US" sz="1800" dirty="0"/>
              <a:t> </a:t>
            </a:r>
          </a:p>
          <a:p>
            <a:pPr>
              <a:lnSpc>
                <a:spcPct val="80000"/>
              </a:lnSpc>
            </a:pPr>
            <a:r>
              <a:rPr lang="en-US" altLang="en-US" sz="1800" dirty="0"/>
              <a:t>11-21/1838r4 Telecon Minutes for </a:t>
            </a:r>
            <a:r>
              <a:rPr lang="en-US" altLang="en-US" sz="1800" dirty="0" err="1"/>
              <a:t>REVme</a:t>
            </a:r>
            <a:r>
              <a:rPr lang="en-US" altLang="en-US" sz="1800" dirty="0"/>
              <a:t> - November Electronic Plenary – </a:t>
            </a:r>
            <a:r>
              <a:rPr lang="en-US" altLang="en-US" sz="1800" dirty="0">
                <a:hlinkClick r:id="rId5"/>
              </a:rPr>
              <a:t>https://mentor.ieee.org/802.11/dcn/21/11-21-1838-04-000m-telecon-minutes-for-revme-november-electronic-plenary.docx</a:t>
            </a:r>
            <a:endParaRPr lang="en-US" altLang="en-US" sz="1800" dirty="0"/>
          </a:p>
          <a:p>
            <a:pPr marL="0" indent="0">
              <a:lnSpc>
                <a:spcPct val="80000"/>
              </a:lnSpc>
              <a:buNone/>
            </a:pPr>
            <a:r>
              <a:rPr lang="en-US" altLang="en-US" sz="1800" dirty="0"/>
              <a:t>  </a:t>
            </a:r>
            <a:endParaRPr lang="en-US" sz="1800" dirty="0"/>
          </a:p>
          <a:p>
            <a:pPr marL="0" indent="0">
              <a:lnSpc>
                <a:spcPct val="80000"/>
              </a:lnSpc>
              <a:buNone/>
            </a:pPr>
            <a:r>
              <a:rPr lang="en-CA" dirty="0"/>
              <a:t>Moved: </a:t>
            </a:r>
          </a:p>
          <a:p>
            <a:pPr marL="0" indent="0">
              <a:buNone/>
            </a:pPr>
            <a:r>
              <a:rPr lang="en-CA" dirty="0"/>
              <a:t>Seconded: </a:t>
            </a:r>
          </a:p>
          <a:p>
            <a:pPr marL="0" indent="0">
              <a:buNone/>
            </a:pPr>
            <a:r>
              <a:rPr lang="en-CA" dirty="0"/>
              <a:t>Results: </a:t>
            </a:r>
            <a:endParaRPr lang="en-US" altLang="en-US" dirty="0"/>
          </a:p>
          <a:p>
            <a:pPr lvl="1">
              <a:lnSpc>
                <a:spcPct val="80000"/>
              </a:lnSpc>
            </a:pPr>
            <a:endParaRPr lang="en-US" altLang="en-US" dirty="0"/>
          </a:p>
          <a:p>
            <a:pPr>
              <a:lnSpc>
                <a:spcPct val="80000"/>
              </a:lnSpc>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6</a:t>
            </a:fld>
            <a:endParaRPr lang="en-US" altLang="en-US"/>
          </a:p>
        </p:txBody>
      </p:sp>
    </p:spTree>
    <p:extLst>
      <p:ext uri="{BB962C8B-B14F-4D97-AF65-F5344CB8AC3E}">
        <p14:creationId xmlns:p14="http://schemas.microsoft.com/office/powerpoint/2010/main" val="15540632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a:lnSpc>
                <a:spcPct val="80000"/>
              </a:lnSpc>
            </a:pPr>
            <a:r>
              <a:rPr lang="en-US" altLang="en-US" sz="1800" dirty="0"/>
              <a:t>Deprecation of 802.1D - Osama</a:t>
            </a:r>
          </a:p>
          <a:p>
            <a:pPr lvl="1">
              <a:lnSpc>
                <a:spcPct val="80000"/>
              </a:lnSpc>
            </a:pPr>
            <a:r>
              <a:rPr lang="en-US" altLang="en-US" sz="1400" dirty="0">
                <a:hlinkClick r:id="rId2"/>
              </a:rPr>
              <a:t>https://www.ieee802.org/1/files/public/docs2021/maint-parsons-802.1D_withdrawal_status-0321-v1.pdf</a:t>
            </a:r>
            <a:r>
              <a:rPr lang="en-US" altLang="en-US" sz="1400" dirty="0"/>
              <a:t>  </a:t>
            </a:r>
          </a:p>
          <a:p>
            <a:pPr>
              <a:lnSpc>
                <a:spcPct val="80000"/>
              </a:lnSpc>
            </a:pPr>
            <a:r>
              <a:rPr lang="en-US" altLang="en-US" sz="1800" dirty="0"/>
              <a:t>ESS and HESSID – Arch contribution – Mark Hamilton</a:t>
            </a:r>
          </a:p>
          <a:p>
            <a:pPr lvl="1">
              <a:lnSpc>
                <a:spcPct val="80000"/>
              </a:lnSpc>
            </a:pPr>
            <a:r>
              <a:rPr lang="en-US" altLang="en-US" sz="1400" dirty="0">
                <a:hlinkClick r:id="rId3"/>
              </a:rPr>
              <a:t>https://mentor.ieee.org/802.11/dcn/20/11-20-0177-08-0arc-liaison-to-revmd-on-ess.docx</a:t>
            </a:r>
            <a:r>
              <a:rPr lang="en-US" altLang="en-US" sz="1400" dirty="0"/>
              <a:t> </a:t>
            </a:r>
          </a:p>
          <a:p>
            <a:pPr>
              <a:lnSpc>
                <a:spcPct val="80000"/>
              </a:lnSpc>
            </a:pPr>
            <a:r>
              <a:rPr lang="en-US" altLang="en-US" sz="1800" dirty="0"/>
              <a:t>QoS re-work – Osama (re-submit comments)</a:t>
            </a:r>
          </a:p>
          <a:p>
            <a:pPr>
              <a:lnSpc>
                <a:spcPct val="80000"/>
              </a:lnSpc>
            </a:pPr>
            <a:r>
              <a:rPr lang="en-US" altLang="en-US" sz="1800" dirty="0"/>
              <a:t>Annex G removal proposal – Graham (</a:t>
            </a:r>
            <a:r>
              <a:rPr lang="en-US" altLang="en-US" sz="1800" dirty="0" err="1"/>
              <a:t>Menzo</a:t>
            </a:r>
            <a:r>
              <a:rPr lang="en-US" altLang="en-US" sz="1800" dirty="0"/>
              <a:t> will help)</a:t>
            </a:r>
          </a:p>
          <a:p>
            <a:pPr>
              <a:lnSpc>
                <a:spcPct val="80000"/>
              </a:lnSpc>
            </a:pPr>
            <a:r>
              <a:rPr lang="en-US" altLang="en-US" sz="1800" dirty="0"/>
              <a:t>Peer to peer/Direct – Emily Qi</a:t>
            </a:r>
          </a:p>
          <a:p>
            <a:pPr>
              <a:lnSpc>
                <a:spcPct val="80000"/>
              </a:lnSpc>
            </a:pPr>
            <a:r>
              <a:rPr lang="en-US" altLang="en-US" sz="1800" dirty="0"/>
              <a:t>What is a “QoS Data Frame”? – Mark Rison </a:t>
            </a:r>
          </a:p>
          <a:p>
            <a:pPr lvl="1">
              <a:lnSpc>
                <a:spcPct val="80000"/>
              </a:lnSpc>
            </a:pPr>
            <a:r>
              <a:rPr lang="en-US" altLang="en-US" sz="1400" dirty="0"/>
              <a:t>Doc 11-20/0435 for CID 4259</a:t>
            </a:r>
          </a:p>
          <a:p>
            <a:pPr>
              <a:lnSpc>
                <a:spcPct val="80000"/>
              </a:lnSpc>
            </a:pPr>
            <a:r>
              <a:rPr lang="en-US" altLang="en-US" sz="1800" dirty="0"/>
              <a:t>What does “a beacon interval” mean? – Mark Rison </a:t>
            </a:r>
          </a:p>
          <a:p>
            <a:pPr lvl="1">
              <a:lnSpc>
                <a:spcPct val="80000"/>
              </a:lnSpc>
            </a:pPr>
            <a:r>
              <a:rPr lang="en-US" altLang="en-US" sz="1400" dirty="0"/>
              <a:t>11-19/0856 under CID 2316</a:t>
            </a:r>
          </a:p>
          <a:p>
            <a:pPr>
              <a:lnSpc>
                <a:spcPct val="80000"/>
              </a:lnSpc>
            </a:pPr>
            <a:r>
              <a:rPr lang="en-US" altLang="en-US" sz="1800" dirty="0" err="1"/>
              <a:t>EAPol</a:t>
            </a:r>
            <a:r>
              <a:rPr lang="en-US" altLang="en-US" sz="1800" dirty="0"/>
              <a:t>-Key Notation – Mike Montemurro</a:t>
            </a:r>
          </a:p>
          <a:p>
            <a:pPr>
              <a:lnSpc>
                <a:spcPct val="80000"/>
              </a:lnSpc>
            </a:pPr>
            <a:r>
              <a:rPr lang="en-US" altLang="en-US" sz="1800" dirty="0"/>
              <a:t>Data Rate limiting feature – Mark Hamilton</a:t>
            </a:r>
          </a:p>
          <a:p>
            <a:pPr>
              <a:lnSpc>
                <a:spcPct val="80000"/>
              </a:lnSpc>
            </a:pPr>
            <a:r>
              <a:rPr lang="en-US" altLang="en-US" sz="1800" dirty="0"/>
              <a:t>Use of passive requirement in the specification – Joe Levy</a:t>
            </a:r>
          </a:p>
          <a:p>
            <a:pPr>
              <a:lnSpc>
                <a:spcPct val="80000"/>
              </a:lnSpc>
            </a:pPr>
            <a:r>
              <a:rPr lang="en-US" altLang="en-US" sz="1800" dirty="0"/>
              <a:t>IEEE 802.11ax problem discovered in </a:t>
            </a:r>
            <a:r>
              <a:rPr lang="en-US" altLang="en-US" sz="1800" dirty="0" err="1"/>
              <a:t>TGbe</a:t>
            </a:r>
            <a:r>
              <a:rPr lang="en-US" altLang="en-US" sz="1800" dirty="0"/>
              <a:t> and explained in doc 11-21/269</a:t>
            </a:r>
          </a:p>
          <a:p>
            <a:pPr>
              <a:lnSpc>
                <a:spcPct val="80000"/>
              </a:lnSpc>
            </a:pPr>
            <a:endParaRPr lang="en-US" altLang="en-US" sz="2000" dirty="0"/>
          </a:p>
          <a:p>
            <a:pPr>
              <a:lnSpc>
                <a:spcPct val="80000"/>
              </a:lnSpc>
            </a:pPr>
            <a:endParaRPr lang="en-US" altLang="en-US" sz="2000" dirty="0"/>
          </a:p>
          <a:p>
            <a:pPr>
              <a:lnSpc>
                <a:spcPct val="80000"/>
              </a:lnSpc>
            </a:pPr>
            <a:endParaRPr lang="en-US" altLang="en-US" sz="2000" dirty="0"/>
          </a:p>
          <a:p>
            <a:pPr>
              <a:lnSpc>
                <a:spcPct val="80000"/>
              </a:lnSpc>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Issues</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7</a:t>
            </a:fld>
            <a:endParaRPr lang="en-US" altLang="en-US"/>
          </a:p>
        </p:txBody>
      </p:sp>
    </p:spTree>
    <p:extLst>
      <p:ext uri="{BB962C8B-B14F-4D97-AF65-F5344CB8AC3E}">
        <p14:creationId xmlns:p14="http://schemas.microsoft.com/office/powerpoint/2010/main" val="22811104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1600200"/>
            <a:ext cx="7772400" cy="4114800"/>
          </a:xfrm>
        </p:spPr>
        <p:txBody>
          <a:bodyPr/>
          <a:lstStyle/>
          <a:p>
            <a:pPr>
              <a:lnSpc>
                <a:spcPct val="80000"/>
              </a:lnSpc>
            </a:pPr>
            <a:r>
              <a:rPr lang="en-US" altLang="en-US" sz="2000" dirty="0">
                <a:solidFill>
                  <a:srgbClr val="00B050"/>
                </a:solidFill>
              </a:rPr>
              <a:t>Feb 2021 – PAR Approval</a:t>
            </a:r>
          </a:p>
          <a:p>
            <a:pPr>
              <a:lnSpc>
                <a:spcPct val="80000"/>
              </a:lnSpc>
            </a:pPr>
            <a:r>
              <a:rPr lang="en-US" altLang="en-US" sz="2000" dirty="0">
                <a:solidFill>
                  <a:srgbClr val="00B050"/>
                </a:solidFill>
              </a:rPr>
              <a:t>March 2021– Initial meeting, issue comment collection on IEEE Std 802.11-2020 (if published)</a:t>
            </a:r>
          </a:p>
          <a:p>
            <a:pPr>
              <a:lnSpc>
                <a:spcPct val="80000"/>
              </a:lnSpc>
            </a:pPr>
            <a:r>
              <a:rPr lang="en-US" altLang="en-US" sz="2000" dirty="0">
                <a:solidFill>
                  <a:srgbClr val="00B050"/>
                </a:solidFill>
              </a:rPr>
              <a:t>March 2021 – Draft 0.00 available</a:t>
            </a:r>
          </a:p>
          <a:p>
            <a:pPr>
              <a:lnSpc>
                <a:spcPct val="80000"/>
              </a:lnSpc>
            </a:pPr>
            <a:r>
              <a:rPr lang="en-US" altLang="en-US" sz="2000" dirty="0">
                <a:solidFill>
                  <a:srgbClr val="00B050"/>
                </a:solidFill>
              </a:rPr>
              <a:t>May 2021 – Process CC input, 11ax, 11ay, 11ba integration begins</a:t>
            </a:r>
          </a:p>
          <a:p>
            <a:pPr>
              <a:lnSpc>
                <a:spcPct val="80000"/>
              </a:lnSpc>
            </a:pPr>
            <a:r>
              <a:rPr lang="en-US" altLang="en-US" sz="2000" dirty="0"/>
              <a:t>Nov 2021 – Initial D1.0 WG Letter ballot </a:t>
            </a:r>
          </a:p>
          <a:p>
            <a:pPr>
              <a:lnSpc>
                <a:spcPct val="80000"/>
              </a:lnSpc>
            </a:pPr>
            <a:r>
              <a:rPr lang="en-US" altLang="en-US" sz="2000" dirty="0"/>
              <a:t>May 2022 –D2.0 Recirculation LB </a:t>
            </a:r>
          </a:p>
          <a:p>
            <a:pPr>
              <a:lnSpc>
                <a:spcPct val="80000"/>
              </a:lnSpc>
            </a:pPr>
            <a:r>
              <a:rPr lang="en-US" altLang="en-US" sz="2000" dirty="0"/>
              <a:t>Jan 2023 – D3.0 Recirculation LB (</a:t>
            </a:r>
            <a:r>
              <a:rPr lang="en-US" altLang="en-US" sz="2000" dirty="0">
                <a:solidFill>
                  <a:srgbClr val="0000FF"/>
                </a:solidFill>
              </a:rPr>
              <a:t>11az + other amendments &lt;11bc, 11bd, 11bb&gt;</a:t>
            </a:r>
            <a:r>
              <a:rPr lang="en-US" altLang="en-US" sz="2000" dirty="0">
                <a:solidFill>
                  <a:srgbClr val="0070C0"/>
                </a:solidFill>
              </a:rPr>
              <a:t> </a:t>
            </a:r>
            <a:r>
              <a:rPr lang="en-US" altLang="en-US" sz="2000" dirty="0"/>
              <a:t>) </a:t>
            </a:r>
          </a:p>
          <a:p>
            <a:pPr>
              <a:lnSpc>
                <a:spcPct val="80000"/>
              </a:lnSpc>
            </a:pPr>
            <a:r>
              <a:rPr lang="en-US" altLang="en-US" sz="2000" dirty="0"/>
              <a:t>May 2023 – D4.0 Recirculation (</a:t>
            </a:r>
            <a:r>
              <a:rPr lang="en-US" altLang="en-US" sz="2000" dirty="0">
                <a:solidFill>
                  <a:srgbClr val="0000FF"/>
                </a:solidFill>
              </a:rPr>
              <a:t>other amendment integration</a:t>
            </a:r>
            <a:r>
              <a:rPr lang="en-US" altLang="en-US" sz="2000" dirty="0"/>
              <a:t>)</a:t>
            </a:r>
          </a:p>
          <a:p>
            <a:pPr>
              <a:lnSpc>
                <a:spcPct val="80000"/>
              </a:lnSpc>
            </a:pPr>
            <a:r>
              <a:rPr lang="en-US" altLang="en-US" sz="2000" dirty="0"/>
              <a:t>Jul 2023 – D5.0 Initial SA Ballot (</a:t>
            </a:r>
            <a:r>
              <a:rPr lang="en-US" altLang="en-US" sz="2000" dirty="0">
                <a:solidFill>
                  <a:srgbClr val="0000FF"/>
                </a:solidFill>
              </a:rPr>
              <a:t>pending integration</a:t>
            </a:r>
            <a:r>
              <a:rPr lang="en-US" altLang="en-US" sz="2000" dirty="0"/>
              <a:t>)</a:t>
            </a:r>
          </a:p>
          <a:p>
            <a:pPr>
              <a:lnSpc>
                <a:spcPct val="80000"/>
              </a:lnSpc>
            </a:pPr>
            <a:r>
              <a:rPr lang="en-US" altLang="en-US" sz="2000" dirty="0"/>
              <a:t>Jan 2024 – D6.0 Recirculation SA Ballot  </a:t>
            </a:r>
          </a:p>
          <a:p>
            <a:pPr>
              <a:lnSpc>
                <a:spcPct val="80000"/>
              </a:lnSpc>
            </a:pPr>
            <a:r>
              <a:rPr lang="en-US" altLang="en-US" sz="2000" dirty="0"/>
              <a:t>May 2024 – D7.0 Recirculation SA Ballot</a:t>
            </a:r>
          </a:p>
          <a:p>
            <a:pPr>
              <a:lnSpc>
                <a:spcPct val="80000"/>
              </a:lnSpc>
            </a:pPr>
            <a:r>
              <a:rPr lang="en-US" altLang="en-US" sz="2000" dirty="0"/>
              <a:t>Jun 2024 – D7.0 Recirculation SA Ballot (clean recirculation)</a:t>
            </a:r>
          </a:p>
          <a:p>
            <a:pPr>
              <a:lnSpc>
                <a:spcPct val="80000"/>
              </a:lnSpc>
            </a:pPr>
            <a:r>
              <a:rPr lang="en-US" altLang="en-US" sz="2000" dirty="0"/>
              <a:t>Sep 2024 – </a:t>
            </a:r>
            <a:r>
              <a:rPr lang="en-US" altLang="en-US" sz="2000" dirty="0" err="1"/>
              <a:t>RevCom</a:t>
            </a:r>
            <a:r>
              <a:rPr lang="en-US" altLang="en-US" sz="2000" dirty="0"/>
              <a:t>/SASB Approval</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TGme</a:t>
            </a:r>
            <a:r>
              <a:rPr lang="en-CA" dirty="0"/>
              <a:t> Timeline</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8</a:t>
            </a:fld>
            <a:endParaRPr lang="en-US" altLang="en-US"/>
          </a:p>
        </p:txBody>
      </p:sp>
    </p:spTree>
    <p:extLst>
      <p:ext uri="{BB962C8B-B14F-4D97-AF65-F5344CB8AC3E}">
        <p14:creationId xmlns:p14="http://schemas.microsoft.com/office/powerpoint/2010/main" val="9150592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7E03B76-EBEA-4DED-BAEC-722D0C672AE5}"/>
              </a:ext>
            </a:extLst>
          </p:cNvPr>
          <p:cNvSpPr>
            <a:spLocks noGrp="1"/>
          </p:cNvSpPr>
          <p:nvPr>
            <p:ph type="title"/>
          </p:nvPr>
        </p:nvSpPr>
        <p:spPr/>
        <p:txBody>
          <a:bodyPr/>
          <a:lstStyle/>
          <a:p>
            <a:r>
              <a:rPr lang="en-CA" dirty="0"/>
              <a:t>Motion to Approve </a:t>
            </a:r>
            <a:r>
              <a:rPr lang="en-CA" dirty="0" err="1"/>
              <a:t>REVme</a:t>
            </a:r>
            <a:r>
              <a:rPr lang="en-CA" dirty="0"/>
              <a:t> Timeline </a:t>
            </a:r>
          </a:p>
        </p:txBody>
      </p:sp>
      <p:sp>
        <p:nvSpPr>
          <p:cNvPr id="5" name="Content Placeholder 4">
            <a:extLst>
              <a:ext uri="{FF2B5EF4-FFF2-40B4-BE49-F238E27FC236}">
                <a16:creationId xmlns:a16="http://schemas.microsoft.com/office/drawing/2014/main" id="{1DAD24F5-A556-4662-B5DA-D2EBC9A06A50}"/>
              </a:ext>
            </a:extLst>
          </p:cNvPr>
          <p:cNvSpPr>
            <a:spLocks noGrp="1"/>
          </p:cNvSpPr>
          <p:nvPr>
            <p:ph idx="1"/>
          </p:nvPr>
        </p:nvSpPr>
        <p:spPr/>
        <p:txBody>
          <a:bodyPr/>
          <a:lstStyle/>
          <a:p>
            <a:pPr marL="0" indent="0">
              <a:buNone/>
            </a:pPr>
            <a:r>
              <a:rPr lang="en-CA" dirty="0"/>
              <a:t>To approve the timeline posted on Slide 8 of &lt;this&gt; document as the timeline for </a:t>
            </a:r>
            <a:r>
              <a:rPr lang="en-CA" dirty="0" err="1"/>
              <a:t>REVme</a:t>
            </a:r>
            <a:r>
              <a:rPr lang="en-CA" dirty="0"/>
              <a:t>.</a:t>
            </a:r>
          </a:p>
          <a:p>
            <a:pPr marL="0" indent="0">
              <a:buNone/>
            </a:pPr>
            <a:r>
              <a:rPr lang="en-CA" dirty="0"/>
              <a:t>Moved: &lt;&gt;</a:t>
            </a:r>
          </a:p>
          <a:p>
            <a:pPr marL="0" indent="0">
              <a:buNone/>
            </a:pPr>
            <a:r>
              <a:rPr lang="en-CA" dirty="0"/>
              <a:t>Seconded: &lt;&gt;</a:t>
            </a:r>
          </a:p>
          <a:p>
            <a:pPr marL="0" indent="0">
              <a:buNone/>
            </a:pPr>
            <a:r>
              <a:rPr lang="en-CA" dirty="0"/>
              <a:t>Results: &lt;&gt;</a:t>
            </a:r>
          </a:p>
        </p:txBody>
      </p:sp>
      <p:sp>
        <p:nvSpPr>
          <p:cNvPr id="2" name="Footer Placeholder 1">
            <a:extLst>
              <a:ext uri="{FF2B5EF4-FFF2-40B4-BE49-F238E27FC236}">
                <a16:creationId xmlns:a16="http://schemas.microsoft.com/office/drawing/2014/main" id="{F75B0717-CF0A-486C-B708-9D96E8700276}"/>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A2E3FFF2-5B0B-4181-A47F-FE9D56B01AB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9</a:t>
            </a:fld>
            <a:endParaRPr lang="en-US" altLang="en-US"/>
          </a:p>
        </p:txBody>
      </p:sp>
    </p:spTree>
    <p:extLst>
      <p:ext uri="{BB962C8B-B14F-4D97-AF65-F5344CB8AC3E}">
        <p14:creationId xmlns:p14="http://schemas.microsoft.com/office/powerpoint/2010/main" val="2289214502"/>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107013</TotalTime>
  <Words>2317</Words>
  <Application>Microsoft Office PowerPoint</Application>
  <PresentationFormat>Widescreen</PresentationFormat>
  <Paragraphs>253</Paragraphs>
  <Slides>20</Slides>
  <Notes>12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7" baseType="lpstr">
      <vt:lpstr>Arial</vt:lpstr>
      <vt:lpstr>Calibri</vt:lpstr>
      <vt:lpstr>Helvetica</vt:lpstr>
      <vt:lpstr>Monotype Sorts</vt:lpstr>
      <vt:lpstr>Times New Roman</vt:lpstr>
      <vt:lpstr>802-11-Submission</vt:lpstr>
      <vt:lpstr>Document</vt:lpstr>
      <vt:lpstr>PowerPoint Presentation</vt:lpstr>
      <vt:lpstr>Abstract</vt:lpstr>
      <vt:lpstr>Chair’s welcome and Patent Reminder</vt:lpstr>
      <vt:lpstr>Registration for the November 802.11 plenary session</vt:lpstr>
      <vt:lpstr>REVme Agenda</vt:lpstr>
      <vt:lpstr>REVme minutes approval</vt:lpstr>
      <vt:lpstr>REVme Issues</vt:lpstr>
      <vt:lpstr>TGme Timeline</vt:lpstr>
      <vt:lpstr>Motion to Approve REVme Timeline </vt:lpstr>
      <vt:lpstr>Teleconference – Meeting plan until March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11-21/xxxx</dc:title>
  <dc:subject>Task Group AY November 2015 Meeting Agenda</dc:subject>
  <dc:creator>"mmontemurro@blackberry.com" &lt;mmontemurro@blackberry.com&gt;</dc:creator>
  <cp:keywords>May 2021</cp:keywords>
  <dc:description/>
  <cp:lastModifiedBy>Mike Montemurro</cp:lastModifiedBy>
  <cp:revision>4599</cp:revision>
  <cp:lastPrinted>2014-11-04T15:04:57Z</cp:lastPrinted>
  <dcterms:created xsi:type="dcterms:W3CDTF">2007-04-17T18:10:23Z</dcterms:created>
  <dcterms:modified xsi:type="dcterms:W3CDTF">2022-01-17T14:19:48Z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