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tags/tag1.xml" ContentType="application/vnd.openxmlformats-officedocument.presentationml.tag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6"/>
  </p:notesMasterIdLst>
  <p:handoutMasterIdLst>
    <p:handoutMasterId r:id="rId107"/>
  </p:handoutMasterIdLst>
  <p:sldIdLst>
    <p:sldId id="256" r:id="rId2"/>
    <p:sldId id="257" r:id="rId3"/>
    <p:sldId id="395" r:id="rId4"/>
    <p:sldId id="518" r:id="rId5"/>
    <p:sldId id="519" r:id="rId6"/>
    <p:sldId id="520" r:id="rId7"/>
    <p:sldId id="521" r:id="rId8"/>
    <p:sldId id="1613" r:id="rId9"/>
    <p:sldId id="1614" r:id="rId10"/>
    <p:sldId id="1615" r:id="rId11"/>
    <p:sldId id="1616" r:id="rId12"/>
    <p:sldId id="1617" r:id="rId13"/>
    <p:sldId id="1618" r:id="rId14"/>
    <p:sldId id="273" r:id="rId15"/>
    <p:sldId id="283" r:id="rId16"/>
    <p:sldId id="1620" r:id="rId17"/>
    <p:sldId id="1621" r:id="rId18"/>
    <p:sldId id="1622" r:id="rId19"/>
    <p:sldId id="307" r:id="rId20"/>
    <p:sldId id="306" r:id="rId21"/>
    <p:sldId id="1623" r:id="rId22"/>
    <p:sldId id="1624" r:id="rId23"/>
    <p:sldId id="271" r:id="rId24"/>
    <p:sldId id="276" r:id="rId25"/>
    <p:sldId id="296" r:id="rId26"/>
    <p:sldId id="331" r:id="rId27"/>
    <p:sldId id="332" r:id="rId28"/>
    <p:sldId id="386" r:id="rId29"/>
    <p:sldId id="387" r:id="rId30"/>
    <p:sldId id="388" r:id="rId31"/>
    <p:sldId id="1578" r:id="rId32"/>
    <p:sldId id="1579" r:id="rId33"/>
    <p:sldId id="1580" r:id="rId34"/>
    <p:sldId id="1581" r:id="rId35"/>
    <p:sldId id="1625" r:id="rId36"/>
    <p:sldId id="523" r:id="rId37"/>
    <p:sldId id="883" r:id="rId38"/>
    <p:sldId id="288" r:id="rId39"/>
    <p:sldId id="1638" r:id="rId40"/>
    <p:sldId id="1639" r:id="rId41"/>
    <p:sldId id="868" r:id="rId42"/>
    <p:sldId id="723" r:id="rId43"/>
    <p:sldId id="884" r:id="rId44"/>
    <p:sldId id="1584" r:id="rId45"/>
    <p:sldId id="1585" r:id="rId46"/>
    <p:sldId id="263" r:id="rId47"/>
    <p:sldId id="264" r:id="rId48"/>
    <p:sldId id="1586" r:id="rId49"/>
    <p:sldId id="1587" r:id="rId50"/>
    <p:sldId id="266" r:id="rId51"/>
    <p:sldId id="1588" r:id="rId52"/>
    <p:sldId id="268" r:id="rId53"/>
    <p:sldId id="1589" r:id="rId54"/>
    <p:sldId id="1590" r:id="rId55"/>
    <p:sldId id="1573" r:id="rId56"/>
    <p:sldId id="1576" r:id="rId57"/>
    <p:sldId id="1591" r:id="rId58"/>
    <p:sldId id="1575" r:id="rId59"/>
    <p:sldId id="1577" r:id="rId60"/>
    <p:sldId id="261" r:id="rId61"/>
    <p:sldId id="1592" r:id="rId62"/>
    <p:sldId id="1593" r:id="rId63"/>
    <p:sldId id="259" r:id="rId64"/>
    <p:sldId id="1594" r:id="rId65"/>
    <p:sldId id="286" r:id="rId66"/>
    <p:sldId id="299" r:id="rId67"/>
    <p:sldId id="303" r:id="rId68"/>
    <p:sldId id="300" r:id="rId69"/>
    <p:sldId id="269" r:id="rId70"/>
    <p:sldId id="272" r:id="rId71"/>
    <p:sldId id="293" r:id="rId72"/>
    <p:sldId id="298" r:id="rId73"/>
    <p:sldId id="297" r:id="rId74"/>
    <p:sldId id="290" r:id="rId75"/>
    <p:sldId id="1619" r:id="rId76"/>
    <p:sldId id="1596" r:id="rId77"/>
    <p:sldId id="1597" r:id="rId78"/>
    <p:sldId id="1598" r:id="rId79"/>
    <p:sldId id="1599" r:id="rId80"/>
    <p:sldId id="1600" r:id="rId81"/>
    <p:sldId id="1626" r:id="rId82"/>
    <p:sldId id="1633" r:id="rId83"/>
    <p:sldId id="1634" r:id="rId84"/>
    <p:sldId id="1635" r:id="rId85"/>
    <p:sldId id="1636" r:id="rId86"/>
    <p:sldId id="274" r:id="rId87"/>
    <p:sldId id="1601" r:id="rId88"/>
    <p:sldId id="1627" r:id="rId89"/>
    <p:sldId id="514" r:id="rId90"/>
    <p:sldId id="515" r:id="rId91"/>
    <p:sldId id="516" r:id="rId92"/>
    <p:sldId id="517" r:id="rId93"/>
    <p:sldId id="775" r:id="rId94"/>
    <p:sldId id="777" r:id="rId95"/>
    <p:sldId id="778" r:id="rId96"/>
    <p:sldId id="776" r:id="rId97"/>
    <p:sldId id="1628" r:id="rId98"/>
    <p:sldId id="305" r:id="rId99"/>
    <p:sldId id="1629" r:id="rId100"/>
    <p:sldId id="1630" r:id="rId101"/>
    <p:sldId id="1631" r:id="rId102"/>
    <p:sldId id="1632" r:id="rId103"/>
    <p:sldId id="304" r:id="rId104"/>
    <p:sldId id="1637" r:id="rId10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32" autoAdjust="0"/>
    <p:restoredTop sz="94660"/>
  </p:normalViewPr>
  <p:slideViewPr>
    <p:cSldViewPr>
      <p:cViewPr varScale="1">
        <p:scale>
          <a:sx n="152" d="100"/>
          <a:sy n="152" d="100"/>
        </p:scale>
        <p:origin x="120" y="3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handoutMaster" Target="handoutMasters/handout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5EE5-4F64-AA81-68426107D26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5EE5-4F64-AA81-68426107D26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16</a:t>
            </a:fld>
            <a:endParaRPr 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17</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312379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21</a:t>
            </a:fld>
            <a:endParaRPr lang="en-US"/>
          </a:p>
        </p:txBody>
      </p:sp>
    </p:spTree>
    <p:extLst>
      <p:ext uri="{BB962C8B-B14F-4D97-AF65-F5344CB8AC3E}">
        <p14:creationId xmlns:p14="http://schemas.microsoft.com/office/powerpoint/2010/main" val="2366532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26</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5110607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27</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2166546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28</a:t>
            </a:fld>
            <a:endParaRPr lang="en-GB" altLang="en-US"/>
          </a:p>
        </p:txBody>
      </p:sp>
      <p:sp>
        <p:nvSpPr>
          <p:cNvPr id="19462" name="Rectangle 2"/>
          <p:cNvSpPr>
            <a:spLocks noGrp="1" noRot="1" noChangeAspect="1" noChangeArrowheads="1" noTextEdit="1"/>
          </p:cNvSpPr>
          <p:nvPr>
            <p:ph type="sldImg"/>
          </p:nvPr>
        </p:nvSpPr>
        <p:spPr>
          <a:xfrm>
            <a:off x="100013" y="750888"/>
            <a:ext cx="6596062" cy="3711575"/>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2134182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057902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r>
              <a:rPr lang="en-US">
                <a:latin typeface="Times New Roman" charset="0"/>
              </a:rPr>
              <a:t>doc.: IEEE 802.11-yy/xxxxr0</a:t>
            </a:r>
          </a:p>
        </p:txBody>
      </p:sp>
      <p:sp>
        <p:nvSpPr>
          <p:cNvPr id="9219" name="Rectangle 3"/>
          <p:cNvSpPr>
            <a:spLocks noGrp="1" noChangeArrowheads="1"/>
          </p:cNvSpPr>
          <p:nvPr>
            <p:ph type="dt" sz="quarter" idx="1"/>
          </p:nvPr>
        </p:nvSpPr>
        <p:spPr>
          <a:noFill/>
        </p:spPr>
        <p:txBody>
          <a:bodyPr/>
          <a:lstStyle/>
          <a:p>
            <a:r>
              <a:rPr lang="en-US">
                <a:latin typeface="Times New Roman" charset="0"/>
              </a:rPr>
              <a:t>Month Year</a:t>
            </a:r>
          </a:p>
        </p:txBody>
      </p:sp>
      <p:sp>
        <p:nvSpPr>
          <p:cNvPr id="9220" name="Rectangle 6"/>
          <p:cNvSpPr>
            <a:spLocks noGrp="1" noChangeArrowheads="1"/>
          </p:cNvSpPr>
          <p:nvPr>
            <p:ph type="ftr" sz="quarter" idx="4"/>
          </p:nvPr>
        </p:nvSpPr>
        <p:spPr>
          <a:noFill/>
        </p:spPr>
        <p:txBody>
          <a:bodyPr/>
          <a:lstStyle/>
          <a:p>
            <a:pPr lvl="4"/>
            <a:r>
              <a:rPr lang="en-US">
                <a:latin typeface="Times New Roman" charset="0"/>
              </a:rPr>
              <a:t>Osama Aboul-Magd (Samsung)</a:t>
            </a:r>
          </a:p>
        </p:txBody>
      </p:sp>
      <p:sp>
        <p:nvSpPr>
          <p:cNvPr id="9221" name="Rectangle 7"/>
          <p:cNvSpPr>
            <a:spLocks noGrp="1" noChangeArrowheads="1"/>
          </p:cNvSpPr>
          <p:nvPr>
            <p:ph type="sldNum" sz="quarter" idx="5"/>
          </p:nvPr>
        </p:nvSpPr>
        <p:spPr>
          <a:noFill/>
        </p:spPr>
        <p:txBody>
          <a:bodyPr/>
          <a:lstStyle/>
          <a:p>
            <a:r>
              <a:rPr lang="en-US">
                <a:latin typeface="Times New Roman" charset="0"/>
              </a:rPr>
              <a:t>Page </a:t>
            </a:r>
            <a:fld id="{48189E4D-1385-4EFA-9270-3C7FC52F7D9E}" type="slidenum">
              <a:rPr lang="en-US" smtClean="0">
                <a:latin typeface="Times New Roman" charset="0"/>
              </a:rPr>
              <a:pPr/>
              <a:t>35</a:t>
            </a:fld>
            <a:endParaRPr lang="en-US">
              <a:latin typeface="Times New Roman" charset="0"/>
            </a:endParaRPr>
          </a:p>
        </p:txBody>
      </p:sp>
      <p:sp>
        <p:nvSpPr>
          <p:cNvPr id="9222" name="Rectangle 2"/>
          <p:cNvSpPr>
            <a:spLocks noGrp="1" noRot="1" noChangeAspect="1" noChangeArrowheads="1" noTextEdit="1"/>
          </p:cNvSpPr>
          <p:nvPr>
            <p:ph type="sldImg"/>
          </p:nvPr>
        </p:nvSpPr>
        <p:spPr>
          <a:xfrm>
            <a:off x="384175" y="701675"/>
            <a:ext cx="6165850" cy="3468688"/>
          </a:xfrm>
          <a:ln/>
        </p:spPr>
      </p:sp>
      <p:sp>
        <p:nvSpPr>
          <p:cNvPr id="9223" name="Rectangle 3"/>
          <p:cNvSpPr>
            <a:spLocks noGrp="1" noChangeArrowheads="1"/>
          </p:cNvSpPr>
          <p:nvPr>
            <p:ph type="body" idx="1"/>
          </p:nvPr>
        </p:nvSpPr>
        <p:spPr>
          <a:noFill/>
          <a:ln/>
        </p:spPr>
        <p:txBody>
          <a:bodyPr/>
          <a:lstStyle/>
          <a:p>
            <a:endParaRPr lang="en-US">
              <a:latin typeface="Times New Roman"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a:latin typeface="Times New Roman" charset="0"/>
            </a:endParaRPr>
          </a:p>
        </p:txBody>
      </p:sp>
      <p:sp>
        <p:nvSpPr>
          <p:cNvPr id="11268" name="Header Placeholder 3"/>
          <p:cNvSpPr>
            <a:spLocks noGrp="1"/>
          </p:cNvSpPr>
          <p:nvPr>
            <p:ph type="hdr" sz="quarter"/>
          </p:nvPr>
        </p:nvSpPr>
        <p:spPr>
          <a:noFill/>
        </p:spPr>
        <p:txBody>
          <a:bodyPr/>
          <a:lstStyle/>
          <a:p>
            <a:r>
              <a:rPr lang="en-US">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a:latin typeface="Times New Roman" charset="0"/>
              </a:rPr>
              <a:t>Page </a:t>
            </a:r>
            <a:fld id="{484108AB-0851-459B-AB7B-943A8BD15352}" type="slidenum">
              <a:rPr lang="en-US" smtClean="0">
                <a:latin typeface="Times New Roman" charset="0"/>
              </a:rPr>
              <a:pPr/>
              <a:t>36</a:t>
            </a:fld>
            <a:endParaRPr lang="en-US">
              <a:latin typeface="Times New Roman" charset="0"/>
            </a:endParaRPr>
          </a:p>
        </p:txBody>
      </p:sp>
    </p:spTree>
    <p:extLst>
      <p:ext uri="{BB962C8B-B14F-4D97-AF65-F5344CB8AC3E}">
        <p14:creationId xmlns:p14="http://schemas.microsoft.com/office/powerpoint/2010/main" val="12723442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a:latin typeface="Times New Roman" charset="0"/>
            </a:endParaRPr>
          </a:p>
        </p:txBody>
      </p:sp>
      <p:sp>
        <p:nvSpPr>
          <p:cNvPr id="11268" name="Header Placeholder 3"/>
          <p:cNvSpPr>
            <a:spLocks noGrp="1"/>
          </p:cNvSpPr>
          <p:nvPr>
            <p:ph type="hdr" sz="quarter"/>
          </p:nvPr>
        </p:nvSpPr>
        <p:spPr>
          <a:noFill/>
        </p:spPr>
        <p:txBody>
          <a:bodyPr/>
          <a:lstStyle/>
          <a:p>
            <a:r>
              <a:rPr lang="en-US">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a:latin typeface="Times New Roman" charset="0"/>
              </a:rPr>
              <a:t>Page </a:t>
            </a:r>
            <a:fld id="{484108AB-0851-459B-AB7B-943A8BD15352}" type="slidenum">
              <a:rPr lang="en-US" smtClean="0">
                <a:latin typeface="Times New Roman" charset="0"/>
              </a:rPr>
              <a:pPr/>
              <a:t>37</a:t>
            </a:fld>
            <a:endParaRPr lang="en-US">
              <a:latin typeface="Times New Roman" charset="0"/>
            </a:endParaRPr>
          </a:p>
        </p:txBody>
      </p:sp>
    </p:spTree>
    <p:extLst>
      <p:ext uri="{BB962C8B-B14F-4D97-AF65-F5344CB8AC3E}">
        <p14:creationId xmlns:p14="http://schemas.microsoft.com/office/powerpoint/2010/main" val="22092255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a:latin typeface="Times New Roman" charset="0"/>
            </a:endParaRPr>
          </a:p>
        </p:txBody>
      </p:sp>
      <p:sp>
        <p:nvSpPr>
          <p:cNvPr id="11268" name="Header Placeholder 3"/>
          <p:cNvSpPr>
            <a:spLocks noGrp="1"/>
          </p:cNvSpPr>
          <p:nvPr>
            <p:ph type="hdr" sz="quarter"/>
          </p:nvPr>
        </p:nvSpPr>
        <p:spPr>
          <a:noFill/>
        </p:spPr>
        <p:txBody>
          <a:bodyPr/>
          <a:lstStyle/>
          <a:p>
            <a:r>
              <a:rPr lang="en-US">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a:latin typeface="Times New Roman" charset="0"/>
              </a:rPr>
              <a:t>Page </a:t>
            </a:r>
            <a:fld id="{484108AB-0851-459B-AB7B-943A8BD15352}" type="slidenum">
              <a:rPr lang="en-US" smtClean="0">
                <a:latin typeface="Times New Roman" charset="0"/>
              </a:rPr>
              <a:pPr/>
              <a:t>38</a:t>
            </a:fld>
            <a:endParaRPr lang="en-US">
              <a:latin typeface="Times New Roman"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14125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4439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802.11-18/1390</a:t>
            </a:r>
          </a:p>
        </p:txBody>
      </p:sp>
      <p:sp>
        <p:nvSpPr>
          <p:cNvPr id="5" name="Date Placeholder 4"/>
          <p:cNvSpPr>
            <a:spLocks noGrp="1"/>
          </p:cNvSpPr>
          <p:nvPr>
            <p:ph type="dt" idx="11"/>
          </p:nvPr>
        </p:nvSpPr>
        <p:spPr/>
        <p:txBody>
          <a:bodyPr/>
          <a:lstStyle/>
          <a:p>
            <a:pPr>
              <a:defRPr/>
            </a:pPr>
            <a:r>
              <a:rPr lang="en-US"/>
              <a:t>September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3</a:t>
            </a:fld>
            <a:endParaRPr lang="en-US"/>
          </a:p>
        </p:txBody>
      </p:sp>
    </p:spTree>
    <p:extLst>
      <p:ext uri="{BB962C8B-B14F-4D97-AF65-F5344CB8AC3E}">
        <p14:creationId xmlns:p14="http://schemas.microsoft.com/office/powerpoint/2010/main" val="10215281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84566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079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802.11-21/1957</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4388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802.11-21/1957</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398906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802.11-21/1957</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29959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802.11-21/1957</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16903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64</a:t>
            </a:fld>
            <a:endParaRPr lang="en-US" dirty="0"/>
          </a:p>
        </p:txBody>
      </p:sp>
      <p:sp>
        <p:nvSpPr>
          <p:cNvPr id="10246" name="Rectangle 2"/>
          <p:cNvSpPr>
            <a:spLocks noGrp="1" noRot="1" noChangeAspect="1" noChangeArrowheads="1" noTextEdit="1"/>
          </p:cNvSpPr>
          <p:nvPr>
            <p:ph type="sldImg"/>
          </p:nvPr>
        </p:nvSpPr>
        <p:spPr>
          <a:xfrm>
            <a:off x="384175" y="701675"/>
            <a:ext cx="6165850"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7188886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65</a:t>
            </a:fld>
            <a:endParaRPr lang="en-US" dirty="0"/>
          </a:p>
        </p:txBody>
      </p:sp>
    </p:spTree>
    <p:extLst>
      <p:ext uri="{BB962C8B-B14F-4D97-AF65-F5344CB8AC3E}">
        <p14:creationId xmlns:p14="http://schemas.microsoft.com/office/powerpoint/2010/main" val="17147873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66</a:t>
            </a:fld>
            <a:endParaRPr lang="en-US" dirty="0"/>
          </a:p>
        </p:txBody>
      </p:sp>
    </p:spTree>
    <p:extLst>
      <p:ext uri="{BB962C8B-B14F-4D97-AF65-F5344CB8AC3E}">
        <p14:creationId xmlns:p14="http://schemas.microsoft.com/office/powerpoint/2010/main" val="41945831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7323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9</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68</a:t>
            </a:fld>
            <a:endParaRPr lang="en-US" dirty="0"/>
          </a:p>
        </p:txBody>
      </p:sp>
    </p:spTree>
    <p:extLst>
      <p:ext uri="{BB962C8B-B14F-4D97-AF65-F5344CB8AC3E}">
        <p14:creationId xmlns:p14="http://schemas.microsoft.com/office/powerpoint/2010/main" val="26767074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69</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70</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71</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72</a:t>
            </a:fld>
            <a:endParaRPr lang="en-US"/>
          </a:p>
        </p:txBody>
      </p:sp>
    </p:spTree>
    <p:extLst>
      <p:ext uri="{BB962C8B-B14F-4D97-AF65-F5344CB8AC3E}">
        <p14:creationId xmlns:p14="http://schemas.microsoft.com/office/powerpoint/2010/main" val="33184310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73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74</a:t>
            </a:fld>
            <a:endParaRPr lang="en-US"/>
          </a:p>
        </p:txBody>
      </p:sp>
    </p:spTree>
    <p:extLst>
      <p:ext uri="{BB962C8B-B14F-4D97-AF65-F5344CB8AC3E}">
        <p14:creationId xmlns:p14="http://schemas.microsoft.com/office/powerpoint/2010/main" val="40377398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75</a:t>
            </a:fld>
            <a:endParaRPr lang="en-US"/>
          </a:p>
        </p:txBody>
      </p:sp>
    </p:spTree>
    <p:extLst>
      <p:ext uri="{BB962C8B-B14F-4D97-AF65-F5344CB8AC3E}">
        <p14:creationId xmlns:p14="http://schemas.microsoft.com/office/powerpoint/2010/main" val="23665327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802.11-21/0444r1</a:t>
            </a:r>
            <a:endParaRPr lang="en-US" dirty="0"/>
          </a:p>
        </p:txBody>
      </p:sp>
      <p:sp>
        <p:nvSpPr>
          <p:cNvPr id="5" name="Rectangle 3"/>
          <p:cNvSpPr>
            <a:spLocks noGrp="1" noChangeArrowheads="1"/>
          </p:cNvSpPr>
          <p:nvPr>
            <p:ph type="dt"/>
          </p:nvPr>
        </p:nvSpPr>
        <p:spPr>
          <a:ln/>
        </p:spPr>
        <p:txBody>
          <a:bodyPr/>
          <a:lstStyle/>
          <a:p>
            <a:r>
              <a:rPr lang="en-US" dirty="0"/>
              <a:t>March 2021</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904483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dirty="0"/>
              <a:t>September 2013</a:t>
            </a:r>
            <a:endParaRPr lang="en-GB" altLang="en-US" sz="1400" dirty="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dirty="0"/>
              <a:t>Hassan Yaghoobi (Intel Corp.)</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79</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304551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26002B5-8E80-422C-916E-7A621FA9E71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pPr>
            <a:r>
              <a:rPr lang="en-US" altLang="tr-TR" sz="1400">
                <a:ea typeface="MS Gothic" panose="020B0609070205080204" pitchFamily="49" charset="-128"/>
                <a:cs typeface="Arial Unicode MS" pitchFamily="34" charset="-128"/>
              </a:rPr>
              <a:t>doc.: IEEE 802.11-yy/xxxxr0</a:t>
            </a:r>
          </a:p>
        </p:txBody>
      </p:sp>
      <p:sp>
        <p:nvSpPr>
          <p:cNvPr id="7171" name="Rectangle 3">
            <a:extLst>
              <a:ext uri="{FF2B5EF4-FFF2-40B4-BE49-F238E27FC236}">
                <a16:creationId xmlns:a16="http://schemas.microsoft.com/office/drawing/2014/main" id="{E960385C-30E7-4129-99CE-9FF858CE2E9D}"/>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pPr>
            <a:r>
              <a:rPr lang="en-US" altLang="tr-TR" sz="1400">
                <a:ea typeface="MS Gothic" panose="020B0609070205080204" pitchFamily="49" charset="-128"/>
                <a:cs typeface="Arial Unicode MS" pitchFamily="34" charset="-128"/>
              </a:rPr>
              <a:t>Month Year</a:t>
            </a:r>
          </a:p>
        </p:txBody>
      </p:sp>
      <p:sp>
        <p:nvSpPr>
          <p:cNvPr id="7172" name="Rectangle 6">
            <a:extLst>
              <a:ext uri="{FF2B5EF4-FFF2-40B4-BE49-F238E27FC236}">
                <a16:creationId xmlns:a16="http://schemas.microsoft.com/office/drawing/2014/main" id="{44DD6865-432D-49D0-A376-7E66A53303D8}"/>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pPr>
            <a:r>
              <a:rPr lang="en-US" altLang="tr-TR">
                <a:ea typeface="MS Gothic" panose="020B0609070205080204" pitchFamily="49" charset="-128"/>
                <a:cs typeface="Arial Unicode MS" pitchFamily="34" charset="-128"/>
              </a:rPr>
              <a:t>John Doe, Some Company</a:t>
            </a:r>
          </a:p>
        </p:txBody>
      </p:sp>
      <p:sp>
        <p:nvSpPr>
          <p:cNvPr id="7173" name="Rectangle 7">
            <a:extLst>
              <a:ext uri="{FF2B5EF4-FFF2-40B4-BE49-F238E27FC236}">
                <a16:creationId xmlns:a16="http://schemas.microsoft.com/office/drawing/2014/main" id="{3366DA04-DAB4-46BC-8A00-AC7F2A654BC1}"/>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pPr>
            <a:r>
              <a:rPr lang="en-US" altLang="tr-TR">
                <a:ea typeface="MS Gothic" panose="020B0609070205080204" pitchFamily="49" charset="-128"/>
              </a:rPr>
              <a:t>Page </a:t>
            </a:r>
            <a:fld id="{B3535AEC-22AD-41C3-B0E0-D9092A2BD9F4}" type="slidenum">
              <a:rPr lang="en-US" altLang="tr-TR" smtClean="0">
                <a:ea typeface="MS Gothic" panose="020B0609070205080204" pitchFamily="49" charset="-128"/>
              </a:rPr>
              <a:pPr>
                <a:spcBef>
                  <a:spcPct val="0"/>
                </a:spcBef>
              </a:pPr>
              <a:t>82</a:t>
            </a:fld>
            <a:endParaRPr lang="en-US" altLang="tr-TR">
              <a:ea typeface="MS Gothic" panose="020B0609070205080204" pitchFamily="49" charset="-128"/>
            </a:endParaRPr>
          </a:p>
        </p:txBody>
      </p:sp>
      <p:sp>
        <p:nvSpPr>
          <p:cNvPr id="7174" name="Text Box 1">
            <a:extLst>
              <a:ext uri="{FF2B5EF4-FFF2-40B4-BE49-F238E27FC236}">
                <a16:creationId xmlns:a16="http://schemas.microsoft.com/office/drawing/2014/main" id="{5C62A8B1-3435-42D2-99A7-8FE7E9B79251}"/>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buClr>
                <a:srgbClr val="000000"/>
              </a:buClr>
              <a:buSzPct val="100000"/>
              <a:buFont typeface="Times New Roman" panose="02020603050405020304" pitchFamily="18" charset="0"/>
              <a:buNone/>
            </a:pPr>
            <a:endParaRPr lang="en-US" altLang="tr-TR"/>
          </a:p>
        </p:txBody>
      </p:sp>
      <p:sp>
        <p:nvSpPr>
          <p:cNvPr id="7175" name="Rectangle 2">
            <a:extLst>
              <a:ext uri="{FF2B5EF4-FFF2-40B4-BE49-F238E27FC236}">
                <a16:creationId xmlns:a16="http://schemas.microsoft.com/office/drawing/2014/main" id="{B219E2EB-4240-4C93-910D-EBFCEC369D04}"/>
              </a:ext>
            </a:extLst>
          </p:cNvPr>
          <p:cNvSpPr>
            <a:spLocks noGrp="1" noChangeArrowheads="1"/>
          </p:cNvSpPr>
          <p:nvPr>
            <p:ph type="body"/>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tr-TR">
              <a:latin typeface="Times New Roman" panose="02020603050405020304" pitchFamily="18" charset="0"/>
              <a:ea typeface="ＭＳ Ｐゴシック" panose="020B0600070205080204" pitchFamily="34"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1D51910-2BDC-4FFB-A51F-B9F77CD0FC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pPr>
            <a:r>
              <a:rPr lang="en-US" altLang="tr-TR" sz="1400">
                <a:ea typeface="MS Gothic" panose="020B0609070205080204" pitchFamily="49" charset="-128"/>
                <a:cs typeface="Arial Unicode MS" pitchFamily="34" charset="-128"/>
              </a:rPr>
              <a:t>doc.: IEEE 802.11-yy/xxxxr0</a:t>
            </a:r>
          </a:p>
        </p:txBody>
      </p:sp>
      <p:sp>
        <p:nvSpPr>
          <p:cNvPr id="9219" name="Rectangle 3">
            <a:extLst>
              <a:ext uri="{FF2B5EF4-FFF2-40B4-BE49-F238E27FC236}">
                <a16:creationId xmlns:a16="http://schemas.microsoft.com/office/drawing/2014/main" id="{8BC3AF99-F32E-4CA5-AFA3-E91EB1E51938}"/>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pPr>
            <a:r>
              <a:rPr lang="en-US" altLang="tr-TR" sz="1400">
                <a:ea typeface="MS Gothic" panose="020B0609070205080204" pitchFamily="49" charset="-128"/>
                <a:cs typeface="Arial Unicode MS" pitchFamily="34" charset="-128"/>
              </a:rPr>
              <a:t>Month Year</a:t>
            </a:r>
          </a:p>
        </p:txBody>
      </p:sp>
      <p:sp>
        <p:nvSpPr>
          <p:cNvPr id="9220" name="Rectangle 6">
            <a:extLst>
              <a:ext uri="{FF2B5EF4-FFF2-40B4-BE49-F238E27FC236}">
                <a16:creationId xmlns:a16="http://schemas.microsoft.com/office/drawing/2014/main" id="{1E3EFBAD-F56D-412C-906D-2F6B8270CAF3}"/>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pPr>
            <a:r>
              <a:rPr lang="en-US" altLang="tr-TR">
                <a:ea typeface="MS Gothic" panose="020B0609070205080204" pitchFamily="49" charset="-128"/>
                <a:cs typeface="Arial Unicode MS" pitchFamily="34" charset="-128"/>
              </a:rPr>
              <a:t>John Doe, Some Company</a:t>
            </a:r>
          </a:p>
        </p:txBody>
      </p:sp>
      <p:sp>
        <p:nvSpPr>
          <p:cNvPr id="9221" name="Rectangle 7">
            <a:extLst>
              <a:ext uri="{FF2B5EF4-FFF2-40B4-BE49-F238E27FC236}">
                <a16:creationId xmlns:a16="http://schemas.microsoft.com/office/drawing/2014/main" id="{8E7062AF-E111-4334-A963-88E4DA58E31D}"/>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pPr>
            <a:r>
              <a:rPr lang="en-US" altLang="tr-TR">
                <a:ea typeface="MS Gothic" panose="020B0609070205080204" pitchFamily="49" charset="-128"/>
              </a:rPr>
              <a:t>Page </a:t>
            </a:r>
            <a:fld id="{67F5A9EA-5393-472D-BD37-DC3DC6BBA6C2}" type="slidenum">
              <a:rPr lang="en-US" altLang="tr-TR" smtClean="0">
                <a:ea typeface="MS Gothic" panose="020B0609070205080204" pitchFamily="49" charset="-128"/>
              </a:rPr>
              <a:pPr>
                <a:spcBef>
                  <a:spcPct val="0"/>
                </a:spcBef>
              </a:pPr>
              <a:t>83</a:t>
            </a:fld>
            <a:endParaRPr lang="en-US" altLang="tr-TR">
              <a:ea typeface="MS Gothic" panose="020B0609070205080204" pitchFamily="49" charset="-128"/>
            </a:endParaRPr>
          </a:p>
        </p:txBody>
      </p:sp>
      <p:sp>
        <p:nvSpPr>
          <p:cNvPr id="9222" name="Text Box 1">
            <a:extLst>
              <a:ext uri="{FF2B5EF4-FFF2-40B4-BE49-F238E27FC236}">
                <a16:creationId xmlns:a16="http://schemas.microsoft.com/office/drawing/2014/main" id="{A047C6BC-AAAB-4894-BC80-19DD3CAE74A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buClr>
                <a:srgbClr val="000000"/>
              </a:buClr>
              <a:buSzPct val="100000"/>
              <a:buFont typeface="Times New Roman" panose="02020603050405020304" pitchFamily="18" charset="0"/>
              <a:buNone/>
            </a:pPr>
            <a:endParaRPr lang="en-US" altLang="tr-TR"/>
          </a:p>
        </p:txBody>
      </p:sp>
      <p:sp>
        <p:nvSpPr>
          <p:cNvPr id="9223" name="Rectangle 2">
            <a:extLst>
              <a:ext uri="{FF2B5EF4-FFF2-40B4-BE49-F238E27FC236}">
                <a16:creationId xmlns:a16="http://schemas.microsoft.com/office/drawing/2014/main" id="{308A909A-D3E4-4299-BAC1-3957B800232C}"/>
              </a:ext>
            </a:extLst>
          </p:cNvPr>
          <p:cNvSpPr>
            <a:spLocks noGrp="1" noChangeArrowheads="1"/>
          </p:cNvSpPr>
          <p:nvPr>
            <p:ph type="body"/>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tr-TR">
              <a:latin typeface="Times New Roman" panose="02020603050405020304" pitchFamily="18" charset="0"/>
              <a:ea typeface="ＭＳ Ｐゴシック" panose="020B0600070205080204" pitchFamily="34"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88</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97</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p:txBody>
          <a:bodyPr/>
          <a:lstStyle/>
          <a:p>
            <a:pPr>
              <a:defRPr/>
            </a:pPr>
            <a:r>
              <a:rPr lang="en-US"/>
              <a:t>January 2022</a:t>
            </a:r>
            <a:endParaRPr lang="en-US" dirty="0"/>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128589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802.11-21/1964r0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huawei.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cclesi@cisco.com"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994-05-0arc-arc-sc-agenda-jan-2022.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dcn/21/1-21-0076-08-ICne-draft-ella-report.pdf" TargetMode="External"/><Relationship Id="rId4" Type="http://schemas.openxmlformats.org/officeDocument/2006/relationships/hyperlink" Target="https://mentor.ieee.org/802.11/dcn/22/11-22-0101-00-0arc-the-need-for-frame-exchange-sequences.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822-01-0arc-clause-6-discussion.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8.emf"/><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2-1997"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0180-00-coex-coex-update-for-tgbe.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9.emf"/><Relationship Id="rId4" Type="http://schemas.openxmlformats.org/officeDocument/2006/relationships/oleObject" Target="../embeddings/oleObject5.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1970-01-0wng-agenda-for-wng-sc-2022-january.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22/11-22-0106-00-0wng-wng-meeting-minutes-2022-january-electronic-meeting.docx" TargetMode="Externa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image" Target="../media/image10.wmf"/><Relationship Id="rId4"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1-1866"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2/11-22-0080-00-0000-wi-fi-and-tsn-enabling-deterministic-wireless-for-time-sensitive-applications.pptx" TargetMode="External"/><Relationship Id="rId2" Type="http://schemas.openxmlformats.org/officeDocument/2006/relationships/hyperlink" Target="https://mentor.ieee.org/802.11/dcn/22/11-22-0081-00-0000-considerations-for-liaison-statement-to-sc6-on-wi-fi-in-wireless-industrial-networks.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0081-06-0000-considerations-for-liaison-statement-to-sc6-on-wi-fi-in-wireless-industrial-networks.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1.emf"/><Relationship Id="rId4" Type="http://schemas.openxmlformats.org/officeDocument/2006/relationships/oleObject" Target="../embeddings/oleObject7.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12.emf"/><Relationship Id="rId4" Type="http://schemas.openxmlformats.org/officeDocument/2006/relationships/oleObject" Target="../embeddings/oleObject8.bin"/></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13.emf"/><Relationship Id="rId4" Type="http://schemas.openxmlformats.org/officeDocument/2006/relationships/oleObject" Target="../embeddings/oleObject9.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4.png"/><Relationship Id="rId4" Type="http://schemas.openxmlformats.org/officeDocument/2006/relationships/oleObject" Target="../embeddings/oleObject10.bin"/></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2/11-22-0167-00-00bd-ieee-802-11bd-january-2022-interim-meeting-minutes.docx" TargetMode="External"/><Relationship Id="rId2" Type="http://schemas.openxmlformats.org/officeDocument/2006/relationships/hyperlink" Target="https://mentor.ieee.org/802.11/dcn/21/11-21-2000-04-00bd-tgbd-agenda-for-jan-interim-2022.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5.emf"/></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1/11-21-1971-08-00be-tgbe-jan-2022-meeting-agenda.pptx" TargetMode="External"/><Relationship Id="rId2" Type="http://schemas.openxmlformats.org/officeDocument/2006/relationships/image" Target="../media/image16.emf"/><Relationship Id="rId1" Type="http://schemas.openxmlformats.org/officeDocument/2006/relationships/slideLayout" Target="../slideLayouts/slideLayout2.xml"/><Relationship Id="rId5" Type="http://schemas.openxmlformats.org/officeDocument/2006/relationships/hyperlink" Target="https://mentor.ieee.org/802.11/dcn/20/11-20-1982-59-00be-tgbe-motions-list-for-teleconferences-part-2.pptx" TargetMode="External"/><Relationship Id="rId4" Type="http://schemas.openxmlformats.org/officeDocument/2006/relationships/hyperlink" Target="https://mentor.ieee.org/802.11/dcn/22/11-22-0110-00-00be-jan-mar-tgbe-teleconference-agenda.doc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7.emf"/><Relationship Id="rId4" Type="http://schemas.openxmlformats.org/officeDocument/2006/relationships/oleObject" Target="../embeddings/oleObject12.bin"/></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995-06-00bh-agenda-tgbh-2022-jan-interim.pptx" TargetMode="External"/><Relationship Id="rId7" Type="http://schemas.openxmlformats.org/officeDocument/2006/relationships/hyperlink" Target="https://mentor.ieee.org/802.11/dcn/22/11-22-0145-00-00bh-sta-identifier-way-forward.pptx" TargetMode="External"/><Relationship Id="rId12" Type="http://schemas.openxmlformats.org/officeDocument/2006/relationships/hyperlink" Target="https://mentor.ieee.org/802.11/dcn/21/11-21-1140-01-00bh-issues-matrix.pptx"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hyperlink" Target="https://mentor.ieee.org/802.11/dcn/22/11-22-0118-00-00bh-irma-with-id-query.pptx" TargetMode="External"/><Relationship Id="rId11" Type="http://schemas.openxmlformats.org/officeDocument/2006/relationships/hyperlink" Target="https://mentor.ieee.org/802.11/dcn/21/11-21-1634-02-00bh-private-identifier-requirements-for-tgbh.docx" TargetMode="External"/><Relationship Id="rId5" Type="http://schemas.openxmlformats.org/officeDocument/2006/relationships/hyperlink" Target="https://mentor.ieee.org/802.11/dcn/22/11-22-0117-00-00bh-secure-device-id-exchange-concept.pptx" TargetMode="External"/><Relationship Id="rId10" Type="http://schemas.openxmlformats.org/officeDocument/2006/relationships/hyperlink" Target="https://mentor.ieee.org/802.11/dcn/22/11-22-0157-00-00bh-mac-address-designation-maad.pptx" TargetMode="External"/><Relationship Id="rId4" Type="http://schemas.openxmlformats.org/officeDocument/2006/relationships/hyperlink" Target="https://mentor.ieee.org/802.11/dcn/21/11-21-0332-29-00bh-issues-tracking.docx" TargetMode="External"/><Relationship Id="rId9" Type="http://schemas.openxmlformats.org/officeDocument/2006/relationships/hyperlink" Target="https://mentor.ieee.org/802.11/dcn/22/11-22-0158-00-00bh-sta-generated-device-id.docx" TargetMode="Externa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7.emf"/><Relationship Id="rId4" Type="http://schemas.openxmlformats.org/officeDocument/2006/relationships/oleObject" Target="../embeddings/oleObject13.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3" Type="http://schemas.openxmlformats.org/officeDocument/2006/relationships/hyperlink" Target="https://www.itu.int/md/meetingdoc.asp?lang=en&amp;parent=R19-WP5A-C-0438" TargetMode="External"/><Relationship Id="rId7" Type="http://schemas.openxmlformats.org/officeDocument/2006/relationships/hyperlink" Target="https://www.itu.int/events/eventdetails.asp?eventid=19471" TargetMode="External"/><Relationship Id="rId2" Type="http://schemas.openxmlformats.org/officeDocument/2006/relationships/hyperlink" Target="https://www.itu.int/md/meetingdoc.asp?lang=en&amp;parent=R19-WP5A-C-0439" TargetMode="External"/><Relationship Id="rId1" Type="http://schemas.openxmlformats.org/officeDocument/2006/relationships/slideLayout" Target="../slideLayouts/slideLayout2.xml"/><Relationship Id="rId6" Type="http://schemas.openxmlformats.org/officeDocument/2006/relationships/hyperlink" Target="http://www.itu.int/md/dologin_md.asp?lang=en&amp;id=R19-WP5A-C-0491!N16!MSW-E" TargetMode="External"/><Relationship Id="rId5" Type="http://schemas.openxmlformats.org/officeDocument/2006/relationships/hyperlink" Target="https://www.itu.int/md/R19-WP5A-C-0491/en" TargetMode="External"/><Relationship Id="rId4" Type="http://schemas.openxmlformats.org/officeDocument/2006/relationships/hyperlink" Target="http://www.itu.int/md/dologin_md.asp?lang=en&amp;id=R19-WP5A-C-0491!N15!MSW-E"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1.xml"/><Relationship Id="rId1" Type="http://schemas.openxmlformats.org/officeDocument/2006/relationships/vmlDrawing" Target="../drawings/vmlDrawing14.vml"/><Relationship Id="rId5" Type="http://schemas.openxmlformats.org/officeDocument/2006/relationships/image" Target="../media/image18.emf"/><Relationship Id="rId4" Type="http://schemas.openxmlformats.org/officeDocument/2006/relationships/oleObject" Target="../embeddings/oleObject14.bin"/></Relationships>
</file>

<file path=ppt/slides/_rels/slide83.xml.rels><?xml version="1.0" encoding="UTF-8" standalone="yes"?>
<Relationships xmlns="http://schemas.openxmlformats.org/package/2006/relationships"><Relationship Id="rId3" Type="http://schemas.openxmlformats.org/officeDocument/2006/relationships/hyperlink" Target="https://1.ieee802.org/2021-12-technical-plenary-agenda/"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hyperlink" Target="https://1.ieee802.org/2022-01-technical-plenary-agenda/" TargetMode="Externa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9.emf"/><Relationship Id="rId4" Type="http://schemas.openxmlformats.org/officeDocument/2006/relationships/oleObject" Target="../embeddings/oleObject15.bin"/></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90.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news/57th-ecc-plenary-meeting-2-5-november/" TargetMode="External"/></Relationships>
</file>

<file path=ppt/slides/_rels/slide91.xml.rels><?xml version="1.0" encoding="UTF-8" standalone="yes"?>
<Relationships xmlns="http://schemas.openxmlformats.org/package/2006/relationships"><Relationship Id="rId2" Type="http://schemas.openxmlformats.org/officeDocument/2006/relationships/hyperlink" Target="https://www.coms-auth.hk/en/policies_regulations/consultations/completed/tele_services/index_id_2362.html"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www.fcc.gov/document/facilitating-better-use-white-space-spectrum"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hyperlink" Target="https://6ghz.wirelessinnovation.org/work-group-products" TargetMode="External"/><Relationship Id="rId1" Type="http://schemas.openxmlformats.org/officeDocument/2006/relationships/slideLayout" Target="../slideLayouts/slideLayout2.xml"/><Relationship Id="rId4" Type="http://schemas.openxmlformats.org/officeDocument/2006/relationships/hyperlink" Target="https://groups.wirelessinnovation.org/wg/6MSG/dashboard" TargetMode="Externa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8/dcn/21/18-21-0036-10-0000-frequency-table-template.xls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ieeesa.webex.com/ieeesa/j.php?MTID=m91b36f4c80de69b002c6b1e7296833ef"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20.wmf"/><Relationship Id="rId4" Type="http://schemas.openxmlformats.org/officeDocument/2006/relationships/oleObject" Target="../embeddings/oleObject16.bin"/></Relationships>
</file>

<file path=ppt/slides/_rels/slide98.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January 2022 Session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2022-01-24</a:t>
            </a:r>
            <a:endParaRPr lang="en-GB" sz="2000" b="0" dirty="0"/>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3208" name="Document" r:id="rId4" imgW="10512000" imgH="2539535" progId="Word.Document.8">
                  <p:embed/>
                </p:oleObj>
              </mc:Choice>
              <mc:Fallback>
                <p:oleObj name="Document" r:id="rId4" imgW="10512000" imgH="2539535" progId="Word.Document.8">
                  <p:embed/>
                  <p:pic>
                    <p:nvPicPr>
                      <p:cNvPr id="0" name="Picture 3"/>
                      <p:cNvPicPr>
                        <a:picLocks noChangeAspect="1" noChangeArrowheads="1"/>
                      </p:cNvPicPr>
                      <p:nvPr/>
                    </p:nvPicPr>
                    <p:blipFill>
                      <a:blip r:embed="rId5"/>
                      <a:srcRect/>
                      <a:stretch>
                        <a:fillRect/>
                      </a:stretch>
                    </p:blipFill>
                    <p:spPr bwMode="auto">
                      <a:xfrm>
                        <a:off x="989013" y="2411413"/>
                        <a:ext cx="10039350" cy="24288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it-IT" sz="1600" dirty="0">
                <a:hlinkClick r:id="rId4"/>
              </a:rPr>
              <a:t>pecclesi@cisco.com</a:t>
            </a:r>
            <a:r>
              <a:rPr lang="it-IT" sz="1600" b="1"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1881187" y="685803"/>
            <a:ext cx="8501063" cy="885823"/>
          </a:xfrm>
        </p:spPr>
        <p:txBody>
          <a:bodyPr/>
          <a:lstStyle/>
          <a:p>
            <a:r>
              <a:rPr lang="en-US" sz="3000" dirty="0"/>
              <a:t>March 2022 Working Group Elections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250" dirty="0"/>
              <a:t>The Working Group will hold elections for the WG Chair and WG Vice Chair at the March 2022 (Electronic) Plenary Session </a:t>
            </a:r>
          </a:p>
          <a:p>
            <a:pPr lvl="1"/>
            <a:r>
              <a:rPr lang="en-US" sz="2063" b="1" dirty="0"/>
              <a:t>The current WC Chair (Steve </a:t>
            </a:r>
            <a:r>
              <a:rPr lang="en-US" sz="2063" b="1" dirty="0" err="1"/>
              <a:t>Shellhammer</a:t>
            </a:r>
            <a:r>
              <a:rPr lang="en-US" sz="2063" b="1" dirty="0"/>
              <a:t>) plans to run again for WG Chair</a:t>
            </a:r>
          </a:p>
          <a:p>
            <a:pPr lvl="1"/>
            <a:r>
              <a:rPr lang="en-US" sz="2063" b="1" dirty="0"/>
              <a:t>The current WG Vice Chair (</a:t>
            </a:r>
            <a:r>
              <a:rPr lang="en-US" sz="2063" b="1" dirty="0" err="1"/>
              <a:t>Tuncer</a:t>
            </a:r>
            <a:r>
              <a:rPr lang="en-US" sz="2063" b="1" dirty="0"/>
              <a:t> </a:t>
            </a:r>
            <a:r>
              <a:rPr lang="en-US" sz="2063" b="1" dirty="0" err="1"/>
              <a:t>Baykas</a:t>
            </a:r>
            <a:r>
              <a:rPr lang="en-US" sz="2063" b="1" dirty="0"/>
              <a:t>) plans to run again for WG Vice Chair</a:t>
            </a:r>
          </a:p>
          <a:p>
            <a:r>
              <a:rPr lang="en-US" sz="2250" dirty="0"/>
              <a:t>If anyone else is interested in running for either the WG Chair or the WG Vice Chair position, please email the WG Chair (Steve) by March 1</a:t>
            </a:r>
          </a:p>
          <a:p>
            <a:endParaRPr lang="en-US" sz="2063"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105993679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tr-TR" dirty="0"/>
              <a:t>Jan 2022</a:t>
            </a:r>
            <a:endParaRPr lang="en-GB" dirty="0"/>
          </a:p>
        </p:txBody>
      </p:sp>
      <p:sp>
        <p:nvSpPr>
          <p:cNvPr id="11" name="Title 1">
            <a:extLst>
              <a:ext uri="{FF2B5EF4-FFF2-40B4-BE49-F238E27FC236}">
                <a16:creationId xmlns:a16="http://schemas.microsoft.com/office/drawing/2014/main" id="{44033D39-B7DF-41F6-86B0-18DDAEB22A3B}"/>
              </a:ext>
            </a:extLst>
          </p:cNvPr>
          <p:cNvSpPr>
            <a:spLocks noGrp="1"/>
          </p:cNvSpPr>
          <p:nvPr>
            <p:ph type="title"/>
          </p:nvPr>
        </p:nvSpPr>
        <p:spPr>
          <a:xfrm>
            <a:off x="2209800" y="685803"/>
            <a:ext cx="7770814" cy="600072"/>
          </a:xfrm>
        </p:spPr>
        <p:txBody>
          <a:bodyPr/>
          <a:lstStyle/>
          <a:p>
            <a:r>
              <a:rPr lang="en-US" sz="3000" dirty="0" err="1"/>
              <a:t>ePolls</a:t>
            </a:r>
            <a:r>
              <a:rPr lang="en-US" sz="3000" dirty="0"/>
              <a:t> Regarding the May Wireless Interim</a:t>
            </a:r>
          </a:p>
        </p:txBody>
      </p:sp>
      <p:sp>
        <p:nvSpPr>
          <p:cNvPr id="12" name="Content Placeholder 2">
            <a:extLst>
              <a:ext uri="{FF2B5EF4-FFF2-40B4-BE49-F238E27FC236}">
                <a16:creationId xmlns:a16="http://schemas.microsoft.com/office/drawing/2014/main" id="{36232726-3A09-4124-913D-4258F5208D9B}"/>
              </a:ext>
            </a:extLst>
          </p:cNvPr>
          <p:cNvSpPr>
            <a:spLocks noGrp="1"/>
          </p:cNvSpPr>
          <p:nvPr>
            <p:ph idx="1"/>
          </p:nvPr>
        </p:nvSpPr>
        <p:spPr>
          <a:xfrm>
            <a:off x="2209800" y="1500188"/>
            <a:ext cx="7886700" cy="4594228"/>
          </a:xfrm>
        </p:spPr>
        <p:txBody>
          <a:bodyPr/>
          <a:lstStyle/>
          <a:p>
            <a:r>
              <a:rPr lang="en-US" sz="2063" dirty="0"/>
              <a:t>Current </a:t>
            </a:r>
            <a:r>
              <a:rPr lang="en-US" sz="2063" dirty="0" err="1"/>
              <a:t>ePoll</a:t>
            </a:r>
            <a:r>
              <a:rPr lang="en-US" sz="2063" dirty="0"/>
              <a:t> survey, closing on Monday January 24.</a:t>
            </a:r>
          </a:p>
          <a:p>
            <a:pPr marL="885837" lvl="1" indent="-428625">
              <a:buFont typeface="+mj-lt"/>
              <a:buAutoNum type="arabicPeriod"/>
            </a:pPr>
            <a:r>
              <a:rPr lang="en-US" sz="2063" b="1" dirty="0"/>
              <a:t>If the 2022 May 802 Wireless Interim Session is held in Warsaw Poland as an in-person only session, will you attend?  </a:t>
            </a:r>
          </a:p>
          <a:p>
            <a:pPr marL="1285898" lvl="2" indent="-428625"/>
            <a:r>
              <a:rPr lang="en-US" sz="2063" b="1" dirty="0"/>
              <a:t>Yes/No</a:t>
            </a:r>
          </a:p>
          <a:p>
            <a:pPr marL="885837" lvl="1" indent="-428625">
              <a:buFont typeface="+mj-lt"/>
              <a:buAutoNum type="arabicPeriod"/>
            </a:pPr>
            <a:r>
              <a:rPr lang="en-US" sz="2063" b="1" dirty="0"/>
              <a:t>If the 2022 May 802 Wireless Interim Session is held in Warsaw Poland as a mixed-mode session, will you attend:</a:t>
            </a:r>
          </a:p>
          <a:p>
            <a:pPr lvl="2"/>
            <a:r>
              <a:rPr lang="en-US" sz="2063" b="1" dirty="0"/>
              <a:t>Attend In-person</a:t>
            </a:r>
          </a:p>
          <a:p>
            <a:pPr lvl="2"/>
            <a:r>
              <a:rPr lang="en-US" sz="2063" b="1" dirty="0"/>
              <a:t>Attend Virtually (remotely)   </a:t>
            </a:r>
          </a:p>
          <a:p>
            <a:pPr lvl="2"/>
            <a:r>
              <a:rPr lang="en-US" sz="2063" b="1" dirty="0"/>
              <a:t>Will not attend plenary </a:t>
            </a:r>
          </a:p>
          <a:p>
            <a:r>
              <a:rPr lang="en-US" sz="2063" dirty="0"/>
              <a:t>The IEEE 802 Wireless Chairs committee will meet on February 2 and at that time will decide if the May Wireless Interim session will be held as a Mixed Mode (combination of in-person and on-line) meeting or as a fully on-line meeting</a:t>
            </a:r>
          </a:p>
        </p:txBody>
      </p:sp>
    </p:spTree>
    <p:extLst>
      <p:ext uri="{BB962C8B-B14F-4D97-AF65-F5344CB8AC3E}">
        <p14:creationId xmlns:p14="http://schemas.microsoft.com/office/powerpoint/2010/main" val="407143894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2209800" y="685803"/>
            <a:ext cx="7770814" cy="528636"/>
          </a:xfrm>
        </p:spPr>
        <p:txBody>
          <a:bodyPr/>
          <a:lstStyle/>
          <a:p>
            <a:r>
              <a:rPr lang="en-US" sz="3375"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1770063" y="1336677"/>
            <a:ext cx="8572500" cy="5016500"/>
          </a:xfrm>
        </p:spPr>
        <p:txBody>
          <a:bodyPr/>
          <a:lstStyle/>
          <a:p>
            <a:r>
              <a:rPr lang="en-US" sz="2063" dirty="0"/>
              <a:t>IEEE 802.18 and 802.19 continue to jointly develop a Spreadsheet for IEEE 802 Frequency Table providing information about the Frequency Bands used by various 802 Standards/Amendments</a:t>
            </a:r>
          </a:p>
          <a:p>
            <a:r>
              <a:rPr lang="en-US" sz="2063" dirty="0"/>
              <a:t>Steve Shellhammer has been the 802.19 representative</a:t>
            </a:r>
          </a:p>
          <a:p>
            <a:r>
              <a:rPr lang="en-US" sz="2063" dirty="0"/>
              <a:t>The group has agreed on the format of the Frequency Table</a:t>
            </a:r>
          </a:p>
          <a:p>
            <a:r>
              <a:rPr lang="en-US" sz="2063" dirty="0"/>
              <a:t>Refinements have been made over the last few meetings</a:t>
            </a:r>
          </a:p>
          <a:p>
            <a:r>
              <a:rPr lang="en-US" sz="2063" dirty="0"/>
              <a:t>Recently Steve S. and Eduard Au providing input on the various 802.11 PHY Amendments</a:t>
            </a:r>
          </a:p>
          <a:p>
            <a:pPr lvl="1"/>
            <a:r>
              <a:rPr lang="en-US" sz="1875" b="1" dirty="0"/>
              <a:t>Detailed Frequency Bands for each PHY is under development</a:t>
            </a:r>
          </a:p>
          <a:p>
            <a:r>
              <a:rPr lang="en-US" sz="2063" dirty="0"/>
              <a:t>The latest working version of the Frequency Table document is available on Mentor,</a:t>
            </a:r>
          </a:p>
          <a:p>
            <a:pPr lvl="1"/>
            <a:r>
              <a:rPr lang="en-US" sz="1875" b="1" dirty="0">
                <a:hlinkClick r:id="rId2"/>
              </a:rPr>
              <a:t>https://mentor.ieee.org/802.18/dcn/21/18-21-0036-07-0000-frequency-table-template.xlsx</a:t>
            </a:r>
            <a:r>
              <a:rPr lang="en-US" sz="1875" b="1" dirty="0"/>
              <a:t> </a:t>
            </a:r>
          </a:p>
          <a:p>
            <a:r>
              <a:rPr lang="en-US" sz="2063"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2209800" y="685803"/>
            <a:ext cx="7770814" cy="869950"/>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tr-TR" dirty="0"/>
              <a:t>Jan 2022</a:t>
            </a:r>
            <a:endParaRPr lang="en-GB" dirty="0"/>
          </a:p>
        </p:txBody>
      </p:sp>
      <p:pic>
        <p:nvPicPr>
          <p:cNvPr id="8" name="Picture 2">
            <a:extLst>
              <a:ext uri="{FF2B5EF4-FFF2-40B4-BE49-F238E27FC236}">
                <a16:creationId xmlns:a16="http://schemas.microsoft.com/office/drawing/2014/main" id="{8C32DD0D-5F49-4184-BC42-1342DE4B99BE}"/>
              </a:ext>
            </a:extLst>
          </p:cNvPr>
          <p:cNvPicPr>
            <a:picLocks noChangeAspect="1"/>
          </p:cNvPicPr>
          <p:nvPr/>
        </p:nvPicPr>
        <p:blipFill>
          <a:blip r:embed="rId2"/>
          <a:stretch>
            <a:fillRect/>
          </a:stretch>
        </p:blipFill>
        <p:spPr>
          <a:xfrm>
            <a:off x="4452938" y="1635129"/>
            <a:ext cx="3450431" cy="4275534"/>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C8F256-6F14-4C1E-B39A-78090ADCF638}"/>
              </a:ext>
            </a:extLst>
          </p:cNvPr>
          <p:cNvSpPr>
            <a:spLocks noGrp="1"/>
          </p:cNvSpPr>
          <p:nvPr>
            <p:ph type="title"/>
          </p:nvPr>
        </p:nvSpPr>
        <p:spPr/>
        <p:txBody>
          <a:bodyPr/>
          <a:lstStyle/>
          <a:p>
            <a:r>
              <a:rPr lang="en-US" dirty="0"/>
              <a:t>External Liaisons</a:t>
            </a:r>
          </a:p>
        </p:txBody>
      </p:sp>
      <p:sp>
        <p:nvSpPr>
          <p:cNvPr id="8" name="Text Placeholder 7">
            <a:extLst>
              <a:ext uri="{FF2B5EF4-FFF2-40B4-BE49-F238E27FC236}">
                <a16:creationId xmlns:a16="http://schemas.microsoft.com/office/drawing/2014/main" id="{A358C27E-BE8E-4B21-8BAE-C94E7C32374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AA42EB18-3A5D-4556-953E-A57382AB1C74}"/>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D1FB6D41-B1B2-4471-9FC7-D5CE02261EFB}"/>
              </a:ext>
            </a:extLst>
          </p:cNvPr>
          <p:cNvSpPr>
            <a:spLocks noGrp="1"/>
          </p:cNvSpPr>
          <p:nvPr>
            <p:ph type="ftr" idx="11"/>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AAF39131-122F-412A-AB27-899E883BE0E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Tree>
    <p:extLst>
      <p:ext uri="{BB962C8B-B14F-4D97-AF65-F5344CB8AC3E}">
        <p14:creationId xmlns:p14="http://schemas.microsoft.com/office/powerpoint/2010/main" val="1957873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400" dirty="0"/>
              <a:t>P802.11az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was started on D3.0 out of November 2021 (Robert Stacey, Emily Qi, Peter Ecclesine, Joseph Levy, Edward Au, Carol Ansley, Yongho Seok, </a:t>
            </a:r>
            <a:r>
              <a:rPr lang="en-US" sz="1800" dirty="0" err="1"/>
              <a:t>Yujin</a:t>
            </a:r>
            <a:r>
              <a:rPr lang="en-US" sz="1800" dirty="0"/>
              <a:t> Noh) MDR Report 11-22/0021. There will be a final MDR meeting in the </a:t>
            </a:r>
            <a:r>
              <a:rPr lang="en-US" sz="1800"/>
              <a:t>March 7 Editors </a:t>
            </a:r>
            <a:r>
              <a:rPr lang="en-US" sz="1800" dirty="0"/>
              <a:t>meeting itself. This allows the TG knows what all the MDR changes are. </a:t>
            </a:r>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the particular use of “Tail” and explained our practice in acronyms.</a:t>
            </a:r>
          </a:p>
          <a:p>
            <a:r>
              <a:rPr lang="en-US" b="0" dirty="0"/>
              <a:t>We may revisit numbering of MAC addresses and their form </a:t>
            </a:r>
            <a:r>
              <a:rPr lang="en-US" b="0"/>
              <a:t>of expression </a:t>
            </a:r>
            <a:endParaRPr lang="en-US"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Jan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March,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graphicFrame>
        <p:nvGraphicFramePr>
          <p:cNvPr id="3" name="Table 2"/>
          <p:cNvGraphicFramePr>
            <a:graphicFrameLocks noGrp="1"/>
          </p:cNvGraphicFramePr>
          <p:nvPr/>
        </p:nvGraphicFramePr>
        <p:xfrm>
          <a:off x="838200" y="2057400"/>
          <a:ext cx="10546268" cy="467377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282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146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Dec 2022</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982380037"/>
                  </a:ext>
                </a:extLst>
              </a:tr>
              <a:tr h="3474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TGbc</a:t>
                      </a:r>
                      <a:r>
                        <a:rPr kumimoji="0" lang="en-US" sz="1600" b="0" i="0" u="none" strike="noStrike" cap="none" normalizeH="0" baseline="0" dirty="0">
                          <a:ln>
                            <a:noFill/>
                          </a:ln>
                          <a:solidFill>
                            <a:srgbClr val="FF0000"/>
                          </a:solidFill>
                          <a:effectLst/>
                          <a:latin typeface="Times New Roman" pitchFamily="18" charset="0"/>
                        </a:rPr>
                        <a:t> </a:t>
                      </a:r>
                      <a:r>
                        <a:rPr kumimoji="0" lang="en-US" sz="1600" b="0" i="0" u="none" strike="noStrike" cap="none" normalizeH="0" baseline="0" dirty="0">
                          <a:ln>
                            <a:noFill/>
                          </a:ln>
                          <a:solidFill>
                            <a:schemeClr val="tx1"/>
                          </a:solidFill>
                          <a:effectLst/>
                          <a:latin typeface="Times New Roman" pitchFamily="18" charset="0"/>
                        </a:rPr>
                        <a:t>- 106</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Mar 2023</a:t>
                      </a:r>
                    </a:p>
                  </a:txBody>
                  <a:tcPr horzOverflow="overflow">
                    <a:noFill/>
                  </a:tcPr>
                </a:tc>
                <a:extLst>
                  <a:ext uri="{0D108BD9-81ED-4DB2-BD59-A6C34878D82A}">
                    <a16:rowId xmlns:a16="http://schemas.microsoft.com/office/drawing/2014/main" val="3514100842"/>
                  </a:ext>
                </a:extLst>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chemeClr val="tx1">
                              <a:lumMod val="95000"/>
                              <a:lumOff val="5000"/>
                            </a:schemeClr>
                          </a:solidFill>
                          <a:effectLst/>
                          <a:latin typeface="Times New Roman" pitchFamily="18" charset="0"/>
                        </a:rPr>
                        <a:t>27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6095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765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nvPr>
        </p:nvGraphicFramePr>
        <p:xfrm>
          <a:off x="737392" y="1374227"/>
          <a:ext cx="9032625" cy="5357859"/>
        </p:xfrm>
        <a:graphic>
          <a:graphicData uri="http://schemas.openxmlformats.org/drawingml/2006/table">
            <a:tbl>
              <a:tblPr firstRow="1">
                <a:tableStyleId>{073A0DAA-6AF3-43AB-8588-CEC1D06C72B9}</a:tableStyleId>
              </a:tblPr>
              <a:tblGrid>
                <a:gridCol w="590113">
                  <a:extLst>
                    <a:ext uri="{9D8B030D-6E8A-4147-A177-3AD203B41FA5}">
                      <a16:colId xmlns:a16="http://schemas.microsoft.com/office/drawing/2014/main" val="4261970102"/>
                    </a:ext>
                  </a:extLst>
                </a:gridCol>
                <a:gridCol w="384749">
                  <a:extLst>
                    <a:ext uri="{9D8B030D-6E8A-4147-A177-3AD203B41FA5}">
                      <a16:colId xmlns:a16="http://schemas.microsoft.com/office/drawing/2014/main" val="78877518"/>
                    </a:ext>
                  </a:extLst>
                </a:gridCol>
                <a:gridCol w="375931">
                  <a:extLst>
                    <a:ext uri="{9D8B030D-6E8A-4147-A177-3AD203B41FA5}">
                      <a16:colId xmlns:a16="http://schemas.microsoft.com/office/drawing/2014/main" val="3029749347"/>
                    </a:ext>
                  </a:extLst>
                </a:gridCol>
                <a:gridCol w="435985">
                  <a:extLst>
                    <a:ext uri="{9D8B030D-6E8A-4147-A177-3AD203B41FA5}">
                      <a16:colId xmlns:a16="http://schemas.microsoft.com/office/drawing/2014/main" val="119763689"/>
                    </a:ext>
                  </a:extLst>
                </a:gridCol>
                <a:gridCol w="435985">
                  <a:extLst>
                    <a:ext uri="{9D8B030D-6E8A-4147-A177-3AD203B41FA5}">
                      <a16:colId xmlns:a16="http://schemas.microsoft.com/office/drawing/2014/main" val="948022760"/>
                    </a:ext>
                  </a:extLst>
                </a:gridCol>
                <a:gridCol w="508649">
                  <a:extLst>
                    <a:ext uri="{9D8B030D-6E8A-4147-A177-3AD203B41FA5}">
                      <a16:colId xmlns:a16="http://schemas.microsoft.com/office/drawing/2014/main" val="3821760127"/>
                    </a:ext>
                  </a:extLst>
                </a:gridCol>
                <a:gridCol w="416614">
                  <a:extLst>
                    <a:ext uri="{9D8B030D-6E8A-4147-A177-3AD203B41FA5}">
                      <a16:colId xmlns:a16="http://schemas.microsoft.com/office/drawing/2014/main" val="1625024730"/>
                    </a:ext>
                  </a:extLst>
                </a:gridCol>
                <a:gridCol w="455357">
                  <a:extLst>
                    <a:ext uri="{9D8B030D-6E8A-4147-A177-3AD203B41FA5}">
                      <a16:colId xmlns:a16="http://schemas.microsoft.com/office/drawing/2014/main" val="2849464904"/>
                    </a:ext>
                  </a:extLst>
                </a:gridCol>
                <a:gridCol w="363321">
                  <a:extLst>
                    <a:ext uri="{9D8B030D-6E8A-4147-A177-3AD203B41FA5}">
                      <a16:colId xmlns:a16="http://schemas.microsoft.com/office/drawing/2014/main" val="3784159027"/>
                    </a:ext>
                  </a:extLst>
                </a:gridCol>
                <a:gridCol w="581314">
                  <a:extLst>
                    <a:ext uri="{9D8B030D-6E8A-4147-A177-3AD203B41FA5}">
                      <a16:colId xmlns:a16="http://schemas.microsoft.com/office/drawing/2014/main" val="3327754882"/>
                    </a:ext>
                  </a:extLst>
                </a:gridCol>
                <a:gridCol w="1221132">
                  <a:extLst>
                    <a:ext uri="{9D8B030D-6E8A-4147-A177-3AD203B41FA5}">
                      <a16:colId xmlns:a16="http://schemas.microsoft.com/office/drawing/2014/main" val="309422106"/>
                    </a:ext>
                  </a:extLst>
                </a:gridCol>
                <a:gridCol w="416614">
                  <a:extLst>
                    <a:ext uri="{9D8B030D-6E8A-4147-A177-3AD203B41FA5}">
                      <a16:colId xmlns:a16="http://schemas.microsoft.com/office/drawing/2014/main" val="2746800865"/>
                    </a:ext>
                  </a:extLst>
                </a:gridCol>
                <a:gridCol w="1766493">
                  <a:extLst>
                    <a:ext uri="{9D8B030D-6E8A-4147-A177-3AD203B41FA5}">
                      <a16:colId xmlns:a16="http://schemas.microsoft.com/office/drawing/2014/main" val="664609411"/>
                    </a:ext>
                  </a:extLst>
                </a:gridCol>
                <a:gridCol w="108036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az</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bd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bc</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bb</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chemeClr val="tx1"/>
                          </a:solidFill>
                          <a:effectLst/>
                        </a:rPr>
                        <a:t>me</a:t>
                      </a:r>
                      <a:endParaRPr kumimoji="0" lang="en-US" sz="14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chemeClr val="tx1"/>
                          </a:solidFill>
                          <a:effectLst/>
                        </a:rPr>
                        <a:t>be</a:t>
                      </a:r>
                      <a:endParaRPr kumimoji="0" lang="en-US" sz="14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a:t>
                      </a:r>
                      <a:r>
                        <a:rPr kumimoji="0" lang="en-US" sz="1400" b="0" i="0" u="none" strike="noStrike" cap="none" normalizeH="0" baseline="0">
                          <a:ln>
                            <a:noFill/>
                          </a:ln>
                          <a:solidFill>
                            <a:schemeClr val="tx1"/>
                          </a:solidFill>
                          <a:effectLst/>
                          <a:latin typeface="Times New Roman" pitchFamily="18" charset="0"/>
                        </a:rPr>
                        <a:t>Chun Wang</a:t>
                      </a:r>
                      <a:endParaRPr kumimoji="0" lang="en-US"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13-Jan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a:t>
                      </a:r>
                    </a:p>
                    <a:p>
                      <a:pPr algn="ctr"/>
                      <a:r>
                        <a:rPr lang="en-US" sz="1200" kern="1200" dirty="0">
                          <a:solidFill>
                            <a:schemeClr val="tx1">
                              <a:lumMod val="95000"/>
                              <a:lumOff val="5000"/>
                            </a:schemeClr>
                          </a:solidFill>
                          <a:effectLst/>
                          <a:latin typeface="+mn-lt"/>
                          <a:ea typeface="+mn-ea"/>
                          <a:cs typeface="+mn-cs"/>
                        </a:rPr>
                        <a:t>2020 release</a:t>
                      </a:r>
                      <a:endParaRPr lang="en-US" sz="1200" dirty="0">
                        <a:solidFill>
                          <a:schemeClr val="tx1">
                            <a:lumMod val="95000"/>
                            <a:lumOff val="5000"/>
                          </a:schemeClr>
                        </a:solidFill>
                      </a:endParaRPr>
                    </a:p>
                    <a:p>
                      <a:pPr algn="ct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Yujin</a:t>
                      </a:r>
                      <a:r>
                        <a:rPr kumimoji="0" lang="en-US" sz="1400" b="0" i="0" u="none" strike="noStrike" cap="none" normalizeH="0" baseline="0" dirty="0">
                          <a:ln>
                            <a:noFill/>
                          </a:ln>
                          <a:solidFill>
                            <a:schemeClr val="tx1"/>
                          </a:solidFill>
                          <a:effectLst/>
                          <a:latin typeface="Times New Roman" pitchFamily="18" charset="0"/>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44148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Times New Roman" pitchFamily="18" charset="0"/>
                        </a:rPr>
                        <a:t>N</a:t>
                      </a:r>
                      <a:endParaRPr kumimoji="0" lang="en-US" sz="16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 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Word</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a:ln>
                            <a:noFill/>
                          </a:ln>
                          <a:solidFill>
                            <a:srgbClr val="FF0000"/>
                          </a:solidFill>
                          <a:effectLst/>
                          <a:latin typeface="+mn-lt"/>
                        </a:rPr>
                        <a:t>1.31</a:t>
                      </a: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a:t>
                      </a:r>
                    </a:p>
                    <a:p>
                      <a:pPr algn="ctr"/>
                      <a:r>
                        <a:rPr lang="en-US" sz="12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16-Jan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a:solidFill>
                  <a:srgbClr val="FF0000"/>
                </a:solidFill>
                <a:latin typeface="Arial" charset="0"/>
              </a:rPr>
              <a:t>Jan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2896985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2022-01-21</a:t>
            </a:r>
          </a:p>
        </p:txBody>
      </p:sp>
      <p:graphicFrame>
        <p:nvGraphicFramePr>
          <p:cNvPr id="1026" name="Object 11"/>
          <p:cNvGraphicFramePr>
            <a:graphicFrameLocks noChangeAspect="1"/>
          </p:cNvGraphicFramePr>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12297" name="Document" r:id="rId4" imgW="8267030" imgH="2874253" progId="Word.Document.8">
                  <p:embed/>
                </p:oleObj>
              </mc:Choice>
              <mc:Fallback>
                <p:oleObj name="Document" r:id="rId4" imgW="8267030" imgH="2874253" progId="Word.Document.8">
                  <p:embed/>
                  <p:pic>
                    <p:nvPicPr>
                      <p:cNvPr id="1026" name="Object 11"/>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January 2022 Plenary Session (virtual)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295400"/>
            <a:ext cx="8382000" cy="4876800"/>
          </a:xfrm>
        </p:spPr>
        <p:txBody>
          <a:bodyPr/>
          <a:lstStyle/>
          <a:p>
            <a:pPr>
              <a:spcBef>
                <a:spcPts val="0"/>
              </a:spcBef>
            </a:pPr>
            <a:r>
              <a:rPr lang="en-US" dirty="0"/>
              <a:t>Agenda is here: </a:t>
            </a:r>
            <a:r>
              <a:rPr lang="en-US" dirty="0">
                <a:hlinkClick r:id="rId3"/>
              </a:rPr>
              <a:t>11-21/1994r5</a:t>
            </a:r>
            <a:r>
              <a:rPr lang="en-US" dirty="0"/>
              <a:t> </a:t>
            </a:r>
          </a:p>
          <a:p>
            <a:pPr>
              <a:spcBef>
                <a:spcPts val="0"/>
              </a:spcBef>
            </a:pPr>
            <a:endParaRPr lang="en-US" dirty="0"/>
          </a:p>
          <a:p>
            <a:pPr>
              <a:spcBef>
                <a:spcPts val="0"/>
              </a:spcBef>
            </a:pPr>
            <a:r>
              <a:rPr lang="en-US" dirty="0"/>
              <a:t>Annex G, Part 2 (Part 1 is completed, and in </a:t>
            </a:r>
            <a:r>
              <a:rPr lang="en-US" dirty="0" err="1"/>
              <a:t>REVme</a:t>
            </a:r>
            <a:r>
              <a:rPr lang="en-US" dirty="0"/>
              <a:t> D1.0):</a:t>
            </a:r>
          </a:p>
          <a:p>
            <a:pPr lvl="1">
              <a:spcBef>
                <a:spcPts val="0"/>
              </a:spcBef>
            </a:pPr>
            <a:r>
              <a:rPr lang="en-US" dirty="0"/>
              <a:t>Part 2: Create a new and more useable Annex G with a friendly notation/style and cross-references to main body text for technical details:</a:t>
            </a:r>
          </a:p>
          <a:p>
            <a:pPr lvl="2">
              <a:spcBef>
                <a:spcPts val="0"/>
              </a:spcBef>
            </a:pPr>
            <a:r>
              <a:rPr lang="en-US" sz="2000" dirty="0"/>
              <a:t>Considered: The need for Frame Exchange Sequences: </a:t>
            </a:r>
            <a:r>
              <a:rPr lang="en-US" sz="2000" dirty="0">
                <a:hlinkClick r:id="rId4"/>
              </a:rPr>
              <a:t>11-22/0101r0</a:t>
            </a:r>
            <a:r>
              <a:rPr lang="en-US" sz="2000" dirty="0"/>
              <a:t>  – Harry </a:t>
            </a:r>
            <a:r>
              <a:rPr lang="en-US" sz="2000" dirty="0" err="1"/>
              <a:t>Bims</a:t>
            </a:r>
            <a:endParaRPr lang="en-US" sz="2000" dirty="0"/>
          </a:p>
          <a:p>
            <a:pPr lvl="2">
              <a:spcBef>
                <a:spcPts val="0"/>
              </a:spcBef>
            </a:pPr>
            <a:r>
              <a:rPr lang="en-US" sz="2000" dirty="0"/>
              <a:t>Will resume on teleconferences</a:t>
            </a:r>
          </a:p>
          <a:p>
            <a:pPr>
              <a:spcBef>
                <a:spcPts val="0"/>
              </a:spcBef>
            </a:pPr>
            <a:endParaRPr lang="en-US" dirty="0"/>
          </a:p>
          <a:p>
            <a:pPr>
              <a:spcBef>
                <a:spcPts val="0"/>
              </a:spcBef>
            </a:pPr>
            <a:r>
              <a:rPr lang="en-US" dirty="0"/>
              <a:t>IEEE Std 802 revision: </a:t>
            </a:r>
          </a:p>
          <a:p>
            <a:pPr lvl="1">
              <a:lnSpc>
                <a:spcPct val="90000"/>
              </a:lnSpc>
              <a:spcBef>
                <a:spcPts val="300"/>
              </a:spcBef>
              <a:defRPr/>
            </a:pPr>
            <a:r>
              <a:rPr lang="en-US" dirty="0">
                <a:solidFill>
                  <a:srgbClr val="000000"/>
                </a:solidFill>
              </a:rPr>
              <a:t>Reviewed proposal for PAR/scope of work in (note 802.1 document): </a:t>
            </a:r>
            <a:r>
              <a:rPr lang="en-US" dirty="0">
                <a:ea typeface="Calibri" panose="020F0502020204030204" pitchFamily="34" charset="0"/>
                <a:hlinkClick r:id="rId5"/>
              </a:rPr>
              <a:t>https://mentor.ieee.org/802.1/dcn/21/1-21-0076-08-ICne-draft-ella-report.pdf</a:t>
            </a:r>
            <a:r>
              <a:rPr lang="en-US" dirty="0">
                <a:ea typeface="Calibri" panose="020F0502020204030204" pitchFamily="34" charset="0"/>
              </a:rPr>
              <a:t> </a:t>
            </a:r>
          </a:p>
          <a:p>
            <a:pPr lvl="1">
              <a:lnSpc>
                <a:spcPct val="90000"/>
              </a:lnSpc>
              <a:spcBef>
                <a:spcPts val="300"/>
              </a:spcBef>
              <a:defRPr/>
            </a:pPr>
            <a:r>
              <a:rPr lang="en-US" dirty="0">
                <a:solidFill>
                  <a:srgbClr val="000000"/>
                </a:solidFill>
              </a:rPr>
              <a:t>No comments at this time.  Will continue to monitor </a:t>
            </a:r>
            <a:r>
              <a:rPr lang="en-US" dirty="0" err="1">
                <a:solidFill>
                  <a:srgbClr val="000000"/>
                </a:solidFill>
              </a:rPr>
              <a:t>Nendica</a:t>
            </a:r>
            <a:r>
              <a:rPr lang="en-US" dirty="0">
                <a:solidFill>
                  <a:srgbClr val="000000"/>
                </a:solidFill>
              </a:rPr>
              <a:t> work on this.</a:t>
            </a:r>
            <a:endParaRPr lang="en-US" dirty="0"/>
          </a:p>
          <a:p>
            <a:pPr lvl="1"/>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519991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524000"/>
            <a:ext cx="8382000" cy="4191000"/>
          </a:xfrm>
        </p:spPr>
        <p:txBody>
          <a:bodyPr/>
          <a:lstStyle/>
          <a:p>
            <a:pPr>
              <a:spcBef>
                <a:spcPts val="0"/>
              </a:spcBef>
            </a:pPr>
            <a:r>
              <a:rPr lang="en-US" dirty="0"/>
              <a:t>Clause 6</a:t>
            </a:r>
          </a:p>
          <a:p>
            <a:pPr lvl="1">
              <a:spcBef>
                <a:spcPts val="0"/>
              </a:spcBef>
            </a:pPr>
            <a:r>
              <a:rPr lang="en-US" dirty="0"/>
              <a:t>Reviewed: </a:t>
            </a:r>
            <a:r>
              <a:rPr lang="en-US" dirty="0">
                <a:hlinkClick r:id="rId3"/>
              </a:rPr>
              <a:t>11-21/1822r1</a:t>
            </a:r>
            <a:r>
              <a:rPr lang="en-US" dirty="0"/>
              <a:t> – Graham Smith</a:t>
            </a:r>
            <a:endParaRPr lang="en-US" sz="1400" dirty="0"/>
          </a:p>
          <a:p>
            <a:pPr lvl="1">
              <a:spcBef>
                <a:spcPts val="0"/>
              </a:spcBef>
            </a:pPr>
            <a:r>
              <a:rPr lang="en-US" dirty="0"/>
              <a:t>Started brainstorming on a potentially better (more clear, more concise) approach to specifying MLME SAP.</a:t>
            </a:r>
          </a:p>
          <a:p>
            <a:pPr lvl="1">
              <a:spcBef>
                <a:spcPts val="0"/>
              </a:spcBef>
            </a:pPr>
            <a:r>
              <a:rPr lang="en-US" dirty="0"/>
              <a:t>Will apply ideas generated to some examples in subclause 6.3, and consider on teleconferences.</a:t>
            </a:r>
          </a:p>
          <a:p>
            <a:pPr marL="457200" lvl="1" indent="0">
              <a:spcBef>
                <a:spcPts val="0"/>
              </a:spcBef>
            </a:pPr>
            <a:endParaRPr lang="en-US" dirty="0"/>
          </a:p>
          <a:p>
            <a:pPr>
              <a:spcBef>
                <a:spcPts val="0"/>
              </a:spcBef>
            </a:pPr>
            <a:r>
              <a:rPr lang="en-US" dirty="0"/>
              <a:t>Consider TGbe/MLO informative annex</a:t>
            </a:r>
          </a:p>
          <a:p>
            <a:pPr lvl="1">
              <a:spcBef>
                <a:spcPts val="0"/>
              </a:spcBef>
            </a:pPr>
            <a:r>
              <a:rPr lang="en-US" dirty="0"/>
              <a:t>Deferred </a:t>
            </a:r>
          </a:p>
        </p:txBody>
      </p:sp>
    </p:spTree>
    <p:extLst>
      <p:ext uri="{BB962C8B-B14F-4D97-AF65-F5344CB8AC3E}">
        <p14:creationId xmlns:p14="http://schemas.microsoft.com/office/powerpoint/2010/main" val="557629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is a digest of the closing reports of all 802.11 sub-groups for presentation at the January 2022 closing plenary meeting. Liaison reports (including liaison reports from the opening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Monitoring/future activities</a:t>
            </a:r>
          </a:p>
        </p:txBody>
      </p:sp>
      <p:sp>
        <p:nvSpPr>
          <p:cNvPr id="7" name="Rectangle 3">
            <a:extLst>
              <a:ext uri="{FF2B5EF4-FFF2-40B4-BE49-F238E27FC236}">
                <a16:creationId xmlns:a16="http://schemas.microsoft.com/office/drawing/2014/main" id="{81351754-4384-4741-98EB-67ED3215A0D9}"/>
              </a:ext>
            </a:extLst>
          </p:cNvPr>
          <p:cNvSpPr txBox="1">
            <a:spLocks noChangeArrowheads="1"/>
          </p:cNvSpPr>
          <p:nvPr/>
        </p:nvSpPr>
        <p:spPr bwMode="auto">
          <a:xfrm>
            <a:off x="2209800" y="1524000"/>
            <a:ext cx="79248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None/>
              <a:defRPr/>
            </a:pPr>
            <a:r>
              <a:rPr lang="en-US" altLang="en-US"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342900" lvl="1" indent="-342900" eaLnBrk="1" hangingPunct="1">
              <a:lnSpc>
                <a:spcPct val="90000"/>
              </a:lnSpc>
              <a:spcBef>
                <a:spcPts val="300"/>
              </a:spcBef>
              <a:buFont typeface="Arial" pitchFamily="34" charset="0"/>
              <a:buChar char="•"/>
              <a:defRPr/>
            </a:pPr>
            <a:endParaRPr lang="en-US" sz="1800" kern="0" dirty="0"/>
          </a:p>
        </p:txBody>
      </p:sp>
    </p:spTree>
    <p:extLst>
      <p:ext uri="{BB962C8B-B14F-4D97-AF65-F5344CB8AC3E}">
        <p14:creationId xmlns:p14="http://schemas.microsoft.com/office/powerpoint/2010/main" val="1563882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Ongoing work:</a:t>
            </a:r>
            <a:endParaRPr lang="en-US" dirty="0"/>
          </a:p>
          <a:p>
            <a:pPr marL="684213">
              <a:lnSpc>
                <a:spcPct val="90000"/>
              </a:lnSpc>
            </a:pPr>
            <a:r>
              <a:rPr lang="en-US" dirty="0"/>
              <a:t>Annex G replacement</a:t>
            </a:r>
          </a:p>
          <a:p>
            <a:pPr marL="684213">
              <a:lnSpc>
                <a:spcPct val="90000"/>
              </a:lnSpc>
            </a:pPr>
            <a:r>
              <a:rPr lang="en-US" dirty="0"/>
              <a:t>Status updates on IEEE Std 802 revision, technical work if/as appropriate</a:t>
            </a:r>
          </a:p>
          <a:p>
            <a:pPr marL="684213">
              <a:lnSpc>
                <a:spcPct val="90000"/>
              </a:lnSpc>
            </a:pPr>
            <a:r>
              <a:rPr lang="en-US" dirty="0"/>
              <a:t>Consider the purpose and value of Clause 6</a:t>
            </a:r>
          </a:p>
          <a:p>
            <a:pPr marL="684213">
              <a:lnSpc>
                <a:spcPct val="90000"/>
              </a:lnSpc>
            </a:pPr>
            <a:r>
              <a:rPr lang="en-US" dirty="0"/>
              <a:t>TGbe MLO informative annex consideration</a:t>
            </a:r>
          </a:p>
          <a:p>
            <a:pPr marL="684213">
              <a:lnSpc>
                <a:spcPct val="90000"/>
              </a:lnSpc>
            </a:pPr>
            <a:r>
              <a:rPr lang="en-US" dirty="0"/>
              <a:t>Other monitoring/future activities</a:t>
            </a:r>
          </a:p>
          <a:p>
            <a:pPr marL="684213">
              <a:lnSpc>
                <a:spcPct val="90000"/>
              </a:lnSpc>
            </a:pPr>
            <a:endParaRPr lang="en-US" dirty="0"/>
          </a:p>
          <a:p>
            <a:pPr>
              <a:lnSpc>
                <a:spcPct val="90000"/>
              </a:lnSpc>
            </a:pPr>
            <a:r>
              <a:rPr lang="en-US" sz="3200" dirty="0"/>
              <a:t>Teleconferences</a:t>
            </a:r>
          </a:p>
          <a:p>
            <a:pPr marL="684213" lvl="1" indent="-342900">
              <a:lnSpc>
                <a:spcPct val="90000"/>
              </a:lnSpc>
              <a:buChar char="•"/>
            </a:pPr>
            <a:r>
              <a:rPr lang="en-US" sz="2400" b="1" dirty="0">
                <a:cs typeface="+mn-cs"/>
              </a:rPr>
              <a:t>Feb 7 (Monday): 13:00 ET, 2 hours</a:t>
            </a:r>
          </a:p>
          <a:p>
            <a:pPr marL="684213" lvl="1" indent="-342900">
              <a:lnSpc>
                <a:spcPct val="90000"/>
              </a:lnSpc>
              <a:buChar char="•"/>
            </a:pPr>
            <a:r>
              <a:rPr lang="en-US" sz="2400" b="1" dirty="0">
                <a:cs typeface="+mn-cs"/>
              </a:rPr>
              <a:t>Feb 24 (Thursday): 19:00 ET, 2 hours</a:t>
            </a:r>
            <a:endParaRPr lang="en-US" sz="3200" b="1" dirty="0">
              <a:cs typeface="+mn-cs"/>
            </a:endParaRPr>
          </a:p>
          <a:p>
            <a:pPr>
              <a:lnSpc>
                <a:spcPct val="90000"/>
              </a:lnSpc>
            </a:pPr>
            <a:r>
              <a:rPr lang="en-US" sz="3200" dirty="0"/>
              <a:t>Two meeting slots requested in March</a:t>
            </a:r>
          </a:p>
          <a:p>
            <a:pPr marL="684213">
              <a:lnSpc>
                <a:spcPct val="90000"/>
              </a:lnSpc>
            </a:pPr>
            <a:endParaRPr lang="en-US" dirty="0"/>
          </a:p>
        </p:txBody>
      </p:sp>
    </p:spTree>
    <p:extLst>
      <p:ext uri="{BB962C8B-B14F-4D97-AF65-F5344CB8AC3E}">
        <p14:creationId xmlns:p14="http://schemas.microsoft.com/office/powerpoint/2010/main" val="2780446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a:t>IEEE 802.11 Coexistence SC</a:t>
            </a:r>
            <a:br>
              <a:rPr lang="en-AU" dirty="0"/>
            </a:br>
            <a:r>
              <a:rPr lang="en-AU" dirty="0"/>
              <a:t>Jan 2022 (virtual) closing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20220125</a:t>
            </a:r>
          </a:p>
        </p:txBody>
      </p:sp>
      <p:sp>
        <p:nvSpPr>
          <p:cNvPr id="6" name="Date Placeholder 3"/>
          <p:cNvSpPr>
            <a:spLocks noGrp="1"/>
          </p:cNvSpPr>
          <p:nvPr>
            <p:ph type="dt" idx="10"/>
          </p:nvPr>
        </p:nvSpPr>
        <p:spPr/>
        <p:txBody>
          <a:bodyPr/>
          <a:lstStyle/>
          <a:p>
            <a:r>
              <a:rPr lang="en-US" dirty="0"/>
              <a:t>Jan 2022</a:t>
            </a:r>
            <a:endParaRPr lang="en-GB" dirty="0"/>
          </a:p>
        </p:txBody>
      </p:sp>
      <p:sp>
        <p:nvSpPr>
          <p:cNvPr id="7" name="Footer Placeholder 4"/>
          <p:cNvSpPr>
            <a:spLocks noGrp="1"/>
          </p:cNvSpPr>
          <p:nvPr>
            <p:ph type="ftr" idx="11"/>
          </p:nvPr>
        </p:nvSpPr>
        <p:spPr/>
        <p:txBody>
          <a:bodyPr/>
          <a:lstStyle/>
          <a:p>
            <a:r>
              <a:rPr lang="en-GB" dirty="0"/>
              <a:t>Andrew Myles, Cisco</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22</a:t>
            </a:fld>
            <a:endParaRPr lang="en-GB" dirty="0"/>
          </a:p>
        </p:txBody>
      </p:sp>
      <p:graphicFrame>
        <p:nvGraphicFramePr>
          <p:cNvPr id="3075" name="Object 3"/>
          <p:cNvGraphicFramePr>
            <a:graphicFrameLocks noChangeAspect="1"/>
          </p:cNvGraphicFramePr>
          <p:nvPr/>
        </p:nvGraphicFramePr>
        <p:xfrm>
          <a:off x="989013" y="3148013"/>
          <a:ext cx="9963150" cy="2424112"/>
        </p:xfrm>
        <a:graphic>
          <a:graphicData uri="http://schemas.openxmlformats.org/presentationml/2006/ole">
            <mc:AlternateContent xmlns:mc="http://schemas.openxmlformats.org/markup-compatibility/2006">
              <mc:Choice xmlns:v="urn:schemas-microsoft-com:vml" Requires="v">
                <p:oleObj spid="_x0000_s14344" name="Document" r:id="rId4" imgW="10439485" imgH="2553175" progId="Word.Document.8">
                  <p:embed/>
                </p:oleObj>
              </mc:Choice>
              <mc:Fallback>
                <p:oleObj name="Document" r:id="rId4" imgW="10439485" imgH="2553175" progId="Word.Document.8">
                  <p:embed/>
                  <p:pic>
                    <p:nvPicPr>
                      <p:cNvPr id="3075" name="Object 3"/>
                      <p:cNvPicPr>
                        <a:picLocks noChangeAspect="1" noChangeArrowheads="1"/>
                      </p:cNvPicPr>
                      <p:nvPr/>
                    </p:nvPicPr>
                    <p:blipFill>
                      <a:blip r:embed="rId5"/>
                      <a:srcRect/>
                      <a:stretch>
                        <a:fillRect/>
                      </a:stretch>
                    </p:blipFill>
                    <p:spPr bwMode="auto">
                      <a:xfrm>
                        <a:off x="989013" y="3148013"/>
                        <a:ext cx="9963150" cy="2424112"/>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achieved its goals as a discussion forum for coexistence issues</a:t>
            </a:r>
          </a:p>
        </p:txBody>
      </p:sp>
      <p:sp>
        <p:nvSpPr>
          <p:cNvPr id="3" name="Content Placeholder 2"/>
          <p:cNvSpPr>
            <a:spLocks noGrp="1"/>
          </p:cNvSpPr>
          <p:nvPr>
            <p:ph idx="1"/>
          </p:nvPr>
        </p:nvSpPr>
        <p:spPr>
          <a:xfrm>
            <a:off x="914401" y="1844824"/>
            <a:ext cx="10361084" cy="4536504"/>
          </a:xfrm>
        </p:spPr>
        <p:txBody>
          <a:bodyPr/>
          <a:lstStyle/>
          <a:p>
            <a:r>
              <a:rPr lang="en-AU" dirty="0"/>
              <a:t>802.11 Coex SC summary for Jan 2022 (</a:t>
            </a:r>
            <a:r>
              <a:rPr lang="en-AU" dirty="0">
                <a:hlinkClick r:id="rId2"/>
              </a:rPr>
              <a:t>11-22-1997</a:t>
            </a:r>
            <a:r>
              <a:rPr lang="en-AU" dirty="0"/>
              <a:t>)</a:t>
            </a:r>
          </a:p>
          <a:p>
            <a:pPr lvl="1"/>
            <a:r>
              <a:rPr lang="en-AU" dirty="0"/>
              <a:t>Coex issues with LAA are real today and </a:t>
            </a:r>
            <a:r>
              <a:rPr lang="en-AU" dirty="0" err="1"/>
              <a:t>coex</a:t>
            </a:r>
            <a:r>
              <a:rPr lang="en-AU" dirty="0"/>
              <a:t> is not a solved problem</a:t>
            </a:r>
          </a:p>
          <a:p>
            <a:pPr lvl="2"/>
            <a:r>
              <a:rPr lang="en-AU" dirty="0"/>
              <a:t>Coex with NR-U is likely to have similar issues, but potentially worse</a:t>
            </a:r>
          </a:p>
          <a:p>
            <a:pPr lvl="2"/>
            <a:r>
              <a:rPr lang="en-AU" dirty="0"/>
              <a:t>More actual measurements are required to understand scope of the issues!</a:t>
            </a:r>
          </a:p>
          <a:p>
            <a:pPr lvl="1"/>
            <a:r>
              <a:rPr lang="en-AU" dirty="0"/>
              <a:t>EN 301 893 (5 GHz) is progressing well, with a  compromise in place</a:t>
            </a:r>
          </a:p>
          <a:p>
            <a:pPr lvl="2"/>
            <a:r>
              <a:rPr lang="en-AU" dirty="0"/>
              <a:t>But it is likely to cause potential 802.11be/</a:t>
            </a:r>
            <a:r>
              <a:rPr lang="en-AU" dirty="0" err="1"/>
              <a:t>ax</a:t>
            </a:r>
            <a:r>
              <a:rPr lang="en-AU" dirty="0"/>
              <a:t> </a:t>
            </a:r>
            <a:r>
              <a:rPr lang="en-AU" dirty="0" err="1"/>
              <a:t>coex</a:t>
            </a:r>
            <a:r>
              <a:rPr lang="en-AU" dirty="0"/>
              <a:t> issues in Europe …</a:t>
            </a:r>
          </a:p>
          <a:p>
            <a:pPr lvl="2"/>
            <a:r>
              <a:rPr lang="en-AU" dirty="0"/>
              <a:t>… with more work in Coex SC/</a:t>
            </a:r>
            <a:r>
              <a:rPr lang="en-AU" dirty="0" err="1"/>
              <a:t>TGbe</a:t>
            </a:r>
            <a:r>
              <a:rPr lang="en-AU" dirty="0"/>
              <a:t>/ETSI BRAN/WFA required to understand and resolve</a:t>
            </a:r>
          </a:p>
          <a:p>
            <a:pPr lvl="1"/>
            <a:r>
              <a:rPr lang="en-AU" dirty="0"/>
              <a:t>EN 303 687 (6 GHz) is progressing well, with a  compromise in place</a:t>
            </a:r>
          </a:p>
          <a:p>
            <a:pPr lvl="2"/>
            <a:r>
              <a:rPr lang="en-AU" dirty="0"/>
              <a:t>But with the ultimate NB FH resolution likely to be delayed until next revision …</a:t>
            </a:r>
          </a:p>
          <a:p>
            <a:pPr lvl="2"/>
            <a:r>
              <a:rPr lang="en-AU" dirty="0"/>
              <a:t>.. and C2C becoming more contentious</a:t>
            </a:r>
          </a:p>
          <a:p>
            <a:pPr lvl="2"/>
            <a:r>
              <a:rPr lang="en-AU" dirty="0"/>
              <a:t>Spec work in </a:t>
            </a:r>
            <a:r>
              <a:rPr lang="en-AU" dirty="0" err="1"/>
              <a:t>TGbe</a:t>
            </a:r>
            <a:r>
              <a:rPr lang="en-AU" dirty="0"/>
              <a:t>/</a:t>
            </a:r>
            <a:r>
              <a:rPr lang="en-AU" dirty="0" err="1"/>
              <a:t>TGme</a:t>
            </a:r>
            <a:r>
              <a:rPr lang="en-AU" dirty="0"/>
              <a:t> may be required to optimise </a:t>
            </a:r>
            <a:r>
              <a:rPr lang="en-AU" dirty="0" err="1"/>
              <a:t>coex</a:t>
            </a:r>
            <a:r>
              <a:rPr lang="en-AU" dirty="0"/>
              <a:t> in Europe</a:t>
            </a:r>
          </a:p>
          <a:p>
            <a:pPr lvl="1"/>
            <a:r>
              <a:rPr lang="en-AU" dirty="0"/>
              <a:t>There is ongoing competition for access to 6 GHz (licensed vs unlicenced)</a:t>
            </a:r>
          </a:p>
          <a:p>
            <a:pPr lvl="1"/>
            <a:r>
              <a:rPr lang="en-AU" dirty="0"/>
              <a:t>3GPP RAN is starting work on SL-U (Side Link) that will require monitoring</a:t>
            </a:r>
          </a:p>
          <a:p>
            <a:pPr lvl="1"/>
            <a:endParaRPr lang="en-AU"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Andrew Myles, Cisco</a:t>
            </a:r>
            <a:endParaRPr lang="en-GB" dirty="0"/>
          </a:p>
        </p:txBody>
      </p:sp>
      <p:sp>
        <p:nvSpPr>
          <p:cNvPr id="6" name="Date Placeholder 5"/>
          <p:cNvSpPr>
            <a:spLocks noGrp="1"/>
          </p:cNvSpPr>
          <p:nvPr>
            <p:ph type="dt" idx="15"/>
          </p:nvPr>
        </p:nvSpPr>
        <p:spPr/>
        <p:txBody>
          <a:bodyPr/>
          <a:lstStyle/>
          <a:p>
            <a:r>
              <a:rPr lang="en-US" dirty="0"/>
              <a:t>Jan 2022</a:t>
            </a:r>
            <a:endParaRPr lang="en-GB" dirty="0"/>
          </a:p>
        </p:txBody>
      </p:sp>
    </p:spTree>
    <p:extLst>
      <p:ext uri="{BB962C8B-B14F-4D97-AF65-F5344CB8AC3E}">
        <p14:creationId xmlns:p14="http://schemas.microsoft.com/office/powerpoint/2010/main" val="3368840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will continue</a:t>
            </a:r>
            <a:br>
              <a:rPr lang="en-AU" dirty="0"/>
            </a:br>
            <a:r>
              <a:rPr lang="en-AU" dirty="0"/>
              <a:t>promoting good coexistence in Mar 2022</a:t>
            </a:r>
          </a:p>
        </p:txBody>
      </p:sp>
      <p:sp>
        <p:nvSpPr>
          <p:cNvPr id="3" name="Content Placeholder 2"/>
          <p:cNvSpPr>
            <a:spLocks noGrp="1"/>
          </p:cNvSpPr>
          <p:nvPr>
            <p:ph idx="1"/>
          </p:nvPr>
        </p:nvSpPr>
        <p:spPr>
          <a:xfrm>
            <a:off x="914401" y="1772816"/>
            <a:ext cx="10361084" cy="4113213"/>
          </a:xfrm>
        </p:spPr>
        <p:txBody>
          <a:bodyPr/>
          <a:lstStyle/>
          <a:p>
            <a:r>
              <a:rPr lang="en-AU" dirty="0"/>
              <a:t>IEEE 802.11 Coexistence SC will meet virtually in Mar 2022</a:t>
            </a:r>
          </a:p>
          <a:p>
            <a:pPr lvl="1"/>
            <a:r>
              <a:rPr lang="en-AU" dirty="0"/>
              <a:t>Review latest Wi-Fi/LAA coexistence measurements</a:t>
            </a:r>
            <a:endParaRPr lang="en-AU" dirty="0">
              <a:solidFill>
                <a:srgbClr val="00B050"/>
              </a:solidFill>
            </a:endParaRPr>
          </a:p>
          <a:p>
            <a:pPr lvl="1"/>
            <a:r>
              <a:rPr lang="en-AU" dirty="0"/>
              <a:t>Review results of  BRAN #113 (Feb 2022)</a:t>
            </a:r>
          </a:p>
          <a:p>
            <a:pPr lvl="2"/>
            <a:r>
              <a:rPr lang="en-AU" dirty="0"/>
              <a:t>… particularly progress of the NB FH &amp; C2C for 6 GHz in Europe</a:t>
            </a:r>
          </a:p>
          <a:p>
            <a:pPr lvl="1"/>
            <a:r>
              <a:rPr lang="en-AU" dirty="0"/>
              <a:t>Discuss need to refine 802.11ax/be standard for optimal operation in 6 GHz in Europe</a:t>
            </a:r>
          </a:p>
          <a:p>
            <a:pPr lvl="2"/>
            <a:r>
              <a:rPr lang="en-AU" dirty="0" err="1"/>
              <a:t>ie</a:t>
            </a:r>
            <a:r>
              <a:rPr lang="en-AU" dirty="0"/>
              <a:t>, are IEEE 802.11 changes needed to account for </a:t>
            </a:r>
            <a:r>
              <a:rPr lang="en-AU" i="1" dirty="0"/>
              <a:t>EDT</a:t>
            </a:r>
            <a:r>
              <a:rPr lang="en-AU" dirty="0"/>
              <a:t> @ -72 dBm constraint in 6 GHz?</a:t>
            </a:r>
          </a:p>
          <a:p>
            <a:pPr lvl="1"/>
            <a:r>
              <a:rPr lang="en-AU" dirty="0"/>
              <a:t>Discuss mitigation of EN 301 893 compromise on 802.11be operation in 5 GHz in Europe</a:t>
            </a:r>
          </a:p>
          <a:p>
            <a:pPr lvl="2"/>
            <a:r>
              <a:rPr lang="en-AU" dirty="0" err="1"/>
              <a:t>ie</a:t>
            </a:r>
            <a:r>
              <a:rPr lang="en-AU" dirty="0"/>
              <a:t>, is 802.11be operation adversely impacted by the </a:t>
            </a:r>
            <a:r>
              <a:rPr lang="en-AU" i="1" dirty="0"/>
              <a:t>compromise</a:t>
            </a:r>
            <a:r>
              <a:rPr lang="en-AU" dirty="0"/>
              <a:t> compared to 802.11ax operation?</a:t>
            </a:r>
            <a:endParaRPr lang="en-AU" dirty="0">
              <a:solidFill>
                <a:schemeClr val="tx2"/>
              </a:solidFill>
            </a:endParaRPr>
          </a:p>
          <a:p>
            <a:pPr lvl="1"/>
            <a:r>
              <a:rPr lang="en-AU" dirty="0">
                <a:solidFill>
                  <a:schemeClr val="tx2"/>
                </a:solidFill>
              </a:rPr>
              <a:t>Discuss results of possible </a:t>
            </a:r>
            <a:r>
              <a:rPr lang="en-AU" dirty="0" err="1">
                <a:solidFill>
                  <a:schemeClr val="tx2"/>
                </a:solidFill>
              </a:rPr>
              <a:t>coex</a:t>
            </a:r>
            <a:r>
              <a:rPr lang="en-AU" dirty="0">
                <a:solidFill>
                  <a:schemeClr val="tx2"/>
                </a:solidFill>
              </a:rPr>
              <a:t> presentation in Mar 2022 to </a:t>
            </a:r>
            <a:r>
              <a:rPr lang="en-AU" dirty="0" err="1">
                <a:solidFill>
                  <a:schemeClr val="tx2"/>
                </a:solidFill>
              </a:rPr>
              <a:t>TGbe</a:t>
            </a:r>
            <a:r>
              <a:rPr lang="en-AU" dirty="0">
                <a:solidFill>
                  <a:schemeClr val="tx2"/>
                </a:solidFill>
              </a:rPr>
              <a:t> or WG</a:t>
            </a:r>
          </a:p>
          <a:p>
            <a:pPr lvl="2"/>
            <a:r>
              <a:rPr lang="en-AU" dirty="0">
                <a:solidFill>
                  <a:schemeClr val="tx2"/>
                </a:solidFill>
              </a:rPr>
              <a:t>A draft is available in </a:t>
            </a:r>
            <a:r>
              <a:rPr lang="en-AU" dirty="0">
                <a:hlinkClick r:id="rId2"/>
              </a:rPr>
              <a:t>11-22-0180-00</a:t>
            </a:r>
            <a:r>
              <a:rPr lang="en-AU" dirty="0"/>
              <a:t>; comments welcome</a:t>
            </a:r>
            <a:endParaRPr lang="en-AU" dirty="0">
              <a:solidFill>
                <a:schemeClr val="tx2"/>
              </a:solidFill>
            </a:endParaRPr>
          </a:p>
          <a:p>
            <a:pPr lvl="1"/>
            <a:r>
              <a:rPr lang="en-AU" dirty="0">
                <a:solidFill>
                  <a:schemeClr val="tx2"/>
                </a:solidFill>
              </a:rPr>
              <a:t>Discuss possible LS to WFA about market drivers of </a:t>
            </a:r>
            <a:r>
              <a:rPr lang="en-AU" dirty="0" err="1">
                <a:solidFill>
                  <a:schemeClr val="tx2"/>
                </a:solidFill>
              </a:rPr>
              <a:t>coex</a:t>
            </a:r>
            <a:r>
              <a:rPr lang="en-AU" dirty="0">
                <a:solidFill>
                  <a:schemeClr val="tx2"/>
                </a:solidFill>
              </a:rPr>
              <a:t> work</a:t>
            </a:r>
          </a:p>
          <a:p>
            <a:pPr lvl="2"/>
            <a:r>
              <a:rPr lang="en-AU" dirty="0">
                <a:solidFill>
                  <a:schemeClr val="tx2"/>
                </a:solidFill>
              </a:rPr>
              <a:t>Some draft questions are in </a:t>
            </a:r>
            <a:r>
              <a:rPr lang="en-AU" dirty="0">
                <a:hlinkClick r:id="rId2"/>
              </a:rPr>
              <a:t>11-22-0180-00</a:t>
            </a:r>
            <a:r>
              <a:rPr lang="en-AU" dirty="0"/>
              <a:t>; comments welcome</a:t>
            </a:r>
            <a:endParaRPr lang="en-AU" dirty="0">
              <a:solidFill>
                <a:schemeClr val="tx2"/>
              </a:solidFill>
            </a:endParaRPr>
          </a:p>
          <a:p>
            <a:pPr lvl="1"/>
            <a:r>
              <a:rPr lang="en-AU" dirty="0">
                <a:solidFill>
                  <a:schemeClr val="tx2"/>
                </a:solidFill>
              </a:rPr>
              <a:t>Other issues</a:t>
            </a:r>
            <a:r>
              <a:rPr lang="en-AU">
                <a:solidFill>
                  <a:schemeClr val="tx2"/>
                </a:solidFill>
              </a:rPr>
              <a:t>: 3GPP SL-U</a:t>
            </a:r>
            <a:r>
              <a:rPr lang="en-AU" dirty="0">
                <a:solidFill>
                  <a:schemeClr val="tx2"/>
                </a:solidFill>
              </a:rPr>
              <a:t>, 60 GHz </a:t>
            </a:r>
            <a:r>
              <a:rPr lang="en-AU" dirty="0" err="1">
                <a:solidFill>
                  <a:schemeClr val="tx2"/>
                </a:solidFill>
              </a:rPr>
              <a:t>coex</a:t>
            </a:r>
            <a:r>
              <a:rPr lang="en-AU" dirty="0">
                <a:solidFill>
                  <a:schemeClr val="tx2"/>
                </a:solidFill>
              </a:rPr>
              <a:t> , 6 GHz availability,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Andrew Myles, Cisco</a:t>
            </a:r>
          </a:p>
        </p:txBody>
      </p:sp>
      <p:sp>
        <p:nvSpPr>
          <p:cNvPr id="6" name="Date Placeholder 5"/>
          <p:cNvSpPr>
            <a:spLocks noGrp="1"/>
          </p:cNvSpPr>
          <p:nvPr>
            <p:ph type="dt" idx="15"/>
          </p:nvPr>
        </p:nvSpPr>
        <p:spPr/>
        <p:txBody>
          <a:bodyPr/>
          <a:lstStyle/>
          <a:p>
            <a:r>
              <a:rPr lang="en-US" dirty="0"/>
              <a:t>Jan 2022</a:t>
            </a:r>
            <a:endParaRPr lang="en-GB" dirty="0"/>
          </a:p>
        </p:txBody>
      </p:sp>
      <p:sp>
        <p:nvSpPr>
          <p:cNvPr id="7" name="Rectangle 6">
            <a:extLst>
              <a:ext uri="{FF2B5EF4-FFF2-40B4-BE49-F238E27FC236}">
                <a16:creationId xmlns:a16="http://schemas.microsoft.com/office/drawing/2014/main" id="{85676C78-AFC2-4D4A-9EAD-4C9C57C5E859}"/>
              </a:ext>
            </a:extLst>
          </p:cNvPr>
          <p:cNvSpPr/>
          <p:nvPr/>
        </p:nvSpPr>
        <p:spPr bwMode="auto">
          <a:xfrm>
            <a:off x="8760296" y="2204864"/>
            <a:ext cx="3132348" cy="470164"/>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AU" sz="2400" b="1" i="0" u="none" strike="noStrike" cap="none" normalizeH="0" baseline="0" dirty="0">
                <a:ln>
                  <a:noFill/>
                </a:ln>
                <a:solidFill>
                  <a:srgbClr val="FF0000"/>
                </a:solidFill>
                <a:effectLst/>
                <a:latin typeface="Times New Roman" pitchFamily="16" charset="0"/>
                <a:ea typeface="MS Gothic" charset="-128"/>
              </a:rPr>
              <a:t>Contributions are sought </a:t>
            </a:r>
            <a:r>
              <a:rPr lang="en-AU" b="1" dirty="0">
                <a:solidFill>
                  <a:srgbClr val="FF0000"/>
                </a:solidFill>
              </a:rPr>
              <a:t>&amp; </a:t>
            </a:r>
            <a:r>
              <a:rPr kumimoji="0" lang="en-AU" sz="2400" b="1" i="0" u="none" strike="noStrike" cap="none" normalizeH="0" baseline="0" dirty="0">
                <a:ln>
                  <a:noFill/>
                </a:ln>
                <a:solidFill>
                  <a:srgbClr val="FF0000"/>
                </a:solidFill>
                <a:effectLst/>
                <a:latin typeface="Times New Roman" pitchFamily="16" charset="0"/>
                <a:ea typeface="MS Gothic" charset="-128"/>
              </a:rPr>
              <a:t>encouraged!</a:t>
            </a:r>
          </a:p>
        </p:txBody>
      </p:sp>
    </p:spTree>
    <p:extLst>
      <p:ext uri="{BB962C8B-B14F-4D97-AF65-F5344CB8AC3E}">
        <p14:creationId xmlns:p14="http://schemas.microsoft.com/office/powerpoint/2010/main" val="889979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F8E7C-5276-43CA-9F13-108CCA44429C}"/>
              </a:ext>
            </a:extLst>
          </p:cNvPr>
          <p:cNvSpPr>
            <a:spLocks noGrp="1"/>
          </p:cNvSpPr>
          <p:nvPr>
            <p:ph type="ctrTitle"/>
          </p:nvPr>
        </p:nvSpPr>
        <p:spPr/>
        <p:txBody>
          <a:bodyPr/>
          <a:lstStyle/>
          <a:p>
            <a:r>
              <a:rPr lang="en-US" dirty="0"/>
              <a:t>PAR Review SC</a:t>
            </a:r>
          </a:p>
        </p:txBody>
      </p:sp>
      <p:sp>
        <p:nvSpPr>
          <p:cNvPr id="3" name="Subtitle 2">
            <a:extLst>
              <a:ext uri="{FF2B5EF4-FFF2-40B4-BE49-F238E27FC236}">
                <a16:creationId xmlns:a16="http://schemas.microsoft.com/office/drawing/2014/main" id="{3201083D-FB9F-4F97-853D-688C45E2EC64}"/>
              </a:ext>
            </a:extLst>
          </p:cNvPr>
          <p:cNvSpPr>
            <a:spLocks noGrp="1"/>
          </p:cNvSpPr>
          <p:nvPr>
            <p:ph type="subTitle" idx="1"/>
          </p:nvPr>
        </p:nvSpPr>
        <p:spPr/>
        <p:txBody>
          <a:bodyPr/>
          <a:lstStyle/>
          <a:p>
            <a:r>
              <a:rPr lang="en-US" dirty="0"/>
              <a:t>Did not meet - no report</a:t>
            </a:r>
          </a:p>
        </p:txBody>
      </p:sp>
      <p:sp>
        <p:nvSpPr>
          <p:cNvPr id="7" name="Footer Placeholder 6">
            <a:extLst>
              <a:ext uri="{FF2B5EF4-FFF2-40B4-BE49-F238E27FC236}">
                <a16:creationId xmlns:a16="http://schemas.microsoft.com/office/drawing/2014/main" id="{DC74C515-B9B6-47B2-BD69-D4B45F388D74}"/>
              </a:ext>
            </a:extLst>
          </p:cNvPr>
          <p:cNvSpPr>
            <a:spLocks noGrp="1"/>
          </p:cNvSpPr>
          <p:nvPr>
            <p:ph type="ftr" idx="11"/>
          </p:nvPr>
        </p:nvSpPr>
        <p:spPr/>
        <p:txBody>
          <a:bodyPr/>
          <a:lstStyle/>
          <a:p>
            <a:r>
              <a:rPr lang="en-GB"/>
              <a:t>Jon Rosdahl, Qualcomm</a:t>
            </a:r>
          </a:p>
        </p:txBody>
      </p:sp>
      <p:sp>
        <p:nvSpPr>
          <p:cNvPr id="8" name="Slide Number Placeholder 7">
            <a:extLst>
              <a:ext uri="{FF2B5EF4-FFF2-40B4-BE49-F238E27FC236}">
                <a16:creationId xmlns:a16="http://schemas.microsoft.com/office/drawing/2014/main" id="{79AEB3FF-F777-4A38-AEE0-7072FEB87594}"/>
              </a:ext>
            </a:extLst>
          </p:cNvPr>
          <p:cNvSpPr>
            <a:spLocks noGrp="1"/>
          </p:cNvSpPr>
          <p:nvPr>
            <p:ph type="sldNum" idx="12"/>
          </p:nvPr>
        </p:nvSpPr>
        <p:spPr/>
        <p:txBody>
          <a:bodyPr/>
          <a:lstStyle/>
          <a:p>
            <a:r>
              <a:rPr lang="en-GB"/>
              <a:t>Slide </a:t>
            </a:r>
            <a:fld id="{DE40C9FC-4879-4F20-9ECA-A574A90476B7}" type="slidenum">
              <a:rPr lang="en-GB" smtClean="0"/>
              <a:pPr/>
              <a:t>25</a:t>
            </a:fld>
            <a:endParaRPr lang="en-GB"/>
          </a:p>
        </p:txBody>
      </p:sp>
      <p:sp>
        <p:nvSpPr>
          <p:cNvPr id="9" name="Date Placeholder 8">
            <a:extLst>
              <a:ext uri="{FF2B5EF4-FFF2-40B4-BE49-F238E27FC236}">
                <a16:creationId xmlns:a16="http://schemas.microsoft.com/office/drawing/2014/main" id="{5CBAB598-CD97-4E1E-B70A-2C65BEA06364}"/>
              </a:ext>
            </a:extLst>
          </p:cNvPr>
          <p:cNvSpPr>
            <a:spLocks noGrp="1"/>
          </p:cNvSpPr>
          <p:nvPr>
            <p:ph type="dt" idx="10"/>
          </p:nvPr>
        </p:nvSpPr>
        <p:spPr/>
        <p:txBody>
          <a:bodyPr/>
          <a:lstStyle/>
          <a:p>
            <a:r>
              <a:rPr lang="en-US"/>
              <a:t>January 2022</a:t>
            </a:r>
            <a:endParaRPr lang="en-GB"/>
          </a:p>
        </p:txBody>
      </p:sp>
    </p:spTree>
    <p:extLst>
      <p:ext uri="{BB962C8B-B14F-4D97-AF65-F5344CB8AC3E}">
        <p14:creationId xmlns:p14="http://schemas.microsoft.com/office/powerpoint/2010/main" val="2627060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2022-01-25</a:t>
            </a:r>
          </a:p>
        </p:txBody>
      </p:sp>
      <p:graphicFrame>
        <p:nvGraphicFramePr>
          <p:cNvPr id="13319" name="Object 5"/>
          <p:cNvGraphicFramePr>
            <a:graphicFrameLocks noChangeAspect="1"/>
          </p:cNvGraphicFramePr>
          <p:nvPr>
            <p:extLst>
              <p:ext uri="{D42A27DB-BD31-4B8C-83A1-F6EECF244321}">
                <p14:modId xmlns:p14="http://schemas.microsoft.com/office/powerpoint/2010/main" val="3268324252"/>
              </p:ext>
            </p:extLst>
          </p:nvPr>
        </p:nvGraphicFramePr>
        <p:xfrm>
          <a:off x="2244725" y="2519363"/>
          <a:ext cx="9439275" cy="2417762"/>
        </p:xfrm>
        <a:graphic>
          <a:graphicData uri="http://schemas.openxmlformats.org/presentationml/2006/ole">
            <mc:AlternateContent xmlns:mc="http://schemas.openxmlformats.org/markup-compatibility/2006">
              <mc:Choice xmlns:v="urn:schemas-microsoft-com:vml" Requires="v">
                <p:oleObj spid="_x0000_s5131" name="Document" r:id="rId4" imgW="9056359" imgH="2312431" progId="Word.Document.8">
                  <p:embed/>
                </p:oleObj>
              </mc:Choice>
              <mc:Fallback>
                <p:oleObj name="Document" r:id="rId4" imgW="9056359" imgH="2312431" progId="Word.Document.8">
                  <p:embed/>
                  <p:pic>
                    <p:nvPicPr>
                      <p:cNvPr id="13319" name="Object 5"/>
                      <p:cNvPicPr>
                        <a:picLocks noChangeAspect="1" noChangeArrowheads="1"/>
                      </p:cNvPicPr>
                      <p:nvPr/>
                    </p:nvPicPr>
                    <p:blipFill>
                      <a:blip r:embed="rId5"/>
                      <a:srcRect/>
                      <a:stretch>
                        <a:fillRect/>
                      </a:stretch>
                    </p:blipFill>
                    <p:spPr bwMode="auto">
                      <a:xfrm>
                        <a:off x="2244725" y="2519363"/>
                        <a:ext cx="9439275" cy="2417762"/>
                      </a:xfrm>
                      <a:prstGeom prst="rect">
                        <a:avLst/>
                      </a:prstGeom>
                      <a:noFill/>
                      <a:ln>
                        <a:noFill/>
                      </a:ln>
                      <a:effec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
        <p:nvSpPr>
          <p:cNvPr id="2" name="Footer Placeholder 1">
            <a:extLst>
              <a:ext uri="{FF2B5EF4-FFF2-40B4-BE49-F238E27FC236}">
                <a16:creationId xmlns:a16="http://schemas.microsoft.com/office/drawing/2014/main" id="{E99DD150-350F-49F1-903A-BE49D652DB0E}"/>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1C557462-E743-4989-976F-CF9AED3A54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4" name="Date Placeholder 3">
            <a:extLst>
              <a:ext uri="{FF2B5EF4-FFF2-40B4-BE49-F238E27FC236}">
                <a16:creationId xmlns:a16="http://schemas.microsoft.com/office/drawing/2014/main" id="{8E73798E-0C3B-4F87-90E8-4C9F879BC08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2693532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type="body" idx="1"/>
          </p:nvPr>
        </p:nvSpPr>
        <p:spPr>
          <a:xfrm>
            <a:off x="2966864" y="1752600"/>
            <a:ext cx="6334472" cy="4114800"/>
          </a:xfrm>
          <a:noFill/>
        </p:spPr>
        <p:txBody>
          <a:bodyPr/>
          <a:lstStyle/>
          <a:p>
            <a:pPr algn="ctr">
              <a:buFontTx/>
              <a:buNone/>
            </a:pPr>
            <a:r>
              <a:rPr lang="en-GB" altLang="en-US" sz="3200" dirty="0"/>
              <a:t> Closing report for WNG SC for January 2022 virtual meeting</a:t>
            </a:r>
          </a:p>
        </p:txBody>
      </p:sp>
      <p:sp>
        <p:nvSpPr>
          <p:cNvPr id="2" name="Footer Placeholder 1">
            <a:extLst>
              <a:ext uri="{FF2B5EF4-FFF2-40B4-BE49-F238E27FC236}">
                <a16:creationId xmlns:a16="http://schemas.microsoft.com/office/drawing/2014/main" id="{1162EA0F-6EA4-4940-B90C-B6DCF7A8FDAF}"/>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63ABA3F9-9216-4FF0-BDF0-2809C3E9470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4" name="Date Placeholder 3">
            <a:extLst>
              <a:ext uri="{FF2B5EF4-FFF2-40B4-BE49-F238E27FC236}">
                <a16:creationId xmlns:a16="http://schemas.microsoft.com/office/drawing/2014/main" id="{51184B6C-A4FD-443D-A1C8-4CFF3D2FE482}"/>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4175372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body" idx="1"/>
          </p:nvPr>
        </p:nvSpPr>
        <p:spPr>
          <a:xfrm>
            <a:off x="911424" y="836712"/>
            <a:ext cx="10513168" cy="5184576"/>
          </a:xfrm>
        </p:spPr>
        <p:txBody>
          <a:bodyPr/>
          <a:lstStyle/>
          <a:p>
            <a:pPr marL="0" indent="0" algn="ctr" eaLnBrk="1" hangingPunct="1">
              <a:spcBef>
                <a:spcPts val="0"/>
              </a:spcBef>
              <a:buNone/>
            </a:pPr>
            <a:r>
              <a:rPr lang="en-US" altLang="en-US" sz="3200" dirty="0"/>
              <a:t>Summary</a:t>
            </a:r>
          </a:p>
          <a:p>
            <a:pPr eaLnBrk="1" hangingPunct="1">
              <a:spcBef>
                <a:spcPts val="0"/>
              </a:spcBef>
            </a:pPr>
            <a:r>
              <a:rPr lang="en-US" altLang="en-US" sz="2000" dirty="0"/>
              <a:t>Final Agenda</a:t>
            </a:r>
          </a:p>
          <a:p>
            <a:pPr marL="1200150" lvl="2" indent="-457200">
              <a:spcBef>
                <a:spcPct val="0"/>
              </a:spcBef>
              <a:defRPr/>
            </a:pPr>
            <a:r>
              <a:rPr lang="en-US" altLang="en-US" sz="1600" dirty="0">
                <a:hlinkClick r:id="rId3"/>
              </a:rPr>
              <a:t>https://mentor.ieee.org/802.11/dcn/21/11-21-1970-01-0wng-agenda-for-wng-sc-2022-january.pptx</a:t>
            </a:r>
            <a:r>
              <a:rPr lang="en-US" altLang="en-US" sz="1600" dirty="0"/>
              <a:t> </a:t>
            </a:r>
          </a:p>
          <a:p>
            <a:pPr marL="1200150" lvl="2" indent="-457200">
              <a:spcBef>
                <a:spcPct val="0"/>
              </a:spcBef>
              <a:defRPr/>
            </a:pPr>
            <a:endParaRPr lang="en-US" altLang="en-US" sz="1600" dirty="0"/>
          </a:p>
          <a:p>
            <a:pPr eaLnBrk="1" hangingPunct="1">
              <a:spcBef>
                <a:spcPts val="0"/>
              </a:spcBef>
            </a:pPr>
            <a:r>
              <a:rPr lang="en-US" altLang="en-US" sz="2000" dirty="0"/>
              <a:t>Presentations at January 2022 meeting</a:t>
            </a:r>
            <a:endParaRPr lang="en-GB" altLang="en-US" sz="2000" dirty="0"/>
          </a:p>
          <a:p>
            <a:pPr marL="857250" lvl="1" indent="-457200">
              <a:spcBef>
                <a:spcPct val="0"/>
              </a:spcBef>
              <a:defRPr/>
            </a:pPr>
            <a:r>
              <a:rPr lang="en-US" sz="1600" dirty="0"/>
              <a:t>“Beyond be’” – Rolf de Vegt (Qualcomm) - Document 22/0059r0</a:t>
            </a:r>
          </a:p>
          <a:p>
            <a:pPr marL="857250" lvl="1" indent="-457200">
              <a:spcBef>
                <a:spcPct val="0"/>
              </a:spcBef>
              <a:defRPr/>
            </a:pPr>
            <a:r>
              <a:rPr lang="en-US" sz="1800" dirty="0"/>
              <a:t>“Next-Gen-After-11be” - </a:t>
            </a:r>
            <a:r>
              <a:rPr lang="en-US" sz="1800" dirty="0" err="1"/>
              <a:t>Vinko</a:t>
            </a:r>
            <a:r>
              <a:rPr lang="en-US" sz="1800" dirty="0"/>
              <a:t> Erceg (Broadcom) – Document 22/0032r0</a:t>
            </a:r>
          </a:p>
          <a:p>
            <a:pPr marL="857250" lvl="1" indent="-457200">
              <a:spcBef>
                <a:spcPct val="0"/>
              </a:spcBef>
              <a:defRPr/>
            </a:pPr>
            <a:r>
              <a:rPr lang="en-US" sz="1800" dirty="0"/>
              <a:t>“Next generation after 802.11be” – Laurent </a:t>
            </a:r>
            <a:r>
              <a:rPr lang="en-US" sz="1800" dirty="0" err="1"/>
              <a:t>Cariou</a:t>
            </a:r>
            <a:r>
              <a:rPr lang="en-US" sz="1800" dirty="0"/>
              <a:t> (Intel) – Document 22/0046r1</a:t>
            </a:r>
          </a:p>
          <a:p>
            <a:pPr marL="857250" lvl="1" indent="-457200">
              <a:spcBef>
                <a:spcPct val="0"/>
              </a:spcBef>
              <a:defRPr/>
            </a:pPr>
            <a:r>
              <a:rPr lang="en-US" sz="1800" dirty="0"/>
              <a:t>“Look ahead to next generation” - Ming Gan (Huawei) – Document 22/0030r1</a:t>
            </a:r>
          </a:p>
          <a:p>
            <a:pPr marL="857250" lvl="1" indent="-457200">
              <a:spcBef>
                <a:spcPct val="0"/>
              </a:spcBef>
              <a:defRPr/>
            </a:pPr>
            <a:r>
              <a:rPr lang="en-US" sz="1800" dirty="0"/>
              <a:t>“Inconsistent STA range and channel support indications” – Amelia </a:t>
            </a:r>
            <a:r>
              <a:rPr lang="en-US" sz="1800" dirty="0" err="1"/>
              <a:t>Andersdotter</a:t>
            </a:r>
            <a:r>
              <a:rPr lang="en-US" sz="1800" dirty="0"/>
              <a:t>, Sean Muir (Sky UK Group) – Document 22/0014r0</a:t>
            </a:r>
          </a:p>
          <a:p>
            <a:pPr marL="457200" indent="-457200">
              <a:spcBef>
                <a:spcPts val="0"/>
              </a:spcBef>
            </a:pPr>
            <a:r>
              <a:rPr lang="en-GB" altLang="en-US" sz="2000" dirty="0"/>
              <a:t>Minutes</a:t>
            </a:r>
          </a:p>
          <a:p>
            <a:pPr lvl="1">
              <a:spcBef>
                <a:spcPts val="0"/>
              </a:spcBef>
            </a:pPr>
            <a:r>
              <a:rPr lang="en-GB" altLang="en-US" sz="1800" dirty="0"/>
              <a:t> </a:t>
            </a:r>
            <a:r>
              <a:rPr lang="en-GB" altLang="en-US" sz="1800" dirty="0">
                <a:hlinkClick r:id="rId4"/>
              </a:rPr>
              <a:t>https://mentor.ieee.org/802.11/dcn/22/11-22-0106-00-0wng-wng-meeting-minutes-2022-january-electronic-meeting.docx</a:t>
            </a:r>
            <a:r>
              <a:rPr lang="en-GB" altLang="en-US" sz="1800" dirty="0"/>
              <a:t> </a:t>
            </a:r>
          </a:p>
          <a:p>
            <a:pPr lvl="1">
              <a:spcBef>
                <a:spcPts val="0"/>
              </a:spcBef>
            </a:pPr>
            <a:endParaRPr lang="en-GB" altLang="ko-KR" sz="1800" dirty="0">
              <a:ea typeface="Gulim" pitchFamily="34" charset="-127"/>
            </a:endParaRPr>
          </a:p>
          <a:p>
            <a:pPr>
              <a:spcBef>
                <a:spcPts val="0"/>
              </a:spcBef>
            </a:pPr>
            <a:r>
              <a:rPr lang="en-GB" altLang="ko-KR" sz="2000" dirty="0">
                <a:ea typeface="Gulim" pitchFamily="34" charset="-127"/>
              </a:rPr>
              <a:t>Plans for March 2022</a:t>
            </a:r>
            <a:endParaRPr lang="en-US" altLang="en-US" sz="2000" dirty="0"/>
          </a:p>
          <a:p>
            <a:pPr lvl="1" eaLnBrk="1" hangingPunct="1">
              <a:spcBef>
                <a:spcPts val="0"/>
              </a:spcBef>
              <a:defRPr/>
            </a:pPr>
            <a:r>
              <a:rPr lang="en-US" altLang="en-US" sz="1800" dirty="0"/>
              <a:t>TBD – call for presentations will be sent out in February</a:t>
            </a:r>
          </a:p>
          <a:p>
            <a:pPr lvl="1" eaLnBrk="1" hangingPunct="1">
              <a:spcBef>
                <a:spcPts val="0"/>
              </a:spcBef>
              <a:defRPr/>
            </a:pPr>
            <a:endParaRPr lang="en-US" altLang="en-US" sz="1800" dirty="0"/>
          </a:p>
          <a:p>
            <a:pPr eaLnBrk="1" hangingPunct="1">
              <a:spcBef>
                <a:spcPts val="0"/>
              </a:spcBef>
              <a:defRPr/>
            </a:pPr>
            <a:r>
              <a:rPr lang="en-US" altLang="en-US" sz="2000" dirty="0"/>
              <a:t>No motions in the SG, no conference calls</a:t>
            </a:r>
            <a:endParaRPr lang="en-GB" altLang="en-US" sz="2000" dirty="0"/>
          </a:p>
          <a:p>
            <a:pPr eaLnBrk="1" hangingPunct="1">
              <a:spcBef>
                <a:spcPts val="0"/>
              </a:spcBef>
              <a:defRPr/>
            </a:pPr>
            <a:endParaRPr lang="en-US" altLang="en-US" sz="2800" dirty="0"/>
          </a:p>
        </p:txBody>
      </p:sp>
      <p:sp>
        <p:nvSpPr>
          <p:cNvPr id="2" name="Footer Placeholder 1">
            <a:extLst>
              <a:ext uri="{FF2B5EF4-FFF2-40B4-BE49-F238E27FC236}">
                <a16:creationId xmlns:a16="http://schemas.microsoft.com/office/drawing/2014/main" id="{FDF33488-4EB8-4223-9ADE-817BDC7139AD}"/>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9604D702-74F4-423C-BB8D-D284061F7CF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4" name="Date Placeholder 3">
            <a:extLst>
              <a:ext uri="{FF2B5EF4-FFF2-40B4-BE49-F238E27FC236}">
                <a16:creationId xmlns:a16="http://schemas.microsoft.com/office/drawing/2014/main" id="{8B952654-B4F8-40FF-9061-D290AEFF8824}"/>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577406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a:t>IEEE 802 JTC1 Standing Committee</a:t>
            </a:r>
            <a:br>
              <a:rPr lang="en-AU" dirty="0"/>
            </a:br>
            <a:r>
              <a:rPr lang="en-AU" dirty="0"/>
              <a:t>January 2022 (virtual) closing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20220124</a:t>
            </a:r>
          </a:p>
        </p:txBody>
      </p:sp>
      <p:graphicFrame>
        <p:nvGraphicFramePr>
          <p:cNvPr id="3075" name="Object 3"/>
          <p:cNvGraphicFramePr>
            <a:graphicFrameLocks noChangeAspect="1"/>
          </p:cNvGraphicFramePr>
          <p:nvPr>
            <p:extLst>
              <p:ext uri="{D42A27DB-BD31-4B8C-83A1-F6EECF244321}">
                <p14:modId xmlns:p14="http://schemas.microsoft.com/office/powerpoint/2010/main" val="2125622116"/>
              </p:ext>
            </p:extLst>
          </p:nvPr>
        </p:nvGraphicFramePr>
        <p:xfrm>
          <a:off x="990600" y="3141663"/>
          <a:ext cx="10028238" cy="2438400"/>
        </p:xfrm>
        <a:graphic>
          <a:graphicData uri="http://schemas.openxmlformats.org/presentationml/2006/ole">
            <mc:AlternateContent xmlns:mc="http://schemas.openxmlformats.org/markup-compatibility/2006">
              <mc:Choice xmlns:v="urn:schemas-microsoft-com:vml" Requires="v">
                <p:oleObj spid="_x0000_s6155" name="Document" r:id="rId4" imgW="10444320" imgH="2546280" progId="Word.Document.8">
                  <p:embed/>
                </p:oleObj>
              </mc:Choice>
              <mc:Fallback>
                <p:oleObj name="Document" r:id="rId4" imgW="10444320" imgH="2546280" progId="Word.Document.8">
                  <p:embed/>
                  <p:pic>
                    <p:nvPicPr>
                      <p:cNvPr id="3075" name="Object 3"/>
                      <p:cNvPicPr>
                        <a:picLocks noChangeAspect="1" noChangeArrowheads="1"/>
                      </p:cNvPicPr>
                      <p:nvPr/>
                    </p:nvPicPr>
                    <p:blipFill>
                      <a:blip r:embed="rId5"/>
                      <a:srcRect/>
                      <a:stretch>
                        <a:fillRect/>
                      </a:stretch>
                    </p:blipFill>
                    <p:spPr bwMode="auto">
                      <a:xfrm>
                        <a:off x="990600" y="3141663"/>
                        <a:ext cx="10028238" cy="2438400"/>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7631AC5F-4E64-4AF9-9F3B-A0753BD77DD8}"/>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9EBF6D32-A1E0-4511-B33C-FA1FECC30B82}"/>
              </a:ext>
            </a:extLst>
          </p:cNvPr>
          <p:cNvSpPr>
            <a:spLocks noGrp="1"/>
          </p:cNvSpPr>
          <p:nvPr>
            <p:ph type="sldNum" idx="12"/>
          </p:nvPr>
        </p:nvSpPr>
        <p:spPr/>
        <p:txBody>
          <a:bodyPr/>
          <a:lstStyle/>
          <a:p>
            <a:r>
              <a:rPr lang="en-GB"/>
              <a:t>Slide </a:t>
            </a:r>
            <a:fld id="{DE40C9FC-4879-4F20-9ECA-A574A90476B7}" type="slidenum">
              <a:rPr lang="en-GB" smtClean="0"/>
              <a:pPr/>
              <a:t>29</a:t>
            </a:fld>
            <a:endParaRPr lang="en-GB"/>
          </a:p>
        </p:txBody>
      </p:sp>
      <p:sp>
        <p:nvSpPr>
          <p:cNvPr id="4" name="Date Placeholder 3">
            <a:extLst>
              <a:ext uri="{FF2B5EF4-FFF2-40B4-BE49-F238E27FC236}">
                <a16:creationId xmlns:a16="http://schemas.microsoft.com/office/drawing/2014/main" id="{C26040ED-DF9A-406C-9F85-FD6EE15CB249}"/>
              </a:ext>
            </a:extLst>
          </p:cNvPr>
          <p:cNvSpPr>
            <a:spLocks noGrp="1"/>
          </p:cNvSpPr>
          <p:nvPr>
            <p:ph type="dt" idx="10"/>
          </p:nvPr>
        </p:nvSpPr>
        <p:spPr/>
        <p:txBody>
          <a:bodyPr/>
          <a:lstStyle/>
          <a:p>
            <a:r>
              <a:rPr lang="en-US"/>
              <a:t>January 2022</a:t>
            </a:r>
            <a:endParaRPr lang="en-GB"/>
          </a:p>
        </p:txBody>
      </p:sp>
    </p:spTree>
    <p:extLst>
      <p:ext uri="{BB962C8B-B14F-4D97-AF65-F5344CB8AC3E}">
        <p14:creationId xmlns:p14="http://schemas.microsoft.com/office/powerpoint/2010/main" val="24681230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Attendance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January 2022</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 JTC1 SC reviewed the PSDO process status, including IPR issues holding up </a:t>
            </a:r>
            <a:r>
              <a:rPr kumimoji="0" lang="en-AU" sz="3200" b="1" i="0" u="none" strike="noStrike" cap="none" normalizeH="0" baseline="0" dirty="0">
                <a:ln>
                  <a:noFill/>
                </a:ln>
                <a:solidFill>
                  <a:schemeClr val="tx1"/>
                </a:solidFill>
                <a:effectLst/>
                <a:latin typeface="Times New Roman" pitchFamily="16" charset="0"/>
                <a:ea typeface="MS Gothic" charset="-128"/>
              </a:rPr>
              <a:t>802.11ax/ay/</a:t>
            </a:r>
            <a:r>
              <a:rPr kumimoji="0" lang="en-AU" sz="3200" b="1" i="0" u="none" strike="noStrike" cap="none" normalizeH="0" baseline="0" dirty="0" err="1">
                <a:ln>
                  <a:noFill/>
                </a:ln>
                <a:solidFill>
                  <a:schemeClr val="tx1"/>
                </a:solidFill>
                <a:effectLst/>
                <a:latin typeface="Times New Roman" pitchFamily="16" charset="0"/>
                <a:ea typeface="MS Gothic" charset="-128"/>
              </a:rPr>
              <a:t>ba</a:t>
            </a:r>
            <a:r>
              <a:rPr kumimoji="0" lang="en-AU" sz="3200" b="1" i="0" u="none" strike="noStrike" cap="none" normalizeH="0" baseline="0" dirty="0">
                <a:ln>
                  <a:noFill/>
                </a:ln>
                <a:solidFill>
                  <a:schemeClr val="tx1"/>
                </a:solidFill>
                <a:effectLst/>
                <a:latin typeface="Times New Roman" pitchFamily="16" charset="0"/>
                <a:ea typeface="MS Gothic" charset="-128"/>
              </a:rPr>
              <a:t> </a:t>
            </a:r>
            <a:endParaRPr lang="en-AU" dirty="0"/>
          </a:p>
        </p:txBody>
      </p:sp>
      <p:sp>
        <p:nvSpPr>
          <p:cNvPr id="3" name="Content Placeholder 2"/>
          <p:cNvSpPr>
            <a:spLocks noGrp="1"/>
          </p:cNvSpPr>
          <p:nvPr>
            <p:ph idx="1"/>
          </p:nvPr>
        </p:nvSpPr>
        <p:spPr/>
        <p:txBody>
          <a:bodyPr/>
          <a:lstStyle/>
          <a:p>
            <a:pPr>
              <a:buFont typeface="Arial" panose="020B0604020202020204" pitchFamily="34" charset="0"/>
              <a:buChar char="•"/>
            </a:pPr>
            <a:r>
              <a:rPr lang="en-AU" dirty="0">
                <a:solidFill>
                  <a:schemeClr val="tx1"/>
                </a:solidFill>
              </a:rPr>
              <a:t>Agenda - </a:t>
            </a:r>
            <a:r>
              <a:rPr lang="en-AU" dirty="0">
                <a:solidFill>
                  <a:schemeClr val="tx1"/>
                </a:solidFill>
                <a:hlinkClick r:id="rId2"/>
              </a:rPr>
              <a:t>11-21-1866</a:t>
            </a:r>
            <a:r>
              <a:rPr lang="en-AU" dirty="0">
                <a:solidFill>
                  <a:schemeClr val="tx1"/>
                </a:solidFill>
              </a:rPr>
              <a:t>; Minutes - tbd</a:t>
            </a:r>
          </a:p>
          <a:p>
            <a:pPr>
              <a:buFont typeface="Arial" panose="020B0604020202020204" pitchFamily="34" charset="0"/>
              <a:buChar char="•"/>
            </a:pPr>
            <a:endParaRPr lang="en-AU" dirty="0">
              <a:solidFill>
                <a:schemeClr val="tx1"/>
              </a:solidFill>
            </a:endParaRPr>
          </a:p>
        </p:txBody>
      </p:sp>
      <p:sp>
        <p:nvSpPr>
          <p:cNvPr id="7" name="Rectangle 6">
            <a:extLst>
              <a:ext uri="{FF2B5EF4-FFF2-40B4-BE49-F238E27FC236}">
                <a16:creationId xmlns:a16="http://schemas.microsoft.com/office/drawing/2014/main" id="{F7F19B36-2873-48E9-B4AD-CD47A49D9156}"/>
              </a:ext>
            </a:extLst>
          </p:cNvPr>
          <p:cNvSpPr/>
          <p:nvPr/>
        </p:nvSpPr>
        <p:spPr bwMode="auto">
          <a:xfrm>
            <a:off x="6816080" y="2099132"/>
            <a:ext cx="4573704" cy="4113214"/>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Bef>
                <a:spcPts val="800"/>
              </a:spcBef>
            </a:pPr>
            <a:r>
              <a:rPr kumimoji="0" lang="en-AU" sz="2000" b="1" i="0" u="none" strike="noStrike" cap="none" normalizeH="0" baseline="0" dirty="0">
                <a:ln>
                  <a:noFill/>
                </a:ln>
                <a:solidFill>
                  <a:schemeClr val="tx1"/>
                </a:solidFill>
                <a:effectLst/>
                <a:latin typeface="Times New Roman" pitchFamily="16" charset="0"/>
                <a:ea typeface="MS Gothic" charset="-128"/>
              </a:rPr>
              <a:t>802.11ax/ay/</a:t>
            </a:r>
            <a:r>
              <a:rPr kumimoji="0" lang="en-AU" sz="2000" b="1" i="0" u="none" strike="noStrike" cap="none" normalizeH="0" baseline="0" dirty="0" err="1">
                <a:ln>
                  <a:noFill/>
                </a:ln>
                <a:solidFill>
                  <a:schemeClr val="tx1"/>
                </a:solidFill>
                <a:effectLst/>
                <a:latin typeface="Times New Roman" pitchFamily="16" charset="0"/>
                <a:ea typeface="MS Gothic" charset="-128"/>
              </a:rPr>
              <a:t>ba</a:t>
            </a:r>
            <a:r>
              <a:rPr kumimoji="0" lang="en-AU" sz="2000" b="1" i="0" u="none" strike="noStrike" cap="none" normalizeH="0" baseline="0" dirty="0">
                <a:ln>
                  <a:noFill/>
                </a:ln>
                <a:solidFill>
                  <a:schemeClr val="tx1"/>
                </a:solidFill>
                <a:effectLst/>
                <a:latin typeface="Times New Roman" pitchFamily="16" charset="0"/>
                <a:ea typeface="MS Gothic" charset="-128"/>
              </a:rPr>
              <a:t> IPR issue</a:t>
            </a:r>
          </a:p>
          <a:p>
            <a:pPr marL="182563" indent="-182563">
              <a:spcBef>
                <a:spcPts val="800"/>
              </a:spcBef>
              <a:buFont typeface="Arial" panose="020B0604020202020204" pitchFamily="34" charset="0"/>
              <a:buChar char="•"/>
            </a:pPr>
            <a:r>
              <a:rPr lang="en-AU" sz="1800" b="1" dirty="0">
                <a:solidFill>
                  <a:schemeClr val="tx1"/>
                </a:solidFill>
              </a:rPr>
              <a:t>Situation: IPR holding up PSDO process</a:t>
            </a:r>
          </a:p>
          <a:p>
            <a:pPr marL="357188" lvl="1" indent="-174625">
              <a:spcBef>
                <a:spcPts val="800"/>
              </a:spcBef>
              <a:buFont typeface="Arial" panose="020B0604020202020204" pitchFamily="34" charset="0"/>
              <a:buChar char="•"/>
            </a:pPr>
            <a:r>
              <a:rPr lang="en-AU" sz="1600" dirty="0">
                <a:solidFill>
                  <a:schemeClr val="tx1"/>
                </a:solidFill>
              </a:rPr>
              <a:t>Multiple 802.11 submissions into PSDO process are “on hold” due to negative </a:t>
            </a:r>
            <a:r>
              <a:rPr lang="en-AU" sz="1600" dirty="0" err="1">
                <a:solidFill>
                  <a:schemeClr val="tx1"/>
                </a:solidFill>
              </a:rPr>
              <a:t>LoAs</a:t>
            </a:r>
            <a:r>
              <a:rPr lang="en-AU" sz="1600" dirty="0">
                <a:solidFill>
                  <a:schemeClr val="tx1"/>
                </a:solidFill>
              </a:rPr>
              <a:t> </a:t>
            </a:r>
          </a:p>
          <a:p>
            <a:pPr marL="182563" indent="-182563">
              <a:spcBef>
                <a:spcPts val="800"/>
              </a:spcBef>
              <a:buFont typeface="Arial" panose="020B0604020202020204" pitchFamily="34" charset="0"/>
              <a:buChar char="•"/>
            </a:pPr>
            <a:r>
              <a:rPr lang="en-AU" sz="1800" b="1" dirty="0">
                <a:solidFill>
                  <a:schemeClr val="tx1"/>
                </a:solidFill>
              </a:rPr>
              <a:t>Status: some progress</a:t>
            </a:r>
            <a:endParaRPr kumimoji="0" lang="en-AU" sz="1800" b="1" i="0" u="none" strike="noStrike" cap="none" normalizeH="0" baseline="0" dirty="0">
              <a:ln>
                <a:noFill/>
              </a:ln>
              <a:solidFill>
                <a:schemeClr val="tx1"/>
              </a:solidFill>
              <a:effectLst/>
              <a:latin typeface="Times New Roman" pitchFamily="16" charset="0"/>
              <a:ea typeface="MS Gothic" charset="-128"/>
            </a:endParaRPr>
          </a:p>
          <a:p>
            <a:pPr marL="357188" lvl="1" indent="-174625">
              <a:spcBef>
                <a:spcPts val="800"/>
              </a:spcBef>
              <a:buFont typeface="Arial" panose="020B0604020202020204" pitchFamily="34" charset="0"/>
              <a:buChar char="•"/>
              <a:tabLst>
                <a:tab pos="269875" algn="l"/>
              </a:tabLst>
            </a:pPr>
            <a:r>
              <a:rPr lang="en-AU" sz="1600" i="1" dirty="0">
                <a:solidFill>
                  <a:schemeClr val="tx1"/>
                </a:solidFill>
              </a:rPr>
              <a:t>ISO has informed IEEE that it will reach out to the submitters to try to obtain positive declarations to ISO</a:t>
            </a:r>
            <a:r>
              <a:rPr lang="en-AU" sz="1600" dirty="0">
                <a:solidFill>
                  <a:schemeClr val="tx1"/>
                </a:solidFill>
              </a:rPr>
              <a:t> (under ISO IPR policy) </a:t>
            </a:r>
            <a:r>
              <a:rPr lang="en-AU" sz="1600" i="1" dirty="0">
                <a:solidFill>
                  <a:schemeClr val="tx1"/>
                </a:solidFill>
              </a:rPr>
              <a:t>that demonstrate a willingness to license on terms that are either royalty-free or reasonable and non-discriminatory</a:t>
            </a:r>
          </a:p>
          <a:p>
            <a:pPr marL="182563" indent="-182563">
              <a:spcBef>
                <a:spcPts val="800"/>
              </a:spcBef>
              <a:buFont typeface="Arial" panose="020B0604020202020204" pitchFamily="34" charset="0"/>
              <a:buChar char="•"/>
            </a:pPr>
            <a:r>
              <a:rPr kumimoji="0" lang="en-AU" sz="1800" b="1" u="none" strike="noStrike" cap="none" normalizeH="0" baseline="0" dirty="0">
                <a:ln>
                  <a:noFill/>
                </a:ln>
                <a:solidFill>
                  <a:schemeClr val="tx1"/>
                </a:solidFill>
                <a:effectLst/>
              </a:rPr>
              <a:t>Next ste</a:t>
            </a:r>
            <a:r>
              <a:rPr lang="en-AU" sz="1800" b="1" dirty="0">
                <a:solidFill>
                  <a:schemeClr val="tx1"/>
                </a:solidFill>
              </a:rPr>
              <a:t>ps: unclear</a:t>
            </a:r>
          </a:p>
          <a:p>
            <a:pPr marL="357188" lvl="1" indent="-174625">
              <a:spcBef>
                <a:spcPts val="800"/>
              </a:spcBef>
              <a:buFont typeface="Arial" panose="020B0604020202020204" pitchFamily="34" charset="0"/>
              <a:buChar char="•"/>
              <a:tabLst>
                <a:tab pos="269875" algn="l"/>
              </a:tabLst>
            </a:pPr>
            <a:r>
              <a:rPr lang="en-AU" sz="1600" dirty="0">
                <a:solidFill>
                  <a:schemeClr val="tx1"/>
                </a:solidFill>
              </a:rPr>
              <a:t>The timeline, and any deadlines, for this process are currently unknown …</a:t>
            </a:r>
            <a:endParaRPr kumimoji="0" lang="en-AU" sz="2000" b="0" i="0" u="none" strike="noStrike" cap="none" normalizeH="0" baseline="0" dirty="0">
              <a:ln>
                <a:noFill/>
              </a:ln>
              <a:solidFill>
                <a:schemeClr val="tx1"/>
              </a:solidFill>
              <a:effectLst/>
            </a:endParaRPr>
          </a:p>
        </p:txBody>
      </p:sp>
      <p:graphicFrame>
        <p:nvGraphicFramePr>
          <p:cNvPr id="10" name="Content Placeholder 5">
            <a:extLst>
              <a:ext uri="{FF2B5EF4-FFF2-40B4-BE49-F238E27FC236}">
                <a16:creationId xmlns:a16="http://schemas.microsoft.com/office/drawing/2014/main" id="{62602ECF-0EE1-4687-A387-7283411A4A23}"/>
              </a:ext>
            </a:extLst>
          </p:cNvPr>
          <p:cNvGraphicFramePr>
            <a:graphicFrameLocks/>
          </p:cNvGraphicFramePr>
          <p:nvPr>
            <p:extLst>
              <p:ext uri="{D42A27DB-BD31-4B8C-83A1-F6EECF244321}">
                <p14:modId xmlns:p14="http://schemas.microsoft.com/office/powerpoint/2010/main" val="2268145787"/>
              </p:ext>
            </p:extLst>
          </p:nvPr>
        </p:nvGraphicFramePr>
        <p:xfrm>
          <a:off x="914401" y="2503946"/>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dirty="0"/>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38</a:t>
                      </a:r>
                    </a:p>
                  </a:txBody>
                  <a:tcPr/>
                </a:tc>
                <a:tc>
                  <a:txBody>
                    <a:bodyPr/>
                    <a:lstStyle/>
                    <a:p>
                      <a:pPr algn="ctr"/>
                      <a:r>
                        <a:rPr lang="en-AU" dirty="0"/>
                        <a:t>14</a:t>
                      </a:r>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17</a:t>
                      </a:r>
                    </a:p>
                  </a:txBody>
                  <a:tcPr/>
                </a:tc>
                <a:tc>
                  <a:txBody>
                    <a:bodyPr/>
                    <a:lstStyle/>
                    <a:p>
                      <a:pPr algn="ctr"/>
                      <a:r>
                        <a:rPr lang="en-AU" dirty="0"/>
                        <a:t>15</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12</a:t>
                      </a:r>
                    </a:p>
                  </a:txBody>
                  <a:tcPr/>
                </a:tc>
                <a:tc>
                  <a:txBody>
                    <a:bodyPr/>
                    <a:lstStyle/>
                    <a:p>
                      <a:pPr algn="ctr"/>
                      <a:r>
                        <a:rPr lang="en-AU" dirty="0"/>
                        <a:t>9</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2187709932"/>
                  </a:ext>
                </a:extLst>
              </a:tr>
              <a:tr h="370840">
                <a:tc>
                  <a:txBody>
                    <a:bodyPr/>
                    <a:lstStyle/>
                    <a:p>
                      <a:pPr algn="ctr"/>
                      <a:r>
                        <a:rPr lang="en-AU"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dirty="0"/>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a:t>All</a:t>
                      </a:r>
                    </a:p>
                  </a:txBody>
                  <a:tcPr/>
                </a:tc>
                <a:tc>
                  <a:txBody>
                    <a:bodyPr/>
                    <a:lstStyle/>
                    <a:p>
                      <a:pPr algn="ctr"/>
                      <a:r>
                        <a:rPr lang="en-AU" b="1" dirty="0"/>
                        <a:t>76</a:t>
                      </a:r>
                    </a:p>
                  </a:txBody>
                  <a:tcPr>
                    <a:lnT w="12700" cap="flat" cmpd="sng" algn="ctr">
                      <a:solidFill>
                        <a:schemeClr val="tx1"/>
                      </a:solidFill>
                      <a:prstDash val="solid"/>
                      <a:round/>
                      <a:headEnd type="none" w="med" len="med"/>
                      <a:tailEnd type="none" w="med" len="med"/>
                    </a:lnT>
                  </a:tcPr>
                </a:tc>
                <a:tc>
                  <a:txBody>
                    <a:bodyPr/>
                    <a:lstStyle/>
                    <a:p>
                      <a:pPr algn="ctr"/>
                      <a:r>
                        <a:rPr lang="en-AU" b="1" dirty="0"/>
                        <a:t>39</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8" name="Footer Placeholder 7">
            <a:extLst>
              <a:ext uri="{FF2B5EF4-FFF2-40B4-BE49-F238E27FC236}">
                <a16:creationId xmlns:a16="http://schemas.microsoft.com/office/drawing/2014/main" id="{23F6BD09-C878-4347-B9CA-A8C0BADE4ADC}"/>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B7070086-A87B-40A4-889E-42E79425607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11" name="Date Placeholder 10">
            <a:extLst>
              <a:ext uri="{FF2B5EF4-FFF2-40B4-BE49-F238E27FC236}">
                <a16:creationId xmlns:a16="http://schemas.microsoft.com/office/drawing/2014/main" id="{6352556B-206D-42B6-89C4-BA17CE471B0C}"/>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6392412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2F701-1687-4010-85CC-2FEAF665F51F}"/>
              </a:ext>
            </a:extLst>
          </p:cNvPr>
          <p:cNvSpPr>
            <a:spLocks noGrp="1"/>
          </p:cNvSpPr>
          <p:nvPr>
            <p:ph type="title"/>
          </p:nvPr>
        </p:nvSpPr>
        <p:spPr>
          <a:xfrm>
            <a:off x="914401" y="685801"/>
            <a:ext cx="10361084" cy="1065213"/>
          </a:xfrm>
        </p:spPr>
        <p:txBody>
          <a:bodyPr/>
          <a:lstStyle/>
          <a:p>
            <a:r>
              <a:rPr lang="en-AU" dirty="0"/>
              <a:t>The SC discussed a possible LS to SC6/WG1 in relation to an PWI on </a:t>
            </a:r>
            <a:r>
              <a:rPr lang="en-AU" i="1" dirty="0"/>
              <a:t>Deterministic Wireless Industrial Network</a:t>
            </a:r>
          </a:p>
        </p:txBody>
      </p:sp>
      <p:sp>
        <p:nvSpPr>
          <p:cNvPr id="3" name="Content Placeholder 2">
            <a:extLst>
              <a:ext uri="{FF2B5EF4-FFF2-40B4-BE49-F238E27FC236}">
                <a16:creationId xmlns:a16="http://schemas.microsoft.com/office/drawing/2014/main" id="{20F18B57-3030-429F-8B62-A217CF4826BD}"/>
              </a:ext>
            </a:extLst>
          </p:cNvPr>
          <p:cNvSpPr>
            <a:spLocks noGrp="1"/>
          </p:cNvSpPr>
          <p:nvPr>
            <p:ph idx="1"/>
          </p:nvPr>
        </p:nvSpPr>
        <p:spPr>
          <a:xfrm>
            <a:off x="914401" y="1981201"/>
            <a:ext cx="10361084" cy="4113213"/>
          </a:xfrm>
        </p:spPr>
        <p:txBody>
          <a:bodyPr/>
          <a:lstStyle/>
          <a:p>
            <a:r>
              <a:rPr lang="en-AU" dirty="0"/>
              <a:t>SC6/WG1 has decided to start discussion on a PWI on </a:t>
            </a:r>
            <a:r>
              <a:rPr lang="en-AU" i="1" dirty="0"/>
              <a:t>Deterministic Wireless Industrial Network</a:t>
            </a:r>
            <a:r>
              <a:rPr lang="en-AU" dirty="0"/>
              <a:t> in Feb 2022</a:t>
            </a:r>
          </a:p>
          <a:p>
            <a:pPr lvl="1"/>
            <a:r>
              <a:rPr lang="en-AU" dirty="0"/>
              <a:t>Based on assertions that </a:t>
            </a:r>
            <a:r>
              <a:rPr lang="en-US" i="1" dirty="0"/>
              <a:t>5G-TSN is not good enough and Wi-Fi 6 (802.11ax) is worse</a:t>
            </a:r>
            <a:r>
              <a:rPr lang="en-AU" dirty="0"/>
              <a:t> </a:t>
            </a:r>
          </a:p>
          <a:p>
            <a:r>
              <a:rPr lang="en-AU" dirty="0"/>
              <a:t>IEEE 802 JTC1 SC discussed a draft LS in response to a request in SC6/WG1</a:t>
            </a:r>
          </a:p>
          <a:p>
            <a:pPr lvl="1"/>
            <a:r>
              <a:rPr lang="en-AU" dirty="0"/>
              <a:t>See </a:t>
            </a:r>
            <a:r>
              <a:rPr lang="en-US" dirty="0">
                <a:hlinkClick r:id="rId2"/>
              </a:rPr>
              <a:t>11-22-0081-00</a:t>
            </a:r>
            <a:r>
              <a:rPr lang="en-AU" dirty="0"/>
              <a:t> for proposed LS …</a:t>
            </a:r>
          </a:p>
          <a:p>
            <a:pPr lvl="1"/>
            <a:r>
              <a:rPr lang="en-AU" dirty="0"/>
              <a:t>… and </a:t>
            </a:r>
            <a:r>
              <a:rPr lang="en-US" dirty="0">
                <a:hlinkClick r:id="rId3"/>
              </a:rPr>
              <a:t>11-22-0080-00</a:t>
            </a:r>
            <a:r>
              <a:rPr lang="en-AU" dirty="0"/>
              <a:t> for referenced ppt</a:t>
            </a:r>
          </a:p>
          <a:p>
            <a:r>
              <a:rPr lang="en-AU" dirty="0"/>
              <a:t>Since the session, there has been more discussion &amp; editing</a:t>
            </a:r>
          </a:p>
          <a:p>
            <a:pPr lvl="1"/>
            <a:r>
              <a:rPr lang="en-AU" dirty="0"/>
              <a:t>In the final version (</a:t>
            </a:r>
            <a:r>
              <a:rPr lang="en-AU" dirty="0">
                <a:hlinkClick r:id="rId4"/>
              </a:rPr>
              <a:t>11-22-0081-06</a:t>
            </a:r>
            <a:r>
              <a:rPr lang="en-AU" dirty="0"/>
              <a:t>) …</a:t>
            </a:r>
          </a:p>
          <a:p>
            <a:pPr lvl="1"/>
            <a:r>
              <a:rPr lang="en-AU" dirty="0"/>
              <a:t>… the ppt has been dereferenced to keep the message simple</a:t>
            </a:r>
          </a:p>
          <a:p>
            <a:pPr lvl="1"/>
            <a:r>
              <a:rPr lang="en-AU" dirty="0"/>
              <a:t>… language refined, including to (mostly) remove Wi-Fi &amp; Ethernet terminology</a:t>
            </a:r>
          </a:p>
          <a:p>
            <a:pPr lvl="1"/>
            <a:endParaRPr lang="en-AU" dirty="0"/>
          </a:p>
        </p:txBody>
      </p:sp>
      <p:sp>
        <p:nvSpPr>
          <p:cNvPr id="7" name="Footer Placeholder 6">
            <a:extLst>
              <a:ext uri="{FF2B5EF4-FFF2-40B4-BE49-F238E27FC236}">
                <a16:creationId xmlns:a16="http://schemas.microsoft.com/office/drawing/2014/main" id="{2A2F60AF-48C0-43D5-9CE9-2251036CA13D}"/>
              </a:ext>
            </a:extLst>
          </p:cNvPr>
          <p:cNvSpPr>
            <a:spLocks noGrp="1"/>
          </p:cNvSpPr>
          <p:nvPr>
            <p:ph type="ftr" idx="14"/>
          </p:nvPr>
        </p:nvSpPr>
        <p:spPr/>
        <p:txBody>
          <a:bodyPr/>
          <a:lstStyle/>
          <a:p>
            <a:r>
              <a:rPr lang="en-GB"/>
              <a:t>Andrew Myles, Cisco</a:t>
            </a:r>
            <a:endParaRPr lang="en-GB" dirty="0"/>
          </a:p>
        </p:txBody>
      </p:sp>
      <p:sp>
        <p:nvSpPr>
          <p:cNvPr id="8" name="Slide Number Placeholder 7">
            <a:extLst>
              <a:ext uri="{FF2B5EF4-FFF2-40B4-BE49-F238E27FC236}">
                <a16:creationId xmlns:a16="http://schemas.microsoft.com/office/drawing/2014/main" id="{3B676639-90C1-4028-B8F6-45EB91AEDA4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9" name="Date Placeholder 8">
            <a:extLst>
              <a:ext uri="{FF2B5EF4-FFF2-40B4-BE49-F238E27FC236}">
                <a16:creationId xmlns:a16="http://schemas.microsoft.com/office/drawing/2014/main" id="{58737CE7-FC86-452F-B3BF-15E856A4B276}"/>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5722528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2F701-1687-4010-85CC-2FEAF665F51F}"/>
              </a:ext>
            </a:extLst>
          </p:cNvPr>
          <p:cNvSpPr>
            <a:spLocks noGrp="1"/>
          </p:cNvSpPr>
          <p:nvPr>
            <p:ph type="title"/>
          </p:nvPr>
        </p:nvSpPr>
        <p:spPr>
          <a:xfrm>
            <a:off x="914401" y="685801"/>
            <a:ext cx="10361084" cy="1065213"/>
          </a:xfrm>
        </p:spPr>
        <p:txBody>
          <a:bodyPr/>
          <a:lstStyle/>
          <a:p>
            <a:r>
              <a:rPr lang="en-AU" dirty="0"/>
              <a:t>Consensus has been achieved on a LS in relation to an PWI on </a:t>
            </a:r>
            <a:r>
              <a:rPr lang="en-AU" i="1" dirty="0"/>
              <a:t>Deterministic Wireless Industrial Network </a:t>
            </a:r>
            <a:endParaRPr lang="en-AU" dirty="0"/>
          </a:p>
        </p:txBody>
      </p:sp>
      <p:sp>
        <p:nvSpPr>
          <p:cNvPr id="3" name="Content Placeholder 2">
            <a:extLst>
              <a:ext uri="{FF2B5EF4-FFF2-40B4-BE49-F238E27FC236}">
                <a16:creationId xmlns:a16="http://schemas.microsoft.com/office/drawing/2014/main" id="{20F18B57-3030-429F-8B62-A217CF4826BD}"/>
              </a:ext>
            </a:extLst>
          </p:cNvPr>
          <p:cNvSpPr>
            <a:spLocks noGrp="1"/>
          </p:cNvSpPr>
          <p:nvPr>
            <p:ph idx="1"/>
          </p:nvPr>
        </p:nvSpPr>
        <p:spPr>
          <a:xfrm>
            <a:off x="914401" y="1981201"/>
            <a:ext cx="10361084" cy="4113213"/>
          </a:xfrm>
        </p:spPr>
        <p:txBody>
          <a:bodyPr/>
          <a:lstStyle/>
          <a:p>
            <a:r>
              <a:rPr lang="en-AU" dirty="0"/>
              <a:t>The high level summary of the refined proposed LS is</a:t>
            </a:r>
          </a:p>
          <a:p>
            <a:pPr lvl="1"/>
            <a:r>
              <a:rPr lang="en-AU" i="1" dirty="0"/>
              <a:t>IEEE 802 is providing comments on the PWI proposal for a Deterministic Wireless Industrial Network project</a:t>
            </a:r>
          </a:p>
          <a:p>
            <a:pPr lvl="1"/>
            <a:r>
              <a:rPr lang="en-AU" i="1" dirty="0"/>
              <a:t>Industrial networks are evolving to use TSN over standards based, widely available networks</a:t>
            </a:r>
          </a:p>
          <a:p>
            <a:pPr lvl="1"/>
            <a:r>
              <a:rPr lang="en-AU" i="1" dirty="0"/>
              <a:t>The 802.3 and 802.11 standards continue to be refined to meet industrial network requirements for TSN</a:t>
            </a:r>
          </a:p>
          <a:p>
            <a:pPr lvl="1"/>
            <a:r>
              <a:rPr lang="en-AU" i="1" dirty="0"/>
              <a:t>IEEE 802 requests that ISO/IEC JTC1/SC6/WG1 assist in developing 802.3 and 802.11 refinements</a:t>
            </a:r>
          </a:p>
          <a:p>
            <a:r>
              <a:rPr lang="en-AU" dirty="0"/>
              <a:t>802.11 WG approval is part of the approval process</a:t>
            </a:r>
          </a:p>
          <a:p>
            <a:pPr lvl="1"/>
            <a:r>
              <a:rPr lang="en-AU" dirty="0"/>
              <a:t>802.1 TSN TG approved the LS, as long as 802.11 WG approves</a:t>
            </a:r>
          </a:p>
          <a:p>
            <a:pPr lvl="1"/>
            <a:r>
              <a:rPr lang="en-AU" dirty="0"/>
              <a:t>802.11 approval is requested at the closing plenary</a:t>
            </a:r>
          </a:p>
          <a:p>
            <a:pPr lvl="1"/>
            <a:r>
              <a:rPr lang="en-AU" dirty="0"/>
              <a:t>802 EC is required next, in time for submission to WG1 by 1 Feb 2022</a:t>
            </a:r>
          </a:p>
        </p:txBody>
      </p:sp>
      <p:sp>
        <p:nvSpPr>
          <p:cNvPr id="7" name="Footer Placeholder 6">
            <a:extLst>
              <a:ext uri="{FF2B5EF4-FFF2-40B4-BE49-F238E27FC236}">
                <a16:creationId xmlns:a16="http://schemas.microsoft.com/office/drawing/2014/main" id="{C5C18D10-6963-4E69-8730-64E6E4245F85}"/>
              </a:ext>
            </a:extLst>
          </p:cNvPr>
          <p:cNvSpPr>
            <a:spLocks noGrp="1"/>
          </p:cNvSpPr>
          <p:nvPr>
            <p:ph type="ftr" idx="14"/>
          </p:nvPr>
        </p:nvSpPr>
        <p:spPr/>
        <p:txBody>
          <a:bodyPr/>
          <a:lstStyle/>
          <a:p>
            <a:r>
              <a:rPr lang="en-GB"/>
              <a:t>Andrew Myles, Cisco</a:t>
            </a:r>
            <a:endParaRPr lang="en-GB" dirty="0"/>
          </a:p>
        </p:txBody>
      </p:sp>
      <p:sp>
        <p:nvSpPr>
          <p:cNvPr id="8" name="Slide Number Placeholder 7">
            <a:extLst>
              <a:ext uri="{FF2B5EF4-FFF2-40B4-BE49-F238E27FC236}">
                <a16:creationId xmlns:a16="http://schemas.microsoft.com/office/drawing/2014/main" id="{A1B568AC-E9B2-4CAC-A54C-4D02211E438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9" name="Date Placeholder 8">
            <a:extLst>
              <a:ext uri="{FF2B5EF4-FFF2-40B4-BE49-F238E27FC236}">
                <a16:creationId xmlns:a16="http://schemas.microsoft.com/office/drawing/2014/main" id="{0D1AD0BF-9979-4C7C-BEC7-4222EC7B7C93}"/>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5778956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6A82D-F301-4A92-9FB6-9F7FDA873C5F}"/>
              </a:ext>
            </a:extLst>
          </p:cNvPr>
          <p:cNvSpPr>
            <a:spLocks noGrp="1"/>
          </p:cNvSpPr>
          <p:nvPr>
            <p:ph type="title"/>
          </p:nvPr>
        </p:nvSpPr>
        <p:spPr/>
        <p:txBody>
          <a:bodyPr/>
          <a:lstStyle/>
          <a:p>
            <a:r>
              <a:rPr lang="en-AU" dirty="0"/>
              <a:t>The IEEE 802.11 WG  are requested to approve the proposed LS to ISO/IEC JTC1/SC6/WG1</a:t>
            </a:r>
          </a:p>
        </p:txBody>
      </p:sp>
      <p:sp>
        <p:nvSpPr>
          <p:cNvPr id="3" name="Content Placeholder 2">
            <a:extLst>
              <a:ext uri="{FF2B5EF4-FFF2-40B4-BE49-F238E27FC236}">
                <a16:creationId xmlns:a16="http://schemas.microsoft.com/office/drawing/2014/main" id="{53E8D1D6-80B4-4664-84C9-B03261225188}"/>
              </a:ext>
            </a:extLst>
          </p:cNvPr>
          <p:cNvSpPr>
            <a:spLocks noGrp="1"/>
          </p:cNvSpPr>
          <p:nvPr>
            <p:ph idx="1"/>
          </p:nvPr>
        </p:nvSpPr>
        <p:spPr/>
        <p:txBody>
          <a:bodyPr/>
          <a:lstStyle/>
          <a:p>
            <a:r>
              <a:rPr lang="en-AU" dirty="0"/>
              <a:t>Motion</a:t>
            </a:r>
          </a:p>
          <a:p>
            <a:pPr lvl="1"/>
            <a:r>
              <a:rPr lang="en-AU" i="1" dirty="0"/>
              <a:t>The IEEE 802.11 WG recommends to the IEEE 802 EC that the material in 11-22-0081r6 be liaised to ISO/IEC JTC1/SC6/WG1 in relation to the Preliminary Work Item (PWI) proposal in SC6/WG1 for a new Deterministic Wireless Industrial Network, with editorial privileges given to the IEEE 802.11 WG Chair</a:t>
            </a:r>
          </a:p>
          <a:p>
            <a:pPr lvl="1"/>
            <a:r>
              <a:rPr lang="en-AU" dirty="0"/>
              <a:t>Moved: Andrew Myles (personal motion)</a:t>
            </a:r>
          </a:p>
          <a:p>
            <a:pPr lvl="1"/>
            <a:r>
              <a:rPr lang="en-AU" dirty="0"/>
              <a:t>Seconded: </a:t>
            </a:r>
          </a:p>
        </p:txBody>
      </p:sp>
      <p:sp>
        <p:nvSpPr>
          <p:cNvPr id="7" name="Footer Placeholder 6">
            <a:extLst>
              <a:ext uri="{FF2B5EF4-FFF2-40B4-BE49-F238E27FC236}">
                <a16:creationId xmlns:a16="http://schemas.microsoft.com/office/drawing/2014/main" id="{BBD2FE42-9E2A-431B-8FE4-2E45922E30C6}"/>
              </a:ext>
            </a:extLst>
          </p:cNvPr>
          <p:cNvSpPr>
            <a:spLocks noGrp="1"/>
          </p:cNvSpPr>
          <p:nvPr>
            <p:ph type="ftr" idx="14"/>
          </p:nvPr>
        </p:nvSpPr>
        <p:spPr/>
        <p:txBody>
          <a:bodyPr/>
          <a:lstStyle/>
          <a:p>
            <a:r>
              <a:rPr lang="en-GB"/>
              <a:t>Andrew Myles, Cisco</a:t>
            </a:r>
            <a:endParaRPr lang="en-GB" dirty="0"/>
          </a:p>
        </p:txBody>
      </p:sp>
      <p:sp>
        <p:nvSpPr>
          <p:cNvPr id="8" name="Slide Number Placeholder 7">
            <a:extLst>
              <a:ext uri="{FF2B5EF4-FFF2-40B4-BE49-F238E27FC236}">
                <a16:creationId xmlns:a16="http://schemas.microsoft.com/office/drawing/2014/main" id="{A89F927E-2C30-4F23-93E9-7C6FED235CEC}"/>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9" name="Date Placeholder 8">
            <a:extLst>
              <a:ext uri="{FF2B5EF4-FFF2-40B4-BE49-F238E27FC236}">
                <a16:creationId xmlns:a16="http://schemas.microsoft.com/office/drawing/2014/main" id="{441C4FB1-1402-41AD-B9F5-085BC8F44E21}"/>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2061127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1065213"/>
          </a:xfrm>
        </p:spPr>
        <p:txBody>
          <a:bodyPr/>
          <a:lstStyle/>
          <a:p>
            <a:r>
              <a:rPr lang="en-AU" dirty="0"/>
              <a:t>The IEEE 802 JTC1 SC will undertake its usual work</a:t>
            </a:r>
            <a:br>
              <a:rPr lang="en-AU" dirty="0"/>
            </a:br>
            <a:r>
              <a:rPr lang="en-AU" dirty="0"/>
              <a:t>at its virtual meeting in Marc 2022</a:t>
            </a:r>
          </a:p>
        </p:txBody>
      </p:sp>
      <p:sp>
        <p:nvSpPr>
          <p:cNvPr id="3" name="Content Placeholder 2"/>
          <p:cNvSpPr>
            <a:spLocks noGrp="1"/>
          </p:cNvSpPr>
          <p:nvPr>
            <p:ph idx="1"/>
          </p:nvPr>
        </p:nvSpPr>
        <p:spPr>
          <a:xfrm>
            <a:off x="914401" y="1981201"/>
            <a:ext cx="10361084" cy="4113213"/>
          </a:xfrm>
        </p:spPr>
        <p:txBody>
          <a:bodyPr/>
          <a:lstStyle/>
          <a:p>
            <a:r>
              <a:rPr lang="en-AU" dirty="0"/>
              <a:t>IEEE 802 JTC1 SC plans for the virtual meeting in March 2022 </a:t>
            </a:r>
          </a:p>
          <a:p>
            <a:pPr lvl="1"/>
            <a:r>
              <a:rPr lang="en-AU" dirty="0"/>
              <a:t>Execute PSDO process</a:t>
            </a:r>
          </a:p>
          <a:p>
            <a:pPr lvl="1"/>
            <a:r>
              <a:rPr lang="en-AU" dirty="0"/>
              <a:t>Deal with issues arising from IPR related comments on 802.11ax/ay</a:t>
            </a:r>
          </a:p>
          <a:p>
            <a:pPr lvl="1"/>
            <a:r>
              <a:rPr lang="en-AU" dirty="0"/>
              <a:t>Review SC6/WG1 interim meeting discussions</a:t>
            </a:r>
          </a:p>
          <a:p>
            <a:pPr lvl="1"/>
            <a:r>
              <a:rPr lang="en-AU" dirty="0"/>
              <a:t>…</a:t>
            </a:r>
          </a:p>
        </p:txBody>
      </p:sp>
      <p:sp>
        <p:nvSpPr>
          <p:cNvPr id="7" name="Footer Placeholder 6">
            <a:extLst>
              <a:ext uri="{FF2B5EF4-FFF2-40B4-BE49-F238E27FC236}">
                <a16:creationId xmlns:a16="http://schemas.microsoft.com/office/drawing/2014/main" id="{F4BEAF4E-21E8-4F3F-8AFC-8872F768AFE8}"/>
              </a:ext>
            </a:extLst>
          </p:cNvPr>
          <p:cNvSpPr>
            <a:spLocks noGrp="1"/>
          </p:cNvSpPr>
          <p:nvPr>
            <p:ph type="ftr" idx="14"/>
          </p:nvPr>
        </p:nvSpPr>
        <p:spPr/>
        <p:txBody>
          <a:bodyPr/>
          <a:lstStyle/>
          <a:p>
            <a:r>
              <a:rPr lang="en-GB"/>
              <a:t>Andrew Myles, Cisco</a:t>
            </a:r>
            <a:endParaRPr lang="en-GB" dirty="0"/>
          </a:p>
        </p:txBody>
      </p:sp>
      <p:sp>
        <p:nvSpPr>
          <p:cNvPr id="8" name="Slide Number Placeholder 7">
            <a:extLst>
              <a:ext uri="{FF2B5EF4-FFF2-40B4-BE49-F238E27FC236}">
                <a16:creationId xmlns:a16="http://schemas.microsoft.com/office/drawing/2014/main" id="{5ECA2CEE-AEF8-402E-BD08-54FE19B7BB2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9" name="Date Placeholder 8">
            <a:extLst>
              <a:ext uri="{FF2B5EF4-FFF2-40B4-BE49-F238E27FC236}">
                <a16:creationId xmlns:a16="http://schemas.microsoft.com/office/drawing/2014/main" id="{0EDC7A1A-DFD1-4345-AA75-5784090DFF6D}"/>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2793193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bwMode="auto">
          <a:xfrm>
            <a:off x="9511578" y="6475413"/>
            <a:ext cx="18803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itchFamily="18" charset="0"/>
                <a:ea typeface="+mn-ea"/>
                <a:cs typeface="+mn-cs"/>
              </a:defRPr>
            </a:lvl1pPr>
            <a:lvl2pPr marL="457200" algn="l" rtl="0" fontAlgn="base">
              <a:spcBef>
                <a:spcPct val="0"/>
              </a:spcBef>
              <a:spcAft>
                <a:spcPct val="0"/>
              </a:spcAft>
              <a:defRPr sz="1200" b="1" kern="1200">
                <a:solidFill>
                  <a:schemeClr val="tx1"/>
                </a:solidFill>
                <a:latin typeface="Times New Roman" charset="0"/>
                <a:ea typeface="+mn-ea"/>
                <a:cs typeface="+mn-cs"/>
              </a:defRPr>
            </a:lvl2pPr>
            <a:lvl3pPr marL="914400" algn="l" rtl="0" fontAlgn="base">
              <a:spcBef>
                <a:spcPct val="0"/>
              </a:spcBef>
              <a:spcAft>
                <a:spcPct val="0"/>
              </a:spcAft>
              <a:defRPr sz="1200" b="1" kern="1200">
                <a:solidFill>
                  <a:schemeClr val="tx1"/>
                </a:solidFill>
                <a:latin typeface="Times New Roman" charset="0"/>
                <a:ea typeface="+mn-ea"/>
                <a:cs typeface="+mn-cs"/>
              </a:defRPr>
            </a:lvl3pPr>
            <a:lvl4pPr marL="1371600" algn="l" rtl="0" fontAlgn="base">
              <a:spcBef>
                <a:spcPct val="0"/>
              </a:spcBef>
              <a:spcAft>
                <a:spcPct val="0"/>
              </a:spcAft>
              <a:defRPr sz="1200" b="1" kern="1200">
                <a:solidFill>
                  <a:schemeClr val="tx1"/>
                </a:solidFill>
                <a:latin typeface="Times New Roman" charset="0"/>
                <a:ea typeface="+mn-ea"/>
                <a:cs typeface="+mn-cs"/>
              </a:defRPr>
            </a:lvl4pPr>
            <a:lvl5pPr marL="1828800" algn="l" rtl="0" fontAlgn="base">
              <a:spcBef>
                <a:spcPct val="0"/>
              </a:spcBef>
              <a:spcAft>
                <a:spcPct val="0"/>
              </a:spcAft>
              <a:defRPr sz="1200" b="1" kern="1200">
                <a:solidFill>
                  <a:schemeClr val="tx1"/>
                </a:solidFill>
                <a:latin typeface="Times New Roman" charset="0"/>
                <a:ea typeface="+mn-ea"/>
                <a:cs typeface="+mn-cs"/>
              </a:defRPr>
            </a:lvl5pPr>
            <a:lvl6pPr marL="2286000" algn="l" defTabSz="914400" rtl="0" eaLnBrk="1" latinLnBrk="0" hangingPunct="1">
              <a:defRPr sz="1200" b="1" kern="1200">
                <a:solidFill>
                  <a:schemeClr val="tx1"/>
                </a:solidFill>
                <a:latin typeface="Times New Roman" charset="0"/>
                <a:ea typeface="+mn-ea"/>
                <a:cs typeface="+mn-cs"/>
              </a:defRPr>
            </a:lvl6pPr>
            <a:lvl7pPr marL="2743200" algn="l" defTabSz="914400" rtl="0" eaLnBrk="1" latinLnBrk="0" hangingPunct="1">
              <a:defRPr sz="1200" b="1" kern="1200">
                <a:solidFill>
                  <a:schemeClr val="tx1"/>
                </a:solidFill>
                <a:latin typeface="Times New Roman" charset="0"/>
                <a:ea typeface="+mn-ea"/>
                <a:cs typeface="+mn-cs"/>
              </a:defRPr>
            </a:lvl7pPr>
            <a:lvl8pPr marL="3200400" algn="l" defTabSz="914400" rtl="0" eaLnBrk="1" latinLnBrk="0" hangingPunct="1">
              <a:defRPr sz="1200" b="1" kern="1200">
                <a:solidFill>
                  <a:schemeClr val="tx1"/>
                </a:solidFill>
                <a:latin typeface="Times New Roman" charset="0"/>
                <a:ea typeface="+mn-ea"/>
                <a:cs typeface="+mn-cs"/>
              </a:defRPr>
            </a:lvl8pPr>
            <a:lvl9pPr marL="3657600" algn="l" defTabSz="914400" rtl="0" eaLnBrk="1" latinLnBrk="0" hangingPunct="1">
              <a:defRPr sz="1200" b="1" kern="1200">
                <a:solidFill>
                  <a:schemeClr val="tx1"/>
                </a:solidFill>
                <a:latin typeface="Times New Roman" charset="0"/>
                <a:ea typeface="+mn-ea"/>
                <a:cs typeface="+mn-cs"/>
              </a:defRPr>
            </a:lvl9pPr>
          </a:lstStyle>
          <a:p>
            <a:r>
              <a:rPr lang="en-US"/>
              <a:t>Michael Montemurro, Huawei</a:t>
            </a:r>
            <a:endParaRPr lang="en-US" dirty="0">
              <a:latin typeface="Times New Roman" charset="0"/>
            </a:endParaRPr>
          </a:p>
        </p:txBody>
      </p:sp>
      <p:sp>
        <p:nvSpPr>
          <p:cNvPr id="1030" name="Rectangle 2"/>
          <p:cNvSpPr>
            <a:spLocks noGrp="1" noChangeArrowheads="1"/>
          </p:cNvSpPr>
          <p:nvPr>
            <p:ph type="title"/>
          </p:nvPr>
        </p:nvSpPr>
        <p:spPr>
          <a:xfrm>
            <a:off x="2209800" y="685800"/>
            <a:ext cx="7772400" cy="1066800"/>
          </a:xfrm>
          <a:noFill/>
        </p:spPr>
        <p:txBody>
          <a:bodyPr/>
          <a:lstStyle/>
          <a:p>
            <a:r>
              <a:rPr lang="en-US" dirty="0" err="1"/>
              <a:t>REVme</a:t>
            </a:r>
            <a:r>
              <a:rPr lang="en-US" dirty="0"/>
              <a:t> Closing Report – January 2022</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2022-01-24</a:t>
            </a:r>
          </a:p>
        </p:txBody>
      </p:sp>
      <p:graphicFrame>
        <p:nvGraphicFramePr>
          <p:cNvPr id="1026" name="Object 11"/>
          <p:cNvGraphicFramePr>
            <a:graphicFrameLocks noChangeAspect="1"/>
          </p:cNvGraphicFramePr>
          <p:nvPr/>
        </p:nvGraphicFramePr>
        <p:xfrm>
          <a:off x="2081214" y="2360614"/>
          <a:ext cx="7685087" cy="1069975"/>
        </p:xfrm>
        <a:graphic>
          <a:graphicData uri="http://schemas.openxmlformats.org/presentationml/2006/ole">
            <mc:AlternateContent xmlns:mc="http://schemas.openxmlformats.org/markup-compatibility/2006">
              <mc:Choice xmlns:v="urn:schemas-microsoft-com:vml" Requires="v">
                <p:oleObj spid="_x0000_s15367" name="Document" r:id="rId4" imgW="8512577" imgH="1182853" progId="Word.Document.8">
                  <p:embed/>
                </p:oleObj>
              </mc:Choice>
              <mc:Fallback>
                <p:oleObj name="Document" r:id="rId4" imgW="8512577" imgH="1182853" progId="Word.Document.8">
                  <p:embed/>
                  <p:pic>
                    <p:nvPicPr>
                      <p:cNvPr id="1026" name="Object 11"/>
                      <p:cNvPicPr>
                        <a:picLocks noChangeAspect="1" noChangeArrowheads="1"/>
                      </p:cNvPicPr>
                      <p:nvPr/>
                    </p:nvPicPr>
                    <p:blipFill>
                      <a:blip r:embed="rId5"/>
                      <a:srcRect/>
                      <a:stretch>
                        <a:fillRect/>
                      </a:stretch>
                    </p:blipFill>
                    <p:spPr bwMode="auto">
                      <a:xfrm>
                        <a:off x="2081214" y="2360614"/>
                        <a:ext cx="7685087" cy="10699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p>
        </p:txBody>
      </p:sp>
      <p:sp>
        <p:nvSpPr>
          <p:cNvPr id="2" name="Date Placeholder 1">
            <a:extLst>
              <a:ext uri="{FF2B5EF4-FFF2-40B4-BE49-F238E27FC236}">
                <a16:creationId xmlns:a16="http://schemas.microsoft.com/office/drawing/2014/main" id="{F851CB6F-A90E-4047-B9B5-BAA26AA9BD11}"/>
              </a:ext>
            </a:extLst>
          </p:cNvPr>
          <p:cNvSpPr>
            <a:spLocks noGrp="1"/>
          </p:cNvSpPr>
          <p:nvPr>
            <p:ph type="dt" sz="half" idx="10"/>
          </p:nvPr>
        </p:nvSpPr>
        <p:spPr bwMode="auto">
          <a:xfrm>
            <a:off x="929218"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b="1" kern="1200">
                <a:solidFill>
                  <a:schemeClr val="tx1"/>
                </a:solidFill>
                <a:latin typeface="Times New Roman" charset="0"/>
                <a:ea typeface="+mn-ea"/>
                <a:cs typeface="+mn-cs"/>
              </a:defRPr>
            </a:lvl2pPr>
            <a:lvl3pPr marL="914400" algn="l" rtl="0" fontAlgn="base">
              <a:spcBef>
                <a:spcPct val="0"/>
              </a:spcBef>
              <a:spcAft>
                <a:spcPct val="0"/>
              </a:spcAft>
              <a:defRPr sz="1200" b="1" kern="1200">
                <a:solidFill>
                  <a:schemeClr val="tx1"/>
                </a:solidFill>
                <a:latin typeface="Times New Roman" charset="0"/>
                <a:ea typeface="+mn-ea"/>
                <a:cs typeface="+mn-cs"/>
              </a:defRPr>
            </a:lvl3pPr>
            <a:lvl4pPr marL="1371600" algn="l" rtl="0" fontAlgn="base">
              <a:spcBef>
                <a:spcPct val="0"/>
              </a:spcBef>
              <a:spcAft>
                <a:spcPct val="0"/>
              </a:spcAft>
              <a:defRPr sz="1200" b="1" kern="1200">
                <a:solidFill>
                  <a:schemeClr val="tx1"/>
                </a:solidFill>
                <a:latin typeface="Times New Roman" charset="0"/>
                <a:ea typeface="+mn-ea"/>
                <a:cs typeface="+mn-cs"/>
              </a:defRPr>
            </a:lvl4pPr>
            <a:lvl5pPr marL="1828800" algn="l" rtl="0" fontAlgn="base">
              <a:spcBef>
                <a:spcPct val="0"/>
              </a:spcBef>
              <a:spcAft>
                <a:spcPct val="0"/>
              </a:spcAft>
              <a:defRPr sz="1200" b="1" kern="1200">
                <a:solidFill>
                  <a:schemeClr val="tx1"/>
                </a:solidFill>
                <a:latin typeface="Times New Roman" charset="0"/>
                <a:ea typeface="+mn-ea"/>
                <a:cs typeface="+mn-cs"/>
              </a:defRPr>
            </a:lvl5pPr>
            <a:lvl6pPr marL="2286000" algn="l" defTabSz="914400" rtl="0" eaLnBrk="1" latinLnBrk="0" hangingPunct="1">
              <a:defRPr sz="1200" b="1" kern="1200">
                <a:solidFill>
                  <a:schemeClr val="tx1"/>
                </a:solidFill>
                <a:latin typeface="Times New Roman" charset="0"/>
                <a:ea typeface="+mn-ea"/>
                <a:cs typeface="+mn-cs"/>
              </a:defRPr>
            </a:lvl6pPr>
            <a:lvl7pPr marL="2743200" algn="l" defTabSz="914400" rtl="0" eaLnBrk="1" latinLnBrk="0" hangingPunct="1">
              <a:defRPr sz="1200" b="1" kern="1200">
                <a:solidFill>
                  <a:schemeClr val="tx1"/>
                </a:solidFill>
                <a:latin typeface="Times New Roman" charset="0"/>
                <a:ea typeface="+mn-ea"/>
                <a:cs typeface="+mn-cs"/>
              </a:defRPr>
            </a:lvl7pPr>
            <a:lvl8pPr marL="3200400" algn="l" defTabSz="914400" rtl="0" eaLnBrk="1" latinLnBrk="0" hangingPunct="1">
              <a:defRPr sz="1200" b="1" kern="1200">
                <a:solidFill>
                  <a:schemeClr val="tx1"/>
                </a:solidFill>
                <a:latin typeface="Times New Roman" charset="0"/>
                <a:ea typeface="+mn-ea"/>
                <a:cs typeface="+mn-cs"/>
              </a:defRPr>
            </a:lvl8pPr>
            <a:lvl9pPr marL="3657600" algn="l" defTabSz="914400" rtl="0" eaLnBrk="1" latinLnBrk="0" hangingPunct="1">
              <a:defRPr sz="1200" b="1" kern="1200">
                <a:solidFill>
                  <a:schemeClr val="tx1"/>
                </a:solidFill>
                <a:latin typeface="Times New Roman" charset="0"/>
                <a:ea typeface="+mn-ea"/>
                <a:cs typeface="+mn-cs"/>
              </a:defRPr>
            </a:lvl9pPr>
          </a:lstStyle>
          <a:p>
            <a:pPr>
              <a:defRPr/>
            </a:pPr>
            <a:r>
              <a:rPr lang="en-US"/>
              <a:t>January 2022</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3"/>
          <p:cNvSpPr>
            <a:spLocks noGrp="1" noChangeArrowheads="1"/>
          </p:cNvSpPr>
          <p:nvPr>
            <p:ph idx="1"/>
          </p:nvPr>
        </p:nvSpPr>
        <p:spPr/>
        <p:txBody>
          <a:bodyPr/>
          <a:lstStyle/>
          <a:p>
            <a:pPr>
              <a:lnSpc>
                <a:spcPct val="90000"/>
              </a:lnSpc>
            </a:pPr>
            <a:r>
              <a:rPr lang="en-US" dirty="0"/>
              <a:t>Approved remaining CC35 comment resolutions</a:t>
            </a:r>
          </a:p>
          <a:p>
            <a:pPr>
              <a:lnSpc>
                <a:spcPct val="90000"/>
              </a:lnSpc>
            </a:pPr>
            <a:r>
              <a:rPr lang="en-US" dirty="0"/>
              <a:t>Initiated comment resolution for comments received in initial LB</a:t>
            </a:r>
          </a:p>
          <a:p>
            <a:pPr lvl="1">
              <a:lnSpc>
                <a:spcPct val="90000"/>
              </a:lnSpc>
            </a:pPr>
            <a:r>
              <a:rPr lang="en-US" sz="2400" dirty="0"/>
              <a:t>Approved 108 comment resolutions</a:t>
            </a:r>
          </a:p>
          <a:p>
            <a:pPr>
              <a:lnSpc>
                <a:spcPct val="90000"/>
              </a:lnSpc>
            </a:pPr>
            <a:r>
              <a:rPr lang="en-US" dirty="0"/>
              <a:t>Timeline change (next slide)</a:t>
            </a:r>
          </a:p>
          <a:p>
            <a:pPr>
              <a:lnSpc>
                <a:spcPct val="90000"/>
              </a:lnSpc>
            </a:pPr>
            <a:endParaRPr lang="en-US" dirty="0"/>
          </a:p>
          <a:p>
            <a:pPr lvl="1">
              <a:lnSpc>
                <a:spcPct val="90000"/>
              </a:lnSpc>
            </a:pPr>
            <a:endParaRPr lang="en-US" sz="1600" dirty="0"/>
          </a:p>
          <a:p>
            <a:pPr lvl="1">
              <a:lnSpc>
                <a:spcPct val="90000"/>
              </a:lnSpc>
            </a:pPr>
            <a:endParaRPr lang="en-US" sz="1600" dirty="0"/>
          </a:p>
          <a:p>
            <a:pPr marL="57150" indent="0">
              <a:lnSpc>
                <a:spcPct val="90000"/>
              </a:lnSpc>
              <a:buNone/>
            </a:pPr>
            <a:endParaRPr lang="en-US" sz="2000" dirty="0"/>
          </a:p>
          <a:p>
            <a:pPr>
              <a:lnSpc>
                <a:spcPct val="90000"/>
              </a:lnSpc>
            </a:pPr>
            <a:endParaRPr lang="en-US" altLang="en-US" sz="1800" dirty="0">
              <a:ea typeface="MS PGothic" panose="020B0600070205080204" pitchFamily="34" charset="-128"/>
            </a:endParaRPr>
          </a:p>
        </p:txBody>
      </p:sp>
      <p:sp>
        <p:nvSpPr>
          <p:cNvPr id="5125" name="Rectangle 2"/>
          <p:cNvSpPr>
            <a:spLocks noGrp="1" noChangeArrowheads="1"/>
          </p:cNvSpPr>
          <p:nvPr>
            <p:ph type="title"/>
          </p:nvPr>
        </p:nvSpPr>
        <p:spPr/>
        <p:txBody>
          <a:bodyPr/>
          <a:lstStyle/>
          <a:p>
            <a:r>
              <a:rPr lang="en-US" dirty="0"/>
              <a:t>Work Completed</a:t>
            </a:r>
          </a:p>
        </p:txBody>
      </p:sp>
      <p:sp>
        <p:nvSpPr>
          <p:cNvPr id="2" name="Date Placeholder 1">
            <a:extLst>
              <a:ext uri="{FF2B5EF4-FFF2-40B4-BE49-F238E27FC236}">
                <a16:creationId xmlns:a16="http://schemas.microsoft.com/office/drawing/2014/main" id="{92B43621-837E-8D47-9CDC-89DF0A853A44}"/>
              </a:ext>
            </a:extLst>
          </p:cNvPr>
          <p:cNvSpPr>
            <a:spLocks noGrp="1"/>
          </p:cNvSpPr>
          <p:nvPr>
            <p:ph type="dt" sz="half" idx="10"/>
          </p:nvPr>
        </p:nvSpPr>
        <p:spPr/>
        <p:txBody>
          <a:bodyPr/>
          <a:lstStyle/>
          <a:p>
            <a:pPr>
              <a:defRPr/>
            </a:pPr>
            <a:r>
              <a:rPr lang="en-US"/>
              <a:t>January 2022</a:t>
            </a:r>
            <a:endParaRPr lang="en-US" dirty="0"/>
          </a:p>
        </p:txBody>
      </p:sp>
      <p:sp>
        <p:nvSpPr>
          <p:cNvPr id="5123" name="Footer Placeholder 4"/>
          <p:cNvSpPr>
            <a:spLocks noGrp="1"/>
          </p:cNvSpPr>
          <p:nvPr>
            <p:ph type="ftr" sz="quarter" idx="11"/>
          </p:nvPr>
        </p:nvSpPr>
        <p:spPr>
          <a:noFill/>
        </p:spPr>
        <p:txBody>
          <a:bodyPr/>
          <a:lstStyle/>
          <a:p>
            <a:r>
              <a:rPr lang="en-US" sz="1100">
                <a:latin typeface="Times New Roman" charset="0"/>
              </a:rPr>
              <a:t>Michael Montemurro, Huawei</a:t>
            </a:r>
          </a:p>
        </p:txBody>
      </p:sp>
    </p:spTree>
    <p:extLst>
      <p:ext uri="{BB962C8B-B14F-4D97-AF65-F5344CB8AC3E}">
        <p14:creationId xmlns:p14="http://schemas.microsoft.com/office/powerpoint/2010/main" val="28686338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3"/>
          <p:cNvSpPr>
            <a:spLocks noGrp="1" noChangeArrowheads="1"/>
          </p:cNvSpPr>
          <p:nvPr>
            <p:ph idx="1"/>
          </p:nvPr>
        </p:nvSpPr>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a:t>
            </a:r>
            <a:r>
              <a:rPr lang="en-US" altLang="en-US" sz="2000">
                <a:solidFill>
                  <a:srgbClr val="00B050"/>
                </a:solidFill>
              </a:rPr>
              <a:t>Std 802.11-2020</a:t>
            </a:r>
            <a:endParaRPr lang="en-US" altLang="en-US" sz="2000" dirty="0">
              <a:solidFill>
                <a:srgbClr val="00B050"/>
              </a:solidFill>
            </a:endParaRP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FF9966"/>
                </a:solidFill>
              </a:rPr>
              <a:t>Mar 2023 – D3.0 Recirculation LB (11az + other amendments &lt;11bc, 11bd, 11bb&gt; ) </a:t>
            </a:r>
          </a:p>
          <a:p>
            <a:pPr>
              <a:lnSpc>
                <a:spcPct val="80000"/>
              </a:lnSpc>
            </a:pPr>
            <a:r>
              <a:rPr lang="en-US" altLang="en-US" sz="2000" dirty="0">
                <a:solidFill>
                  <a:srgbClr val="FF9966"/>
                </a:solidFill>
              </a:rPr>
              <a:t>Sep 2023 – D4.0 Recirculation (&lt;other amendments – if Jul&gt;)</a:t>
            </a:r>
          </a:p>
          <a:p>
            <a:pPr>
              <a:lnSpc>
                <a:spcPct val="80000"/>
              </a:lnSpc>
            </a:pPr>
            <a:r>
              <a:rPr lang="en-US" altLang="en-US" sz="2000" dirty="0">
                <a:solidFill>
                  <a:srgbClr val="FF9966"/>
                </a:solidFill>
              </a:rPr>
              <a:t>Nov 2023 – D5.0 Initial SA Ballot </a:t>
            </a:r>
          </a:p>
          <a:p>
            <a:pPr>
              <a:lnSpc>
                <a:spcPct val="80000"/>
              </a:lnSpc>
            </a:pPr>
            <a:r>
              <a:rPr lang="en-US" altLang="en-US" sz="2000" dirty="0">
                <a:solidFill>
                  <a:srgbClr val="FF9966"/>
                </a:solidFill>
              </a:rPr>
              <a:t>Mar 2024 – D6.0 Recirculation SA Ballot  </a:t>
            </a:r>
          </a:p>
          <a:p>
            <a:pPr>
              <a:lnSpc>
                <a:spcPct val="80000"/>
              </a:lnSpc>
            </a:pPr>
            <a:r>
              <a:rPr lang="en-US" altLang="en-US" sz="2000" dirty="0">
                <a:solidFill>
                  <a:srgbClr val="FF9966"/>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endParaRPr lang="en-US" sz="2800" dirty="0"/>
          </a:p>
          <a:p>
            <a:pPr lvl="1">
              <a:lnSpc>
                <a:spcPct val="90000"/>
              </a:lnSpc>
            </a:pPr>
            <a:endParaRPr lang="en-US" sz="1600" dirty="0"/>
          </a:p>
          <a:p>
            <a:pPr lvl="1">
              <a:lnSpc>
                <a:spcPct val="90000"/>
              </a:lnSpc>
            </a:pPr>
            <a:endParaRPr lang="en-US" sz="1600" dirty="0"/>
          </a:p>
          <a:p>
            <a:pPr marL="57150" indent="0">
              <a:lnSpc>
                <a:spcPct val="90000"/>
              </a:lnSpc>
              <a:buNone/>
            </a:pPr>
            <a:endParaRPr lang="en-US" sz="2000" dirty="0"/>
          </a:p>
          <a:p>
            <a:pPr>
              <a:lnSpc>
                <a:spcPct val="90000"/>
              </a:lnSpc>
            </a:pPr>
            <a:endParaRPr lang="en-US" altLang="en-US" sz="1800" dirty="0">
              <a:ea typeface="MS PGothic" panose="020B0600070205080204" pitchFamily="34" charset="-128"/>
            </a:endParaRPr>
          </a:p>
        </p:txBody>
      </p:sp>
      <p:sp>
        <p:nvSpPr>
          <p:cNvPr id="5125" name="Rectangle 2"/>
          <p:cNvSpPr>
            <a:spLocks noGrp="1" noChangeArrowheads="1"/>
          </p:cNvSpPr>
          <p:nvPr>
            <p:ph type="title"/>
          </p:nvPr>
        </p:nvSpPr>
        <p:spPr/>
        <p:txBody>
          <a:bodyPr/>
          <a:lstStyle/>
          <a:p>
            <a:r>
              <a:rPr lang="en-US" dirty="0"/>
              <a:t>Updated Timeline</a:t>
            </a:r>
          </a:p>
        </p:txBody>
      </p:sp>
      <p:sp>
        <p:nvSpPr>
          <p:cNvPr id="2" name="Date Placeholder 1">
            <a:extLst>
              <a:ext uri="{FF2B5EF4-FFF2-40B4-BE49-F238E27FC236}">
                <a16:creationId xmlns:a16="http://schemas.microsoft.com/office/drawing/2014/main" id="{92B43621-837E-8D47-9CDC-89DF0A853A44}"/>
              </a:ext>
            </a:extLst>
          </p:cNvPr>
          <p:cNvSpPr>
            <a:spLocks noGrp="1"/>
          </p:cNvSpPr>
          <p:nvPr>
            <p:ph type="dt" sz="half" idx="10"/>
          </p:nvPr>
        </p:nvSpPr>
        <p:spPr/>
        <p:txBody>
          <a:bodyPr/>
          <a:lstStyle/>
          <a:p>
            <a:pPr>
              <a:defRPr/>
            </a:pPr>
            <a:r>
              <a:rPr lang="en-US"/>
              <a:t>January 2022</a:t>
            </a:r>
            <a:endParaRPr lang="en-US" dirty="0"/>
          </a:p>
        </p:txBody>
      </p:sp>
      <p:sp>
        <p:nvSpPr>
          <p:cNvPr id="5123" name="Footer Placeholder 4"/>
          <p:cNvSpPr>
            <a:spLocks noGrp="1"/>
          </p:cNvSpPr>
          <p:nvPr>
            <p:ph type="ftr" sz="quarter" idx="11"/>
          </p:nvPr>
        </p:nvSpPr>
        <p:spPr>
          <a:noFill/>
        </p:spPr>
        <p:txBody>
          <a:bodyPr/>
          <a:lstStyle/>
          <a:p>
            <a:r>
              <a:rPr lang="en-US" sz="1100">
                <a:latin typeface="Times New Roman" charset="0"/>
              </a:rPr>
              <a:t>Michael Montemurro, Huawei</a:t>
            </a:r>
          </a:p>
        </p:txBody>
      </p:sp>
    </p:spTree>
    <p:extLst>
      <p:ext uri="{BB962C8B-B14F-4D97-AF65-F5344CB8AC3E}">
        <p14:creationId xmlns:p14="http://schemas.microsoft.com/office/powerpoint/2010/main" val="36296864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C6D9C-231E-4010-9950-661F4D83FA2C}"/>
              </a:ext>
            </a:extLst>
          </p:cNvPr>
          <p:cNvSpPr>
            <a:spLocks noGrp="1"/>
          </p:cNvSpPr>
          <p:nvPr>
            <p:ph idx="1"/>
          </p:nvPr>
        </p:nvSpPr>
        <p:spPr/>
        <p:txBody>
          <a:bodyPr/>
          <a:lstStyle/>
          <a:p>
            <a:pPr>
              <a:lnSpc>
                <a:spcPct val="90000"/>
              </a:lnSpc>
            </a:pPr>
            <a:r>
              <a:rPr lang="en-US" dirty="0"/>
              <a:t>Teleconferences: </a:t>
            </a:r>
          </a:p>
          <a:p>
            <a:pPr lvl="1">
              <a:lnSpc>
                <a:spcPct val="80000"/>
              </a:lnSpc>
            </a:pPr>
            <a:r>
              <a:rPr lang="en-US" altLang="en-US" b="1" dirty="0"/>
              <a:t>Next call: Monday 31 January 2022 at 10am ET, 2hrs</a:t>
            </a:r>
          </a:p>
          <a:p>
            <a:pPr lvl="1">
              <a:lnSpc>
                <a:spcPct val="80000"/>
              </a:lnSpc>
            </a:pPr>
            <a:r>
              <a:rPr lang="en-US" altLang="en-US" b="1" dirty="0"/>
              <a:t>7, 14, </a:t>
            </a:r>
            <a:r>
              <a:rPr lang="en-US" altLang="en-US" b="1" dirty="0">
                <a:solidFill>
                  <a:srgbClr val="FF0000"/>
                </a:solidFill>
              </a:rPr>
              <a:t>25</a:t>
            </a:r>
            <a:r>
              <a:rPr lang="en-US" altLang="en-US" b="1" dirty="0"/>
              <a:t>, 28 Feb – 10am ET, 2hrs </a:t>
            </a:r>
          </a:p>
          <a:p>
            <a:pPr lvl="1">
              <a:lnSpc>
                <a:spcPct val="80000"/>
              </a:lnSpc>
            </a:pPr>
            <a:r>
              <a:rPr lang="en-US" altLang="en-US" b="1" dirty="0"/>
              <a:t>21 Mar – 10am ET, 2hrs</a:t>
            </a:r>
          </a:p>
          <a:p>
            <a:pPr marL="457200" lvl="1" indent="0">
              <a:lnSpc>
                <a:spcPct val="80000"/>
              </a:lnSpc>
              <a:buNone/>
            </a:pPr>
            <a:endParaRPr lang="en-US" altLang="en-US" b="1" dirty="0"/>
          </a:p>
          <a:p>
            <a:pPr>
              <a:lnSpc>
                <a:spcPct val="80000"/>
              </a:lnSpc>
            </a:pPr>
            <a:r>
              <a:rPr lang="en-US" altLang="en-US" b="1" dirty="0"/>
              <a:t>Request 5 sessions </a:t>
            </a:r>
            <a:r>
              <a:rPr lang="en-US" altLang="en-US" dirty="0"/>
              <a:t>f</a:t>
            </a:r>
            <a:r>
              <a:rPr lang="en-US" altLang="en-US" b="1" dirty="0"/>
              <a:t>or the March Plenary</a:t>
            </a:r>
          </a:p>
          <a:p>
            <a:pPr>
              <a:lnSpc>
                <a:spcPct val="90000"/>
              </a:lnSpc>
            </a:pPr>
            <a:endParaRPr lang="en-US" kern="0" dirty="0"/>
          </a:p>
          <a:p>
            <a:pPr>
              <a:lnSpc>
                <a:spcPct val="90000"/>
              </a:lnSpc>
            </a:pPr>
            <a:r>
              <a:rPr lang="en-US" kern="0" dirty="0"/>
              <a:t>Continue comment resolution on initial LB</a:t>
            </a:r>
          </a:p>
        </p:txBody>
      </p:sp>
      <p:sp>
        <p:nvSpPr>
          <p:cNvPr id="5125" name="Rectangle 2"/>
          <p:cNvSpPr>
            <a:spLocks noGrp="1" noChangeArrowheads="1"/>
          </p:cNvSpPr>
          <p:nvPr>
            <p:ph type="title"/>
          </p:nvPr>
        </p:nvSpPr>
        <p:spPr/>
        <p:txBody>
          <a:bodyPr/>
          <a:lstStyle/>
          <a:p>
            <a:r>
              <a:rPr lang="en-US" dirty="0"/>
              <a:t>Plans for March</a:t>
            </a:r>
          </a:p>
        </p:txBody>
      </p:sp>
      <p:sp>
        <p:nvSpPr>
          <p:cNvPr id="2" name="Date Placeholder 1">
            <a:extLst>
              <a:ext uri="{FF2B5EF4-FFF2-40B4-BE49-F238E27FC236}">
                <a16:creationId xmlns:a16="http://schemas.microsoft.com/office/drawing/2014/main" id="{92B43621-837E-8D47-9CDC-89DF0A853A44}"/>
              </a:ext>
            </a:extLst>
          </p:cNvPr>
          <p:cNvSpPr>
            <a:spLocks noGrp="1"/>
          </p:cNvSpPr>
          <p:nvPr>
            <p:ph type="dt" sz="half" idx="10"/>
          </p:nvPr>
        </p:nvSpPr>
        <p:spPr/>
        <p:txBody>
          <a:bodyPr/>
          <a:lstStyle/>
          <a:p>
            <a:pPr>
              <a:defRPr/>
            </a:pPr>
            <a:r>
              <a:rPr lang="en-US"/>
              <a:t>January 2022</a:t>
            </a:r>
            <a:endParaRPr lang="en-US" dirty="0"/>
          </a:p>
        </p:txBody>
      </p:sp>
      <p:sp>
        <p:nvSpPr>
          <p:cNvPr id="5123" name="Footer Placeholder 4"/>
          <p:cNvSpPr>
            <a:spLocks noGrp="1"/>
          </p:cNvSpPr>
          <p:nvPr>
            <p:ph type="ftr" sz="quarter" idx="11"/>
          </p:nvPr>
        </p:nvSpPr>
        <p:spPr>
          <a:noFill/>
        </p:spPr>
        <p:txBody>
          <a:bodyPr/>
          <a:lstStyle/>
          <a:p>
            <a:r>
              <a:rPr lang="en-US" sz="1100">
                <a:latin typeface="Times New Roman" charset="0"/>
              </a:rPr>
              <a:t>Michael Montemurro, Huawei</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Electronic Meeting Closing Report</a:t>
            </a:r>
            <a:endParaRPr lang="en-GB" dirty="0"/>
          </a:p>
        </p:txBody>
      </p:sp>
      <p:sp>
        <p:nvSpPr>
          <p:cNvPr id="3074" name="Rectangle 2"/>
          <p:cNvSpPr>
            <a:spLocks noGrp="1" noChangeArrowheads="1"/>
          </p:cNvSpPr>
          <p:nvPr>
            <p:ph type="subTitle" idx="1"/>
          </p:nvPr>
        </p:nvSpPr>
        <p:spPr>
          <a:xfrm>
            <a:off x="1828800" y="168985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2022-01-24</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39</a:t>
            </a:fld>
            <a:endParaRPr lang="en-GB" dirty="0"/>
          </a:p>
        </p:txBody>
      </p:sp>
      <p:graphicFrame>
        <p:nvGraphicFramePr>
          <p:cNvPr id="3075" name="Object 3"/>
          <p:cNvGraphicFramePr>
            <a:graphicFrameLocks noChangeAspect="1"/>
          </p:cNvGraphicFramePr>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19458" name="Document" r:id="rId4" imgW="10797356" imgH="2534496" progId="Word.Document.8">
                  <p:embed/>
                </p:oleObj>
              </mc:Choice>
              <mc:Fallback>
                <p:oleObj name="Document" r:id="rId4" imgW="10797356" imgH="2534496" progId="Word.Document.8">
                  <p:embed/>
                  <p:pic>
                    <p:nvPicPr>
                      <p:cNvPr id="3075" name="Object 3"/>
                      <p:cNvPicPr>
                        <a:picLocks noChangeAspect="1" noChangeArrowheads="1"/>
                      </p:cNvPicPr>
                      <p:nvPr/>
                    </p:nvPicPr>
                    <p:blipFill>
                      <a:blip r:embed="rId5"/>
                      <a:srcRect/>
                      <a:stretch>
                        <a:fillRect/>
                      </a:stretch>
                    </p:blipFill>
                    <p:spPr bwMode="auto">
                      <a:xfrm>
                        <a:off x="990600" y="2416175"/>
                        <a:ext cx="10628313" cy="24574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bwMode="auto">
          <a:xfrm>
            <a:off x="929218" y="332604"/>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defRPr/>
            </a:pPr>
            <a:r>
              <a:rPr lang="en-US"/>
              <a:t>January 2022</a:t>
            </a:r>
          </a:p>
        </p:txBody>
      </p:sp>
      <p:sp>
        <p:nvSpPr>
          <p:cNvPr id="5" name="Footer Placeholder 4"/>
          <p:cNvSpPr>
            <a:spLocks noGrp="1"/>
          </p:cNvSpPr>
          <p:nvPr>
            <p:ph type="ftr" sz="quarter" idx="11"/>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pic>
        <p:nvPicPr>
          <p:cNvPr id="6" name="Picture 5">
            <a:extLst>
              <a:ext uri="{FF2B5EF4-FFF2-40B4-BE49-F238E27FC236}">
                <a16:creationId xmlns:a16="http://schemas.microsoft.com/office/drawing/2014/main" id="{752EDD40-922B-4444-BE9D-57A44BF2A2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6304" y="685800"/>
            <a:ext cx="10478616" cy="5726050"/>
          </a:xfrm>
          <a:prstGeom prst="rect">
            <a:avLst/>
          </a:prstGeom>
        </p:spPr>
      </p:pic>
    </p:spTree>
    <p:extLst>
      <p:ext uri="{BB962C8B-B14F-4D97-AF65-F5344CB8AC3E}">
        <p14:creationId xmlns:p14="http://schemas.microsoft.com/office/powerpoint/2010/main" val="17123514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dirty="0"/>
              <a:t>This document is the </a:t>
            </a:r>
            <a:r>
              <a:rPr lang="en-US" dirty="0" err="1"/>
              <a:t>TGaz</a:t>
            </a:r>
            <a:r>
              <a:rPr lang="en-US" dirty="0"/>
              <a:t> Next Generation Positioning closing report for the IEEE 802.11 plenary electronic meeting, Jan. 2022.</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Jan.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7315909" cy="4343400"/>
          </a:xfrm>
        </p:spPr>
        <p:txBody>
          <a:bodyPr/>
          <a:lstStyle/>
          <a:p>
            <a:pPr>
              <a:buFont typeface="Arial" panose="020B0604020202020204" pitchFamily="34" charset="0"/>
              <a:buChar char="•"/>
            </a:pPr>
            <a:r>
              <a:rPr lang="en-US" dirty="0"/>
              <a:t>Status and Work completed this week</a:t>
            </a:r>
            <a:r>
              <a:rPr lang="en-US" b="0" dirty="0"/>
              <a:t>:</a:t>
            </a:r>
          </a:p>
          <a:p>
            <a:pPr lvl="1">
              <a:buFont typeface="Arial" panose="020B0604020202020204" pitchFamily="34" charset="0"/>
              <a:buChar char="•"/>
            </a:pPr>
            <a:r>
              <a:rPr lang="en-US" dirty="0"/>
              <a:t>Continued SA Ballot CR:</a:t>
            </a:r>
          </a:p>
          <a:p>
            <a:pPr lvl="2">
              <a:buFont typeface="Arial" panose="020B0604020202020204" pitchFamily="34" charset="0"/>
              <a:buChar char="•"/>
            </a:pPr>
            <a:r>
              <a:rPr lang="en-US" dirty="0"/>
              <a:t>Group resolved 27 comments and adopted additional text changes.</a:t>
            </a:r>
          </a:p>
          <a:p>
            <a:pPr lvl="2">
              <a:buFont typeface="Arial" panose="020B0604020202020204" pitchFamily="34" charset="0"/>
              <a:buChar char="•"/>
            </a:pPr>
            <a:r>
              <a:rPr lang="en-US" dirty="0"/>
              <a:t>Resolved ~50% of all technical and general comments.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towards the March meeting:</a:t>
            </a:r>
          </a:p>
          <a:p>
            <a:pPr lvl="1">
              <a:buFont typeface="Arial" panose="020B0604020202020204" pitchFamily="34" charset="0"/>
              <a:buChar char="•"/>
            </a:pPr>
            <a:r>
              <a:rPr lang="en-US" b="0" dirty="0"/>
              <a:t>Complete review and resolution for 75% of SAB comments received on P802.11 D4.0 SA1 comments.</a:t>
            </a:r>
          </a:p>
          <a:p>
            <a:pPr lvl="1">
              <a:buFont typeface="Arial" panose="020B0604020202020204" pitchFamily="34" charset="0"/>
              <a:buChar char="•"/>
            </a:pPr>
            <a:r>
              <a:rPr lang="en-US" dirty="0"/>
              <a:t>Publish P802.11az D4.1 incorporating approved resolutions prior and including the January meeting. </a:t>
            </a:r>
            <a:endParaRPr lang="en-US" b="0" dirty="0"/>
          </a:p>
          <a:p>
            <a:pPr lvl="1">
              <a:buFont typeface="Arial" panose="020B0604020202020204" pitchFamily="34" charset="0"/>
              <a:buChar char="•"/>
            </a:pPr>
            <a:r>
              <a:rPr lang="en-US" b="0" dirty="0"/>
              <a:t>Resolve </a:t>
            </a:r>
            <a:r>
              <a:rPr lang="en-US" dirty="0"/>
              <a:t>majority oof </a:t>
            </a:r>
            <a:r>
              <a:rPr lang="en-US" b="0" dirty="0"/>
              <a:t>editorial comments.</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January 2022</a:t>
            </a:r>
            <a:endParaRPr lang="en-GB" dirty="0"/>
          </a:p>
        </p:txBody>
      </p:sp>
      <p:graphicFrame>
        <p:nvGraphicFramePr>
          <p:cNvPr id="7" name="Chart 6">
            <a:extLst>
              <a:ext uri="{FF2B5EF4-FFF2-40B4-BE49-F238E27FC236}">
                <a16:creationId xmlns:a16="http://schemas.microsoft.com/office/drawing/2014/main" id="{1D9B41C7-80A9-47A2-B8FA-28E2DAA53CD3}"/>
              </a:ext>
            </a:extLst>
          </p:cNvPr>
          <p:cNvGraphicFramePr/>
          <p:nvPr/>
        </p:nvGraphicFramePr>
        <p:xfrm>
          <a:off x="7392144" y="1830390"/>
          <a:ext cx="4701918" cy="40468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99108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 – TG progress update past the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January 2022</a:t>
            </a:r>
            <a:endParaRPr lang="en-GB" dirty="0"/>
          </a:p>
        </p:txBody>
      </p:sp>
      <p:sp>
        <p:nvSpPr>
          <p:cNvPr id="78" name="Rectangle 77">
            <a:extLst>
              <a:ext uri="{FF2B5EF4-FFF2-40B4-BE49-F238E27FC236}">
                <a16:creationId xmlns:a16="http://schemas.microsoft.com/office/drawing/2014/main" id="{781F9838-0F88-4EB7-AE1B-2311613CC502}"/>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79" name="Rectangle 78">
            <a:extLst>
              <a:ext uri="{FF2B5EF4-FFF2-40B4-BE49-F238E27FC236}">
                <a16:creationId xmlns:a16="http://schemas.microsoft.com/office/drawing/2014/main" id="{B9180B2F-DEAB-4369-8744-91EAAEB1581A}"/>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80" name="Rectangle 79">
            <a:extLst>
              <a:ext uri="{FF2B5EF4-FFF2-40B4-BE49-F238E27FC236}">
                <a16:creationId xmlns:a16="http://schemas.microsoft.com/office/drawing/2014/main" id="{879C0C71-6D49-4C19-BF09-29A10025D10C}"/>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81" name="Rectangle 80">
            <a:extLst>
              <a:ext uri="{FF2B5EF4-FFF2-40B4-BE49-F238E27FC236}">
                <a16:creationId xmlns:a16="http://schemas.microsoft.com/office/drawing/2014/main" id="{C33782C5-A6CA-441F-8A1B-8B037C4FAD81}"/>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82" name="Rectangle 81">
            <a:extLst>
              <a:ext uri="{FF2B5EF4-FFF2-40B4-BE49-F238E27FC236}">
                <a16:creationId xmlns:a16="http://schemas.microsoft.com/office/drawing/2014/main" id="{1C5E65AC-9332-4766-9E2E-820DEE15ABB3}"/>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83" name="Rectangle 82">
            <a:extLst>
              <a:ext uri="{FF2B5EF4-FFF2-40B4-BE49-F238E27FC236}">
                <a16:creationId xmlns:a16="http://schemas.microsoft.com/office/drawing/2014/main" id="{C7AB395E-4A53-474C-BB3C-8C119677D559}"/>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84" name="Rectangle 83">
            <a:extLst>
              <a:ext uri="{FF2B5EF4-FFF2-40B4-BE49-F238E27FC236}">
                <a16:creationId xmlns:a16="http://schemas.microsoft.com/office/drawing/2014/main" id="{CCE934FA-66A2-4D0B-A671-9252E9ABD2F7}"/>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85" name="Line 15">
            <a:extLst>
              <a:ext uri="{FF2B5EF4-FFF2-40B4-BE49-F238E27FC236}">
                <a16:creationId xmlns:a16="http://schemas.microsoft.com/office/drawing/2014/main" id="{A97DD57C-045B-46E9-AB46-D21014B38BA6}"/>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6" name="Line 14">
            <a:extLst>
              <a:ext uri="{FF2B5EF4-FFF2-40B4-BE49-F238E27FC236}">
                <a16:creationId xmlns:a16="http://schemas.microsoft.com/office/drawing/2014/main" id="{D93CF915-7D13-4FAC-9DBD-695FD2E3261F}"/>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7" name="Line 11">
            <a:extLst>
              <a:ext uri="{FF2B5EF4-FFF2-40B4-BE49-F238E27FC236}">
                <a16:creationId xmlns:a16="http://schemas.microsoft.com/office/drawing/2014/main" id="{6C4B41C1-31B3-4CB1-8244-7D33563A79E2}"/>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8" name="Line 15">
            <a:extLst>
              <a:ext uri="{FF2B5EF4-FFF2-40B4-BE49-F238E27FC236}">
                <a16:creationId xmlns:a16="http://schemas.microsoft.com/office/drawing/2014/main" id="{FC95754A-F33C-4D14-8DA3-84098DACFB1A}"/>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9" name="Line 15">
            <a:extLst>
              <a:ext uri="{FF2B5EF4-FFF2-40B4-BE49-F238E27FC236}">
                <a16:creationId xmlns:a16="http://schemas.microsoft.com/office/drawing/2014/main" id="{4F969509-5763-48F4-B845-D45486A05181}"/>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0" name="Text Box 26">
            <a:extLst>
              <a:ext uri="{FF2B5EF4-FFF2-40B4-BE49-F238E27FC236}">
                <a16:creationId xmlns:a16="http://schemas.microsoft.com/office/drawing/2014/main" id="{60BCA331-4C81-4C0A-A8B0-252D937D0992}"/>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91" name="Text Box 24">
            <a:extLst>
              <a:ext uri="{FF2B5EF4-FFF2-40B4-BE49-F238E27FC236}">
                <a16:creationId xmlns:a16="http://schemas.microsoft.com/office/drawing/2014/main" id="{834BF1D2-B629-4070-8915-3A20CC3B8438}"/>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92" name="Straight Connector 91">
            <a:extLst>
              <a:ext uri="{FF2B5EF4-FFF2-40B4-BE49-F238E27FC236}">
                <a16:creationId xmlns:a16="http://schemas.microsoft.com/office/drawing/2014/main" id="{113C6BDA-ACCA-4C9B-94D3-127640572707}"/>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Text Box 24">
            <a:extLst>
              <a:ext uri="{FF2B5EF4-FFF2-40B4-BE49-F238E27FC236}">
                <a16:creationId xmlns:a16="http://schemas.microsoft.com/office/drawing/2014/main" id="{C0645910-EAD0-4A0E-AC1A-DF8ECD560F2E}"/>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4" name="Rectangle 93">
            <a:extLst>
              <a:ext uri="{FF2B5EF4-FFF2-40B4-BE49-F238E27FC236}">
                <a16:creationId xmlns:a16="http://schemas.microsoft.com/office/drawing/2014/main" id="{92D1B3A7-28F7-4A2F-B5D9-7F816EDC9FB6}"/>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95" name="Oval Callout 93">
            <a:extLst>
              <a:ext uri="{FF2B5EF4-FFF2-40B4-BE49-F238E27FC236}">
                <a16:creationId xmlns:a16="http://schemas.microsoft.com/office/drawing/2014/main" id="{D3F8621F-A864-40FB-9377-CB098254F12D}"/>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96" name="Rectangle 95">
            <a:extLst>
              <a:ext uri="{FF2B5EF4-FFF2-40B4-BE49-F238E27FC236}">
                <a16:creationId xmlns:a16="http://schemas.microsoft.com/office/drawing/2014/main" id="{88F39460-3C3F-4441-BC77-6EC5C03D0FED}"/>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97" name="Oval Callout 93">
            <a:extLst>
              <a:ext uri="{FF2B5EF4-FFF2-40B4-BE49-F238E27FC236}">
                <a16:creationId xmlns:a16="http://schemas.microsoft.com/office/drawing/2014/main" id="{71F79D64-BFF1-488F-B545-804F333D865A}"/>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98" name="Straight Connector 97">
            <a:extLst>
              <a:ext uri="{FF2B5EF4-FFF2-40B4-BE49-F238E27FC236}">
                <a16:creationId xmlns:a16="http://schemas.microsoft.com/office/drawing/2014/main" id="{AC5B973C-F2D1-4A76-B66D-BD1EA31765DC}"/>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 name="Oval Callout 93">
            <a:extLst>
              <a:ext uri="{FF2B5EF4-FFF2-40B4-BE49-F238E27FC236}">
                <a16:creationId xmlns:a16="http://schemas.microsoft.com/office/drawing/2014/main" id="{92E9235F-7D4A-460D-B37E-D98F8BF1B6C5}"/>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00" name="Text Box 26">
            <a:extLst>
              <a:ext uri="{FF2B5EF4-FFF2-40B4-BE49-F238E27FC236}">
                <a16:creationId xmlns:a16="http://schemas.microsoft.com/office/drawing/2014/main" id="{8E924172-1701-4D38-9481-4B946084BA80}"/>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01" name="Text Box 26">
            <a:extLst>
              <a:ext uri="{FF2B5EF4-FFF2-40B4-BE49-F238E27FC236}">
                <a16:creationId xmlns:a16="http://schemas.microsoft.com/office/drawing/2014/main" id="{8049EA29-3D99-41CB-82C0-ABBB52CE2B53}"/>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02" name="Text Box 29">
            <a:extLst>
              <a:ext uri="{FF2B5EF4-FFF2-40B4-BE49-F238E27FC236}">
                <a16:creationId xmlns:a16="http://schemas.microsoft.com/office/drawing/2014/main" id="{C2009E12-DA83-4026-AA6A-605EC16B6F2F}"/>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03" name="Text Box 29">
            <a:extLst>
              <a:ext uri="{FF2B5EF4-FFF2-40B4-BE49-F238E27FC236}">
                <a16:creationId xmlns:a16="http://schemas.microsoft.com/office/drawing/2014/main" id="{A585F2EF-FB99-45EA-9080-5146897489EC}"/>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04" name="Rectangle 103">
            <a:extLst>
              <a:ext uri="{FF2B5EF4-FFF2-40B4-BE49-F238E27FC236}">
                <a16:creationId xmlns:a16="http://schemas.microsoft.com/office/drawing/2014/main" id="{AF121FFD-209B-46FC-B5DB-FF141D5158E9}"/>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05" name="Rectangle 104">
            <a:extLst>
              <a:ext uri="{FF2B5EF4-FFF2-40B4-BE49-F238E27FC236}">
                <a16:creationId xmlns:a16="http://schemas.microsoft.com/office/drawing/2014/main" id="{57167FC7-3623-4B08-8B8B-99D07B750C36}"/>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122" name="Rectangle 121">
            <a:extLst>
              <a:ext uri="{FF2B5EF4-FFF2-40B4-BE49-F238E27FC236}">
                <a16:creationId xmlns:a16="http://schemas.microsoft.com/office/drawing/2014/main" id="{E034CEA1-E6F7-46CA-9183-43A19F4ECF14}"/>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23" name="Rectangle 122">
            <a:extLst>
              <a:ext uri="{FF2B5EF4-FFF2-40B4-BE49-F238E27FC236}">
                <a16:creationId xmlns:a16="http://schemas.microsoft.com/office/drawing/2014/main" id="{34929160-9FCA-4CB5-96A1-7AF63B0FB9F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124" name="Rectangle 123">
            <a:extLst>
              <a:ext uri="{FF2B5EF4-FFF2-40B4-BE49-F238E27FC236}">
                <a16:creationId xmlns:a16="http://schemas.microsoft.com/office/drawing/2014/main" id="{2075FE7F-53F1-4B31-B499-80BCB4BD2EDC}"/>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126" name="Oval Callout 93">
            <a:extLst>
              <a:ext uri="{FF2B5EF4-FFF2-40B4-BE49-F238E27FC236}">
                <a16:creationId xmlns:a16="http://schemas.microsoft.com/office/drawing/2014/main" id="{E4FDA543-6D70-49A2-A99F-2D96FB363BD6}"/>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128" name="Oval Callout 93">
            <a:extLst>
              <a:ext uri="{FF2B5EF4-FFF2-40B4-BE49-F238E27FC236}">
                <a16:creationId xmlns:a16="http://schemas.microsoft.com/office/drawing/2014/main" id="{E067DF48-2F5E-4685-8143-1A382A0A692D}"/>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29" name="Text Box 26">
            <a:extLst>
              <a:ext uri="{FF2B5EF4-FFF2-40B4-BE49-F238E27FC236}">
                <a16:creationId xmlns:a16="http://schemas.microsoft.com/office/drawing/2014/main" id="{2D77E1C0-C42C-4E89-851C-39514F5CB593}"/>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130" name="Rectangle 129">
            <a:extLst>
              <a:ext uri="{FF2B5EF4-FFF2-40B4-BE49-F238E27FC236}">
                <a16:creationId xmlns:a16="http://schemas.microsoft.com/office/drawing/2014/main" id="{14490500-E76C-410E-9E5C-72C45A743DC2}"/>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131" name="Rectangle 130">
            <a:extLst>
              <a:ext uri="{FF2B5EF4-FFF2-40B4-BE49-F238E27FC236}">
                <a16:creationId xmlns:a16="http://schemas.microsoft.com/office/drawing/2014/main" id="{69D95CD1-A658-4822-9631-42C24D468188}"/>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132" name="Isosceles Triangle 131">
            <a:extLst>
              <a:ext uri="{FF2B5EF4-FFF2-40B4-BE49-F238E27FC236}">
                <a16:creationId xmlns:a16="http://schemas.microsoft.com/office/drawing/2014/main" id="{D11FF018-3F59-49FF-A79F-02B58540D1F6}"/>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33" name="Isosceles Triangle 132">
            <a:extLst>
              <a:ext uri="{FF2B5EF4-FFF2-40B4-BE49-F238E27FC236}">
                <a16:creationId xmlns:a16="http://schemas.microsoft.com/office/drawing/2014/main" id="{A3742D3E-9507-46CB-B856-6AA794CBA489}"/>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34" name="Isosceles Triangle 133">
            <a:extLst>
              <a:ext uri="{FF2B5EF4-FFF2-40B4-BE49-F238E27FC236}">
                <a16:creationId xmlns:a16="http://schemas.microsoft.com/office/drawing/2014/main" id="{35969369-0874-49CF-83DF-5B237E1F6D5B}"/>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35" name="Isosceles Triangle 134">
            <a:extLst>
              <a:ext uri="{FF2B5EF4-FFF2-40B4-BE49-F238E27FC236}">
                <a16:creationId xmlns:a16="http://schemas.microsoft.com/office/drawing/2014/main" id="{B85C76C0-F531-49DB-9F19-ABD9C3322532}"/>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36" name="Isosceles Triangle 135">
            <a:extLst>
              <a:ext uri="{FF2B5EF4-FFF2-40B4-BE49-F238E27FC236}">
                <a16:creationId xmlns:a16="http://schemas.microsoft.com/office/drawing/2014/main" id="{2C684368-545E-4C00-B567-2C9D933DDBAF}"/>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37" name="Isosceles Triangle 136">
            <a:extLst>
              <a:ext uri="{FF2B5EF4-FFF2-40B4-BE49-F238E27FC236}">
                <a16:creationId xmlns:a16="http://schemas.microsoft.com/office/drawing/2014/main" id="{44B69981-834D-49FF-B6C9-D0C18BFF346E}"/>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138" name="Isosceles Triangle 137">
            <a:extLst>
              <a:ext uri="{FF2B5EF4-FFF2-40B4-BE49-F238E27FC236}">
                <a16:creationId xmlns:a16="http://schemas.microsoft.com/office/drawing/2014/main" id="{8D9BC68B-BD92-4966-8A3B-DD41B4154557}"/>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39" name="Text Box 26">
            <a:extLst>
              <a:ext uri="{FF2B5EF4-FFF2-40B4-BE49-F238E27FC236}">
                <a16:creationId xmlns:a16="http://schemas.microsoft.com/office/drawing/2014/main" id="{93903061-5BE8-4002-895A-A768D70FAAAD}"/>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140" name="Text Box 26">
            <a:extLst>
              <a:ext uri="{FF2B5EF4-FFF2-40B4-BE49-F238E27FC236}">
                <a16:creationId xmlns:a16="http://schemas.microsoft.com/office/drawing/2014/main" id="{9886017D-E94A-4DFB-AEFA-D8A743E43E92}"/>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141" name="Isosceles Triangle 140">
            <a:extLst>
              <a:ext uri="{FF2B5EF4-FFF2-40B4-BE49-F238E27FC236}">
                <a16:creationId xmlns:a16="http://schemas.microsoft.com/office/drawing/2014/main" id="{2974D7D0-C447-427B-B827-940BFEF67A42}"/>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42" name="Text Box 26">
            <a:extLst>
              <a:ext uri="{FF2B5EF4-FFF2-40B4-BE49-F238E27FC236}">
                <a16:creationId xmlns:a16="http://schemas.microsoft.com/office/drawing/2014/main" id="{D7CA016C-A992-41E2-955F-167854DB3F7C}"/>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143" name="Straight Connector 142">
            <a:extLst>
              <a:ext uri="{FF2B5EF4-FFF2-40B4-BE49-F238E27FC236}">
                <a16:creationId xmlns:a16="http://schemas.microsoft.com/office/drawing/2014/main" id="{891D6DBC-6706-4528-B710-F173490AB96C}"/>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Isosceles Triangle 148">
            <a:extLst>
              <a:ext uri="{FF2B5EF4-FFF2-40B4-BE49-F238E27FC236}">
                <a16:creationId xmlns:a16="http://schemas.microsoft.com/office/drawing/2014/main" id="{7F24ADF3-2F15-4B65-83FE-CB96E1AFCC95}"/>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4" name="Isosceles Triangle 153">
            <a:extLst>
              <a:ext uri="{FF2B5EF4-FFF2-40B4-BE49-F238E27FC236}">
                <a16:creationId xmlns:a16="http://schemas.microsoft.com/office/drawing/2014/main" id="{0C64653A-4E3F-45FC-B04F-0C0958CEFC60}"/>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6" name="Isosceles Triangle 165">
            <a:extLst>
              <a:ext uri="{FF2B5EF4-FFF2-40B4-BE49-F238E27FC236}">
                <a16:creationId xmlns:a16="http://schemas.microsoft.com/office/drawing/2014/main" id="{6F0059EE-2E2C-4AA6-8164-041507C4A51A}"/>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163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marL="0" indent="0"/>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800" b="0"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January 2022</a:t>
            </a:r>
            <a:endParaRPr lang="en-GB" dirty="0"/>
          </a:p>
        </p:txBody>
      </p:sp>
      <p:sp>
        <p:nvSpPr>
          <p:cNvPr id="8" name="TextBox 7">
            <a:extLst>
              <a:ext uri="{FF2B5EF4-FFF2-40B4-BE49-F238E27FC236}">
                <a16:creationId xmlns:a16="http://schemas.microsoft.com/office/drawing/2014/main" id="{E9F816E6-7810-492E-8040-D1E0AEDF2ADF}"/>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
        <p:nvSpPr>
          <p:cNvPr id="10" name="Content Placeholder 2">
            <a:extLst>
              <a:ext uri="{FF2B5EF4-FFF2-40B4-BE49-F238E27FC236}">
                <a16:creationId xmlns:a16="http://schemas.microsoft.com/office/drawing/2014/main" id="{4EBB950D-2070-4C62-90FE-315818FFF5B4}"/>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marL="0" indent="0"/>
            <a:endParaRPr lang="en-US" altLang="en-US" sz="2000" b="0" kern="0" dirty="0"/>
          </a:p>
        </p:txBody>
      </p:sp>
    </p:spTree>
    <p:extLst>
      <p:ext uri="{BB962C8B-B14F-4D97-AF65-F5344CB8AC3E}">
        <p14:creationId xmlns:p14="http://schemas.microsoft.com/office/powerpoint/2010/main" val="30710628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January 2022 Closing Report</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2022-01-24</a:t>
            </a:r>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7179" name="Document" r:id="rId4" imgW="10440870" imgH="2539535" progId="Word.Document.8">
                  <p:embed/>
                </p:oleObj>
              </mc:Choice>
              <mc:Fallback>
                <p:oleObj name="Document" r:id="rId4" imgW="10440870" imgH="2539535" progId="Word.Document.8">
                  <p:embed/>
                  <p:pic>
                    <p:nvPicPr>
                      <p:cNvPr id="3075" name="Object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8A40569D-8F9C-4ED2-AC90-0EA58D7D9B85}"/>
              </a:ext>
            </a:extLst>
          </p:cNvPr>
          <p:cNvSpPr>
            <a:spLocks noGrp="1"/>
          </p:cNvSpPr>
          <p:nvPr>
            <p:ph type="ftr" idx="11"/>
          </p:nvPr>
        </p:nvSpPr>
        <p:spPr/>
        <p:txBody>
          <a:bodyPr/>
          <a:lstStyle/>
          <a:p>
            <a:r>
              <a:rPr lang="en-GB"/>
              <a:t>Nikola Serafimovski, pureLiFi</a:t>
            </a:r>
          </a:p>
        </p:txBody>
      </p:sp>
      <p:sp>
        <p:nvSpPr>
          <p:cNvPr id="3" name="Slide Number Placeholder 2">
            <a:extLst>
              <a:ext uri="{FF2B5EF4-FFF2-40B4-BE49-F238E27FC236}">
                <a16:creationId xmlns:a16="http://schemas.microsoft.com/office/drawing/2014/main" id="{48C45A01-96B3-406E-89DA-2273434E3D60}"/>
              </a:ext>
            </a:extLst>
          </p:cNvPr>
          <p:cNvSpPr>
            <a:spLocks noGrp="1"/>
          </p:cNvSpPr>
          <p:nvPr>
            <p:ph type="sldNum" idx="12"/>
          </p:nvPr>
        </p:nvSpPr>
        <p:spPr/>
        <p:txBody>
          <a:bodyPr/>
          <a:lstStyle/>
          <a:p>
            <a:r>
              <a:rPr lang="en-GB"/>
              <a:t>Slide </a:t>
            </a:r>
            <a:fld id="{DE40C9FC-4879-4F20-9ECA-A574A90476B7}" type="slidenum">
              <a:rPr lang="en-GB" smtClean="0"/>
              <a:pPr/>
              <a:t>44</a:t>
            </a:fld>
            <a:endParaRPr lang="en-GB"/>
          </a:p>
        </p:txBody>
      </p:sp>
      <p:sp>
        <p:nvSpPr>
          <p:cNvPr id="4" name="Date Placeholder 3">
            <a:extLst>
              <a:ext uri="{FF2B5EF4-FFF2-40B4-BE49-F238E27FC236}">
                <a16:creationId xmlns:a16="http://schemas.microsoft.com/office/drawing/2014/main" id="{712A6747-791D-4C28-8F69-7EBD49EA35ED}"/>
              </a:ext>
            </a:extLst>
          </p:cNvPr>
          <p:cNvSpPr>
            <a:spLocks noGrp="1"/>
          </p:cNvSpPr>
          <p:nvPr>
            <p:ph type="dt" idx="10"/>
          </p:nvPr>
        </p:nvSpPr>
        <p:spPr/>
        <p:txBody>
          <a:bodyPr/>
          <a:lstStyle/>
          <a:p>
            <a:r>
              <a:rPr lang="en-US"/>
              <a:t>January 2022</a:t>
            </a:r>
            <a:endParaRPr lang="en-GB"/>
          </a:p>
        </p:txBody>
      </p:sp>
    </p:spTree>
    <p:extLst>
      <p:ext uri="{BB962C8B-B14F-4D97-AF65-F5344CB8AC3E}">
        <p14:creationId xmlns:p14="http://schemas.microsoft.com/office/powerpoint/2010/main" val="11521266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Light Communications Task Group closing report for the January 2022 session.</a:t>
            </a:r>
          </a:p>
        </p:txBody>
      </p:sp>
      <p:sp>
        <p:nvSpPr>
          <p:cNvPr id="2" name="Footer Placeholder 1">
            <a:extLst>
              <a:ext uri="{FF2B5EF4-FFF2-40B4-BE49-F238E27FC236}">
                <a16:creationId xmlns:a16="http://schemas.microsoft.com/office/drawing/2014/main" id="{610E984F-C8E3-4816-B4F7-827135CBD404}"/>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7BA25B72-BC42-4DFE-B727-0BAD595BC55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7" name="Date Placeholder 6">
            <a:extLst>
              <a:ext uri="{FF2B5EF4-FFF2-40B4-BE49-F238E27FC236}">
                <a16:creationId xmlns:a16="http://schemas.microsoft.com/office/drawing/2014/main" id="{1D6C716C-1B67-4686-87A3-5D92703635E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8228334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err="1">
                <a:solidFill>
                  <a:schemeClr val="tx2"/>
                </a:solidFill>
              </a:rPr>
              <a:t>TGbb</a:t>
            </a:r>
            <a:r>
              <a:rPr lang="en-US" altLang="en-US" dirty="0">
                <a:solidFill>
                  <a:schemeClr val="tx2"/>
                </a:solidFill>
              </a:rPr>
              <a:t> activities at the January 2022 meeting</a:t>
            </a:r>
          </a:p>
        </p:txBody>
      </p:sp>
      <p:sp>
        <p:nvSpPr>
          <p:cNvPr id="3" name="Content Placeholder 2"/>
          <p:cNvSpPr>
            <a:spLocks noGrp="1"/>
          </p:cNvSpPr>
          <p:nvPr>
            <p:ph idx="1"/>
          </p:nvPr>
        </p:nvSpPr>
        <p:spPr>
          <a:xfrm>
            <a:off x="632267" y="1260004"/>
            <a:ext cx="11152365" cy="4337993"/>
          </a:xfrm>
        </p:spPr>
        <p:txBody>
          <a:bodyPr/>
          <a:lstStyle/>
          <a:p>
            <a:pPr marL="457200" lvl="1" indent="0">
              <a:buFontTx/>
              <a:buNone/>
              <a:defRPr/>
            </a:pPr>
            <a:r>
              <a:rPr lang="en-US" altLang="en-US" sz="2400" b="1" u="sng" dirty="0"/>
              <a:t>Content</a:t>
            </a:r>
          </a:p>
          <a:p>
            <a:pPr marL="800100" lvl="1" indent="-342900">
              <a:buFont typeface="Arial" panose="020B0604020202020204" pitchFamily="34" charset="0"/>
              <a:buChar char="•"/>
              <a:defRPr/>
            </a:pPr>
            <a:endParaRPr lang="en-GB" altLang="en-US" dirty="0"/>
          </a:p>
          <a:p>
            <a:pPr marL="800100" lvl="1" indent="-342900">
              <a:buFont typeface="Arial" panose="020B0604020202020204" pitchFamily="34" charset="0"/>
              <a:buChar char="•"/>
              <a:defRPr/>
            </a:pPr>
            <a:r>
              <a:rPr lang="en-GB" altLang="en-US" dirty="0"/>
              <a:t>Comment resolution on LB260 against Draft 1.0 (333 comments in total)</a:t>
            </a:r>
          </a:p>
          <a:p>
            <a:pPr marL="1200150" lvl="2" indent="-342900">
              <a:buFont typeface="Arial" panose="020B0604020202020204" pitchFamily="34" charset="0"/>
              <a:buChar char="•"/>
              <a:defRPr/>
            </a:pPr>
            <a:r>
              <a:rPr lang="en-GB" altLang="en-US" dirty="0"/>
              <a:t>131 Editorial</a:t>
            </a:r>
          </a:p>
          <a:p>
            <a:pPr marL="1200150" lvl="2" indent="-342900">
              <a:buFont typeface="Arial" panose="020B0604020202020204" pitchFamily="34" charset="0"/>
              <a:buChar char="•"/>
              <a:defRPr/>
            </a:pPr>
            <a:r>
              <a:rPr lang="en-GB" altLang="en-US" dirty="0"/>
              <a:t>183 Technical</a:t>
            </a:r>
          </a:p>
          <a:p>
            <a:pPr marL="1200150" lvl="2" indent="-342900">
              <a:buFont typeface="Arial" panose="020B0604020202020204" pitchFamily="34" charset="0"/>
              <a:buChar char="•"/>
              <a:defRPr/>
            </a:pPr>
            <a:r>
              <a:rPr lang="en-GB" altLang="en-US" dirty="0"/>
              <a:t>18 General</a:t>
            </a:r>
          </a:p>
          <a:p>
            <a:pPr marL="1200150" lvl="2" indent="-342900">
              <a:buFont typeface="Arial" panose="020B0604020202020204" pitchFamily="34" charset="0"/>
              <a:buChar char="•"/>
              <a:defRPr/>
            </a:pPr>
            <a:endParaRPr lang="en-GB" altLang="en-US" dirty="0"/>
          </a:p>
          <a:p>
            <a:pPr marL="800100" lvl="1" indent="-342900">
              <a:buFont typeface="Arial" panose="020B0604020202020204" pitchFamily="34" charset="0"/>
              <a:buChar char="•"/>
              <a:defRPr/>
            </a:pPr>
            <a:r>
              <a:rPr lang="en-GB" altLang="en-US" dirty="0"/>
              <a:t>Resolved </a:t>
            </a:r>
          </a:p>
          <a:p>
            <a:pPr marL="1200150" lvl="2" indent="-342900">
              <a:buFont typeface="Arial" panose="020B0604020202020204" pitchFamily="34" charset="0"/>
              <a:buChar char="•"/>
              <a:defRPr/>
            </a:pPr>
            <a:r>
              <a:rPr lang="en-GB" altLang="en-US" dirty="0"/>
              <a:t>116 Technical</a:t>
            </a:r>
          </a:p>
          <a:p>
            <a:pPr marL="1200150" lvl="2" indent="-342900">
              <a:buFont typeface="Arial" panose="020B0604020202020204" pitchFamily="34" charset="0"/>
              <a:buChar char="•"/>
              <a:defRPr/>
            </a:pPr>
            <a:r>
              <a:rPr lang="en-GB" altLang="en-US" dirty="0"/>
              <a:t>10 Editorial</a:t>
            </a:r>
          </a:p>
          <a:p>
            <a:pPr marL="800100" lvl="1" indent="-342900" algn="just">
              <a:buFont typeface="Arial" panose="020B0604020202020204" pitchFamily="34" charset="0"/>
              <a:buChar char="•"/>
              <a:defRPr/>
            </a:pPr>
            <a:endParaRPr lang="en-GB" altLang="en-US" dirty="0"/>
          </a:p>
          <a:p>
            <a:pPr marL="457200" lvl="1" indent="0">
              <a:buFontTx/>
              <a:buNone/>
              <a:defRPr/>
            </a:pPr>
            <a:r>
              <a:rPr lang="en-US" altLang="en-US" b="1" dirty="0"/>
              <a:t>Meeting agenda and motions are available in doc. 11-21/1991r4.</a:t>
            </a:r>
          </a:p>
          <a:p>
            <a:pPr marL="457200" lvl="1" indent="0">
              <a:buFontTx/>
              <a:buNone/>
              <a:defRPr/>
            </a:pPr>
            <a:r>
              <a:rPr lang="en-US" altLang="en-US" b="1" dirty="0"/>
              <a:t>Minutes of the meeting are available in doc. 11-22/0189r0.</a:t>
            </a:r>
          </a:p>
        </p:txBody>
      </p:sp>
      <p:sp>
        <p:nvSpPr>
          <p:cNvPr id="7" name="Footer Placeholder 6">
            <a:extLst>
              <a:ext uri="{FF2B5EF4-FFF2-40B4-BE49-F238E27FC236}">
                <a16:creationId xmlns:a16="http://schemas.microsoft.com/office/drawing/2014/main" id="{38C0A3F3-8E6D-42E1-8091-49952F8CB14F}"/>
              </a:ext>
            </a:extLst>
          </p:cNvPr>
          <p:cNvSpPr>
            <a:spLocks noGrp="1"/>
          </p:cNvSpPr>
          <p:nvPr>
            <p:ph type="ftr" idx="14"/>
          </p:nvPr>
        </p:nvSpPr>
        <p:spPr/>
        <p:txBody>
          <a:bodyPr/>
          <a:lstStyle/>
          <a:p>
            <a:r>
              <a:rPr lang="en-GB"/>
              <a:t>Nikola Serafimovski, pureLiFi</a:t>
            </a:r>
            <a:endParaRPr lang="en-GB" dirty="0"/>
          </a:p>
        </p:txBody>
      </p:sp>
      <p:sp>
        <p:nvSpPr>
          <p:cNvPr id="8" name="Slide Number Placeholder 7">
            <a:extLst>
              <a:ext uri="{FF2B5EF4-FFF2-40B4-BE49-F238E27FC236}">
                <a16:creationId xmlns:a16="http://schemas.microsoft.com/office/drawing/2014/main" id="{14FA07E9-F990-45A1-83A9-CEBE7A3173B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9" name="Date Placeholder 8">
            <a:extLst>
              <a:ext uri="{FF2B5EF4-FFF2-40B4-BE49-F238E27FC236}">
                <a16:creationId xmlns:a16="http://schemas.microsoft.com/office/drawing/2014/main" id="{EE9D266A-D074-43C7-8962-229A99AC5462}"/>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5833374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TGbb</a:t>
            </a:r>
            <a:r>
              <a:rPr lang="en-US" altLang="en-US" dirty="0">
                <a:solidFill>
                  <a:schemeClr val="tx2"/>
                </a:solidFill>
              </a:rPr>
              <a:t> moving forward</a:t>
            </a:r>
          </a:p>
        </p:txBody>
      </p:sp>
      <p:sp>
        <p:nvSpPr>
          <p:cNvPr id="3" name="Content Placeholder 2"/>
          <p:cNvSpPr>
            <a:spLocks noGrp="1"/>
          </p:cNvSpPr>
          <p:nvPr>
            <p:ph idx="1"/>
          </p:nvPr>
        </p:nvSpPr>
        <p:spPr>
          <a:xfrm>
            <a:off x="631211" y="1628800"/>
            <a:ext cx="4168646" cy="4113213"/>
          </a:xfrm>
        </p:spPr>
        <p:txBody>
          <a:bodyPr/>
          <a:lstStyle/>
          <a:p>
            <a:pPr marL="800100" lvl="1" indent="-342900">
              <a:buFont typeface="Arial" panose="020B0604020202020204" pitchFamily="34" charset="0"/>
              <a:buChar char="•"/>
              <a:defRPr/>
            </a:pPr>
            <a:r>
              <a:rPr lang="en-GB" altLang="en-US" sz="2400" dirty="0"/>
              <a:t>Comment resolution against D1.0</a:t>
            </a:r>
          </a:p>
          <a:p>
            <a:pPr marL="800100" lvl="1" indent="-342900">
              <a:buFont typeface="Arial" panose="020B0604020202020204" pitchFamily="34" charset="0"/>
              <a:buChar char="•"/>
              <a:defRPr/>
            </a:pPr>
            <a:endParaRPr lang="en-GB" altLang="en-US" sz="2400" dirty="0"/>
          </a:p>
          <a:p>
            <a:pPr marL="800100" lvl="1" indent="-342900">
              <a:buFont typeface="Arial" panose="020B0604020202020204" pitchFamily="34" charset="0"/>
              <a:buChar char="•"/>
              <a:defRPr/>
            </a:pPr>
            <a:endParaRPr lang="en-GB" altLang="en-US" sz="2200" dirty="0"/>
          </a:p>
        </p:txBody>
      </p:sp>
      <p:sp>
        <p:nvSpPr>
          <p:cNvPr id="7" name="TextBox 6">
            <a:extLst>
              <a:ext uri="{FF2B5EF4-FFF2-40B4-BE49-F238E27FC236}">
                <a16:creationId xmlns:a16="http://schemas.microsoft.com/office/drawing/2014/main" id="{E3C44450-7546-4842-8673-24B8281AC7FF}"/>
              </a:ext>
            </a:extLst>
          </p:cNvPr>
          <p:cNvSpPr txBox="1"/>
          <p:nvPr/>
        </p:nvSpPr>
        <p:spPr>
          <a:xfrm>
            <a:off x="5447928" y="1628800"/>
            <a:ext cx="5941856" cy="3170099"/>
          </a:xfrm>
          <a:prstGeom prst="rect">
            <a:avLst/>
          </a:prstGeom>
          <a:noFill/>
        </p:spPr>
        <p:txBody>
          <a:bodyPr wrap="square" rtlCol="0">
            <a:spAutoFit/>
          </a:bodyPr>
          <a:lstStyle/>
          <a:p>
            <a:pPr marL="800100" lvl="1" indent="-342900">
              <a:buFont typeface="Arial" panose="020B0604020202020204" pitchFamily="34" charset="0"/>
              <a:buChar char="•"/>
              <a:defRPr/>
            </a:pPr>
            <a:r>
              <a:rPr lang="en-GB" altLang="en-US" sz="2000" dirty="0">
                <a:solidFill>
                  <a:schemeClr val="tx1"/>
                </a:solidFill>
              </a:rPr>
              <a:t>Teleconference plans:</a:t>
            </a:r>
          </a:p>
          <a:p>
            <a:pPr marL="1200150" lvl="2" indent="-342900">
              <a:buFont typeface="Arial" panose="020B0604020202020204" pitchFamily="34" charset="0"/>
              <a:buChar char="•"/>
              <a:defRPr/>
            </a:pPr>
            <a:r>
              <a:rPr lang="en-GB" altLang="en-US" sz="2000" dirty="0">
                <a:solidFill>
                  <a:schemeClr val="tx1"/>
                </a:solidFill>
              </a:rPr>
              <a:t>3 Feb. (03:00 EDT) 09:00 CET for 1h</a:t>
            </a:r>
          </a:p>
          <a:p>
            <a:pPr marL="1200150" lvl="2" indent="-342900">
              <a:buFont typeface="Arial" panose="020B0604020202020204" pitchFamily="34" charset="0"/>
              <a:buChar char="•"/>
              <a:defRPr/>
            </a:pPr>
            <a:r>
              <a:rPr lang="en-GB" altLang="en-US" sz="2000" dirty="0">
                <a:solidFill>
                  <a:schemeClr val="tx1"/>
                </a:solidFill>
              </a:rPr>
              <a:t>7 Feb. (11:00 EDT) 17:00 CET for 1h</a:t>
            </a:r>
          </a:p>
          <a:p>
            <a:pPr marL="1200150" lvl="2" indent="-342900">
              <a:buFont typeface="Arial" panose="020B0604020202020204" pitchFamily="34" charset="0"/>
              <a:buChar char="•"/>
              <a:defRPr/>
            </a:pPr>
            <a:r>
              <a:rPr lang="en-GB" altLang="en-US" sz="2000" dirty="0">
                <a:solidFill>
                  <a:schemeClr val="tx1"/>
                </a:solidFill>
              </a:rPr>
              <a:t>10 Feb. (03:00 EDT) 09:00 CET for 1h</a:t>
            </a:r>
          </a:p>
          <a:p>
            <a:pPr marL="1200150" lvl="2" indent="-342900">
              <a:buFont typeface="Arial" panose="020B0604020202020204" pitchFamily="34" charset="0"/>
              <a:buChar char="•"/>
              <a:defRPr/>
            </a:pPr>
            <a:r>
              <a:rPr lang="en-GB" altLang="en-US" sz="2000" dirty="0">
                <a:solidFill>
                  <a:schemeClr val="tx1"/>
                </a:solidFill>
              </a:rPr>
              <a:t>17 Feb. (03:00 EDT) 09:00 CET for 1h</a:t>
            </a:r>
          </a:p>
          <a:p>
            <a:pPr marL="1200150" lvl="2" indent="-342900">
              <a:buFont typeface="Arial" panose="020B0604020202020204" pitchFamily="34" charset="0"/>
              <a:buChar char="•"/>
              <a:defRPr/>
            </a:pPr>
            <a:r>
              <a:rPr lang="en-GB" altLang="en-US" sz="2000" dirty="0">
                <a:solidFill>
                  <a:schemeClr val="tx1"/>
                </a:solidFill>
              </a:rPr>
              <a:t>24 Feb. (03:00 EDT) 09:00 CET for 1h</a:t>
            </a:r>
          </a:p>
          <a:p>
            <a:pPr marL="1200150" lvl="2" indent="-342900">
              <a:buFont typeface="Arial" panose="020B0604020202020204" pitchFamily="34" charset="0"/>
              <a:buChar char="•"/>
              <a:defRPr/>
            </a:pPr>
            <a:r>
              <a:rPr lang="en-GB" altLang="en-US" sz="2000" dirty="0">
                <a:solidFill>
                  <a:schemeClr val="tx1"/>
                </a:solidFill>
              </a:rPr>
              <a:t>3 Mar. (03:00 EDT) 09:00 CET for 1h</a:t>
            </a:r>
          </a:p>
          <a:p>
            <a:pPr marL="1200150" lvl="2" indent="-342900">
              <a:buFont typeface="Arial" panose="020B0604020202020204" pitchFamily="34" charset="0"/>
              <a:buChar char="•"/>
              <a:defRPr/>
            </a:pPr>
            <a:endParaRPr lang="en-GB" altLang="en-US" sz="2000" dirty="0">
              <a:solidFill>
                <a:schemeClr val="tx1"/>
              </a:solidFill>
            </a:endParaRPr>
          </a:p>
          <a:p>
            <a:pPr marL="1200150" lvl="2" indent="-342900">
              <a:buFont typeface="Arial" panose="020B0604020202020204" pitchFamily="34" charset="0"/>
              <a:buChar char="•"/>
              <a:defRPr/>
            </a:pPr>
            <a:endParaRPr lang="en-GB" altLang="en-US" sz="2000" dirty="0">
              <a:solidFill>
                <a:schemeClr val="tx1"/>
              </a:solidFill>
            </a:endParaRPr>
          </a:p>
          <a:p>
            <a:pPr marL="1200150" lvl="2" indent="-342900">
              <a:buFont typeface="Arial" panose="020B0604020202020204" pitchFamily="34" charset="0"/>
              <a:buChar char="•"/>
              <a:defRPr/>
            </a:pPr>
            <a:endParaRPr lang="en-GB" sz="2000" dirty="0">
              <a:solidFill>
                <a:schemeClr val="tx1"/>
              </a:solidFill>
            </a:endParaRPr>
          </a:p>
        </p:txBody>
      </p:sp>
      <p:sp>
        <p:nvSpPr>
          <p:cNvPr id="8" name="Footer Placeholder 7">
            <a:extLst>
              <a:ext uri="{FF2B5EF4-FFF2-40B4-BE49-F238E27FC236}">
                <a16:creationId xmlns:a16="http://schemas.microsoft.com/office/drawing/2014/main" id="{5C2D6AC8-A651-47C5-BB98-6A7A28A68145}"/>
              </a:ext>
            </a:extLst>
          </p:cNvPr>
          <p:cNvSpPr>
            <a:spLocks noGrp="1"/>
          </p:cNvSpPr>
          <p:nvPr>
            <p:ph type="ftr" idx="14"/>
          </p:nvPr>
        </p:nvSpPr>
        <p:spPr/>
        <p:txBody>
          <a:bodyPr/>
          <a:lstStyle/>
          <a:p>
            <a:r>
              <a:rPr lang="en-GB"/>
              <a:t>Nikola Serafimovski, pureLiFi</a:t>
            </a:r>
            <a:endParaRPr lang="en-GB" dirty="0"/>
          </a:p>
        </p:txBody>
      </p:sp>
      <p:sp>
        <p:nvSpPr>
          <p:cNvPr id="9" name="Slide Number Placeholder 8">
            <a:extLst>
              <a:ext uri="{FF2B5EF4-FFF2-40B4-BE49-F238E27FC236}">
                <a16:creationId xmlns:a16="http://schemas.microsoft.com/office/drawing/2014/main" id="{52339F59-1D18-45CE-948E-533CCB94C27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10" name="Date Placeholder 9">
            <a:extLst>
              <a:ext uri="{FF2B5EF4-FFF2-40B4-BE49-F238E27FC236}">
                <a16:creationId xmlns:a16="http://schemas.microsoft.com/office/drawing/2014/main" id="{8B40EF89-0BF5-448F-A747-C00F2D1CB69C}"/>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629629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err="1"/>
              <a:t>TGbc</a:t>
            </a:r>
            <a:r>
              <a:rPr lang="en-GB" dirty="0"/>
              <a:t>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sz="2000" dirty="0"/>
              <a:t>Date:</a:t>
            </a:r>
            <a:r>
              <a:rPr lang="en-GB" sz="2000" b="0" dirty="0"/>
              <a:t> 2022-01-21</a:t>
            </a:r>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8203" name="Dokument" r:id="rId4" imgW="8255000" imgH="2514600" progId="Word.Document.8">
                  <p:embed/>
                </p:oleObj>
              </mc:Choice>
              <mc:Fallback>
                <p:oleObj name="Dokument" r:id="rId4" imgW="8255000" imgH="2514600" progId="Word.Document.8">
                  <p:embed/>
                  <p:pic>
                    <p:nvPicPr>
                      <p:cNvPr id="307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891" algn="l"/>
                <a:tab pos="1257269" algn="l"/>
                <a:tab pos="2171646" algn="l"/>
                <a:tab pos="3086023" algn="l"/>
                <a:tab pos="4000400" algn="l"/>
                <a:tab pos="4914777" algn="l"/>
                <a:tab pos="5829154" algn="l"/>
                <a:tab pos="6743531" algn="l"/>
                <a:tab pos="7657909" algn="l"/>
                <a:tab pos="8572286" algn="l"/>
                <a:tab pos="9486663" algn="l"/>
                <a:tab pos="10401040" algn="l"/>
              </a:tabLst>
            </a:pPr>
            <a:r>
              <a:rPr lang="en-GB" sz="2000">
                <a:solidFill>
                  <a:srgbClr val="000000"/>
                </a:solidFill>
              </a:rPr>
              <a:t>Authors:</a:t>
            </a:r>
          </a:p>
        </p:txBody>
      </p:sp>
      <p:sp>
        <p:nvSpPr>
          <p:cNvPr id="2" name="Footer Placeholder 1">
            <a:extLst>
              <a:ext uri="{FF2B5EF4-FFF2-40B4-BE49-F238E27FC236}">
                <a16:creationId xmlns:a16="http://schemas.microsoft.com/office/drawing/2014/main" id="{AC50E6C7-D60C-44B8-81C3-33AA8052E5E8}"/>
              </a:ext>
            </a:extLst>
          </p:cNvPr>
          <p:cNvSpPr>
            <a:spLocks noGrp="1"/>
          </p:cNvSpPr>
          <p:nvPr>
            <p:ph type="ftr" idx="14"/>
          </p:nvPr>
        </p:nvSpPr>
        <p:spPr/>
        <p:txBody>
          <a:bodyPr/>
          <a:lstStyle/>
          <a:p>
            <a:r>
              <a:rPr lang="en-GB"/>
              <a:t>Marc Emmelmann, Koden-TI</a:t>
            </a:r>
            <a:endParaRPr lang="en-GB" dirty="0"/>
          </a:p>
        </p:txBody>
      </p:sp>
      <p:sp>
        <p:nvSpPr>
          <p:cNvPr id="3" name="Slide Number Placeholder 2">
            <a:extLst>
              <a:ext uri="{FF2B5EF4-FFF2-40B4-BE49-F238E27FC236}">
                <a16:creationId xmlns:a16="http://schemas.microsoft.com/office/drawing/2014/main" id="{9D64D4A7-E03F-4DC1-99B0-A2D341453B3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4" name="Date Placeholder 3">
            <a:extLst>
              <a:ext uri="{FF2B5EF4-FFF2-40B4-BE49-F238E27FC236}">
                <a16:creationId xmlns:a16="http://schemas.microsoft.com/office/drawing/2014/main" id="{285FC57E-ADE8-43DD-BE5C-79C2343E849C}"/>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121763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a:t>Abstract</a:t>
            </a:r>
          </a:p>
        </p:txBody>
      </p:sp>
      <p:sp>
        <p:nvSpPr>
          <p:cNvPr id="4098" name="Rectangle 2"/>
          <p:cNvSpPr>
            <a:spLocks noGrp="1" noChangeArrowheads="1"/>
          </p:cNvSpPr>
          <p:nvPr>
            <p:ph type="body" idx="1"/>
          </p:nvPr>
        </p:nvSpPr>
        <p:spPr>
          <a:xfrm>
            <a:off x="914510" y="1981200"/>
            <a:ext cx="10462077" cy="4114800"/>
          </a:xfrm>
          <a:ln/>
        </p:spPr>
        <p:txBody>
          <a:bodyPr/>
          <a:lstStyle/>
          <a:p>
            <a:pPr>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dirty="0"/>
              <a:t>Closing report for IEEE 802.11 </a:t>
            </a:r>
            <a:r>
              <a:rPr lang="en-GB" dirty="0" err="1"/>
              <a:t>TGbc</a:t>
            </a:r>
            <a:r>
              <a:rPr lang="en-GB" dirty="0"/>
              <a:t> (Broadcast Services) for January 2022.</a:t>
            </a:r>
          </a:p>
        </p:txBody>
      </p:sp>
      <p:sp>
        <p:nvSpPr>
          <p:cNvPr id="2" name="Footer Placeholder 1">
            <a:extLst>
              <a:ext uri="{FF2B5EF4-FFF2-40B4-BE49-F238E27FC236}">
                <a16:creationId xmlns:a16="http://schemas.microsoft.com/office/drawing/2014/main" id="{2BC0490E-A524-4ED3-B8C3-AAD551D6EE38}"/>
              </a:ext>
            </a:extLst>
          </p:cNvPr>
          <p:cNvSpPr>
            <a:spLocks noGrp="1"/>
          </p:cNvSpPr>
          <p:nvPr>
            <p:ph type="ftr" idx="14"/>
          </p:nvPr>
        </p:nvSpPr>
        <p:spPr/>
        <p:txBody>
          <a:bodyPr/>
          <a:lstStyle/>
          <a:p>
            <a:r>
              <a:rPr lang="en-GB"/>
              <a:t>Marc Emmelmann, Koden-TI</a:t>
            </a:r>
            <a:endParaRPr lang="en-GB" dirty="0"/>
          </a:p>
        </p:txBody>
      </p:sp>
      <p:sp>
        <p:nvSpPr>
          <p:cNvPr id="3" name="Slide Number Placeholder 2">
            <a:extLst>
              <a:ext uri="{FF2B5EF4-FFF2-40B4-BE49-F238E27FC236}">
                <a16:creationId xmlns:a16="http://schemas.microsoft.com/office/drawing/2014/main" id="{BDD67675-A1EF-422D-91BA-14BF43F851E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7" name="Date Placeholder 6">
            <a:extLst>
              <a:ext uri="{FF2B5EF4-FFF2-40B4-BE49-F238E27FC236}">
                <a16:creationId xmlns:a16="http://schemas.microsoft.com/office/drawing/2014/main" id="{3D0EE5AD-C9C7-4A77-A8AD-D854A1C0119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202618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038EA-E7D3-411E-AA01-A91872252762}"/>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bwMode="auto">
          <a:xfrm>
            <a:off x="929218" y="332604"/>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defRPr/>
            </a:pPr>
            <a:r>
              <a:rPr lang="en-US"/>
              <a:t>January 2022</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pic>
        <p:nvPicPr>
          <p:cNvPr id="10" name="Picture 9">
            <a:extLst>
              <a:ext uri="{FF2B5EF4-FFF2-40B4-BE49-F238E27FC236}">
                <a16:creationId xmlns:a16="http://schemas.microsoft.com/office/drawing/2014/main" id="{8A9CEDC6-1C4F-4EE3-AF84-3149950E8A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751" y="674751"/>
            <a:ext cx="10080498" cy="5508498"/>
          </a:xfrm>
          <a:prstGeom prst="rect">
            <a:avLst/>
          </a:prstGeom>
        </p:spPr>
      </p:pic>
    </p:spTree>
    <p:extLst>
      <p:ext uri="{BB962C8B-B14F-4D97-AF65-F5344CB8AC3E}">
        <p14:creationId xmlns:p14="http://schemas.microsoft.com/office/powerpoint/2010/main" val="41765220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2667" dirty="0"/>
              <a:t>Meeting Goals &amp; Accomplishments of the week</a:t>
            </a:r>
          </a:p>
        </p:txBody>
      </p:sp>
      <p:sp>
        <p:nvSpPr>
          <p:cNvPr id="3" name="Inhaltsplatzhalter 2"/>
          <p:cNvSpPr>
            <a:spLocks noGrp="1"/>
          </p:cNvSpPr>
          <p:nvPr>
            <p:ph idx="1"/>
          </p:nvPr>
        </p:nvSpPr>
        <p:spPr>
          <a:xfrm>
            <a:off x="914402" y="1981200"/>
            <a:ext cx="10475383" cy="4113213"/>
          </a:xfrm>
        </p:spPr>
        <p:txBody>
          <a:bodyPr/>
          <a:lstStyle/>
          <a:p>
            <a:pPr marL="0" indent="0"/>
            <a:r>
              <a:rPr lang="en-US" sz="2133" dirty="0">
                <a:solidFill>
                  <a:schemeClr val="tx1"/>
                </a:solidFill>
              </a:rPr>
              <a:t>Goal for the week:</a:t>
            </a:r>
          </a:p>
          <a:p>
            <a:pPr>
              <a:buFont typeface="Arial" panose="020B0604020202020204" pitchFamily="34" charset="0"/>
              <a:buChar char="•"/>
            </a:pPr>
            <a:r>
              <a:rPr lang="en-US" sz="2133" dirty="0">
                <a:solidFill>
                  <a:schemeClr val="tx1"/>
                </a:solidFill>
              </a:rPr>
              <a:t>Continue comment resolution process</a:t>
            </a:r>
          </a:p>
          <a:p>
            <a:pPr>
              <a:buFont typeface="Arial" panose="020B0604020202020204" pitchFamily="34" charset="0"/>
              <a:buChar char="•"/>
            </a:pPr>
            <a:r>
              <a:rPr lang="en-US" sz="2133" dirty="0">
                <a:solidFill>
                  <a:schemeClr val="tx1"/>
                </a:solidFill>
              </a:rPr>
              <a:t>Revisit Timeline</a:t>
            </a:r>
          </a:p>
          <a:p>
            <a:pPr>
              <a:buFont typeface="Arial" panose="020B0604020202020204" pitchFamily="34" charset="0"/>
              <a:buChar char="•"/>
            </a:pPr>
            <a:endParaRPr lang="en-US" sz="2133" dirty="0">
              <a:solidFill>
                <a:schemeClr val="tx1"/>
              </a:solidFill>
            </a:endParaRPr>
          </a:p>
          <a:p>
            <a:pPr marL="0" indent="0"/>
            <a:r>
              <a:rPr lang="en-US" sz="2133" dirty="0">
                <a:solidFill>
                  <a:schemeClr val="tx1"/>
                </a:solidFill>
              </a:rPr>
              <a:t>Accomplishments</a:t>
            </a:r>
          </a:p>
          <a:p>
            <a:pPr marL="380990" indent="-380990">
              <a:buFont typeface="Arial" panose="020B0604020202020204" pitchFamily="34" charset="0"/>
              <a:buChar char="•"/>
            </a:pPr>
            <a:r>
              <a:rPr lang="en-US" sz="2133" dirty="0">
                <a:solidFill>
                  <a:schemeClr val="tx1"/>
                </a:solidFill>
              </a:rPr>
              <a:t>Group met 4 times this week</a:t>
            </a:r>
          </a:p>
          <a:p>
            <a:pPr marL="380990" indent="-380990">
              <a:buFont typeface="Arial" panose="020B0604020202020204" pitchFamily="34" charset="0"/>
              <a:buChar char="•"/>
            </a:pPr>
            <a:r>
              <a:rPr lang="en-US" sz="2133" dirty="0">
                <a:solidFill>
                  <a:schemeClr val="tx1"/>
                </a:solidFill>
              </a:rPr>
              <a:t>Resolved 101 technical comments</a:t>
            </a:r>
          </a:p>
          <a:p>
            <a:pPr marL="781031" lvl="1" indent="-380990">
              <a:buFont typeface="Arial" panose="020B0604020202020204" pitchFamily="34" charset="0"/>
              <a:buChar char="•"/>
            </a:pPr>
            <a:r>
              <a:rPr lang="en-US" sz="1733" dirty="0">
                <a:solidFill>
                  <a:schemeClr val="tx1"/>
                </a:solidFill>
              </a:rPr>
              <a:t>87 comments resolved and approved</a:t>
            </a:r>
          </a:p>
          <a:p>
            <a:pPr marL="781031" lvl="1" indent="-380990">
              <a:buFont typeface="Arial" panose="020B0604020202020204" pitchFamily="34" charset="0"/>
              <a:buChar char="•"/>
            </a:pPr>
            <a:r>
              <a:rPr lang="en-US" sz="1733" dirty="0">
                <a:solidFill>
                  <a:schemeClr val="tx1"/>
                </a:solidFill>
              </a:rPr>
              <a:t>14 comments resolved and ready for motion</a:t>
            </a:r>
          </a:p>
          <a:p>
            <a:pPr marL="380990" indent="-380990">
              <a:buFont typeface="Arial" panose="020B0604020202020204" pitchFamily="34" charset="0"/>
              <a:buChar char="•"/>
            </a:pPr>
            <a:r>
              <a:rPr lang="en-US" sz="2133" dirty="0">
                <a:solidFill>
                  <a:schemeClr val="tx1"/>
                </a:solidFill>
              </a:rPr>
              <a:t>Updated timeline</a:t>
            </a:r>
          </a:p>
        </p:txBody>
      </p:sp>
      <p:graphicFrame>
        <p:nvGraphicFramePr>
          <p:cNvPr id="8" name="Table 7">
            <a:extLst>
              <a:ext uri="{FF2B5EF4-FFF2-40B4-BE49-F238E27FC236}">
                <a16:creationId xmlns:a16="http://schemas.microsoft.com/office/drawing/2014/main" id="{0ADFCCEB-DCF9-6E42-9E45-E9EFE3AF443F}"/>
              </a:ext>
            </a:extLst>
          </p:cNvPr>
          <p:cNvGraphicFramePr>
            <a:graphicFrameLocks noGrp="1"/>
          </p:cNvGraphicFramePr>
          <p:nvPr>
            <p:extLst>
              <p:ext uri="{D42A27DB-BD31-4B8C-83A1-F6EECF244321}">
                <p14:modId xmlns:p14="http://schemas.microsoft.com/office/powerpoint/2010/main" val="553156501"/>
              </p:ext>
            </p:extLst>
          </p:nvPr>
        </p:nvGraphicFramePr>
        <p:xfrm>
          <a:off x="7536160" y="2132014"/>
          <a:ext cx="4080933" cy="3619500"/>
        </p:xfrm>
        <a:graphic>
          <a:graphicData uri="http://schemas.openxmlformats.org/drawingml/2006/table">
            <a:tbl>
              <a:tblPr>
                <a:tableStyleId>{5C22544A-7EE6-4342-B048-85BDC9FD1C3A}</a:tableStyleId>
              </a:tblPr>
              <a:tblGrid>
                <a:gridCol w="3352800">
                  <a:extLst>
                    <a:ext uri="{9D8B030D-6E8A-4147-A177-3AD203B41FA5}">
                      <a16:colId xmlns:a16="http://schemas.microsoft.com/office/drawing/2014/main" val="3856887338"/>
                    </a:ext>
                  </a:extLst>
                </a:gridCol>
                <a:gridCol w="728133">
                  <a:extLst>
                    <a:ext uri="{9D8B030D-6E8A-4147-A177-3AD203B41FA5}">
                      <a16:colId xmlns:a16="http://schemas.microsoft.com/office/drawing/2014/main" val="3765263208"/>
                    </a:ext>
                  </a:extLst>
                </a:gridCol>
              </a:tblGrid>
              <a:tr h="571500">
                <a:tc>
                  <a:txBody>
                    <a:bodyPr/>
                    <a:lstStyle/>
                    <a:p>
                      <a:pPr algn="ctr" fontAlgn="b"/>
                      <a:r>
                        <a:rPr lang="en-GB" sz="1500" u="none" strike="noStrike">
                          <a:effectLst/>
                        </a:rPr>
                        <a:t>Owning Ad-hoc</a:t>
                      </a:r>
                      <a:endParaRPr lang="en-GB" sz="1500" b="1" i="0" u="none" strike="noStrike">
                        <a:solidFill>
                          <a:srgbClr val="FFFFFF"/>
                        </a:solidFill>
                        <a:effectLst/>
                        <a:latin typeface="Calibri" panose="020F0502020204030204" pitchFamily="34" charset="0"/>
                      </a:endParaRPr>
                    </a:p>
                  </a:txBody>
                  <a:tcPr marL="12700" marR="12700" marT="12700" marB="0" anchor="b"/>
                </a:tc>
                <a:tc>
                  <a:txBody>
                    <a:bodyPr/>
                    <a:lstStyle/>
                    <a:p>
                      <a:pPr algn="ctr" fontAlgn="ctr"/>
                      <a:r>
                        <a:rPr lang="en-GB" sz="1300" u="none" strike="noStrike">
                          <a:effectLst/>
                        </a:rPr>
                        <a:t>Count of CID</a:t>
                      </a:r>
                      <a:endParaRPr lang="en-GB" sz="1300" b="1" i="0" u="none" strike="noStrike">
                        <a:solidFill>
                          <a:srgbClr val="FFFFFF"/>
                        </a:solidFill>
                        <a:effectLst/>
                        <a:latin typeface="Calibri" panose="020F0502020204030204" pitchFamily="34" charset="0"/>
                      </a:endParaRPr>
                    </a:p>
                  </a:txBody>
                  <a:tcPr marL="12700" marR="12700" marT="12700" marB="0" anchor="ctr"/>
                </a:tc>
                <a:extLst>
                  <a:ext uri="{0D108BD9-81ED-4DB2-BD59-A6C34878D82A}">
                    <a16:rowId xmlns:a16="http://schemas.microsoft.com/office/drawing/2014/main" val="2064189656"/>
                  </a:ext>
                </a:extLst>
              </a:tr>
              <a:tr h="254000">
                <a:tc>
                  <a:txBody>
                    <a:bodyPr/>
                    <a:lstStyle/>
                    <a:p>
                      <a:pPr algn="l" fontAlgn="b"/>
                      <a:r>
                        <a:rPr lang="en-GB" sz="1500" u="none" strike="noStrike">
                          <a:effectLst/>
                        </a:rPr>
                        <a:t>EDITOR</a:t>
                      </a:r>
                      <a:endParaRPr lang="en-GB" sz="1500" b="1" i="0" u="none" strike="noStrike">
                        <a:solidFill>
                          <a:srgbClr val="000000"/>
                        </a:solidFill>
                        <a:effectLst/>
                        <a:latin typeface="Calibri" panose="020F0502020204030204" pitchFamily="34" charset="0"/>
                      </a:endParaRPr>
                    </a:p>
                  </a:txBody>
                  <a:tcPr marL="12700" marR="12700" marT="12700" marB="0" anchor="b"/>
                </a:tc>
                <a:tc>
                  <a:txBody>
                    <a:bodyPr/>
                    <a:lstStyle/>
                    <a:p>
                      <a:pPr algn="ctr" fontAlgn="b"/>
                      <a:r>
                        <a:rPr lang="en-GB" sz="1500" u="none" strike="noStrike">
                          <a:effectLst/>
                        </a:rPr>
                        <a:t>186</a:t>
                      </a:r>
                      <a:endParaRPr lang="en-GB" sz="1500" b="1"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101146793"/>
                  </a:ext>
                </a:extLst>
              </a:tr>
              <a:tr h="254000">
                <a:tc>
                  <a:txBody>
                    <a:bodyPr/>
                    <a:lstStyle/>
                    <a:p>
                      <a:pPr algn="l" fontAlgn="b"/>
                      <a:r>
                        <a:rPr lang="en-GB" sz="1500" u="none" strike="noStrike">
                          <a:effectLst/>
                        </a:rPr>
                        <a:t>2021-11-11 - approved</a:t>
                      </a:r>
                      <a:endParaRPr lang="en-GB" sz="1500" b="0" i="0" u="none" strike="noStrike">
                        <a:solidFill>
                          <a:srgbClr val="000000"/>
                        </a:solidFill>
                        <a:effectLst/>
                        <a:latin typeface="Calibri" panose="020F0502020204030204" pitchFamily="34" charset="0"/>
                      </a:endParaRPr>
                    </a:p>
                  </a:txBody>
                  <a:tcPr marL="76200" marR="12700" marT="12700" marB="0" anchor="b"/>
                </a:tc>
                <a:tc>
                  <a:txBody>
                    <a:bodyPr/>
                    <a:lstStyle/>
                    <a:p>
                      <a:pPr algn="ctr" fontAlgn="b"/>
                      <a:r>
                        <a:rPr lang="en-GB" sz="1500" u="none" strike="noStrike">
                          <a:effectLst/>
                        </a:rPr>
                        <a:t>62</a:t>
                      </a:r>
                      <a:endParaRPr lang="en-GB" sz="1500" b="0"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189182795"/>
                  </a:ext>
                </a:extLst>
              </a:tr>
              <a:tr h="254000">
                <a:tc>
                  <a:txBody>
                    <a:bodyPr/>
                    <a:lstStyle/>
                    <a:p>
                      <a:pPr algn="l" fontAlgn="b"/>
                      <a:r>
                        <a:rPr lang="en-GB" sz="1500" u="none" strike="noStrike">
                          <a:effectLst/>
                        </a:rPr>
                        <a:t>2021-11-12 - approved</a:t>
                      </a:r>
                      <a:endParaRPr lang="en-GB" sz="1500" b="0" i="0" u="none" strike="noStrike">
                        <a:solidFill>
                          <a:srgbClr val="000000"/>
                        </a:solidFill>
                        <a:effectLst/>
                        <a:latin typeface="Calibri" panose="020F0502020204030204" pitchFamily="34" charset="0"/>
                      </a:endParaRPr>
                    </a:p>
                  </a:txBody>
                  <a:tcPr marL="76200" marR="12700" marT="12700" marB="0" anchor="b"/>
                </a:tc>
                <a:tc>
                  <a:txBody>
                    <a:bodyPr/>
                    <a:lstStyle/>
                    <a:p>
                      <a:pPr algn="ctr" fontAlgn="b"/>
                      <a:r>
                        <a:rPr lang="en-GB" sz="1500" u="none" strike="noStrike">
                          <a:effectLst/>
                        </a:rPr>
                        <a:t>4</a:t>
                      </a:r>
                      <a:endParaRPr lang="en-GB" sz="1500" b="0"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199833997"/>
                  </a:ext>
                </a:extLst>
              </a:tr>
              <a:tr h="254000">
                <a:tc>
                  <a:txBody>
                    <a:bodyPr/>
                    <a:lstStyle/>
                    <a:p>
                      <a:pPr algn="l" fontAlgn="b"/>
                      <a:r>
                        <a:rPr lang="en-GB" sz="1500" u="none" strike="noStrike">
                          <a:effectLst/>
                        </a:rPr>
                        <a:t>2021-11-23 - approved</a:t>
                      </a:r>
                      <a:endParaRPr lang="en-GB" sz="1500" b="0" i="0" u="none" strike="noStrike">
                        <a:solidFill>
                          <a:srgbClr val="000000"/>
                        </a:solidFill>
                        <a:effectLst/>
                        <a:latin typeface="Calibri" panose="020F0502020204030204" pitchFamily="34" charset="0"/>
                      </a:endParaRPr>
                    </a:p>
                  </a:txBody>
                  <a:tcPr marL="76200" marR="12700" marT="12700" marB="0" anchor="b"/>
                </a:tc>
                <a:tc>
                  <a:txBody>
                    <a:bodyPr/>
                    <a:lstStyle/>
                    <a:p>
                      <a:pPr algn="ctr" fontAlgn="b"/>
                      <a:r>
                        <a:rPr lang="en-GB" sz="1500" u="none" strike="noStrike">
                          <a:effectLst/>
                        </a:rPr>
                        <a:t>18</a:t>
                      </a:r>
                      <a:endParaRPr lang="en-GB" sz="1500" b="0"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174305978"/>
                  </a:ext>
                </a:extLst>
              </a:tr>
              <a:tr h="254000">
                <a:tc>
                  <a:txBody>
                    <a:bodyPr/>
                    <a:lstStyle/>
                    <a:p>
                      <a:pPr algn="l" fontAlgn="b"/>
                      <a:r>
                        <a:rPr lang="en-GB" sz="1500" u="none" strike="noStrike">
                          <a:effectLst/>
                        </a:rPr>
                        <a:t>2022-01-04 - approved</a:t>
                      </a:r>
                      <a:endParaRPr lang="en-GB" sz="1500" b="0" i="0" u="none" strike="noStrike">
                        <a:solidFill>
                          <a:srgbClr val="000000"/>
                        </a:solidFill>
                        <a:effectLst/>
                        <a:latin typeface="Calibri" panose="020F0502020204030204" pitchFamily="34" charset="0"/>
                      </a:endParaRPr>
                    </a:p>
                  </a:txBody>
                  <a:tcPr marL="76200" marR="12700" marT="12700" marB="0" anchor="b"/>
                </a:tc>
                <a:tc>
                  <a:txBody>
                    <a:bodyPr/>
                    <a:lstStyle/>
                    <a:p>
                      <a:pPr algn="ctr" fontAlgn="b"/>
                      <a:r>
                        <a:rPr lang="en-GB" sz="1500" u="none" strike="noStrike">
                          <a:effectLst/>
                        </a:rPr>
                        <a:t>15</a:t>
                      </a:r>
                      <a:endParaRPr lang="en-GB" sz="1500" b="0"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457459546"/>
                  </a:ext>
                </a:extLst>
              </a:tr>
              <a:tr h="254000">
                <a:tc>
                  <a:txBody>
                    <a:bodyPr/>
                    <a:lstStyle/>
                    <a:p>
                      <a:pPr algn="l" fontAlgn="b"/>
                      <a:r>
                        <a:rPr lang="en-GB" sz="1500" u="none" strike="noStrike">
                          <a:effectLst/>
                        </a:rPr>
                        <a:t>2022-01-19 - approved</a:t>
                      </a:r>
                      <a:endParaRPr lang="en-GB" sz="1500" b="0" i="0" u="none" strike="noStrike">
                        <a:solidFill>
                          <a:srgbClr val="000000"/>
                        </a:solidFill>
                        <a:effectLst/>
                        <a:latin typeface="Calibri" panose="020F0502020204030204" pitchFamily="34" charset="0"/>
                      </a:endParaRPr>
                    </a:p>
                  </a:txBody>
                  <a:tcPr marL="76200" marR="12700" marT="12700" marB="0" anchor="b"/>
                </a:tc>
                <a:tc>
                  <a:txBody>
                    <a:bodyPr/>
                    <a:lstStyle/>
                    <a:p>
                      <a:pPr algn="ctr" fontAlgn="b"/>
                      <a:r>
                        <a:rPr lang="en-GB" sz="1500" u="none" strike="noStrike">
                          <a:effectLst/>
                        </a:rPr>
                        <a:t>70</a:t>
                      </a:r>
                      <a:endParaRPr lang="en-GB" sz="1500" b="0"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180846922"/>
                  </a:ext>
                </a:extLst>
              </a:tr>
              <a:tr h="254000">
                <a:tc>
                  <a:txBody>
                    <a:bodyPr/>
                    <a:lstStyle/>
                    <a:p>
                      <a:pPr algn="l" fontAlgn="b"/>
                      <a:r>
                        <a:rPr lang="en-GB" sz="1500" u="none" strike="noStrike">
                          <a:effectLst/>
                        </a:rPr>
                        <a:t>2022-01-20 - approved</a:t>
                      </a:r>
                      <a:endParaRPr lang="en-GB" sz="1500" b="0" i="0" u="none" strike="noStrike">
                        <a:solidFill>
                          <a:srgbClr val="000000"/>
                        </a:solidFill>
                        <a:effectLst/>
                        <a:latin typeface="Calibri" panose="020F0502020204030204" pitchFamily="34" charset="0"/>
                      </a:endParaRPr>
                    </a:p>
                  </a:txBody>
                  <a:tcPr marL="76200" marR="12700" marT="12700" marB="0" anchor="b"/>
                </a:tc>
                <a:tc>
                  <a:txBody>
                    <a:bodyPr/>
                    <a:lstStyle/>
                    <a:p>
                      <a:pPr algn="ctr" fontAlgn="b"/>
                      <a:r>
                        <a:rPr lang="en-GB" sz="1500" u="none" strike="noStrike">
                          <a:effectLst/>
                        </a:rPr>
                        <a:t>16</a:t>
                      </a:r>
                      <a:endParaRPr lang="en-GB" sz="1500" b="0"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3604706964"/>
                  </a:ext>
                </a:extLst>
              </a:tr>
              <a:tr h="254000">
                <a:tc>
                  <a:txBody>
                    <a:bodyPr/>
                    <a:lstStyle/>
                    <a:p>
                      <a:pPr algn="l" fontAlgn="b"/>
                      <a:r>
                        <a:rPr lang="en-GB" sz="1500" u="none" strike="noStrike">
                          <a:effectLst/>
                        </a:rPr>
                        <a:t>2022-01-20 - motion 144 approved</a:t>
                      </a:r>
                      <a:endParaRPr lang="en-GB" sz="1500" b="0" i="0" u="none" strike="noStrike">
                        <a:solidFill>
                          <a:srgbClr val="000000"/>
                        </a:solidFill>
                        <a:effectLst/>
                        <a:latin typeface="Calibri" panose="020F0502020204030204" pitchFamily="34" charset="0"/>
                      </a:endParaRPr>
                    </a:p>
                  </a:txBody>
                  <a:tcPr marL="76200" marR="12700" marT="12700" marB="0" anchor="b"/>
                </a:tc>
                <a:tc>
                  <a:txBody>
                    <a:bodyPr/>
                    <a:lstStyle/>
                    <a:p>
                      <a:pPr algn="ctr" fontAlgn="b"/>
                      <a:r>
                        <a:rPr lang="en-GB" sz="1500" u="none" strike="noStrike">
                          <a:effectLst/>
                        </a:rPr>
                        <a:t>1</a:t>
                      </a:r>
                      <a:endParaRPr lang="en-GB" sz="1500" b="0"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415021498"/>
                  </a:ext>
                </a:extLst>
              </a:tr>
              <a:tr h="254000">
                <a:tc>
                  <a:txBody>
                    <a:bodyPr/>
                    <a:lstStyle/>
                    <a:p>
                      <a:pPr algn="l" fontAlgn="b"/>
                      <a:r>
                        <a:rPr lang="en-GB" sz="1500" u="none" strike="noStrike">
                          <a:effectLst/>
                        </a:rPr>
                        <a:t>CHAIR</a:t>
                      </a:r>
                      <a:endParaRPr lang="en-GB" sz="1500" b="1" i="0" u="none" strike="noStrike">
                        <a:solidFill>
                          <a:srgbClr val="000000"/>
                        </a:solidFill>
                        <a:effectLst/>
                        <a:latin typeface="Calibri" panose="020F0502020204030204" pitchFamily="34" charset="0"/>
                      </a:endParaRPr>
                    </a:p>
                  </a:txBody>
                  <a:tcPr marL="12700" marR="12700" marT="12700" marB="0" anchor="b"/>
                </a:tc>
                <a:tc>
                  <a:txBody>
                    <a:bodyPr/>
                    <a:lstStyle/>
                    <a:p>
                      <a:pPr algn="ctr" fontAlgn="b"/>
                      <a:r>
                        <a:rPr lang="en-GB" sz="1500" u="none" strike="noStrike">
                          <a:effectLst/>
                        </a:rPr>
                        <a:t>108</a:t>
                      </a:r>
                      <a:endParaRPr lang="en-GB" sz="1500" b="1"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154520008"/>
                  </a:ext>
                </a:extLst>
              </a:tr>
              <a:tr h="254000">
                <a:tc>
                  <a:txBody>
                    <a:bodyPr/>
                    <a:lstStyle/>
                    <a:p>
                      <a:pPr algn="l" fontAlgn="b"/>
                      <a:r>
                        <a:rPr lang="en-GB" sz="1500" u="none" strike="noStrike">
                          <a:effectLst/>
                        </a:rPr>
                        <a:t>2022-02-01 - ready for motion</a:t>
                      </a:r>
                      <a:endParaRPr lang="en-GB" sz="1500" b="0" i="0" u="none" strike="noStrike">
                        <a:solidFill>
                          <a:srgbClr val="000000"/>
                        </a:solidFill>
                        <a:effectLst/>
                        <a:latin typeface="Calibri" panose="020F0502020204030204" pitchFamily="34" charset="0"/>
                      </a:endParaRPr>
                    </a:p>
                  </a:txBody>
                  <a:tcPr marL="76200" marR="12700" marT="12700" marB="0" anchor="b"/>
                </a:tc>
                <a:tc>
                  <a:txBody>
                    <a:bodyPr/>
                    <a:lstStyle/>
                    <a:p>
                      <a:pPr algn="ctr" fontAlgn="b"/>
                      <a:r>
                        <a:rPr lang="en-GB" sz="1500" u="none" strike="noStrike">
                          <a:effectLst/>
                        </a:rPr>
                        <a:t>14</a:t>
                      </a:r>
                      <a:endParaRPr lang="en-GB" sz="1500" b="0"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642138697"/>
                  </a:ext>
                </a:extLst>
              </a:tr>
              <a:tr h="254000">
                <a:tc>
                  <a:txBody>
                    <a:bodyPr/>
                    <a:lstStyle/>
                    <a:p>
                      <a:pPr algn="l" fontAlgn="b"/>
                      <a:r>
                        <a:rPr lang="en-GB" sz="1500" u="none" strike="noStrike">
                          <a:effectLst/>
                        </a:rPr>
                        <a:t>(Leer)</a:t>
                      </a:r>
                      <a:endParaRPr lang="en-GB" sz="1500" b="0" i="0" u="none" strike="noStrike">
                        <a:solidFill>
                          <a:srgbClr val="000000"/>
                        </a:solidFill>
                        <a:effectLst/>
                        <a:latin typeface="Calibri" panose="020F0502020204030204" pitchFamily="34" charset="0"/>
                      </a:endParaRPr>
                    </a:p>
                  </a:txBody>
                  <a:tcPr marL="76200" marR="12700" marT="12700" marB="0" anchor="b"/>
                </a:tc>
                <a:tc>
                  <a:txBody>
                    <a:bodyPr/>
                    <a:lstStyle/>
                    <a:p>
                      <a:pPr algn="ctr" fontAlgn="b"/>
                      <a:r>
                        <a:rPr lang="en-GB" sz="1500" u="none" strike="noStrike">
                          <a:effectLst/>
                        </a:rPr>
                        <a:t>94</a:t>
                      </a:r>
                      <a:endParaRPr lang="en-GB" sz="1500" b="0" i="0" u="none" strike="noStrike">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759976710"/>
                  </a:ext>
                </a:extLst>
              </a:tr>
              <a:tr h="254000">
                <a:tc>
                  <a:txBody>
                    <a:bodyPr/>
                    <a:lstStyle/>
                    <a:p>
                      <a:pPr algn="l" fontAlgn="b"/>
                      <a:r>
                        <a:rPr lang="en-GB" sz="1500" u="none" strike="noStrike">
                          <a:effectLst/>
                        </a:rPr>
                        <a:t>Gesamtergebnis</a:t>
                      </a:r>
                      <a:endParaRPr lang="en-GB" sz="1500" b="1" i="0" u="none" strike="noStrike">
                        <a:solidFill>
                          <a:srgbClr val="000000"/>
                        </a:solidFill>
                        <a:effectLst/>
                        <a:latin typeface="Calibri" panose="020F0502020204030204" pitchFamily="34" charset="0"/>
                      </a:endParaRPr>
                    </a:p>
                  </a:txBody>
                  <a:tcPr marL="12700" marR="12700" marT="12700" marB="0" anchor="b"/>
                </a:tc>
                <a:tc>
                  <a:txBody>
                    <a:bodyPr/>
                    <a:lstStyle/>
                    <a:p>
                      <a:pPr algn="ctr" fontAlgn="b"/>
                      <a:r>
                        <a:rPr lang="en-GB" sz="1500" u="none" strike="noStrike" dirty="0">
                          <a:effectLst/>
                        </a:rPr>
                        <a:t>294</a:t>
                      </a:r>
                      <a:endParaRPr lang="en-GB" sz="15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3005195907"/>
                  </a:ext>
                </a:extLst>
              </a:tr>
            </a:tbl>
          </a:graphicData>
        </a:graphic>
      </p:graphicFrame>
      <p:sp>
        <p:nvSpPr>
          <p:cNvPr id="7" name="Footer Placeholder 6">
            <a:extLst>
              <a:ext uri="{FF2B5EF4-FFF2-40B4-BE49-F238E27FC236}">
                <a16:creationId xmlns:a16="http://schemas.microsoft.com/office/drawing/2014/main" id="{27163611-71C9-4E86-82DB-9581983D9DF6}"/>
              </a:ext>
            </a:extLst>
          </p:cNvPr>
          <p:cNvSpPr>
            <a:spLocks noGrp="1"/>
          </p:cNvSpPr>
          <p:nvPr>
            <p:ph type="ftr" idx="14"/>
          </p:nvPr>
        </p:nvSpPr>
        <p:spPr/>
        <p:txBody>
          <a:bodyPr/>
          <a:lstStyle/>
          <a:p>
            <a:r>
              <a:rPr lang="en-GB"/>
              <a:t>Marc Emmelmann, Koden-TI</a:t>
            </a:r>
            <a:endParaRPr lang="en-GB" dirty="0"/>
          </a:p>
        </p:txBody>
      </p:sp>
      <p:sp>
        <p:nvSpPr>
          <p:cNvPr id="9" name="Slide Number Placeholder 8">
            <a:extLst>
              <a:ext uri="{FF2B5EF4-FFF2-40B4-BE49-F238E27FC236}">
                <a16:creationId xmlns:a16="http://schemas.microsoft.com/office/drawing/2014/main" id="{19FBBA02-1B8E-4823-9EB0-8C58A32850D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10" name="Date Placeholder 9">
            <a:extLst>
              <a:ext uri="{FF2B5EF4-FFF2-40B4-BE49-F238E27FC236}">
                <a16:creationId xmlns:a16="http://schemas.microsoft.com/office/drawing/2014/main" id="{9668B709-F3C0-4A01-9FB7-8CAE9027120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5734643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2209800" y="684214"/>
            <a:ext cx="7772400" cy="1160463"/>
          </a:xfrm>
          <a:ln/>
        </p:spPr>
        <p:txBody>
          <a:bodyPr vert="horz" wrap="square" lIns="90000" tIns="46800" rIns="90000" bIns="46800" numCol="1" anchor="ctr" anchorCtr="0" compatLnSpc="1">
            <a:prstTxWarp prst="textNoShape">
              <a:avLst/>
            </a:prstTxWarp>
          </a:bodyPr>
          <a:lstStyle/>
          <a:p>
            <a:r>
              <a:rPr lang="en-US" dirty="0"/>
              <a:t>Plans for Next Meeting &amp; Upcoming </a:t>
            </a:r>
            <a:r>
              <a:rPr lang="en-US" dirty="0" err="1"/>
              <a:t>Telcos</a:t>
            </a:r>
            <a:endParaRPr lang="en-US" dirty="0"/>
          </a:p>
        </p:txBody>
      </p:sp>
      <p:sp>
        <p:nvSpPr>
          <p:cNvPr id="10242" name="Rectangle 2"/>
          <p:cNvSpPr>
            <a:spLocks noGrp="1" noChangeArrowheads="1"/>
          </p:cNvSpPr>
          <p:nvPr>
            <p:ph type="body" idx="1"/>
          </p:nvPr>
        </p:nvSpPr>
        <p:spPr>
          <a:xfrm>
            <a:off x="911423" y="1796819"/>
            <a:ext cx="10463599" cy="4208463"/>
          </a:xfrm>
          <a:ln/>
        </p:spPr>
        <p:txBody>
          <a:bodyPr/>
          <a:lstStyle/>
          <a:p>
            <a:pPr marL="0" indent="0"/>
            <a:r>
              <a:rPr lang="en-US" dirty="0" err="1">
                <a:solidFill>
                  <a:schemeClr val="tx1"/>
                </a:solidFill>
              </a:rPr>
              <a:t>Telcos</a:t>
            </a:r>
            <a:endParaRPr lang="en-US" dirty="0">
              <a:solidFill>
                <a:schemeClr val="tx1"/>
              </a:solidFill>
            </a:endParaRPr>
          </a:p>
          <a:p>
            <a:pPr marL="380990" indent="-380990">
              <a:buFont typeface="Arial" panose="020B0604020202020204" pitchFamily="34" charset="0"/>
              <a:buChar char="•"/>
            </a:pPr>
            <a:r>
              <a:rPr lang="en-US" dirty="0">
                <a:solidFill>
                  <a:schemeClr val="tx1"/>
                </a:solidFill>
              </a:rPr>
              <a:t>Continue comment resolution</a:t>
            </a:r>
          </a:p>
          <a:p>
            <a:pPr marL="380990" indent="-380990">
              <a:buFont typeface="Arial" panose="020B0604020202020204" pitchFamily="34" charset="0"/>
              <a:buChar char="•"/>
            </a:pPr>
            <a:endParaRPr lang="en-US" dirty="0">
              <a:solidFill>
                <a:schemeClr val="tx1"/>
              </a:solidFill>
            </a:endParaRPr>
          </a:p>
          <a:p>
            <a:pPr marL="0" indent="0"/>
            <a:r>
              <a:rPr lang="en-US" dirty="0">
                <a:solidFill>
                  <a:schemeClr val="tx1"/>
                </a:solidFill>
              </a:rPr>
              <a:t>Upcoming meeting</a:t>
            </a:r>
          </a:p>
          <a:p>
            <a:pPr marL="380990" indent="-380990">
              <a:buFont typeface="Arial" panose="020B0604020202020204" pitchFamily="34" charset="0"/>
              <a:buChar char="•"/>
            </a:pPr>
            <a:r>
              <a:rPr lang="en-US" dirty="0">
                <a:solidFill>
                  <a:schemeClr val="tx1"/>
                </a:solidFill>
              </a:rPr>
              <a:t>Finish comment resolution from WG Recirculation LB257 and</a:t>
            </a:r>
          </a:p>
          <a:p>
            <a:pPr marL="380990" indent="-380990">
              <a:buFont typeface="Arial" panose="020B0604020202020204" pitchFamily="34" charset="0"/>
              <a:buChar char="•"/>
            </a:pPr>
            <a:r>
              <a:rPr lang="en-US" dirty="0">
                <a:solidFill>
                  <a:schemeClr val="tx1"/>
                </a:solidFill>
              </a:rPr>
              <a:t>Create D3.0 (out of March meeting)</a:t>
            </a:r>
          </a:p>
          <a:p>
            <a:pPr marL="380990" indent="-380990">
              <a:buFont typeface="Arial" panose="020B0604020202020204" pitchFamily="34" charset="0"/>
              <a:buChar char="•"/>
            </a:pPr>
            <a:r>
              <a:rPr lang="en-US" dirty="0">
                <a:solidFill>
                  <a:schemeClr val="tx1"/>
                </a:solidFill>
              </a:rPr>
              <a:t>Go to WG recirculation LB (D3.0) out of March meeting</a:t>
            </a:r>
          </a:p>
          <a:p>
            <a:pPr marL="380990" indent="-380990">
              <a:buFont typeface="Arial" panose="020B0604020202020204" pitchFamily="34" charset="0"/>
              <a:buChar char="•"/>
            </a:pPr>
            <a:endParaRPr lang="en-US" dirty="0">
              <a:solidFill>
                <a:schemeClr val="tx1"/>
              </a:solidFill>
            </a:endParaRPr>
          </a:p>
          <a:p>
            <a:pPr marL="0" indent="0"/>
            <a:r>
              <a:rPr lang="en-US" dirty="0">
                <a:solidFill>
                  <a:schemeClr val="tx1"/>
                </a:solidFill>
              </a:rPr>
              <a:t>Weekly </a:t>
            </a:r>
            <a:r>
              <a:rPr lang="en-US" dirty="0" err="1">
                <a:solidFill>
                  <a:schemeClr val="tx1"/>
                </a:solidFill>
              </a:rPr>
              <a:t>Telcos</a:t>
            </a:r>
            <a:endParaRPr lang="en-US" dirty="0">
              <a:solidFill>
                <a:schemeClr val="tx1"/>
              </a:solidFill>
            </a:endParaRPr>
          </a:p>
          <a:p>
            <a:pPr>
              <a:buFont typeface="Arial" panose="020B0604020202020204" pitchFamily="34" charset="0"/>
              <a:buChar char="•"/>
            </a:pPr>
            <a:r>
              <a:rPr lang="en-US" dirty="0"/>
              <a:t>Tuesdays, 10:00h – 11.00h ET (1 hours)</a:t>
            </a:r>
          </a:p>
        </p:txBody>
      </p:sp>
      <p:sp>
        <p:nvSpPr>
          <p:cNvPr id="2" name="Footer Placeholder 1">
            <a:extLst>
              <a:ext uri="{FF2B5EF4-FFF2-40B4-BE49-F238E27FC236}">
                <a16:creationId xmlns:a16="http://schemas.microsoft.com/office/drawing/2014/main" id="{C4A3B602-304F-44CA-A059-59911E0B11C7}"/>
              </a:ext>
            </a:extLst>
          </p:cNvPr>
          <p:cNvSpPr>
            <a:spLocks noGrp="1"/>
          </p:cNvSpPr>
          <p:nvPr>
            <p:ph type="ftr" idx="14"/>
          </p:nvPr>
        </p:nvSpPr>
        <p:spPr/>
        <p:txBody>
          <a:bodyPr/>
          <a:lstStyle/>
          <a:p>
            <a:r>
              <a:rPr lang="en-GB"/>
              <a:t>Marc Emmelmann, Koden-TI</a:t>
            </a:r>
            <a:endParaRPr lang="en-GB" dirty="0"/>
          </a:p>
        </p:txBody>
      </p:sp>
      <p:sp>
        <p:nvSpPr>
          <p:cNvPr id="3" name="Slide Number Placeholder 2">
            <a:extLst>
              <a:ext uri="{FF2B5EF4-FFF2-40B4-BE49-F238E27FC236}">
                <a16:creationId xmlns:a16="http://schemas.microsoft.com/office/drawing/2014/main" id="{61CB52D8-0B73-4BB7-A19F-D2F01A77D5C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7" name="Date Placeholder 6">
            <a:extLst>
              <a:ext uri="{FF2B5EF4-FFF2-40B4-BE49-F238E27FC236}">
                <a16:creationId xmlns:a16="http://schemas.microsoft.com/office/drawing/2014/main" id="{4DFC1432-8052-478E-AB17-3219DDF3BA15}"/>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612204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solidFill>
                  <a:schemeClr val="tx1"/>
                </a:solidFill>
              </a:rPr>
              <a:t>TGbc</a:t>
            </a:r>
            <a:r>
              <a:rPr lang="en-US" dirty="0">
                <a:solidFill>
                  <a:schemeClr val="tx1"/>
                </a:solidFill>
              </a:rPr>
              <a:t> schedule (updated)</a:t>
            </a:r>
          </a:p>
        </p:txBody>
      </p:sp>
      <p:sp>
        <p:nvSpPr>
          <p:cNvPr id="7" name="Inhaltsplatzhalter 2">
            <a:extLst>
              <a:ext uri="{FF2B5EF4-FFF2-40B4-BE49-F238E27FC236}">
                <a16:creationId xmlns:a16="http://schemas.microsoft.com/office/drawing/2014/main" id="{2F694896-C649-894C-96D2-15E938CA17CC}"/>
              </a:ext>
            </a:extLst>
          </p:cNvPr>
          <p:cNvSpPr txBox="1">
            <a:spLocks/>
          </p:cNvSpPr>
          <p:nvPr/>
        </p:nvSpPr>
        <p:spPr bwMode="auto">
          <a:xfrm>
            <a:off x="914401" y="1796819"/>
            <a:ext cx="10361084" cy="3936439"/>
          </a:xfrm>
          <a:prstGeom prst="rect">
            <a:avLst/>
          </a:prstGeom>
          <a:noFill/>
          <a:ln w="9525">
            <a:noFill/>
            <a:round/>
            <a:headEnd/>
            <a:tailEnd/>
          </a:ln>
          <a:effectLst/>
        </p:spPr>
        <p:txBody>
          <a:bodyPr vert="horz" wrap="square" lIns="122880" tIns="61440" rIns="122880" bIns="6144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lnSpc>
                <a:spcPct val="80000"/>
              </a:lnSpc>
            </a:pPr>
            <a:r>
              <a:rPr lang="en-US" altLang="en-US" sz="2133" dirty="0">
                <a:solidFill>
                  <a:schemeClr val="tx1"/>
                </a:solidFill>
              </a:rPr>
              <a:t>January 2019		First meeting as a task group</a:t>
            </a:r>
          </a:p>
          <a:p>
            <a:pPr marL="0" indent="0">
              <a:lnSpc>
                <a:spcPct val="80000"/>
              </a:lnSpc>
            </a:pPr>
            <a:r>
              <a:rPr lang="en-US" altLang="en-US" sz="2133" dirty="0">
                <a:solidFill>
                  <a:schemeClr val="tx1"/>
                </a:solidFill>
              </a:rPr>
              <a:t>June 2020			Call for comments on D0.1</a:t>
            </a:r>
          </a:p>
          <a:p>
            <a:pPr marL="0" indent="0">
              <a:lnSpc>
                <a:spcPct val="80000"/>
              </a:lnSpc>
            </a:pPr>
            <a:r>
              <a:rPr lang="en-US" altLang="en-US" sz="2133" dirty="0">
                <a:solidFill>
                  <a:schemeClr val="tx1"/>
                </a:solidFill>
              </a:rPr>
              <a:t>November 2020	Initial WGLB (D1.0)</a:t>
            </a:r>
          </a:p>
          <a:p>
            <a:pPr marL="0" indent="0">
              <a:lnSpc>
                <a:spcPct val="80000"/>
              </a:lnSpc>
            </a:pPr>
            <a:r>
              <a:rPr lang="en-US" altLang="en-US" sz="2133" dirty="0">
                <a:solidFill>
                  <a:schemeClr val="tx1"/>
                </a:solidFill>
              </a:rPr>
              <a:t>September 2021	D2.0 WG Recirculation LB</a:t>
            </a:r>
          </a:p>
          <a:p>
            <a:pPr marL="0" indent="0">
              <a:lnSpc>
                <a:spcPct val="80000"/>
              </a:lnSpc>
            </a:pPr>
            <a:r>
              <a:rPr lang="en-US" altLang="en-US" sz="2133" dirty="0">
                <a:solidFill>
                  <a:schemeClr val="tx1"/>
                </a:solidFill>
                <a:highlight>
                  <a:srgbClr val="FFFF00"/>
                </a:highlight>
              </a:rPr>
              <a:t>March 2022		D3.0 WG Recirculation LB</a:t>
            </a:r>
          </a:p>
          <a:p>
            <a:pPr marL="0" indent="0">
              <a:lnSpc>
                <a:spcPct val="80000"/>
              </a:lnSpc>
            </a:pPr>
            <a:r>
              <a:rPr lang="en-US" altLang="en-US" sz="2133" dirty="0">
                <a:solidFill>
                  <a:schemeClr val="tx1"/>
                </a:solidFill>
                <a:highlight>
                  <a:srgbClr val="FFFF00"/>
                </a:highlight>
              </a:rPr>
              <a:t>March 2022		Editorial review / MEC/MDR on D3.0</a:t>
            </a:r>
          </a:p>
          <a:p>
            <a:pPr marL="0" indent="0">
              <a:lnSpc>
                <a:spcPct val="80000"/>
              </a:lnSpc>
            </a:pPr>
            <a:r>
              <a:rPr lang="en-US" altLang="en-US" sz="2133" dirty="0">
                <a:solidFill>
                  <a:schemeClr val="tx1"/>
                </a:solidFill>
                <a:highlight>
                  <a:srgbClr val="FFFF00"/>
                </a:highlight>
              </a:rPr>
              <a:t>May	2022		D4.0 WG Recirculation LB</a:t>
            </a:r>
          </a:p>
          <a:p>
            <a:pPr marL="0" indent="0">
              <a:lnSpc>
                <a:spcPct val="80000"/>
              </a:lnSpc>
            </a:pPr>
            <a:r>
              <a:rPr lang="en-US" altLang="en-US" sz="2133" dirty="0">
                <a:solidFill>
                  <a:schemeClr val="tx1"/>
                </a:solidFill>
                <a:highlight>
                  <a:srgbClr val="FFFF00"/>
                </a:highlight>
              </a:rPr>
              <a:t>May</a:t>
            </a:r>
            <a:r>
              <a:rPr lang="en-US" altLang="en-US" sz="2133" dirty="0">
                <a:solidFill>
                  <a:schemeClr val="tx1"/>
                </a:solidFill>
              </a:rPr>
              <a:t> 2022			Form SAB Pool</a:t>
            </a:r>
          </a:p>
          <a:p>
            <a:pPr marL="0" indent="0">
              <a:lnSpc>
                <a:spcPct val="80000"/>
              </a:lnSpc>
            </a:pPr>
            <a:r>
              <a:rPr lang="en-US" altLang="en-US" sz="2133" dirty="0">
                <a:solidFill>
                  <a:schemeClr val="tx1"/>
                </a:solidFill>
                <a:highlight>
                  <a:srgbClr val="FFFF00"/>
                </a:highlight>
              </a:rPr>
              <a:t>Jul 2022			D4.0-unchanged WG Recirculation LB</a:t>
            </a:r>
          </a:p>
          <a:p>
            <a:pPr marL="0" indent="0">
              <a:lnSpc>
                <a:spcPct val="80000"/>
              </a:lnSpc>
            </a:pPr>
            <a:r>
              <a:rPr lang="en-US" altLang="en-US" sz="2133" dirty="0">
                <a:solidFill>
                  <a:schemeClr val="tx1"/>
                </a:solidFill>
                <a:highlight>
                  <a:srgbClr val="FFFF00"/>
                </a:highlight>
              </a:rPr>
              <a:t>Jul</a:t>
            </a:r>
            <a:r>
              <a:rPr lang="en-US" altLang="en-US" sz="2133" dirty="0">
                <a:solidFill>
                  <a:schemeClr val="tx1"/>
                </a:solidFill>
              </a:rPr>
              <a:t> 2022			Initial SAB (4.0)</a:t>
            </a:r>
          </a:p>
          <a:p>
            <a:pPr marL="0" indent="0">
              <a:lnSpc>
                <a:spcPct val="80000"/>
              </a:lnSpc>
            </a:pPr>
            <a:r>
              <a:rPr lang="en-US" altLang="en-US" sz="2133" dirty="0">
                <a:solidFill>
                  <a:schemeClr val="tx1"/>
                </a:solidFill>
                <a:highlight>
                  <a:srgbClr val="FFFF00"/>
                </a:highlight>
              </a:rPr>
              <a:t>November</a:t>
            </a:r>
            <a:r>
              <a:rPr lang="en-US" altLang="en-US" sz="2133" dirty="0">
                <a:solidFill>
                  <a:schemeClr val="tx1"/>
                </a:solidFill>
              </a:rPr>
              <a:t> 2022	Recirculation SAB</a:t>
            </a:r>
          </a:p>
          <a:p>
            <a:pPr marL="0" indent="0">
              <a:lnSpc>
                <a:spcPct val="80000"/>
              </a:lnSpc>
            </a:pPr>
            <a:r>
              <a:rPr lang="en-US" altLang="en-US" sz="2133" dirty="0">
                <a:solidFill>
                  <a:schemeClr val="tx1"/>
                </a:solidFill>
                <a:highlight>
                  <a:srgbClr val="FFFF00"/>
                </a:highlight>
              </a:rPr>
              <a:t>March</a:t>
            </a:r>
            <a:r>
              <a:rPr lang="en-US" altLang="en-US" sz="2133" dirty="0">
                <a:solidFill>
                  <a:schemeClr val="tx1"/>
                </a:solidFill>
              </a:rPr>
              <a:t> 2023		Final WG/EC approval</a:t>
            </a:r>
          </a:p>
          <a:p>
            <a:pPr marL="0" indent="0">
              <a:lnSpc>
                <a:spcPct val="80000"/>
              </a:lnSpc>
            </a:pPr>
            <a:r>
              <a:rPr lang="en-US" altLang="en-US" sz="2133" dirty="0">
                <a:solidFill>
                  <a:schemeClr val="tx1"/>
                </a:solidFill>
                <a:highlight>
                  <a:srgbClr val="FFFF00"/>
                </a:highlight>
              </a:rPr>
              <a:t>May</a:t>
            </a:r>
            <a:r>
              <a:rPr lang="en-US" altLang="en-US" sz="2133" dirty="0">
                <a:solidFill>
                  <a:schemeClr val="tx1"/>
                </a:solidFill>
              </a:rPr>
              <a:t> 2023			</a:t>
            </a:r>
            <a:r>
              <a:rPr lang="en-US" altLang="en-US" sz="2133" dirty="0" err="1">
                <a:solidFill>
                  <a:schemeClr val="tx1"/>
                </a:solidFill>
              </a:rPr>
              <a:t>Revcom</a:t>
            </a:r>
            <a:r>
              <a:rPr lang="en-US" altLang="en-US" sz="2133" dirty="0">
                <a:solidFill>
                  <a:schemeClr val="tx1"/>
                </a:solidFill>
              </a:rPr>
              <a:t>/SASB approval</a:t>
            </a:r>
            <a:endParaRPr lang="en-US" sz="2133" dirty="0">
              <a:solidFill>
                <a:schemeClr val="tx1"/>
              </a:solidFill>
            </a:endParaRPr>
          </a:p>
          <a:p>
            <a:endParaRPr lang="en-US" sz="2133" dirty="0">
              <a:solidFill>
                <a:schemeClr val="tx1"/>
              </a:solidFill>
            </a:endParaRPr>
          </a:p>
          <a:p>
            <a:endParaRPr lang="en-US" sz="2133" dirty="0">
              <a:solidFill>
                <a:schemeClr val="tx1"/>
              </a:solidFill>
            </a:endParaRPr>
          </a:p>
        </p:txBody>
      </p:sp>
      <p:sp>
        <p:nvSpPr>
          <p:cNvPr id="3" name="Footer Placeholder 2">
            <a:extLst>
              <a:ext uri="{FF2B5EF4-FFF2-40B4-BE49-F238E27FC236}">
                <a16:creationId xmlns:a16="http://schemas.microsoft.com/office/drawing/2014/main" id="{0FBDA65D-9E60-4684-A5C2-5BBDDC4F4F92}"/>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9FC9A180-B7E1-4501-97AC-DDB5E19E736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9" name="Date Placeholder 8">
            <a:extLst>
              <a:ext uri="{FF2B5EF4-FFF2-40B4-BE49-F238E27FC236}">
                <a16:creationId xmlns:a16="http://schemas.microsoft.com/office/drawing/2014/main" id="{8FE424F7-96D4-4040-9673-78B4186DB638}"/>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0252453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a:t>References</a:t>
            </a:r>
          </a:p>
        </p:txBody>
      </p:sp>
      <p:sp>
        <p:nvSpPr>
          <p:cNvPr id="11266" name="Rectangle 2"/>
          <p:cNvSpPr>
            <a:spLocks noGrp="1" noChangeArrowheads="1"/>
          </p:cNvSpPr>
          <p:nvPr>
            <p:ph type="body" idx="1"/>
          </p:nvPr>
        </p:nvSpPr>
        <p:spPr>
          <a:xfrm>
            <a:off x="840791" y="1981202"/>
            <a:ext cx="10631807" cy="4208463"/>
          </a:xfrm>
          <a:ln/>
        </p:spPr>
        <p:txBody>
          <a:bodyPr/>
          <a:lstStyle/>
          <a:p>
            <a:r>
              <a:rPr lang="en-US" dirty="0"/>
              <a:t>Agenda for this week:				11-21/1954</a:t>
            </a:r>
          </a:p>
          <a:p>
            <a:r>
              <a:rPr lang="en-US" dirty="0"/>
              <a:t>Meeting / Chair’s Slide Deck:		11-21/1955</a:t>
            </a:r>
          </a:p>
          <a:p>
            <a:r>
              <a:rPr lang="en-US" dirty="0"/>
              <a:t>Meeting minutes:				</a:t>
            </a:r>
            <a:r>
              <a:rPr lang="en-US"/>
              <a:t>	11-22/0050</a:t>
            </a:r>
            <a:endParaRPr lang="en-US" dirty="0"/>
          </a:p>
          <a:p>
            <a:r>
              <a:rPr lang="en-US" dirty="0"/>
              <a:t>Snapshot Slide:						11-21/1956</a:t>
            </a:r>
          </a:p>
          <a:p>
            <a:r>
              <a:rPr lang="en-US" dirty="0"/>
              <a:t>Closing report:						11-21/1957</a:t>
            </a:r>
          </a:p>
          <a:p>
            <a:endParaRPr lang="en-US" dirty="0"/>
          </a:p>
          <a:p>
            <a:r>
              <a:rPr lang="en-US" dirty="0" err="1"/>
              <a:t>TGbc</a:t>
            </a:r>
            <a:r>
              <a:rPr lang="en-US" dirty="0"/>
              <a:t> Motion Booklet:				11-18/2123</a:t>
            </a:r>
          </a:p>
          <a:p>
            <a:r>
              <a:rPr lang="en-US" dirty="0" err="1"/>
              <a:t>TGbc</a:t>
            </a:r>
            <a:r>
              <a:rPr lang="en-US" dirty="0"/>
              <a:t> Selection Procedure:			11-19/0135</a:t>
            </a:r>
          </a:p>
          <a:p>
            <a:r>
              <a:rPr lang="en-US" dirty="0" err="1"/>
              <a:t>TGbc</a:t>
            </a:r>
            <a:r>
              <a:rPr lang="en-US" dirty="0"/>
              <a:t> Functional Requirements:	11-19/0151</a:t>
            </a:r>
          </a:p>
          <a:p>
            <a:r>
              <a:rPr lang="en-US" dirty="0" err="1"/>
              <a:t>TGbc</a:t>
            </a:r>
            <a:r>
              <a:rPr lang="en-US" dirty="0"/>
              <a:t> </a:t>
            </a:r>
            <a:r>
              <a:rPr lang="en-US" dirty="0" err="1"/>
              <a:t>UseCase</a:t>
            </a:r>
            <a:r>
              <a:rPr lang="en-US" dirty="0"/>
              <a:t> Document:			11-19/268</a:t>
            </a:r>
          </a:p>
        </p:txBody>
      </p:sp>
      <p:sp>
        <p:nvSpPr>
          <p:cNvPr id="2" name="Footer Placeholder 1">
            <a:extLst>
              <a:ext uri="{FF2B5EF4-FFF2-40B4-BE49-F238E27FC236}">
                <a16:creationId xmlns:a16="http://schemas.microsoft.com/office/drawing/2014/main" id="{10C3FCC0-90B1-4D78-8C75-06CB26B5D59C}"/>
              </a:ext>
            </a:extLst>
          </p:cNvPr>
          <p:cNvSpPr>
            <a:spLocks noGrp="1"/>
          </p:cNvSpPr>
          <p:nvPr>
            <p:ph type="ftr" idx="14"/>
          </p:nvPr>
        </p:nvSpPr>
        <p:spPr/>
        <p:txBody>
          <a:bodyPr/>
          <a:lstStyle/>
          <a:p>
            <a:r>
              <a:rPr lang="en-GB"/>
              <a:t>Marc Emmelmann, Koden-TI</a:t>
            </a:r>
            <a:endParaRPr lang="en-GB" dirty="0"/>
          </a:p>
        </p:txBody>
      </p:sp>
      <p:sp>
        <p:nvSpPr>
          <p:cNvPr id="3" name="Slide Number Placeholder 2">
            <a:extLst>
              <a:ext uri="{FF2B5EF4-FFF2-40B4-BE49-F238E27FC236}">
                <a16:creationId xmlns:a16="http://schemas.microsoft.com/office/drawing/2014/main" id="{ECAE69B5-164E-4B01-8B09-893C795E49B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7" name="Date Placeholder 6">
            <a:extLst>
              <a:ext uri="{FF2B5EF4-FFF2-40B4-BE49-F238E27FC236}">
                <a16:creationId xmlns:a16="http://schemas.microsoft.com/office/drawing/2014/main" id="{07606768-DC16-4AFD-BC3A-28E7C95C4C1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670004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600201" y="685800"/>
            <a:ext cx="9144000" cy="1827530"/>
          </a:xfrm>
        </p:spPr>
        <p:txBody>
          <a:bodyPr vert="horz" wrap="square" lIns="92160" tIns="46080" rIns="92160" bIns="46080" anchor="ctr" anchorCtr="0"/>
          <a:lstStyle/>
          <a:p>
            <a:r>
              <a:rPr lang="en-US" altLang="zh-CN" sz="3200" dirty="0">
                <a:solidFill>
                  <a:srgbClr val="0000FF"/>
                </a:solidFill>
                <a:latin typeface="Arial Black" panose="020B0A04020102020204" pitchFamily="34" charset="0"/>
              </a:rPr>
              <a:t>IEEE 802.11 Interim Week</a:t>
            </a:r>
            <a:r>
              <a:rPr lang="en-US" altLang="zh-CN" dirty="0">
                <a:solidFill>
                  <a:srgbClr val="0000FF"/>
                </a:solidFill>
                <a:latin typeface="Arial Black" panose="020B0A04020102020204" pitchFamily="34" charset="0"/>
              </a:rPr>
              <a:t> Jan </a:t>
            </a:r>
            <a:r>
              <a:rPr lang="en-US" altLang="zh-CN" sz="3200" dirty="0">
                <a:solidFill>
                  <a:srgbClr val="0000FF"/>
                </a:solidFill>
                <a:latin typeface="Arial Black" panose="020B0A04020102020204" pitchFamily="34" charset="0"/>
              </a:rPr>
              <a:t>2022</a:t>
            </a:r>
            <a:br>
              <a:rPr lang="en-US" altLang="zh-CN" sz="3200" dirty="0">
                <a:solidFill>
                  <a:srgbClr val="0000FF"/>
                </a:solidFill>
                <a:latin typeface="Arial Black" panose="020B0A04020102020204" pitchFamily="34" charset="0"/>
              </a:rPr>
            </a:br>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Closing Report</a:t>
            </a:r>
            <a:endParaRPr lang="en-US" sz="3200" dirty="0">
              <a:solidFill>
                <a:srgbClr val="0000FF"/>
              </a:solidFill>
              <a:latin typeface="Arial Black" panose="020B0A04020102020204" pitchFamily="34" charset="0"/>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Yan Zhang (NXP)</a:t>
            </a: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1" u="none" strike="noStrike" kern="0" cap="none" spc="0" normalizeH="0" baseline="0" noProof="0" dirty="0">
              <a:ln>
                <a:noFill/>
              </a:ln>
              <a:solidFill>
                <a:schemeClr val="tx1"/>
              </a:solidFill>
              <a:effectLst/>
              <a:uLnTx/>
              <a:uFillTx/>
              <a:latin typeface="Arial" panose="020B0604020202020204" pitchFamily="34" charset="0"/>
            </a:endParaRPr>
          </a:p>
        </p:txBody>
      </p:sp>
      <p:sp>
        <p:nvSpPr>
          <p:cNvPr id="2" name="Footer Placeholder 1">
            <a:extLst>
              <a:ext uri="{FF2B5EF4-FFF2-40B4-BE49-F238E27FC236}">
                <a16:creationId xmlns:a16="http://schemas.microsoft.com/office/drawing/2014/main" id="{DB34EABC-A864-4811-8CF7-A281CAAB00DB}"/>
              </a:ext>
            </a:extLst>
          </p:cNvPr>
          <p:cNvSpPr>
            <a:spLocks noGrp="1"/>
          </p:cNvSpPr>
          <p:nvPr>
            <p:ph type="ftr" idx="11"/>
          </p:nvPr>
        </p:nvSpPr>
        <p:spPr/>
        <p:txBody>
          <a:bodyPr/>
          <a:lstStyle/>
          <a:p>
            <a:r>
              <a:rPr lang="en-GB"/>
              <a:t>Bo Sun, ZTE Corporation</a:t>
            </a:r>
          </a:p>
        </p:txBody>
      </p:sp>
      <p:sp>
        <p:nvSpPr>
          <p:cNvPr id="3" name="Slide Number Placeholder 2">
            <a:extLst>
              <a:ext uri="{FF2B5EF4-FFF2-40B4-BE49-F238E27FC236}">
                <a16:creationId xmlns:a16="http://schemas.microsoft.com/office/drawing/2014/main" id="{57ADAB48-A68F-4D8A-8428-B2BA99E0270F}"/>
              </a:ext>
            </a:extLst>
          </p:cNvPr>
          <p:cNvSpPr>
            <a:spLocks noGrp="1"/>
          </p:cNvSpPr>
          <p:nvPr>
            <p:ph type="sldNum" idx="12"/>
          </p:nvPr>
        </p:nvSpPr>
        <p:spPr/>
        <p:txBody>
          <a:bodyPr/>
          <a:lstStyle/>
          <a:p>
            <a:r>
              <a:rPr lang="en-GB"/>
              <a:t>Slide </a:t>
            </a:r>
            <a:fld id="{06B781AF-4CCF-49B0-A572-DE54FBE5D942}" type="slidenum">
              <a:rPr lang="en-GB" smtClean="0"/>
              <a:pPr/>
              <a:t>54</a:t>
            </a:fld>
            <a:endParaRPr lang="en-GB"/>
          </a:p>
        </p:txBody>
      </p:sp>
      <p:sp>
        <p:nvSpPr>
          <p:cNvPr id="4" name="Date Placeholder 3">
            <a:extLst>
              <a:ext uri="{FF2B5EF4-FFF2-40B4-BE49-F238E27FC236}">
                <a16:creationId xmlns:a16="http://schemas.microsoft.com/office/drawing/2014/main" id="{3EDBA125-5523-4A32-9113-94DAB8746C0E}"/>
              </a:ext>
            </a:extLst>
          </p:cNvPr>
          <p:cNvSpPr>
            <a:spLocks noGrp="1"/>
          </p:cNvSpPr>
          <p:nvPr>
            <p:ph type="dt" idx="10"/>
          </p:nvPr>
        </p:nvSpPr>
        <p:spPr/>
        <p:txBody>
          <a:bodyPr/>
          <a:lstStyle/>
          <a:p>
            <a:r>
              <a:rPr lang="en-US"/>
              <a:t>January 2022</a:t>
            </a:r>
            <a:endParaRPr lang="en-GB"/>
          </a:p>
        </p:txBody>
      </p:sp>
    </p:spTree>
    <p:extLst>
      <p:ext uri="{BB962C8B-B14F-4D97-AF65-F5344CB8AC3E}">
        <p14:creationId xmlns:p14="http://schemas.microsoft.com/office/powerpoint/2010/main" val="15745516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14400" y="1969770"/>
            <a:ext cx="10361295" cy="4084320"/>
          </a:xfrm>
        </p:spPr>
        <p:txBody>
          <a:bodyPr>
            <a:normAutofit fontScale="87500" lnSpcReduction="10000"/>
          </a:bodyPr>
          <a:lstStyle/>
          <a:p>
            <a:pPr>
              <a:buFont typeface="Arial" panose="020B0604020202020204" pitchFamily="34" charset="0"/>
              <a:buChar char="•"/>
            </a:pPr>
            <a:r>
              <a:rPr lang="en-GB" altLang="en-US" dirty="0"/>
              <a:t>4 </a:t>
            </a:r>
            <a:r>
              <a:rPr lang="en-GB" altLang="en-US" dirty="0" err="1"/>
              <a:t>TGbd</a:t>
            </a:r>
            <a:r>
              <a:rPr lang="en-GB" altLang="en-US" dirty="0"/>
              <a:t> sessions were held during the week</a:t>
            </a:r>
          </a:p>
          <a:p>
            <a:pPr>
              <a:buFont typeface="Arial" panose="020B0604020202020204" pitchFamily="34" charset="0"/>
              <a:buChar char="•"/>
            </a:pPr>
            <a:r>
              <a:rPr lang="en-GB" altLang="en-US" dirty="0"/>
              <a:t>Approved TG minutes for Nov plenary week and following TCs before Jan interim week.</a:t>
            </a:r>
          </a:p>
          <a:p>
            <a:pPr>
              <a:buFont typeface="Arial" panose="020B0604020202020204" pitchFamily="34" charset="0"/>
              <a:buChar char="•"/>
            </a:pPr>
            <a:r>
              <a:rPr lang="en-GB" altLang="en-US" dirty="0"/>
              <a:t>Presented and discussed 12 CR docs and approved CRs for 87 of 107 (81%) comment from LB 259.</a:t>
            </a:r>
          </a:p>
          <a:p>
            <a:pPr>
              <a:buFont typeface="Arial" panose="020B0604020202020204" pitchFamily="34" charset="0"/>
              <a:buChar char="•"/>
            </a:pPr>
            <a:r>
              <a:rPr lang="en-GB" altLang="en-US" dirty="0"/>
              <a:t>Approved 4 teleconferences till Mar plenary week.</a:t>
            </a:r>
          </a:p>
          <a:p>
            <a:pPr>
              <a:buFont typeface="Arial" panose="020B0604020202020204" pitchFamily="34" charset="0"/>
              <a:buChar char="•"/>
            </a:pPr>
            <a:r>
              <a:rPr lang="en-GB" altLang="en-US" dirty="0" err="1"/>
              <a:t>TGbd</a:t>
            </a:r>
            <a:r>
              <a:rPr lang="en-GB" altLang="en-US" dirty="0"/>
              <a:t> agenda and minutes documents for this week:</a:t>
            </a:r>
          </a:p>
          <a:p>
            <a:pPr lvl="1">
              <a:buFont typeface="Arial" panose="020B0604020202020204" pitchFamily="34" charset="0"/>
              <a:buChar char="•"/>
            </a:pPr>
            <a:r>
              <a:rPr lang="en-GB" altLang="en-US" dirty="0">
                <a:hlinkClick r:id="rId2"/>
              </a:rPr>
              <a:t>https://mentor.ieee.org/802.11/dcn/21/11-21-2000-04-00bd-tgbd-agenda-for-jan-interim-2022.pptx</a:t>
            </a:r>
            <a:endParaRPr lang="en-GB" altLang="en-US" dirty="0"/>
          </a:p>
          <a:p>
            <a:pPr lvl="1">
              <a:buFont typeface="Arial" panose="020B0604020202020204" pitchFamily="34" charset="0"/>
              <a:buChar char="•"/>
            </a:pPr>
            <a:r>
              <a:rPr lang="en-GB" altLang="en-US" dirty="0">
                <a:hlinkClick r:id="rId3"/>
              </a:rPr>
              <a:t>https://mentor.ieee.org/802.11/dcn/22/11-22-0167-00-00bd-ieee-802-11bd-january-2022-interim-meeting-minutes.docx</a:t>
            </a:r>
            <a:endParaRPr lang="en-GB" altLang="en-US" dirty="0"/>
          </a:p>
          <a:p>
            <a:pPr marL="57150" indent="0"/>
            <a:endParaRPr lang="en-US" altLang="en-GB" dirty="0"/>
          </a:p>
          <a:p>
            <a:pPr marL="57150" indent="0"/>
            <a:r>
              <a:rPr lang="en-US" altLang="en-GB" dirty="0"/>
              <a:t>Goal for future TCs: proceeding the rest comments collected from LB259 and MDR</a:t>
            </a:r>
          </a:p>
        </p:txBody>
      </p:sp>
      <p:sp>
        <p:nvSpPr>
          <p:cNvPr id="7" name="标题 6"/>
          <p:cNvSpPr>
            <a:spLocks noGrp="1"/>
          </p:cNvSpPr>
          <p:nvPr>
            <p:ph type="title"/>
          </p:nvPr>
        </p:nvSpPr>
        <p:spPr/>
        <p:txBody>
          <a:bodyPr/>
          <a:lstStyle/>
          <a:p>
            <a:r>
              <a:rPr lang="en-US" altLang="zh-CN" dirty="0" err="1"/>
              <a:t>TGbd’s</a:t>
            </a:r>
            <a:r>
              <a:rPr lang="en-US" altLang="zh-CN" dirty="0"/>
              <a:t> Progress during this interim week</a:t>
            </a:r>
            <a:endParaRPr lang="zh-CN" altLang="en-US" dirty="0"/>
          </a:p>
        </p:txBody>
      </p:sp>
      <p:sp>
        <p:nvSpPr>
          <p:cNvPr id="2" name="Footer Placeholder 1">
            <a:extLst>
              <a:ext uri="{FF2B5EF4-FFF2-40B4-BE49-F238E27FC236}">
                <a16:creationId xmlns:a16="http://schemas.microsoft.com/office/drawing/2014/main" id="{587E7BA5-4C69-4287-A692-6E5E67EB18A7}"/>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89C8E77B-5B49-4A30-B7CE-B1C4E2DF7D15}"/>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9" name="Date Placeholder 8">
            <a:extLst>
              <a:ext uri="{FF2B5EF4-FFF2-40B4-BE49-F238E27FC236}">
                <a16:creationId xmlns:a16="http://schemas.microsoft.com/office/drawing/2014/main" id="{6EBB4AF0-820A-42E1-8D10-C5E852C14D98}"/>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4977005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2225489307"/>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extLst>
                    <a:ext uri="{9D8B030D-6E8A-4147-A177-3AD203B41FA5}">
                      <a16:colId xmlns:a16="http://schemas.microsoft.com/office/drawing/2014/main" val="20000"/>
                    </a:ext>
                  </a:extLst>
                </a:gridCol>
                <a:gridCol w="6589678">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11-20/1923r11, 11-21/0177r2, 11-21/0207r8, 11-21/0595r3, 11-21/0597r7, 11-21/0904r1, 11-21/0941r2, 11-21/1303r4, 11-21/1326r8,</a:t>
                      </a:r>
                      <a:r>
                        <a:rPr lang="en-US" altLang="zh-CN" sz="1200" baseline="0" dirty="0">
                          <a:solidFill>
                            <a:schemeClr val="tx1"/>
                          </a:solidFill>
                        </a:rPr>
                        <a:t> 11-21/1622r4, 11-21/1623r4, 11-21/1998r2,</a:t>
                      </a:r>
                      <a:r>
                        <a:rPr lang="en-US" altLang="zh-CN" sz="1200" baseline="0" dirty="0">
                          <a:solidFill>
                            <a:srgbClr val="0070C0"/>
                          </a:solidFill>
                        </a:rPr>
                        <a:t> </a:t>
                      </a:r>
                      <a:r>
                        <a:rPr lang="en-US" altLang="zh-CN" sz="1200" baseline="0" dirty="0">
                          <a:solidFill>
                            <a:schemeClr val="tx1"/>
                          </a:solidFill>
                        </a:rPr>
                        <a:t>11-21/1999r3, </a:t>
                      </a:r>
                      <a:r>
                        <a:rPr lang="en-US" altLang="zh-CN" sz="1200" baseline="0" dirty="0">
                          <a:solidFill>
                            <a:srgbClr val="0070C0"/>
                          </a:solidFill>
                        </a:rPr>
                        <a:t>11-2I/2000r4</a:t>
                      </a:r>
                      <a:endParaRPr lang="en-US" altLang="zh-CN" sz="1200" dirty="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 11-21/0068r0,</a:t>
                      </a:r>
                      <a:r>
                        <a:rPr lang="en-US" altLang="zh-CN" sz="1200" baseline="0" dirty="0">
                          <a:solidFill>
                            <a:schemeClr val="tx1"/>
                          </a:solidFill>
                          <a:sym typeface="+mn-ea"/>
                        </a:rPr>
                        <a:t> </a:t>
                      </a:r>
                      <a:r>
                        <a:rPr lang="en-US" altLang="zh-CN" sz="1200" dirty="0">
                          <a:solidFill>
                            <a:schemeClr val="tx1"/>
                          </a:solidFill>
                          <a:sym typeface="+mn-ea"/>
                        </a:rPr>
                        <a:t>11-21/0117r0, 11-21/0327r0, 11-21/0453r0, 11-21/0454r0, 11-21/0565r0,</a:t>
                      </a:r>
                      <a:r>
                        <a:rPr lang="en-US" altLang="zh-CN" sz="1200" baseline="0" dirty="0">
                          <a:solidFill>
                            <a:schemeClr val="tx1"/>
                          </a:solidFill>
                          <a:sym typeface="+mn-ea"/>
                        </a:rPr>
                        <a:t> 11-21/0655r0, 11-21/0806r0, 11-21/0889r0, 11-21/1138r0, 11-21/1468r0, 11-21/1544r0, 11-21/1769r0, 11-21/1863r0 </a:t>
                      </a:r>
                      <a:r>
                        <a:rPr lang="en-US" altLang="zh-CN" sz="1200" baseline="0" dirty="0">
                          <a:solidFill>
                            <a:srgbClr val="0070C0"/>
                          </a:solidFill>
                          <a:sym typeface="+mn-ea"/>
                        </a:rPr>
                        <a:t>11-22/0167r0</a:t>
                      </a:r>
                      <a:endParaRPr lang="en-US" altLang="zh-CN" sz="1200" dirty="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rgbClr val="0070C0"/>
                          </a:solidFill>
                        </a:rPr>
                        <a:t>11-19/2045r15 (D3.0)</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11-20/1887r10 (LB251), 11-21/1296r6 (LB254), </a:t>
                      </a:r>
                      <a:r>
                        <a:rPr lang="en-US" altLang="zh-CN" sz="1200" dirty="0">
                          <a:solidFill>
                            <a:srgbClr val="0070C0"/>
                          </a:solidFill>
                        </a:rPr>
                        <a:t>11-21/2018r4 (LB259)</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11-20/1564r2</a:t>
                      </a:r>
                    </a:p>
                  </a:txBody>
                  <a:tcPr/>
                </a:tc>
                <a:extLst>
                  <a:ext uri="{0D108BD9-81ED-4DB2-BD59-A6C34878D82A}">
                    <a16:rowId xmlns:a16="http://schemas.microsoft.com/office/drawing/2014/main" val="10013"/>
                  </a:ext>
                </a:extLst>
              </a:tr>
            </a:tbl>
          </a:graphicData>
        </a:graphic>
      </p:graphicFrame>
      <p:sp>
        <p:nvSpPr>
          <p:cNvPr id="3" name="Footer Placeholder 2">
            <a:extLst>
              <a:ext uri="{FF2B5EF4-FFF2-40B4-BE49-F238E27FC236}">
                <a16:creationId xmlns:a16="http://schemas.microsoft.com/office/drawing/2014/main" id="{88190BF2-4B51-46EC-949E-CADB16B16C86}"/>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12F1D3D6-D4CF-40B2-B3D4-EF23A7A92C91}"/>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9" name="Date Placeholder 8">
            <a:extLst>
              <a:ext uri="{FF2B5EF4-FFF2-40B4-BE49-F238E27FC236}">
                <a16:creationId xmlns:a16="http://schemas.microsoft.com/office/drawing/2014/main" id="{FFE40451-9020-4518-B3E9-816EA1726E77}"/>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8652481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#1 (approval of Comment Resolutions)</a:t>
            </a:r>
            <a:endParaRPr lang="zh-CN" altLang="en-US" dirty="0"/>
          </a:p>
        </p:txBody>
      </p:sp>
      <p:sp>
        <p:nvSpPr>
          <p:cNvPr id="3" name="内容占位符 2"/>
          <p:cNvSpPr>
            <a:spLocks noGrp="1"/>
          </p:cNvSpPr>
          <p:nvPr>
            <p:ph idx="1"/>
          </p:nvPr>
        </p:nvSpPr>
        <p:spPr/>
        <p:txBody>
          <a:bodyPr/>
          <a:lstStyle/>
          <a:p>
            <a:r>
              <a:rPr lang="en-US" altLang="zh-CN" dirty="0">
                <a:sym typeface="+mn-ea"/>
              </a:rPr>
              <a:t>Move to approve the comment resolutions to 87 CIDs which marked as “ready for motion” as in 11-21/2018r4</a:t>
            </a:r>
            <a:endParaRPr lang="en-US" altLang="zh-CN"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dirty="0">
                <a:latin typeface="Calibri" panose="020F0502020204030204" pitchFamily="34" charset="0"/>
                <a:cs typeface="Calibri" panose="020F0502020204030204" pitchFamily="34" charset="0"/>
              </a:rPr>
              <a:t>Moved: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Seconded: Stephan Sand</a:t>
            </a:r>
          </a:p>
          <a:p>
            <a:pPr marL="42545" indent="0">
              <a:lnSpc>
                <a:spcPct val="120000"/>
              </a:lnSpc>
              <a:spcBef>
                <a:spcPts val="0"/>
              </a:spcBef>
            </a:pPr>
            <a:endParaRPr lang="en-US" altLang="zh-CN"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dirty="0">
                <a:latin typeface="Calibri" panose="020F0502020204030204" pitchFamily="34" charset="0"/>
                <a:cs typeface="Calibri" panose="020F0502020204030204" pitchFamily="34" charset="0"/>
              </a:rPr>
              <a:t>Result: Approved with unanimous consensus</a:t>
            </a:r>
            <a:endParaRPr lang="zh-CN" altLang="en-US" dirty="0"/>
          </a:p>
          <a:p>
            <a:endParaRPr lang="zh-CN" altLang="en-US" dirty="0"/>
          </a:p>
        </p:txBody>
      </p:sp>
      <p:sp>
        <p:nvSpPr>
          <p:cNvPr id="7" name="Footer Placeholder 6">
            <a:extLst>
              <a:ext uri="{FF2B5EF4-FFF2-40B4-BE49-F238E27FC236}">
                <a16:creationId xmlns:a16="http://schemas.microsoft.com/office/drawing/2014/main" id="{E1DBC560-0205-4097-A332-CDDF1B6D4503}"/>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6E8D67F1-42B8-4F84-9A38-5CA0EC28B9A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9" name="Date Placeholder 8">
            <a:extLst>
              <a:ext uri="{FF2B5EF4-FFF2-40B4-BE49-F238E27FC236}">
                <a16:creationId xmlns:a16="http://schemas.microsoft.com/office/drawing/2014/main" id="{A046DAE6-9911-474F-AF8F-D3FC4E471C1D}"/>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890087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Timeline (no change) </a:t>
            </a:r>
            <a:br>
              <a:rPr lang="en-US" altLang="zh-CN" dirty="0"/>
            </a:br>
            <a:endParaRPr lang="zh-CN" altLang="en-US" sz="2400" u="sng" dirty="0">
              <a:solidFill>
                <a:srgbClr val="0070C0"/>
              </a:solidFill>
            </a:endParaRPr>
          </a:p>
        </p:txBody>
      </p:sp>
      <p:sp>
        <p:nvSpPr>
          <p:cNvPr id="8"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a:solidFill>
                  <a:schemeClr val="tx1"/>
                </a:solidFill>
                <a:sym typeface="+mn-ea"/>
              </a:rPr>
              <a:t>D4.0 LB unchanged recirculation 		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a:solidFill>
                  <a:schemeClr val="tx1"/>
                </a:solidFill>
                <a:cs typeface="+mn-ea"/>
                <a:sym typeface="Wingdings" panose="05000000000000000000" pitchFamily="2" charset="2"/>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3" name="Footer Placeholder 2">
            <a:extLst>
              <a:ext uri="{FF2B5EF4-FFF2-40B4-BE49-F238E27FC236}">
                <a16:creationId xmlns:a16="http://schemas.microsoft.com/office/drawing/2014/main" id="{B4D08B7D-D502-4F12-995B-8AA7CCE88115}"/>
              </a:ext>
            </a:extLst>
          </p:cNvPr>
          <p:cNvSpPr>
            <a:spLocks noGrp="1"/>
          </p:cNvSpPr>
          <p:nvPr>
            <p:ph type="ftr" idx="14"/>
          </p:nvPr>
        </p:nvSpPr>
        <p:spPr/>
        <p:txBody>
          <a:bodyPr/>
          <a:lstStyle/>
          <a:p>
            <a:r>
              <a:rPr lang="en-GB"/>
              <a:t>Bo Sun, ZTE Corporation</a:t>
            </a:r>
            <a:endParaRPr lang="en-GB" dirty="0"/>
          </a:p>
        </p:txBody>
      </p:sp>
      <p:sp>
        <p:nvSpPr>
          <p:cNvPr id="7" name="Slide Number Placeholder 6">
            <a:extLst>
              <a:ext uri="{FF2B5EF4-FFF2-40B4-BE49-F238E27FC236}">
                <a16:creationId xmlns:a16="http://schemas.microsoft.com/office/drawing/2014/main" id="{83C6FD27-E237-4C30-98DD-0C42AE993B5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9" name="Date Placeholder 8">
            <a:extLst>
              <a:ext uri="{FF2B5EF4-FFF2-40B4-BE49-F238E27FC236}">
                <a16:creationId xmlns:a16="http://schemas.microsoft.com/office/drawing/2014/main" id="{2DF813BE-B9DC-41A2-AE30-BEE4AF1D1AE0}"/>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0518633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TC Plan</a:t>
            </a:r>
            <a:endParaRPr lang="zh-CN" altLang="en-US" dirty="0"/>
          </a:p>
        </p:txBody>
      </p:sp>
      <p:sp>
        <p:nvSpPr>
          <p:cNvPr id="8" name="内容占位符 2"/>
          <p:cNvSpPr>
            <a:spLocks noGrp="1"/>
          </p:cNvSpPr>
          <p:nvPr>
            <p:ph idx="1"/>
          </p:nvPr>
        </p:nvSpPr>
        <p:spPr>
          <a:xfrm>
            <a:off x="2286000" y="1830390"/>
            <a:ext cx="8532725" cy="4113213"/>
          </a:xfrm>
        </p:spPr>
        <p:txBody>
          <a:bodyPr/>
          <a:lstStyle/>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Feb 8</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Feb 15</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Feb 22</a:t>
            </a:r>
            <a:r>
              <a:rPr lang="en-US" altLang="zh-CN" sz="2800" baseline="30000" dirty="0">
                <a:solidFill>
                  <a:srgbClr val="00B050"/>
                </a:solidFill>
                <a:cs typeface="+mn-ea"/>
                <a:sym typeface="+mn-ea"/>
              </a:rPr>
              <a:t>nd</a:t>
            </a:r>
            <a:r>
              <a:rPr lang="en-US" altLang="zh-CN" sz="2800" dirty="0">
                <a:solidFill>
                  <a:srgbClr val="00B050"/>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Mar 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10:00am ~ 11:59am, ET</a:t>
            </a:r>
            <a:endParaRPr lang="en-US" altLang="zh-CN" sz="2800" dirty="0">
              <a:sym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p:txBody>
      </p:sp>
      <p:sp>
        <p:nvSpPr>
          <p:cNvPr id="3" name="Footer Placeholder 2">
            <a:extLst>
              <a:ext uri="{FF2B5EF4-FFF2-40B4-BE49-F238E27FC236}">
                <a16:creationId xmlns:a16="http://schemas.microsoft.com/office/drawing/2014/main" id="{C467C219-0A53-4B14-8AE7-2CFEC639DBC7}"/>
              </a:ext>
            </a:extLst>
          </p:cNvPr>
          <p:cNvSpPr>
            <a:spLocks noGrp="1"/>
          </p:cNvSpPr>
          <p:nvPr>
            <p:ph type="ftr" idx="14"/>
          </p:nvPr>
        </p:nvSpPr>
        <p:spPr/>
        <p:txBody>
          <a:bodyPr/>
          <a:lstStyle/>
          <a:p>
            <a:r>
              <a:rPr lang="en-GB"/>
              <a:t>Bo Sun, ZTE Corporation</a:t>
            </a:r>
            <a:endParaRPr lang="en-GB" dirty="0"/>
          </a:p>
        </p:txBody>
      </p:sp>
      <p:sp>
        <p:nvSpPr>
          <p:cNvPr id="7" name="Slide Number Placeholder 6">
            <a:extLst>
              <a:ext uri="{FF2B5EF4-FFF2-40B4-BE49-F238E27FC236}">
                <a16:creationId xmlns:a16="http://schemas.microsoft.com/office/drawing/2014/main" id="{918DB001-0CC2-4F55-95E4-3D3936A2BA3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9" name="Date Placeholder 8">
            <a:extLst>
              <a:ext uri="{FF2B5EF4-FFF2-40B4-BE49-F238E27FC236}">
                <a16:creationId xmlns:a16="http://schemas.microsoft.com/office/drawing/2014/main" id="{B9B4A74B-E1AD-4EBF-9AAB-361A152FB826}"/>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148236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November to January)</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bwMode="auto">
          <a:xfrm>
            <a:off x="929218" y="332604"/>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defRPr/>
            </a:pPr>
            <a:r>
              <a:rPr lang="en-US"/>
              <a:t>January 2022</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pic>
        <p:nvPicPr>
          <p:cNvPr id="8" name="Content Placeholder 7">
            <a:extLst>
              <a:ext uri="{FF2B5EF4-FFF2-40B4-BE49-F238E27FC236}">
                <a16:creationId xmlns:a16="http://schemas.microsoft.com/office/drawing/2014/main" id="{DF153258-3F15-4E92-AFF6-6CCC6077E458}"/>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52084" y="1828797"/>
            <a:ext cx="8463516" cy="4624897"/>
          </a:xfrm>
        </p:spPr>
      </p:pic>
    </p:spTree>
    <p:extLst>
      <p:ext uri="{BB962C8B-B14F-4D97-AF65-F5344CB8AC3E}">
        <p14:creationId xmlns:p14="http://schemas.microsoft.com/office/powerpoint/2010/main" val="394484801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078C9E1-E261-45D9-B17A-B795E415F549}"/>
              </a:ext>
            </a:extLst>
          </p:cNvPr>
          <p:cNvSpPr>
            <a:spLocks noGrp="1"/>
          </p:cNvSpPr>
          <p:nvPr>
            <p:ph type="title"/>
          </p:nvPr>
        </p:nvSpPr>
        <p:spPr/>
        <p:txBody>
          <a:bodyPr/>
          <a:lstStyle/>
          <a:p>
            <a:r>
              <a:rPr lang="en-US" altLang="en-US" dirty="0">
                <a:solidFill>
                  <a:schemeClr val="tx1"/>
                </a:solidFill>
              </a:rPr>
              <a:t>TGbe January 2022 Closing Report</a:t>
            </a:r>
            <a:endParaRPr lang="en-US" dirty="0">
              <a:solidFill>
                <a:schemeClr val="tx1"/>
              </a:solidFill>
            </a:endParaRPr>
          </a:p>
        </p:txBody>
      </p:sp>
      <p:sp>
        <p:nvSpPr>
          <p:cNvPr id="9" name="Rectangle 2">
            <a:extLst>
              <a:ext uri="{FF2B5EF4-FFF2-40B4-BE49-F238E27FC236}">
                <a16:creationId xmlns:a16="http://schemas.microsoft.com/office/drawing/2014/main" id="{C7B67E75-6FEC-43C0-9EE5-4FDD767F3EA8}"/>
              </a:ext>
            </a:extLst>
          </p:cNvPr>
          <p:cNvSpPr txBox="1">
            <a:spLocks noChangeArrowheads="1"/>
          </p:cNvSpPr>
          <p:nvPr/>
        </p:nvSpPr>
        <p:spPr bwMode="auto">
          <a:xfrm>
            <a:off x="2057400" y="1544639"/>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2022-01-24</a:t>
            </a:r>
          </a:p>
        </p:txBody>
      </p:sp>
      <p:graphicFrame>
        <p:nvGraphicFramePr>
          <p:cNvPr id="10" name="Object 3">
            <a:extLst>
              <a:ext uri="{FF2B5EF4-FFF2-40B4-BE49-F238E27FC236}">
                <a16:creationId xmlns:a16="http://schemas.microsoft.com/office/drawing/2014/main" id="{515F102E-0782-4BCD-A930-15E03346A70B}"/>
              </a:ext>
            </a:extLst>
          </p:cNvPr>
          <p:cNvGraphicFramePr>
            <a:graphicFrameLocks noChangeAspect="1"/>
          </p:cNvGraphicFramePr>
          <p:nvPr>
            <p:extLst>
              <p:ext uri="{D42A27DB-BD31-4B8C-83A1-F6EECF244321}">
                <p14:modId xmlns:p14="http://schemas.microsoft.com/office/powerpoint/2010/main" val="2927593758"/>
              </p:ext>
            </p:extLst>
          </p:nvPr>
        </p:nvGraphicFramePr>
        <p:xfrm>
          <a:off x="1825625" y="2683670"/>
          <a:ext cx="8540750" cy="2503488"/>
        </p:xfrm>
        <a:graphic>
          <a:graphicData uri="http://schemas.openxmlformats.org/presentationml/2006/ole">
            <mc:AlternateContent xmlns:mc="http://schemas.openxmlformats.org/markup-compatibility/2006">
              <mc:Choice xmlns:v="urn:schemas-microsoft-com:vml" Requires="v">
                <p:oleObj spid="_x0000_s9227" name="Document" r:id="rId3" imgW="8552553" imgH="2514074" progId="Word.Document.8">
                  <p:embed/>
                </p:oleObj>
              </mc:Choice>
              <mc:Fallback>
                <p:oleObj name="Document" r:id="rId3" imgW="8552553" imgH="2514074" progId="Word.Document.8">
                  <p:embed/>
                  <p:pic>
                    <p:nvPicPr>
                      <p:cNvPr id="10" name="Object 3">
                        <a:extLst>
                          <a:ext uri="{FF2B5EF4-FFF2-40B4-BE49-F238E27FC236}">
                            <a16:creationId xmlns:a16="http://schemas.microsoft.com/office/drawing/2014/main" id="{515F102E-0782-4BCD-A930-15E03346A70B}"/>
                          </a:ext>
                        </a:extLst>
                      </p:cNvPr>
                      <p:cNvPicPr>
                        <a:picLocks noChangeAspect="1" noChangeArrowheads="1"/>
                      </p:cNvPicPr>
                      <p:nvPr/>
                    </p:nvPicPr>
                    <p:blipFill>
                      <a:blip r:embed="rId4"/>
                      <a:srcRect/>
                      <a:stretch>
                        <a:fillRect/>
                      </a:stretch>
                    </p:blipFill>
                    <p:spPr bwMode="auto">
                      <a:xfrm>
                        <a:off x="1825625" y="2683670"/>
                        <a:ext cx="8540750" cy="2503488"/>
                      </a:xfrm>
                      <a:prstGeom prst="rect">
                        <a:avLst/>
                      </a:prstGeom>
                      <a:noFill/>
                    </p:spPr>
                  </p:pic>
                </p:oleObj>
              </mc:Fallback>
            </mc:AlternateContent>
          </a:graphicData>
        </a:graphic>
      </p:graphicFrame>
      <p:sp>
        <p:nvSpPr>
          <p:cNvPr id="11" name="Rectangle 4">
            <a:extLst>
              <a:ext uri="{FF2B5EF4-FFF2-40B4-BE49-F238E27FC236}">
                <a16:creationId xmlns:a16="http://schemas.microsoft.com/office/drawing/2014/main" id="{85F313B5-5193-478A-A520-BE0627F59BBA}"/>
              </a:ext>
            </a:extLst>
          </p:cNvPr>
          <p:cNvSpPr>
            <a:spLocks noChangeArrowheads="1"/>
          </p:cNvSpPr>
          <p:nvPr/>
        </p:nvSpPr>
        <p:spPr bwMode="auto">
          <a:xfrm>
            <a:off x="1897062" y="213757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Footer Placeholder 1">
            <a:extLst>
              <a:ext uri="{FF2B5EF4-FFF2-40B4-BE49-F238E27FC236}">
                <a16:creationId xmlns:a16="http://schemas.microsoft.com/office/drawing/2014/main" id="{0A20AD3D-40E4-4788-B477-A92297543129}"/>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32DD928C-8EF9-41D5-9CB7-596BC7E9332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8" name="Date Placeholder 7">
            <a:extLst>
              <a:ext uri="{FF2B5EF4-FFF2-40B4-BE49-F238E27FC236}">
                <a16:creationId xmlns:a16="http://schemas.microsoft.com/office/drawing/2014/main" id="{891223BC-55A9-4129-AC9F-93FFE5A1D1DE}"/>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4184221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DD66547-C8E4-47BF-B509-2E39418225CA}"/>
              </a:ext>
            </a:extLst>
          </p:cNvPr>
          <p:cNvPicPr>
            <a:picLocks noChangeAspect="1"/>
          </p:cNvPicPr>
          <p:nvPr/>
        </p:nvPicPr>
        <p:blipFill>
          <a:blip r:embed="rId2"/>
          <a:stretch>
            <a:fillRect/>
          </a:stretch>
        </p:blipFill>
        <p:spPr>
          <a:xfrm>
            <a:off x="8957876" y="2939723"/>
            <a:ext cx="3234124" cy="2425593"/>
          </a:xfrm>
          <a:prstGeom prst="rect">
            <a:avLst/>
          </a:prstGeom>
        </p:spPr>
      </p:pic>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sz="1800" dirty="0"/>
              <a:t>TGbe had scheduled 4 conf. calls during the January electronic interim</a:t>
            </a:r>
          </a:p>
          <a:p>
            <a:pPr lvl="1">
              <a:buFont typeface="Arial" panose="020B0604020202020204" pitchFamily="34" charset="0"/>
              <a:buChar char="•"/>
            </a:pPr>
            <a:r>
              <a:rPr lang="en-US" sz="1600" dirty="0"/>
              <a:t>Two Joint calls, and two parallel MAC/PHY calls</a:t>
            </a:r>
          </a:p>
          <a:p>
            <a:pPr lvl="2">
              <a:buFont typeface="Arial" panose="020B0604020202020204" pitchFamily="34" charset="0"/>
              <a:buChar char="•"/>
            </a:pPr>
            <a:r>
              <a:rPr lang="en-US" sz="1400" dirty="0"/>
              <a:t>Covered comment resolution documents</a:t>
            </a:r>
          </a:p>
          <a:p>
            <a:pPr lvl="2">
              <a:buFont typeface="Arial" panose="020B0604020202020204" pitchFamily="34" charset="0"/>
              <a:buChar char="•"/>
            </a:pPr>
            <a:r>
              <a:rPr lang="en-US" sz="1400" dirty="0"/>
              <a:t>Approved the resolution of </a:t>
            </a:r>
            <a:r>
              <a:rPr lang="en-US" sz="1400" dirty="0">
                <a:solidFill>
                  <a:schemeClr val="tx1"/>
                </a:solidFill>
              </a:rPr>
              <a:t>several technical/editorial </a:t>
            </a:r>
            <a:r>
              <a:rPr lang="en-US" sz="1400" dirty="0"/>
              <a:t>comments and PDT submissions</a:t>
            </a:r>
          </a:p>
          <a:p>
            <a:pPr lvl="3">
              <a:buFont typeface="Arial" panose="020B0604020202020204" pitchFamily="34" charset="0"/>
              <a:buChar char="•"/>
            </a:pPr>
            <a:r>
              <a:rPr lang="en-US" sz="1200" dirty="0"/>
              <a:t>~60% of all CC36 comments are now resolved</a:t>
            </a:r>
          </a:p>
          <a:p>
            <a:pPr lvl="1">
              <a:buFont typeface="Arial" panose="020B0604020202020204" pitchFamily="34" charset="0"/>
              <a:buChar char="•"/>
            </a:pPr>
            <a:r>
              <a:rPr lang="en-US" sz="1600" dirty="0"/>
              <a:t>Approved the creation of TGbe D1.4</a:t>
            </a:r>
          </a:p>
          <a:p>
            <a:pPr lvl="2">
              <a:buFont typeface="Arial" panose="020B0604020202020204" pitchFamily="34" charset="0"/>
              <a:buChar char="•"/>
            </a:pPr>
            <a:r>
              <a:rPr lang="en-US" sz="1400" dirty="0"/>
              <a:t>TGbe D1.4 is expected to be available </a:t>
            </a:r>
            <a:r>
              <a:rPr lang="en-US" sz="1400" dirty="0">
                <a:solidFill>
                  <a:schemeClr val="tx1"/>
                </a:solidFill>
              </a:rPr>
              <a:t>by end of this month</a:t>
            </a:r>
          </a:p>
          <a:p>
            <a:pPr>
              <a:buFont typeface="Arial" panose="020B0604020202020204" pitchFamily="34" charset="0"/>
              <a:buChar char="•"/>
            </a:pPr>
            <a:r>
              <a:rPr lang="en-US" sz="1800" dirty="0"/>
              <a:t>Agenda is available in </a:t>
            </a:r>
            <a:r>
              <a:rPr lang="en-US" sz="1800" dirty="0">
                <a:solidFill>
                  <a:srgbClr val="FF0000"/>
                </a:solidFill>
                <a:hlinkClick r:id="rId3"/>
              </a:rPr>
              <a:t>1971r8</a:t>
            </a:r>
            <a:r>
              <a:rPr lang="en-US" sz="1800" dirty="0"/>
              <a:t>, with queue statuses available in </a:t>
            </a:r>
            <a:r>
              <a:rPr lang="en-US" sz="1800" dirty="0">
                <a:solidFill>
                  <a:srgbClr val="FF0000"/>
                </a:solidFill>
                <a:hlinkClick r:id="rId4"/>
              </a:rPr>
              <a:t>0110r0</a:t>
            </a:r>
            <a:endParaRPr lang="en-US" sz="1800" dirty="0">
              <a:solidFill>
                <a:srgbClr val="FF0000"/>
              </a:solidFill>
            </a:endParaRPr>
          </a:p>
          <a:p>
            <a:pPr lvl="1">
              <a:buFont typeface="Arial" panose="020B0604020202020204" pitchFamily="34" charset="0"/>
              <a:buChar char="•"/>
            </a:pPr>
            <a:r>
              <a:rPr lang="en-US" sz="1600" dirty="0"/>
              <a:t>Future Teleconference Plan is provided in the next slide</a:t>
            </a:r>
          </a:p>
          <a:p>
            <a:pPr>
              <a:buFont typeface="Arial" panose="020B0604020202020204" pitchFamily="34" charset="0"/>
              <a:buChar char="•"/>
            </a:pPr>
            <a:r>
              <a:rPr lang="en-US" sz="1800" dirty="0"/>
              <a:t>Motions List is available in </a:t>
            </a:r>
            <a:r>
              <a:rPr lang="en-US" sz="1800" dirty="0">
                <a:solidFill>
                  <a:srgbClr val="FF0000"/>
                </a:solidFill>
                <a:hlinkClick r:id="rId5"/>
              </a:rPr>
              <a:t>1982r59</a:t>
            </a:r>
            <a:endParaRPr lang="en-US" sz="1800" dirty="0">
              <a:solidFill>
                <a:srgbClr val="FF0000"/>
              </a:solidFill>
            </a:endParaRPr>
          </a:p>
          <a:p>
            <a:pPr lvl="1">
              <a:buFont typeface="Arial" panose="020B0604020202020204" pitchFamily="34" charset="0"/>
              <a:buChar char="•"/>
            </a:pPr>
            <a:endParaRPr lang="en-US" sz="1600" dirty="0"/>
          </a:p>
        </p:txBody>
      </p:sp>
      <p:grpSp>
        <p:nvGrpSpPr>
          <p:cNvPr id="9" name="Group 8">
            <a:extLst>
              <a:ext uri="{FF2B5EF4-FFF2-40B4-BE49-F238E27FC236}">
                <a16:creationId xmlns:a16="http://schemas.microsoft.com/office/drawing/2014/main" id="{310D8479-7968-4925-B08D-18279E385A79}"/>
              </a:ext>
            </a:extLst>
          </p:cNvPr>
          <p:cNvGrpSpPr/>
          <p:nvPr/>
        </p:nvGrpSpPr>
        <p:grpSpPr>
          <a:xfrm>
            <a:off x="9372600" y="2827492"/>
            <a:ext cx="2644301" cy="3559377"/>
            <a:chOff x="9370963" y="2841423"/>
            <a:chExt cx="2644301" cy="3559377"/>
          </a:xfrm>
        </p:grpSpPr>
        <p:grpSp>
          <p:nvGrpSpPr>
            <p:cNvPr id="14" name="Group 13">
              <a:extLst>
                <a:ext uri="{FF2B5EF4-FFF2-40B4-BE49-F238E27FC236}">
                  <a16:creationId xmlns:a16="http://schemas.microsoft.com/office/drawing/2014/main" id="{B7557F01-B7DC-4BC3-AB93-B8468FEA4F74}"/>
                </a:ext>
              </a:extLst>
            </p:cNvPr>
            <p:cNvGrpSpPr/>
            <p:nvPr/>
          </p:nvGrpSpPr>
          <p:grpSpPr>
            <a:xfrm>
              <a:off x="9370963" y="5383085"/>
              <a:ext cx="2644301" cy="1017715"/>
              <a:chOff x="9370963" y="5383085"/>
              <a:chExt cx="2644301" cy="1017715"/>
            </a:xfrm>
          </p:grpSpPr>
          <p:sp>
            <p:nvSpPr>
              <p:cNvPr id="15" name="Rectangle 14">
                <a:extLst>
                  <a:ext uri="{FF2B5EF4-FFF2-40B4-BE49-F238E27FC236}">
                    <a16:creationId xmlns:a16="http://schemas.microsoft.com/office/drawing/2014/main" id="{263C1BBB-9E3E-4DDB-B238-3727E341BADF}"/>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7B1586FF-CE14-4479-B49C-37BB287E00A2}"/>
                  </a:ext>
                </a:extLst>
              </p:cNvPr>
              <p:cNvSpPr txBox="1"/>
              <p:nvPr/>
            </p:nvSpPr>
            <p:spPr>
              <a:xfrm>
                <a:off x="9663399" y="6093023"/>
                <a:ext cx="2276585" cy="307777"/>
              </a:xfrm>
              <a:prstGeom prst="rect">
                <a:avLst/>
              </a:prstGeom>
              <a:noFill/>
            </p:spPr>
            <p:txBody>
              <a:bodyPr wrap="none" rtlCol="0">
                <a:spAutoFit/>
              </a:bodyPr>
              <a:lstStyle/>
              <a:p>
                <a:r>
                  <a:rPr lang="en-US" sz="1400" dirty="0">
                    <a:solidFill>
                      <a:schemeClr val="tx1"/>
                    </a:solidFill>
                  </a:rPr>
                  <a:t> Distribution of ~4350 CIDs</a:t>
                </a:r>
              </a:p>
            </p:txBody>
          </p:sp>
          <p:sp>
            <p:nvSpPr>
              <p:cNvPr id="17" name="Rectangle 16">
                <a:extLst>
                  <a:ext uri="{FF2B5EF4-FFF2-40B4-BE49-F238E27FC236}">
                    <a16:creationId xmlns:a16="http://schemas.microsoft.com/office/drawing/2014/main" id="{628824E0-A577-4284-8179-B1186D6E7896}"/>
                  </a:ext>
                </a:extLst>
              </p:cNvPr>
              <p:cNvSpPr/>
              <p:nvPr/>
            </p:nvSpPr>
            <p:spPr bwMode="auto">
              <a:xfrm>
                <a:off x="9370963" y="5578368"/>
                <a:ext cx="611237"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2E2BCCB5-95F4-4FBF-9E46-C5F0500A8A35}"/>
                  </a:ext>
                </a:extLst>
              </p:cNvPr>
              <p:cNvSpPr/>
              <p:nvPr/>
            </p:nvSpPr>
            <p:spPr bwMode="auto">
              <a:xfrm>
                <a:off x="9982199" y="5578368"/>
                <a:ext cx="1818051"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5C375ED8-6E9D-4C6A-8C77-71FD40F2862C}"/>
                  </a:ext>
                </a:extLst>
              </p:cNvPr>
              <p:cNvSpPr/>
              <p:nvPr/>
            </p:nvSpPr>
            <p:spPr bwMode="auto">
              <a:xfrm>
                <a:off x="11800250" y="5578368"/>
                <a:ext cx="86948"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E3630052-50A5-49C0-92B3-30ABDDC668AE}"/>
                  </a:ext>
                </a:extLst>
              </p:cNvPr>
              <p:cNvSpPr txBox="1"/>
              <p:nvPr/>
            </p:nvSpPr>
            <p:spPr>
              <a:xfrm>
                <a:off x="11643046" y="5388508"/>
                <a:ext cx="372218" cy="261610"/>
              </a:xfrm>
              <a:prstGeom prst="rect">
                <a:avLst/>
              </a:prstGeom>
              <a:noFill/>
            </p:spPr>
            <p:txBody>
              <a:bodyPr wrap="none" rtlCol="0">
                <a:spAutoFit/>
              </a:bodyPr>
              <a:lstStyle/>
              <a:p>
                <a:r>
                  <a:rPr lang="en-US" sz="1050" dirty="0">
                    <a:solidFill>
                      <a:schemeClr val="tx1"/>
                    </a:solidFill>
                  </a:rPr>
                  <a:t>9%</a:t>
                </a:r>
              </a:p>
            </p:txBody>
          </p:sp>
          <p:sp>
            <p:nvSpPr>
              <p:cNvPr id="21" name="TextBox 20">
                <a:extLst>
                  <a:ext uri="{FF2B5EF4-FFF2-40B4-BE49-F238E27FC236}">
                    <a16:creationId xmlns:a16="http://schemas.microsoft.com/office/drawing/2014/main" id="{3EC0D445-BF55-4AA5-BC72-828B84162DD6}"/>
                  </a:ext>
                </a:extLst>
              </p:cNvPr>
              <p:cNvSpPr txBox="1"/>
              <p:nvPr/>
            </p:nvSpPr>
            <p:spPr>
              <a:xfrm>
                <a:off x="10705115" y="5388508"/>
                <a:ext cx="431528" cy="253916"/>
              </a:xfrm>
              <a:prstGeom prst="rect">
                <a:avLst/>
              </a:prstGeom>
              <a:noFill/>
            </p:spPr>
            <p:txBody>
              <a:bodyPr wrap="none" rtlCol="0">
                <a:spAutoFit/>
              </a:bodyPr>
              <a:lstStyle/>
              <a:p>
                <a:r>
                  <a:rPr lang="en-US" sz="1050" dirty="0">
                    <a:solidFill>
                      <a:schemeClr val="tx1"/>
                    </a:solidFill>
                  </a:rPr>
                  <a:t>67%</a:t>
                </a:r>
              </a:p>
            </p:txBody>
          </p:sp>
          <p:sp>
            <p:nvSpPr>
              <p:cNvPr id="22" name="TextBox 21">
                <a:extLst>
                  <a:ext uri="{FF2B5EF4-FFF2-40B4-BE49-F238E27FC236}">
                    <a16:creationId xmlns:a16="http://schemas.microsoft.com/office/drawing/2014/main" id="{3428687D-A48E-47B7-984F-B4798D48D222}"/>
                  </a:ext>
                </a:extLst>
              </p:cNvPr>
              <p:cNvSpPr txBox="1"/>
              <p:nvPr/>
            </p:nvSpPr>
            <p:spPr>
              <a:xfrm>
                <a:off x="9542828" y="5383085"/>
                <a:ext cx="431528" cy="253916"/>
              </a:xfrm>
              <a:prstGeom prst="rect">
                <a:avLst/>
              </a:prstGeom>
              <a:noFill/>
            </p:spPr>
            <p:txBody>
              <a:bodyPr wrap="none" rtlCol="0">
                <a:spAutoFit/>
              </a:bodyPr>
              <a:lstStyle/>
              <a:p>
                <a:r>
                  <a:rPr lang="en-US" sz="1050" dirty="0">
                    <a:solidFill>
                      <a:schemeClr val="tx1"/>
                    </a:solidFill>
                  </a:rPr>
                  <a:t>24%</a:t>
                </a:r>
              </a:p>
            </p:txBody>
          </p:sp>
        </p:grpSp>
        <p:sp>
          <p:nvSpPr>
            <p:cNvPr id="25" name="Rectangle 24">
              <a:extLst>
                <a:ext uri="{FF2B5EF4-FFF2-40B4-BE49-F238E27FC236}">
                  <a16:creationId xmlns:a16="http://schemas.microsoft.com/office/drawing/2014/main" id="{9C11C14C-7EC1-41C9-ABC1-9A07AA319995}"/>
                </a:ext>
              </a:extLst>
            </p:cNvPr>
            <p:cNvSpPr/>
            <p:nvPr/>
          </p:nvSpPr>
          <p:spPr bwMode="auto">
            <a:xfrm>
              <a:off x="9447163" y="3613871"/>
              <a:ext cx="495193" cy="150546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FDAC231B-B229-45CA-98BE-BCC46049E1A0}"/>
                </a:ext>
              </a:extLst>
            </p:cNvPr>
            <p:cNvSpPr/>
            <p:nvPr/>
          </p:nvSpPr>
          <p:spPr bwMode="auto">
            <a:xfrm>
              <a:off x="10076139" y="4075486"/>
              <a:ext cx="495193" cy="104384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4AD07FA2-B31A-4DDB-8E71-8CE91F09851C}"/>
                </a:ext>
              </a:extLst>
            </p:cNvPr>
            <p:cNvSpPr/>
            <p:nvPr/>
          </p:nvSpPr>
          <p:spPr bwMode="auto">
            <a:xfrm>
              <a:off x="11329030" y="3923480"/>
              <a:ext cx="495193" cy="119585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TextBox 31">
              <a:extLst>
                <a:ext uri="{FF2B5EF4-FFF2-40B4-BE49-F238E27FC236}">
                  <a16:creationId xmlns:a16="http://schemas.microsoft.com/office/drawing/2014/main" id="{AB188FE6-CB6E-4435-9845-4A54629535FC}"/>
                </a:ext>
              </a:extLst>
            </p:cNvPr>
            <p:cNvSpPr txBox="1"/>
            <p:nvPr/>
          </p:nvSpPr>
          <p:spPr>
            <a:xfrm>
              <a:off x="9775242" y="2841423"/>
              <a:ext cx="1762625" cy="261610"/>
            </a:xfrm>
            <a:prstGeom prst="rect">
              <a:avLst/>
            </a:prstGeom>
            <a:noFill/>
          </p:spPr>
          <p:txBody>
            <a:bodyPr wrap="square">
              <a:spAutoFit/>
            </a:bodyPr>
            <a:lstStyle/>
            <a:p>
              <a:pPr algn="ctr"/>
              <a:r>
                <a:rPr lang="en-US" sz="1100" dirty="0">
                  <a:solidFill>
                    <a:schemeClr val="tx1"/>
                  </a:solidFill>
                </a:rPr>
                <a:t>Resolution Status</a:t>
              </a:r>
            </a:p>
          </p:txBody>
        </p:sp>
        <p:sp>
          <p:nvSpPr>
            <p:cNvPr id="24" name="Rectangle 23">
              <a:extLst>
                <a:ext uri="{FF2B5EF4-FFF2-40B4-BE49-F238E27FC236}">
                  <a16:creationId xmlns:a16="http://schemas.microsoft.com/office/drawing/2014/main" id="{70BC876F-0A56-4E8A-AAD1-728016F935C6}"/>
                </a:ext>
              </a:extLst>
            </p:cNvPr>
            <p:cNvSpPr/>
            <p:nvPr/>
          </p:nvSpPr>
          <p:spPr bwMode="auto">
            <a:xfrm>
              <a:off x="10705115" y="3517124"/>
              <a:ext cx="495192" cy="1602207"/>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
        <p:nvSpPr>
          <p:cNvPr id="7" name="Footer Placeholder 6">
            <a:extLst>
              <a:ext uri="{FF2B5EF4-FFF2-40B4-BE49-F238E27FC236}">
                <a16:creationId xmlns:a16="http://schemas.microsoft.com/office/drawing/2014/main" id="{0F238BEA-60CA-4963-A987-77BC664E4B55}"/>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7CC52327-CEBC-4F2E-8169-427938DC59E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11" name="Date Placeholder 10">
            <a:extLst>
              <a:ext uri="{FF2B5EF4-FFF2-40B4-BE49-F238E27FC236}">
                <a16:creationId xmlns:a16="http://schemas.microsoft.com/office/drawing/2014/main" id="{E21A3F20-7924-456D-9114-692D0F1B6848}"/>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8931750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solidFill>
                  <a:schemeClr val="tx1"/>
                </a:solidFill>
              </a:rPr>
              <a:t>Teleconference Plan</a:t>
            </a:r>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66708" y="1447801"/>
            <a:ext cx="543771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14 		</a:t>
            </a:r>
            <a:r>
              <a:rPr lang="en-GB" sz="1400" b="1" dirty="0">
                <a:effectLst/>
                <a:latin typeface="Times New Roman" panose="02020603050405020304" pitchFamily="18" charset="0"/>
                <a:ea typeface="Times New Roman" panose="02020603050405020304" pitchFamily="18" charset="0"/>
              </a:rPr>
              <a:t>Monday	– MAC/PHY		19:00-21:00 </a:t>
            </a:r>
            <a:r>
              <a:rPr lang="en-US" sz="1400" b="1" dirty="0">
                <a:effectLst/>
                <a:latin typeface="Times New Roman" panose="02020603050405020304" pitchFamily="18" charset="0"/>
                <a:ea typeface="Times New Roman" panose="02020603050405020304" pitchFamily="18" charset="0"/>
              </a:rPr>
              <a:t>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16</a:t>
            </a:r>
            <a:r>
              <a:rPr lang="en-GB" sz="1400" b="1" dirty="0">
                <a:effectLst/>
                <a:latin typeface="Times New Roman" panose="02020603050405020304" pitchFamily="18" charset="0"/>
                <a:ea typeface="Times New Roman" panose="02020603050405020304" pitchFamily="18" charset="0"/>
              </a:rPr>
              <a:t> 		Wednesday	– Joint**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17</a:t>
            </a:r>
            <a:r>
              <a:rPr lang="en-GB" sz="1400" b="1" dirty="0">
                <a:effectLst/>
                <a:latin typeface="Times New Roman" panose="02020603050405020304" pitchFamily="18" charset="0"/>
                <a:ea typeface="Times New Roman" panose="02020603050405020304" pitchFamily="18" charset="0"/>
              </a:rPr>
              <a:t> 		Thursday	– MAC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21</a:t>
            </a:r>
            <a:r>
              <a:rPr lang="en-GB" sz="1400" b="1" dirty="0">
                <a:effectLst/>
                <a:latin typeface="Times New Roman" panose="02020603050405020304" pitchFamily="18" charset="0"/>
                <a:ea typeface="Times New Roman" panose="02020603050405020304" pitchFamily="18" charset="0"/>
              </a:rPr>
              <a:t> 		Monday	– MAC/PHY		</a:t>
            </a:r>
            <a:r>
              <a:rPr lang="en-US" sz="1400" b="1" dirty="0">
                <a:effectLst/>
                <a:latin typeface="Times New Roman" panose="02020603050405020304" pitchFamily="18" charset="0"/>
                <a:ea typeface="Times New Roman" panose="02020603050405020304" pitchFamily="18" charset="0"/>
              </a:rPr>
              <a:t>19:00-21:00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23</a:t>
            </a:r>
            <a:r>
              <a:rPr lang="en-GB" sz="1400" b="1" dirty="0">
                <a:effectLst/>
                <a:latin typeface="Times New Roman" panose="02020603050405020304" pitchFamily="18" charset="0"/>
                <a:ea typeface="Times New Roman" panose="02020603050405020304" pitchFamily="18" charset="0"/>
              </a:rPr>
              <a:t> 		Wednesday	– Joint**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24</a:t>
            </a:r>
            <a:r>
              <a:rPr lang="en-GB" sz="1400" b="1" dirty="0">
                <a:effectLst/>
                <a:latin typeface="Times New Roman" panose="02020603050405020304" pitchFamily="18" charset="0"/>
                <a:ea typeface="Times New Roman" panose="02020603050405020304" pitchFamily="18" charset="0"/>
              </a:rPr>
              <a:t> 		Thursday	– MAC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28	 	Monday	– </a:t>
            </a:r>
            <a:r>
              <a:rPr lang="en-GB" sz="1400" b="1" dirty="0">
                <a:effectLst/>
                <a:latin typeface="Times New Roman" panose="02020603050405020304" pitchFamily="18" charset="0"/>
                <a:ea typeface="Times New Roman" panose="02020603050405020304" pitchFamily="18" charset="0"/>
              </a:rPr>
              <a:t>MAC/PHY</a:t>
            </a:r>
            <a:r>
              <a:rPr lang="en-US" sz="1400" b="1" dirty="0">
                <a:effectLst/>
                <a:latin typeface="Times New Roman" panose="02020603050405020304" pitchFamily="18" charset="0"/>
                <a:ea typeface="Times New Roman" panose="02020603050405020304" pitchFamily="18" charset="0"/>
              </a:rPr>
              <a:t>		</a:t>
            </a:r>
            <a:r>
              <a:rPr lang="en-GB" sz="1400" b="1" dirty="0">
                <a:effectLst/>
                <a:latin typeface="Times New Roman" panose="02020603050405020304" pitchFamily="18" charset="0"/>
                <a:ea typeface="Times New Roman" panose="02020603050405020304" pitchFamily="18" charset="0"/>
              </a:rPr>
              <a:t>19:00-21:00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Mar 02</a:t>
            </a:r>
            <a:r>
              <a:rPr lang="en-GB" sz="1400" b="1" dirty="0">
                <a:effectLst/>
                <a:latin typeface="Times New Roman" panose="02020603050405020304" pitchFamily="18" charset="0"/>
                <a:ea typeface="Times New Roman" panose="02020603050405020304" pitchFamily="18" charset="0"/>
              </a:rPr>
              <a:t> 		Wednesday	– Joint (Motions)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Mar 03</a:t>
            </a:r>
            <a:r>
              <a:rPr lang="en-GB" sz="1400" b="1" dirty="0">
                <a:effectLst/>
                <a:latin typeface="Times New Roman" panose="02020603050405020304" pitchFamily="18" charset="0"/>
                <a:ea typeface="Times New Roman" panose="02020603050405020304" pitchFamily="18" charset="0"/>
              </a:rPr>
              <a:t>		Thursday	– MAC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Mar 07</a:t>
            </a:r>
            <a:r>
              <a:rPr lang="en-GB" sz="1400" b="1" dirty="0">
                <a:effectLst/>
                <a:latin typeface="Times New Roman" panose="02020603050405020304" pitchFamily="18" charset="0"/>
                <a:ea typeface="Times New Roman" panose="02020603050405020304" pitchFamily="18" charset="0"/>
              </a:rPr>
              <a:t> 		Monday	– MAC/PHY		</a:t>
            </a:r>
            <a:r>
              <a:rPr lang="en-US" sz="1400" b="1" dirty="0">
                <a:effectLst/>
                <a:latin typeface="Times New Roman" panose="02020603050405020304" pitchFamily="18" charset="0"/>
                <a:ea typeface="Times New Roman" panose="02020603050405020304" pitchFamily="18" charset="0"/>
              </a:rPr>
              <a:t>19:00-21:00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Mar 09</a:t>
            </a:r>
            <a:r>
              <a:rPr lang="en-GB" sz="1400" b="1" dirty="0">
                <a:effectLst/>
                <a:latin typeface="Times New Roman" panose="02020603050405020304" pitchFamily="18" charset="0"/>
                <a:ea typeface="Times New Roman" panose="02020603050405020304" pitchFamily="18" charset="0"/>
              </a:rPr>
              <a:t> 		Wednesday	– Joint**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Mar 10</a:t>
            </a:r>
            <a:r>
              <a:rPr lang="en-GB" sz="1400" b="1" dirty="0">
                <a:effectLst/>
                <a:latin typeface="Times New Roman" panose="02020603050405020304" pitchFamily="18" charset="0"/>
                <a:ea typeface="Times New Roman" panose="02020603050405020304" pitchFamily="18" charset="0"/>
              </a:rPr>
              <a:t> 		Thursday	– MAC			</a:t>
            </a:r>
            <a:r>
              <a:rPr lang="en-US" sz="1400" b="1" dirty="0">
                <a:effectLst/>
                <a:latin typeface="Times New Roman" panose="02020603050405020304" pitchFamily="18" charset="0"/>
                <a:ea typeface="Times New Roman" panose="02020603050405020304" pitchFamily="18" charset="0"/>
              </a:rPr>
              <a:t>10:00-12:00 ET</a:t>
            </a:r>
          </a:p>
          <a:p>
            <a:pPr marL="0" marR="0" lvl="0" indent="0">
              <a:spcBef>
                <a:spcPts val="0"/>
              </a:spcBef>
              <a:spcAft>
                <a:spcPts val="1200"/>
              </a:spcAft>
            </a:pPr>
            <a:endParaRPr lang="en-US" sz="1100" dirty="0">
              <a:latin typeface="Times New Roman" panose="02020603050405020304" pitchFamily="18" charset="0"/>
              <a:ea typeface="Times New Roman" panose="02020603050405020304" pitchFamily="18" charset="0"/>
            </a:endParaRPr>
          </a:p>
          <a:p>
            <a:pPr marL="0" indent="0">
              <a:spcBef>
                <a:spcPts val="0"/>
              </a:spcBef>
              <a:spcAft>
                <a:spcPts val="1200"/>
              </a:spcAft>
            </a:pPr>
            <a:r>
              <a:rPr lang="en-GB" sz="1400" b="1" dirty="0">
                <a:effectLst/>
                <a:latin typeface="Times New Roman" panose="02020603050405020304" pitchFamily="18" charset="0"/>
                <a:ea typeface="Times New Roman" panose="02020603050405020304" pitchFamily="18" charset="0"/>
              </a:rPr>
              <a:t>** Can be modified to MAC/PHY on the fly with pre-announcement.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endParaRPr lang="en-US" sz="1400" dirty="0">
              <a:effectLst/>
              <a:latin typeface="Times New Roman" panose="02020603050405020304" pitchFamily="18" charset="0"/>
              <a:ea typeface="Times New Roman" panose="02020603050405020304" pitchFamily="18" charset="0"/>
            </a:endParaRPr>
          </a:p>
        </p:txBody>
      </p:sp>
      <p:sp>
        <p:nvSpPr>
          <p:cNvPr id="12" name="Content Placeholder 2">
            <a:extLst>
              <a:ext uri="{FF2B5EF4-FFF2-40B4-BE49-F238E27FC236}">
                <a16:creationId xmlns:a16="http://schemas.microsoft.com/office/drawing/2014/main" id="{1737DF73-1D87-41BC-91FB-A745EB8262F3}"/>
              </a:ext>
            </a:extLst>
          </p:cNvPr>
          <p:cNvSpPr txBox="1">
            <a:spLocks/>
          </p:cNvSpPr>
          <p:nvPr/>
        </p:nvSpPr>
        <p:spPr bwMode="auto">
          <a:xfrm>
            <a:off x="834435" y="1447801"/>
            <a:ext cx="5437717"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lvl="0" indent="0">
              <a:spcBef>
                <a:spcPts val="0"/>
              </a:spcBef>
              <a:spcAft>
                <a:spcPts val="1200"/>
              </a:spcAft>
            </a:pPr>
            <a:r>
              <a:rPr lang="en-US" sz="1400" b="1">
                <a:effectLst/>
                <a:latin typeface="Times New Roman" panose="02020603050405020304" pitchFamily="18" charset="0"/>
                <a:ea typeface="Times New Roman" panose="02020603050405020304" pitchFamily="18" charset="0"/>
              </a:rPr>
              <a:t>Jan </a:t>
            </a:r>
            <a:r>
              <a:rPr lang="en-US" sz="1400" b="1" dirty="0">
                <a:effectLst/>
                <a:latin typeface="Times New Roman" panose="02020603050405020304" pitchFamily="18" charset="0"/>
                <a:ea typeface="Times New Roman" panose="02020603050405020304" pitchFamily="18" charset="0"/>
              </a:rPr>
              <a:t>26		</a:t>
            </a:r>
            <a:r>
              <a:rPr lang="en-GB" sz="1400" b="1" dirty="0">
                <a:effectLst/>
                <a:latin typeface="Times New Roman" panose="02020603050405020304" pitchFamily="18" charset="0"/>
                <a:ea typeface="Times New Roman" panose="02020603050405020304" pitchFamily="18" charset="0"/>
              </a:rPr>
              <a:t>Wednesday	– MAC (No SP)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Jan 27 		</a:t>
            </a:r>
            <a:r>
              <a:rPr lang="en-GB" sz="1400" b="1" dirty="0">
                <a:effectLst/>
                <a:latin typeface="Times New Roman" panose="02020603050405020304" pitchFamily="18" charset="0"/>
                <a:ea typeface="Times New Roman" panose="02020603050405020304" pitchFamily="18" charset="0"/>
              </a:rPr>
              <a:t>Thursday 	– MAC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Jan 31		</a:t>
            </a: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Monday 	– </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No Conf Call</a:t>
            </a: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		Holiday</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02 		Wednesday	– </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No Conf Call</a:t>
            </a: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		Holiday</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03</a:t>
            </a: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 		Thursday	– </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No Conf Call</a:t>
            </a: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		Holiday</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07</a:t>
            </a:r>
            <a:r>
              <a:rPr lang="en-GB" sz="1400" b="1" dirty="0">
                <a:effectLst/>
                <a:latin typeface="Times New Roman" panose="02020603050405020304" pitchFamily="18" charset="0"/>
                <a:ea typeface="Times New Roman" panose="02020603050405020304" pitchFamily="18" charset="0"/>
              </a:rPr>
              <a:t> 		Monday	– MAC/PHY		19:00-21:00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09</a:t>
            </a:r>
            <a:r>
              <a:rPr lang="en-GB" sz="1400" b="1" dirty="0">
                <a:effectLst/>
                <a:latin typeface="Times New Roman" panose="02020603050405020304" pitchFamily="18" charset="0"/>
                <a:ea typeface="Times New Roman" panose="02020603050405020304" pitchFamily="18" charset="0"/>
              </a:rPr>
              <a:t> 		Wednesday	– Joint (Motions)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10</a:t>
            </a:r>
            <a:r>
              <a:rPr lang="en-GB" sz="1400" b="1" dirty="0">
                <a:effectLst/>
                <a:latin typeface="Times New Roman" panose="02020603050405020304" pitchFamily="18" charset="0"/>
                <a:ea typeface="Times New Roman" panose="02020603050405020304" pitchFamily="18" charset="0"/>
              </a:rPr>
              <a:t>		Thursday	– MAC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marL="0" indent="0">
              <a:spcBef>
                <a:spcPts val="0"/>
              </a:spcBef>
              <a:spcAft>
                <a:spcPts val="1200"/>
              </a:spcAft>
            </a:pPr>
            <a:endParaRPr lang="en-US" sz="1050" dirty="0">
              <a:effectLst/>
              <a:latin typeface="Times New Roman" panose="02020603050405020304" pitchFamily="18" charset="0"/>
              <a:ea typeface="Times New Roman" panose="02020603050405020304" pitchFamily="18" charset="0"/>
            </a:endParaRPr>
          </a:p>
        </p:txBody>
      </p:sp>
      <p:sp>
        <p:nvSpPr>
          <p:cNvPr id="3" name="Footer Placeholder 2">
            <a:extLst>
              <a:ext uri="{FF2B5EF4-FFF2-40B4-BE49-F238E27FC236}">
                <a16:creationId xmlns:a16="http://schemas.microsoft.com/office/drawing/2014/main" id="{1F105BE5-E17F-4906-BDCF-DDAFAABA67A1}"/>
              </a:ext>
            </a:extLst>
          </p:cNvPr>
          <p:cNvSpPr>
            <a:spLocks noGrp="1"/>
          </p:cNvSpPr>
          <p:nvPr>
            <p:ph type="ftr" idx="14"/>
          </p:nvPr>
        </p:nvSpPr>
        <p:spPr/>
        <p:txBody>
          <a:bodyPr/>
          <a:lstStyle/>
          <a:p>
            <a:r>
              <a:rPr lang="en-GB"/>
              <a:t>Alfred Asterjadhi, Qualcomm</a:t>
            </a:r>
            <a:endParaRPr lang="en-GB" dirty="0"/>
          </a:p>
        </p:txBody>
      </p:sp>
      <p:sp>
        <p:nvSpPr>
          <p:cNvPr id="7" name="Slide Number Placeholder 6">
            <a:extLst>
              <a:ext uri="{FF2B5EF4-FFF2-40B4-BE49-F238E27FC236}">
                <a16:creationId xmlns:a16="http://schemas.microsoft.com/office/drawing/2014/main" id="{C0BFCA14-EC43-41BB-AAB8-BA9427FBF62A}"/>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9" name="Date Placeholder 8">
            <a:extLst>
              <a:ext uri="{FF2B5EF4-FFF2-40B4-BE49-F238E27FC236}">
                <a16:creationId xmlns:a16="http://schemas.microsoft.com/office/drawing/2014/main" id="{023F0879-F3AC-4B5E-B6CD-3DC976E2336C}"/>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8298475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2DC9-A3A7-4A8B-92B1-7E0AABF4FECD}"/>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0CE16CDD-E6B1-4592-BD5F-9D0A24F31DE4}"/>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solidFill>
                  <a:srgbClr val="00B050"/>
                </a:solidFill>
              </a:rPr>
              <a:t>PAR approved													Mar           2019</a:t>
            </a:r>
          </a:p>
          <a:p>
            <a:pPr>
              <a:buFont typeface="Arial" panose="020B0604020202020204" pitchFamily="34" charset="0"/>
              <a:buChar char="•"/>
            </a:pPr>
            <a:r>
              <a:rPr lang="en-US" dirty="0">
                <a:solidFill>
                  <a:srgbClr val="00B050"/>
                </a:solidFill>
              </a:rPr>
              <a:t>First TG meeting													May           2019</a:t>
            </a:r>
          </a:p>
          <a:p>
            <a:pPr>
              <a:buFont typeface="Arial" panose="020B0604020202020204" pitchFamily="34" charset="0"/>
              <a:buChar char="•"/>
            </a:pPr>
            <a:r>
              <a:rPr lang="en-US" dirty="0">
                <a:solidFill>
                  <a:srgbClr val="00B050"/>
                </a:solidFill>
              </a:rPr>
              <a:t>D0.1																Sep            2020</a:t>
            </a:r>
          </a:p>
          <a:p>
            <a:pPr>
              <a:buFont typeface="Arial" panose="020B0604020202020204" pitchFamily="34" charset="0"/>
              <a:buChar char="•"/>
            </a:pPr>
            <a:r>
              <a:rPr lang="en-US" dirty="0">
                <a:solidFill>
                  <a:srgbClr val="00B050"/>
                </a:solidFill>
              </a:rPr>
              <a:t>D1.0 WG Comment Collection 									May 		2021</a:t>
            </a:r>
          </a:p>
          <a:p>
            <a:pPr>
              <a:buFont typeface="Arial" panose="020B0604020202020204" pitchFamily="34" charset="0"/>
              <a:buChar char="•"/>
            </a:pPr>
            <a:r>
              <a:rPr lang="en-US" dirty="0">
                <a:solidFill>
                  <a:schemeClr val="tx1"/>
                </a:solidFill>
              </a:rPr>
              <a:t>D2.0 WG Comment Collection									Mar 		2022</a:t>
            </a:r>
          </a:p>
          <a:p>
            <a:pPr>
              <a:buFont typeface="Arial" panose="020B0604020202020204" pitchFamily="34" charset="0"/>
              <a:buChar char="•"/>
            </a:pPr>
            <a:r>
              <a:rPr lang="en-US" dirty="0">
                <a:solidFill>
                  <a:schemeClr val="tx1"/>
                </a:solidFill>
              </a:rPr>
              <a:t>D3.0 Letter Ballot </a:t>
            </a:r>
            <a:r>
              <a:rPr lang="en-US" dirty="0"/>
              <a:t>												Nov  		2022</a:t>
            </a:r>
          </a:p>
          <a:p>
            <a:pPr>
              <a:buFont typeface="Arial" panose="020B0604020202020204" pitchFamily="34" charset="0"/>
              <a:buChar char="•"/>
            </a:pPr>
            <a:r>
              <a:rPr lang="en-US" dirty="0"/>
              <a:t>Initial Sponsor Ballot (D4.0)										May           2023</a:t>
            </a:r>
          </a:p>
          <a:p>
            <a:pPr>
              <a:buFont typeface="Arial" panose="020B0604020202020204" pitchFamily="34" charset="0"/>
              <a:buChar char="•"/>
            </a:pPr>
            <a:r>
              <a:rPr lang="en-US" dirty="0"/>
              <a:t>Final 802.11 WG approval										Mar           2024</a:t>
            </a:r>
          </a:p>
          <a:p>
            <a:pPr>
              <a:buFont typeface="Arial" panose="020B0604020202020204" pitchFamily="34" charset="0"/>
              <a:buChar char="•"/>
            </a:pPr>
            <a:r>
              <a:rPr lang="en-US" dirty="0"/>
              <a:t>802 EC approval													Mar           2024</a:t>
            </a:r>
          </a:p>
          <a:p>
            <a:pPr>
              <a:buFont typeface="Arial" panose="020B0604020202020204" pitchFamily="34" charset="0"/>
              <a:buChar char="•"/>
            </a:pPr>
            <a:r>
              <a:rPr lang="en-US" dirty="0" err="1"/>
              <a:t>RevCom</a:t>
            </a:r>
            <a:r>
              <a:rPr lang="en-US" dirty="0"/>
              <a:t> and SASB approval									May           2024</a:t>
            </a:r>
          </a:p>
        </p:txBody>
      </p:sp>
      <p:sp>
        <p:nvSpPr>
          <p:cNvPr id="7" name="Footer Placeholder 6">
            <a:extLst>
              <a:ext uri="{FF2B5EF4-FFF2-40B4-BE49-F238E27FC236}">
                <a16:creationId xmlns:a16="http://schemas.microsoft.com/office/drawing/2014/main" id="{1C49A165-12A0-4EA0-AE82-00A6738D117A}"/>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94FA5D64-C3C4-46D4-8FC0-B28CC7D253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9" name="Date Placeholder 8">
            <a:extLst>
              <a:ext uri="{FF2B5EF4-FFF2-40B4-BE49-F238E27FC236}">
                <a16:creationId xmlns:a16="http://schemas.microsoft.com/office/drawing/2014/main" id="{79951F06-EFC1-42B3-95C8-C7C8E03D6A5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4892080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2209800" y="914400"/>
            <a:ext cx="7772400" cy="1066800"/>
          </a:xfrm>
          <a:noFill/>
        </p:spPr>
        <p:txBody>
          <a:bodyPr/>
          <a:lstStyle/>
          <a:p>
            <a:r>
              <a:rPr lang="en-US" altLang="zh-CN" sz="2800" dirty="0"/>
              <a:t>Task Group BF</a:t>
            </a:r>
            <a:br>
              <a:rPr lang="en-US" altLang="en-US" sz="2800" dirty="0"/>
            </a:br>
            <a:r>
              <a:rPr lang="en-US" altLang="zh-CN" sz="2800" dirty="0">
                <a:solidFill>
                  <a:srgbClr val="0000FF"/>
                </a:solidFill>
              </a:rPr>
              <a:t>January </a:t>
            </a:r>
            <a:r>
              <a:rPr lang="en-US" altLang="en-US" sz="2800" dirty="0"/>
              <a:t>2022 Closing Report</a:t>
            </a:r>
            <a:endParaRPr lang="en-US" sz="2800" strike="sngStrike" dirty="0">
              <a:solidFill>
                <a:srgbClr val="FF0000"/>
              </a:solidFill>
            </a:endParaRPr>
          </a:p>
        </p:txBody>
      </p:sp>
      <p:sp>
        <p:nvSpPr>
          <p:cNvPr id="7173" name="Rectangle 6"/>
          <p:cNvSpPr>
            <a:spLocks noGrp="1" noChangeArrowheads="1"/>
          </p:cNvSpPr>
          <p:nvPr>
            <p:ph idx="1"/>
          </p:nvPr>
        </p:nvSpPr>
        <p:spPr>
          <a:xfrm>
            <a:off x="2209800" y="2515232"/>
            <a:ext cx="7772400" cy="532769"/>
          </a:xfrm>
          <a:noFill/>
        </p:spPr>
        <p:txBody>
          <a:bodyPr/>
          <a:lstStyle/>
          <a:p>
            <a:pPr algn="ctr">
              <a:buFontTx/>
              <a:buNone/>
            </a:pPr>
            <a:r>
              <a:rPr lang="en-US" sz="2000" dirty="0"/>
              <a:t>Date:</a:t>
            </a:r>
            <a:r>
              <a:rPr lang="en-US" sz="2000" b="0" dirty="0"/>
              <a:t> 2022-01-24</a:t>
            </a:r>
          </a:p>
        </p:txBody>
      </p:sp>
      <p:sp>
        <p:nvSpPr>
          <p:cNvPr id="8" name="Rectangle 12"/>
          <p:cNvSpPr>
            <a:spLocks noChangeArrowheads="1"/>
          </p:cNvSpPr>
          <p:nvPr/>
        </p:nvSpPr>
        <p:spPr bwMode="auto">
          <a:xfrm>
            <a:off x="2209801" y="2614489"/>
            <a:ext cx="1368339" cy="250021"/>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2220705771"/>
              </p:ext>
            </p:extLst>
          </p:nvPr>
        </p:nvGraphicFramePr>
        <p:xfrm>
          <a:off x="2362200" y="3443108"/>
          <a:ext cx="7620000" cy="824092"/>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45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Footer Placeholder 1">
            <a:extLst>
              <a:ext uri="{FF2B5EF4-FFF2-40B4-BE49-F238E27FC236}">
                <a16:creationId xmlns:a16="http://schemas.microsoft.com/office/drawing/2014/main" id="{2F709F55-0523-4390-86CE-01621E5F9ACF}"/>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F7B83F71-1919-4175-BE81-3F7D560BE93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4" name="Date Placeholder 3">
            <a:extLst>
              <a:ext uri="{FF2B5EF4-FFF2-40B4-BE49-F238E27FC236}">
                <a16:creationId xmlns:a16="http://schemas.microsoft.com/office/drawing/2014/main" id="{C011C9F6-5AA2-49D6-A0C8-42F2F4419681}"/>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618932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09801" y="685801"/>
            <a:ext cx="7770813" cy="457200"/>
          </a:xfrm>
        </p:spPr>
        <p:txBody>
          <a:bodyPr/>
          <a:lstStyle/>
          <a:p>
            <a:r>
              <a:rPr lang="en-US" sz="2800" dirty="0"/>
              <a:t>Abstract</a:t>
            </a:r>
          </a:p>
        </p:txBody>
      </p:sp>
      <p:sp>
        <p:nvSpPr>
          <p:cNvPr id="7" name="Content Placeholder 2"/>
          <p:cNvSpPr txBox="1">
            <a:spLocks noChangeArrowheads="1"/>
          </p:cNvSpPr>
          <p:nvPr/>
        </p:nvSpPr>
        <p:spPr bwMode="auto">
          <a:xfrm>
            <a:off x="2209800" y="1325058"/>
            <a:ext cx="7770813" cy="499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342900" algn="just">
              <a:spcBef>
                <a:spcPct val="20000"/>
              </a:spcBef>
            </a:pPr>
            <a:r>
              <a:rPr lang="en-US" altLang="en-US" b="1" kern="0" dirty="0">
                <a:solidFill>
                  <a:srgbClr val="000000"/>
                </a:solidFill>
                <a:latin typeface="Times New Roman"/>
                <a:ea typeface="MS PGothic" pitchFamily="34" charset="-128"/>
              </a:rPr>
              <a:t>This document is the closing report for </a:t>
            </a:r>
            <a:r>
              <a:rPr lang="en-US" altLang="zh-CN" b="1" kern="0" dirty="0">
                <a:solidFill>
                  <a:srgbClr val="000000"/>
                </a:solidFill>
                <a:latin typeface="Times New Roman"/>
                <a:ea typeface="MS PGothic" pitchFamily="34" charset="-128"/>
              </a:rPr>
              <a:t>Task Group BF </a:t>
            </a:r>
            <a:r>
              <a:rPr lang="en-US" altLang="en-US" b="1" kern="0" dirty="0">
                <a:solidFill>
                  <a:srgbClr val="000000"/>
                </a:solidFill>
                <a:latin typeface="Times New Roman"/>
                <a:ea typeface="MS PGothic" pitchFamily="34" charset="-128"/>
              </a:rPr>
              <a:t>for the </a:t>
            </a:r>
            <a:r>
              <a:rPr lang="en-US" altLang="zh-CN" b="1" kern="0" dirty="0">
                <a:solidFill>
                  <a:srgbClr val="0000FF"/>
                </a:solidFill>
                <a:latin typeface="Times New Roman"/>
                <a:ea typeface="MS PGothic" pitchFamily="34" charset="-128"/>
              </a:rPr>
              <a:t>January 2022 </a:t>
            </a:r>
            <a:r>
              <a:rPr lang="en-US" altLang="en-US" b="1" kern="0" dirty="0">
                <a:solidFill>
                  <a:srgbClr val="000000"/>
                </a:solidFill>
                <a:latin typeface="Times New Roman"/>
                <a:ea typeface="MS PGothic" pitchFamily="34" charset="-128"/>
              </a:rPr>
              <a:t>session.</a:t>
            </a:r>
          </a:p>
        </p:txBody>
      </p:sp>
      <p:sp>
        <p:nvSpPr>
          <p:cNvPr id="2" name="Footer Placeholder 1">
            <a:extLst>
              <a:ext uri="{FF2B5EF4-FFF2-40B4-BE49-F238E27FC236}">
                <a16:creationId xmlns:a16="http://schemas.microsoft.com/office/drawing/2014/main" id="{04734C5F-3F64-4A49-BBA3-0A8F170A02FB}"/>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473E1B6E-541F-406E-81C3-9A1B6308552B}"/>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8" name="Date Placeholder 7">
            <a:extLst>
              <a:ext uri="{FF2B5EF4-FFF2-40B4-BE49-F238E27FC236}">
                <a16:creationId xmlns:a16="http://schemas.microsoft.com/office/drawing/2014/main" id="{13DF148E-2D41-4D9D-8082-202E8A6111C6}"/>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5767294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09801" y="685801"/>
            <a:ext cx="7770813" cy="457200"/>
          </a:xfrm>
        </p:spPr>
        <p:txBody>
          <a:bodyPr/>
          <a:lstStyle/>
          <a:p>
            <a:r>
              <a:rPr lang="en-US" altLang="zh-CN" sz="2800" dirty="0" err="1"/>
              <a:t>TGbf</a:t>
            </a:r>
            <a:r>
              <a:rPr lang="en-US" altLang="zh-CN" sz="2800" dirty="0"/>
              <a:t> (WLAN Sensing) – </a:t>
            </a:r>
            <a:r>
              <a:rPr lang="en-US" altLang="zh-CN" sz="2800" dirty="0">
                <a:solidFill>
                  <a:srgbClr val="0000FF"/>
                </a:solidFill>
              </a:rPr>
              <a:t>January </a:t>
            </a:r>
            <a:r>
              <a:rPr lang="en-US" altLang="zh-CN" sz="2800" dirty="0"/>
              <a:t>2022 </a:t>
            </a:r>
            <a:endParaRPr lang="en-US" altLang="en-US" sz="2800" dirty="0"/>
          </a:p>
        </p:txBody>
      </p:sp>
      <p:sp>
        <p:nvSpPr>
          <p:cNvPr id="8" name="Content Placeholder 2"/>
          <p:cNvSpPr txBox="1">
            <a:spLocks noChangeArrowheads="1"/>
          </p:cNvSpPr>
          <p:nvPr/>
        </p:nvSpPr>
        <p:spPr bwMode="auto">
          <a:xfrm>
            <a:off x="2209800" y="1325058"/>
            <a:ext cx="8001001" cy="499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342900" indent="-342900" algn="just" eaLnBrk="1" hangingPunct="1">
              <a:spcBef>
                <a:spcPts val="0"/>
              </a:spcBef>
              <a:spcAft>
                <a:spcPts val="600"/>
              </a:spcAft>
              <a:buFont typeface="Arial" panose="020B0604020202020204" pitchFamily="34" charset="0"/>
              <a:buChar char="•"/>
            </a:pPr>
            <a:r>
              <a:rPr lang="en-US" altLang="zh-CN" b="1" kern="0" dirty="0">
                <a:solidFill>
                  <a:srgbClr val="000000"/>
                </a:solidFill>
                <a:latin typeface="Times New Roman"/>
                <a:ea typeface="MS Gothic"/>
              </a:rPr>
              <a:t>Progress during </a:t>
            </a:r>
            <a:r>
              <a:rPr lang="en-US" altLang="zh-CN" b="1" kern="0" dirty="0">
                <a:solidFill>
                  <a:srgbClr val="0000FF"/>
                </a:solidFill>
                <a:latin typeface="Times New Roman"/>
                <a:ea typeface="MS PGothic" pitchFamily="34" charset="-128"/>
              </a:rPr>
              <a:t>January </a:t>
            </a:r>
            <a:r>
              <a:rPr lang="en-US" altLang="zh-CN" b="1" kern="0" dirty="0">
                <a:solidFill>
                  <a:srgbClr val="000000"/>
                </a:solidFill>
                <a:latin typeface="Times New Roman"/>
                <a:ea typeface="MS Gothic"/>
              </a:rPr>
              <a:t>2022 meeting</a:t>
            </a:r>
          </a:p>
          <a:p>
            <a:pPr marL="720725" lvl="1" indent="-342900" algn="just" eaLnBrk="1" hangingPunct="1">
              <a:spcBef>
                <a:spcPts val="0"/>
              </a:spcBef>
              <a:spcAft>
                <a:spcPts val="600"/>
              </a:spcAft>
              <a:buFont typeface="Times New Roman" panose="02020603050405020304" pitchFamily="18" charset="0"/>
              <a:buChar char="−"/>
            </a:pPr>
            <a:r>
              <a:rPr lang="en-US" altLang="zh-CN" sz="2000" kern="0" dirty="0">
                <a:solidFill>
                  <a:srgbClr val="000000"/>
                </a:solidFill>
                <a:latin typeface="Times New Roman"/>
                <a:ea typeface="MS Gothic"/>
              </a:rPr>
              <a:t>4 teleconference calls for </a:t>
            </a:r>
            <a:r>
              <a:rPr lang="en-US" altLang="zh-CN" sz="2000" kern="0" dirty="0" err="1">
                <a:solidFill>
                  <a:srgbClr val="000000"/>
                </a:solidFill>
                <a:latin typeface="Times New Roman"/>
                <a:ea typeface="MS Gothic"/>
              </a:rPr>
              <a:t>TGbf</a:t>
            </a:r>
            <a:r>
              <a:rPr lang="en-US" altLang="zh-CN" sz="2000" kern="0" dirty="0">
                <a:solidFill>
                  <a:srgbClr val="000000"/>
                </a:solidFill>
                <a:latin typeface="Times New Roman"/>
                <a:ea typeface="MS Gothic"/>
              </a:rPr>
              <a:t> (</a:t>
            </a:r>
            <a:r>
              <a:rPr lang="en-US" altLang="zh-CN" sz="2000" kern="0" dirty="0">
                <a:solidFill>
                  <a:srgbClr val="0000FF"/>
                </a:solidFill>
                <a:latin typeface="Times New Roman"/>
                <a:ea typeface="MS Gothic"/>
              </a:rPr>
              <a:t>January 18, 19, 21, 24, </a:t>
            </a:r>
            <a:r>
              <a:rPr lang="en-US" altLang="zh-CN" sz="2000" kern="0" dirty="0">
                <a:solidFill>
                  <a:srgbClr val="000000"/>
                </a:solidFill>
                <a:latin typeface="Times New Roman"/>
                <a:ea typeface="MS Gothic"/>
              </a:rPr>
              <a:t>9am - 11:00am ET)</a:t>
            </a:r>
          </a:p>
          <a:p>
            <a:pPr marL="720725" lvl="1" indent="-342900" algn="just" eaLnBrk="1" hangingPunct="1">
              <a:spcBef>
                <a:spcPts val="0"/>
              </a:spcBef>
              <a:spcAft>
                <a:spcPts val="600"/>
              </a:spcAft>
              <a:buFont typeface="Times New Roman" panose="02020603050405020304" pitchFamily="18" charset="0"/>
              <a:buChar char="−"/>
            </a:pPr>
            <a:r>
              <a:rPr lang="en-US" altLang="zh-CN" sz="2000" kern="0" dirty="0">
                <a:solidFill>
                  <a:srgbClr val="000000"/>
                </a:solidFill>
                <a:latin typeface="Times New Roman"/>
                <a:ea typeface="MS Gothic"/>
              </a:rPr>
              <a:t>Presentation of technical submissions </a:t>
            </a:r>
            <a:r>
              <a:rPr lang="it-IT" altLang="zh-CN" sz="2000" kern="0" dirty="0">
                <a:solidFill>
                  <a:srgbClr val="000000"/>
                </a:solidFill>
                <a:latin typeface="Times New Roman"/>
                <a:ea typeface="MS Gothic"/>
              </a:rPr>
              <a:t>(e.g., Feedback type, general protocol and procedure……)</a:t>
            </a:r>
          </a:p>
          <a:p>
            <a:pPr marL="720725" lvl="1" indent="-342900" algn="just" eaLnBrk="1" hangingPunct="1">
              <a:spcBef>
                <a:spcPts val="0"/>
              </a:spcBef>
              <a:spcAft>
                <a:spcPts val="600"/>
              </a:spcAft>
              <a:buFont typeface="Times New Roman" panose="02020603050405020304" pitchFamily="18" charset="0"/>
              <a:buChar char="−"/>
            </a:pPr>
            <a:r>
              <a:rPr lang="en-US" altLang="zh-CN" sz="2000" kern="0" dirty="0">
                <a:solidFill>
                  <a:srgbClr val="000000"/>
                </a:solidFill>
                <a:latin typeface="Times New Roman"/>
                <a:ea typeface="MS Gothic"/>
              </a:rPr>
              <a:t>Developing the SFD and </a:t>
            </a:r>
            <a:r>
              <a:rPr lang="en-US" altLang="zh-CN" sz="2000" kern="0" dirty="0">
                <a:solidFill>
                  <a:srgbClr val="0000FF"/>
                </a:solidFill>
                <a:latin typeface="Times New Roman"/>
                <a:ea typeface="MS Gothic"/>
              </a:rPr>
              <a:t>D0.1</a:t>
            </a:r>
            <a:r>
              <a:rPr lang="en-US" altLang="zh-CN" sz="2000" kern="0" dirty="0">
                <a:solidFill>
                  <a:srgbClr val="000000"/>
                </a:solidFill>
                <a:latin typeface="Times New Roman"/>
                <a:ea typeface="MS Gothic"/>
              </a:rPr>
              <a:t> </a:t>
            </a:r>
          </a:p>
          <a:p>
            <a:pPr marL="720725" lvl="1" indent="-342900" algn="just" eaLnBrk="1" hangingPunct="1">
              <a:spcBef>
                <a:spcPts val="0"/>
              </a:spcBef>
              <a:spcAft>
                <a:spcPts val="600"/>
              </a:spcAft>
              <a:buFont typeface="Times New Roman" panose="02020603050405020304" pitchFamily="18" charset="0"/>
              <a:buChar char="−"/>
            </a:pPr>
            <a:endParaRPr lang="en-US" altLang="zh-CN" sz="2000" kern="0" dirty="0">
              <a:solidFill>
                <a:srgbClr val="000000"/>
              </a:solidFill>
              <a:latin typeface="Times New Roman"/>
              <a:ea typeface="MS Gothic"/>
            </a:endParaRPr>
          </a:p>
          <a:p>
            <a:pPr marL="1657350" lvl="3" indent="-342900" algn="just" eaLnBrk="1" hangingPunct="1">
              <a:spcBef>
                <a:spcPts val="0"/>
              </a:spcBef>
              <a:spcAft>
                <a:spcPts val="600"/>
              </a:spcAft>
              <a:buFont typeface="Arial" panose="020B0604020202020204" pitchFamily="34" charset="0"/>
              <a:buChar char="•"/>
            </a:pPr>
            <a:endParaRPr lang="en-US" altLang="zh-CN" sz="1600" kern="0" dirty="0">
              <a:solidFill>
                <a:srgbClr val="000000"/>
              </a:solidFill>
              <a:latin typeface="Times New Roman"/>
              <a:ea typeface="MS Gothic"/>
            </a:endParaRPr>
          </a:p>
          <a:p>
            <a:pPr marL="342900" indent="-342900" algn="just" eaLnBrk="1" hangingPunct="1">
              <a:spcBef>
                <a:spcPts val="0"/>
              </a:spcBef>
              <a:spcAft>
                <a:spcPts val="600"/>
              </a:spcAft>
              <a:buFont typeface="Arial" panose="020B0604020202020204" pitchFamily="34" charset="0"/>
              <a:buChar char="•"/>
            </a:pPr>
            <a:r>
              <a:rPr lang="en-US" altLang="zh-CN" b="1" kern="0" dirty="0">
                <a:solidFill>
                  <a:srgbClr val="000000"/>
                </a:solidFill>
                <a:latin typeface="Times New Roman"/>
                <a:ea typeface="MS Gothic"/>
              </a:rPr>
              <a:t>Goals for the next two months</a:t>
            </a:r>
          </a:p>
          <a:p>
            <a:pPr marL="720725" lvl="1" indent="-342900" algn="just" eaLnBrk="1" hangingPunct="1">
              <a:spcBef>
                <a:spcPts val="0"/>
              </a:spcBef>
              <a:spcAft>
                <a:spcPts val="600"/>
              </a:spcAft>
              <a:buFont typeface="Times New Roman" panose="02020603050405020304" pitchFamily="18" charset="0"/>
              <a:buChar char="−"/>
            </a:pPr>
            <a:r>
              <a:rPr lang="en-US" altLang="zh-CN" sz="2000" kern="0" dirty="0">
                <a:solidFill>
                  <a:srgbClr val="000000"/>
                </a:solidFill>
                <a:latin typeface="Times New Roman"/>
                <a:ea typeface="MS Gothic"/>
              </a:rPr>
              <a:t>Presentation of technical submissions </a:t>
            </a:r>
            <a:r>
              <a:rPr lang="it-IT" altLang="zh-CN" sz="2000" kern="0" dirty="0">
                <a:solidFill>
                  <a:srgbClr val="000000"/>
                </a:solidFill>
                <a:latin typeface="Times New Roman"/>
                <a:ea typeface="MS Gothic"/>
              </a:rPr>
              <a:t>(e.g., </a:t>
            </a:r>
            <a:r>
              <a:rPr lang="it-IT" altLang="zh-CN" sz="2000" kern="0" dirty="0">
                <a:solidFill>
                  <a:srgbClr val="0000FF"/>
                </a:solidFill>
                <a:latin typeface="Times New Roman"/>
                <a:ea typeface="MS Gothic"/>
              </a:rPr>
              <a:t>PDT for D0.1, </a:t>
            </a:r>
            <a:r>
              <a:rPr lang="it-IT" altLang="zh-CN" sz="2000" kern="0" dirty="0">
                <a:solidFill>
                  <a:srgbClr val="000000"/>
                </a:solidFill>
                <a:latin typeface="Times New Roman"/>
                <a:ea typeface="MS Gothic"/>
              </a:rPr>
              <a:t>Feedback type, general protocol and procedure ……)</a:t>
            </a:r>
            <a:endParaRPr lang="en-US" altLang="zh-CN" sz="2000" kern="0" dirty="0">
              <a:solidFill>
                <a:srgbClr val="000000"/>
              </a:solidFill>
              <a:latin typeface="Times New Roman"/>
              <a:ea typeface="MS Gothic"/>
            </a:endParaRPr>
          </a:p>
          <a:p>
            <a:pPr marL="720725" lvl="1" indent="-342900" algn="just" eaLnBrk="1" hangingPunct="1">
              <a:spcBef>
                <a:spcPts val="0"/>
              </a:spcBef>
              <a:spcAft>
                <a:spcPts val="600"/>
              </a:spcAft>
              <a:buFont typeface="Times New Roman" panose="02020603050405020304" pitchFamily="18" charset="0"/>
              <a:buChar char="−"/>
            </a:pPr>
            <a:r>
              <a:rPr lang="en-US" altLang="zh-CN" sz="2000" kern="0" dirty="0">
                <a:solidFill>
                  <a:srgbClr val="000000"/>
                </a:solidFill>
                <a:latin typeface="Times New Roman"/>
                <a:ea typeface="MS Gothic"/>
              </a:rPr>
              <a:t>Speed up the technical discussion and developing the </a:t>
            </a:r>
            <a:r>
              <a:rPr lang="en-US" altLang="zh-CN" sz="2000" kern="0" dirty="0">
                <a:solidFill>
                  <a:srgbClr val="0000FF"/>
                </a:solidFill>
                <a:latin typeface="Times New Roman"/>
                <a:ea typeface="MS Gothic"/>
              </a:rPr>
              <a:t>SFD</a:t>
            </a:r>
            <a:r>
              <a:rPr lang="en-US" altLang="zh-CN" sz="2000" kern="0" dirty="0">
                <a:solidFill>
                  <a:srgbClr val="000000"/>
                </a:solidFill>
                <a:latin typeface="Times New Roman"/>
                <a:ea typeface="MS Gothic"/>
              </a:rPr>
              <a:t> and </a:t>
            </a:r>
            <a:r>
              <a:rPr lang="en-US" altLang="zh-CN" sz="2000" kern="0" dirty="0">
                <a:solidFill>
                  <a:srgbClr val="0000FF"/>
                </a:solidFill>
                <a:latin typeface="Times New Roman"/>
                <a:ea typeface="MS Gothic"/>
              </a:rPr>
              <a:t>D0.1</a:t>
            </a:r>
            <a:r>
              <a:rPr lang="en-US" altLang="zh-CN" sz="2000" kern="0" dirty="0">
                <a:solidFill>
                  <a:srgbClr val="000000"/>
                </a:solidFill>
                <a:latin typeface="Times New Roman"/>
                <a:ea typeface="MS Gothic"/>
              </a:rPr>
              <a:t> (Requested </a:t>
            </a:r>
            <a:r>
              <a:rPr lang="en-US" altLang="zh-CN" sz="2000" kern="0" dirty="0">
                <a:solidFill>
                  <a:srgbClr val="0000FF"/>
                </a:solidFill>
                <a:latin typeface="Times New Roman"/>
                <a:ea typeface="MS Gothic"/>
              </a:rPr>
              <a:t>3</a:t>
            </a:r>
            <a:r>
              <a:rPr lang="en-US" altLang="zh-CN" sz="2000" kern="0" dirty="0">
                <a:solidFill>
                  <a:srgbClr val="000000"/>
                </a:solidFill>
                <a:latin typeface="Times New Roman"/>
                <a:ea typeface="MS Gothic"/>
              </a:rPr>
              <a:t> calls per week)</a:t>
            </a:r>
          </a:p>
          <a:p>
            <a:pPr marL="720725" lvl="1" indent="-342900" algn="just" eaLnBrk="1" hangingPunct="1">
              <a:spcBef>
                <a:spcPts val="0"/>
              </a:spcBef>
              <a:spcAft>
                <a:spcPts val="600"/>
              </a:spcAft>
              <a:buFont typeface="Times New Roman" panose="02020603050405020304" pitchFamily="18" charset="0"/>
              <a:buChar char="−"/>
            </a:pPr>
            <a:endParaRPr lang="en-US" altLang="zh-CN" sz="2000" kern="0" dirty="0">
              <a:solidFill>
                <a:srgbClr val="000000"/>
              </a:solidFill>
              <a:latin typeface="Times New Roman"/>
              <a:ea typeface="MS Gothic"/>
            </a:endParaRPr>
          </a:p>
          <a:p>
            <a:pPr marL="1657350" lvl="3" indent="-342900" algn="just" eaLnBrk="1" hangingPunct="1">
              <a:spcBef>
                <a:spcPts val="0"/>
              </a:spcBef>
              <a:spcAft>
                <a:spcPts val="600"/>
              </a:spcAft>
              <a:buFont typeface="Arial" panose="020B0604020202020204" pitchFamily="34" charset="0"/>
              <a:buChar char="•"/>
            </a:pPr>
            <a:endParaRPr lang="en-US" altLang="zh-CN" sz="1600" kern="0" dirty="0">
              <a:solidFill>
                <a:srgbClr val="000000"/>
              </a:solidFill>
              <a:latin typeface="Times New Roman"/>
              <a:ea typeface="MS Gothic"/>
            </a:endParaRPr>
          </a:p>
        </p:txBody>
      </p:sp>
      <p:sp>
        <p:nvSpPr>
          <p:cNvPr id="2" name="Footer Placeholder 1">
            <a:extLst>
              <a:ext uri="{FF2B5EF4-FFF2-40B4-BE49-F238E27FC236}">
                <a16:creationId xmlns:a16="http://schemas.microsoft.com/office/drawing/2014/main" id="{4199D8F7-0ABD-473B-8675-0DC77B1FCDE5}"/>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884A1613-2B2B-48B6-8AC5-AE98B7F48CC6}"/>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6" name="Date Placeholder 5">
            <a:extLst>
              <a:ext uri="{FF2B5EF4-FFF2-40B4-BE49-F238E27FC236}">
                <a16:creationId xmlns:a16="http://schemas.microsoft.com/office/drawing/2014/main" id="{1B6F7BF2-7786-449B-875E-8C5B6C578335}"/>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3441576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861168"/>
            <a:ext cx="36591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1676400" y="1485900"/>
            <a:ext cx="47244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450"/>
              </a:spcAft>
              <a:defRPr/>
            </a:pPr>
            <a:r>
              <a:rPr lang="en-US" altLang="zh-CN" sz="1600" kern="0" dirty="0">
                <a:solidFill>
                  <a:srgbClr val="000000"/>
                </a:solidFill>
              </a:rPr>
              <a:t>PAR approved		Sep 2020</a:t>
            </a:r>
          </a:p>
          <a:p>
            <a:pPr marL="161925" lvl="1" indent="-233363" algn="just" defTabSz="685800" eaLnBrk="1" fontAlgn="auto" hangingPunct="1">
              <a:spcBef>
                <a:spcPts val="600"/>
              </a:spcBef>
              <a:spcAft>
                <a:spcPts val="450"/>
              </a:spcAft>
              <a:defRPr/>
            </a:pPr>
            <a:r>
              <a:rPr lang="en-US" altLang="zh-CN" sz="1600" kern="0" dirty="0">
                <a:solidFill>
                  <a:srgbClr val="000000"/>
                </a:solidFill>
              </a:rPr>
              <a:t>First TG meeting		Oct 2020</a:t>
            </a:r>
          </a:p>
          <a:p>
            <a:pPr marL="161925" lvl="1" indent="-233363" algn="just" defTabSz="685800" eaLnBrk="1" fontAlgn="auto" hangingPunct="1">
              <a:spcBef>
                <a:spcPts val="600"/>
              </a:spcBef>
              <a:spcAft>
                <a:spcPts val="450"/>
              </a:spcAft>
              <a:defRPr/>
            </a:pPr>
            <a:r>
              <a:rPr lang="en-US" altLang="zh-CN" sz="1600" kern="0" dirty="0">
                <a:solidFill>
                  <a:srgbClr val="FF0000"/>
                </a:solidFill>
              </a:rPr>
              <a:t>Comment Collection (D0.1)	</a:t>
            </a:r>
            <a:r>
              <a:rPr lang="en-US" altLang="zh-CN" sz="1600" i="1" strike="sngStrike" kern="0" dirty="0">
                <a:solidFill>
                  <a:srgbClr val="FF0000"/>
                </a:solidFill>
              </a:rPr>
              <a:t>Jan 2022</a:t>
            </a:r>
            <a:r>
              <a:rPr lang="en-US" altLang="zh-CN" sz="1600" i="1" kern="0" dirty="0">
                <a:solidFill>
                  <a:srgbClr val="FF0000"/>
                </a:solidFill>
                <a:sym typeface="Wingdings" panose="05000000000000000000" pitchFamily="2" charset="2"/>
              </a:rPr>
              <a:t>Mar 2022</a:t>
            </a:r>
            <a:endParaRPr lang="en-US" altLang="zh-CN" sz="1600" i="1" kern="0" dirty="0">
              <a:solidFill>
                <a:srgbClr val="FF0000"/>
              </a:solidFill>
            </a:endParaRPr>
          </a:p>
          <a:p>
            <a:pPr marL="161925" lvl="1" indent="-233363" algn="just" defTabSz="685800" eaLnBrk="1" fontAlgn="auto" hangingPunct="1">
              <a:spcBef>
                <a:spcPts val="600"/>
              </a:spcBef>
              <a:spcAft>
                <a:spcPts val="450"/>
              </a:spcAft>
              <a:defRPr/>
            </a:pPr>
            <a:r>
              <a:rPr lang="en-US" altLang="zh-CN" sz="1600" kern="0" dirty="0">
                <a:solidFill>
                  <a:srgbClr val="FF0000"/>
                </a:solidFill>
              </a:rPr>
              <a:t>Initial Letter Ballot (D1.0)	</a:t>
            </a:r>
            <a:r>
              <a:rPr lang="en-US" altLang="zh-CN" sz="1600" i="1" strike="sngStrike" kern="0" dirty="0">
                <a:solidFill>
                  <a:srgbClr val="FF0000"/>
                </a:solidFill>
              </a:rPr>
              <a:t>Jul 2022</a:t>
            </a:r>
            <a:r>
              <a:rPr lang="en-US" altLang="zh-CN" sz="1600" i="1" kern="0" dirty="0">
                <a:solidFill>
                  <a:srgbClr val="FF0000"/>
                </a:solidFill>
                <a:sym typeface="Wingdings" panose="05000000000000000000" pitchFamily="2" charset="2"/>
              </a:rPr>
              <a:t> Sep</a:t>
            </a:r>
            <a:r>
              <a:rPr lang="en-US" altLang="zh-CN" sz="1600" i="1" kern="0" dirty="0">
                <a:solidFill>
                  <a:srgbClr val="FF0000"/>
                </a:solidFill>
              </a:rPr>
              <a:t> 2022</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(D2.0)	 </a:t>
            </a:r>
            <a:r>
              <a:rPr lang="en-US" altLang="zh-CN" sz="1600" i="1" kern="0" dirty="0">
                <a:solidFill>
                  <a:srgbClr val="000000"/>
                </a:solidFill>
              </a:rPr>
              <a:t>Jan 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(D3.0)	 </a:t>
            </a:r>
            <a:r>
              <a:rPr lang="en-US" altLang="zh-CN" sz="1600" i="1" kern="0" dirty="0"/>
              <a:t>May </a:t>
            </a:r>
            <a:r>
              <a:rPr lang="en-US" altLang="zh-CN" sz="1600" i="1" kern="0" dirty="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a:solidFill>
                  <a:srgbClr val="FF0000"/>
                </a:solidFill>
              </a:rPr>
              <a:t>Recirculation LB (D4.0)	 </a:t>
            </a:r>
            <a:r>
              <a:rPr lang="en-US" altLang="zh-CN" sz="1600" i="1" kern="0" dirty="0">
                <a:solidFill>
                  <a:srgbClr val="FF0000"/>
                </a:solidFill>
              </a:rPr>
              <a:t>July 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Initial SA Ballot (D4.0)	 </a:t>
            </a:r>
            <a:r>
              <a:rPr lang="en-US" altLang="zh-CN" sz="1600" kern="0" dirty="0"/>
              <a:t>Sep </a:t>
            </a:r>
            <a:r>
              <a:rPr lang="en-US" altLang="zh-CN" sz="1600" kern="0" dirty="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Final 802.11 WG approval	</a:t>
            </a:r>
            <a:r>
              <a:rPr lang="en-US" altLang="zh-CN" sz="1600" i="1" kern="0" dirty="0">
                <a:solidFill>
                  <a:srgbClr val="000000"/>
                </a:solidFill>
              </a:rPr>
              <a:t>July 2024 </a:t>
            </a:r>
          </a:p>
          <a:p>
            <a:pPr marL="161925" lvl="1" indent="-233363" algn="just" defTabSz="685800" eaLnBrk="1" fontAlgn="auto" hangingPunct="1">
              <a:spcBef>
                <a:spcPts val="600"/>
              </a:spcBef>
              <a:spcAft>
                <a:spcPts val="450"/>
              </a:spcAft>
              <a:defRPr/>
            </a:pPr>
            <a:r>
              <a:rPr lang="en-US" altLang="zh-CN" sz="1600" kern="0" dirty="0">
                <a:solidFill>
                  <a:srgbClr val="000000"/>
                </a:solidFill>
              </a:rPr>
              <a:t>802 EC approval		</a:t>
            </a:r>
            <a:r>
              <a:rPr lang="en-US" altLang="zh-CN" sz="1600" i="1" kern="0" dirty="0">
                <a:solidFill>
                  <a:srgbClr val="000000"/>
                </a:solidFill>
              </a:rPr>
              <a:t>July 2024 </a:t>
            </a:r>
          </a:p>
          <a:p>
            <a:pPr marL="161925" lvl="1" indent="-233363" algn="just" defTabSz="685800" eaLnBrk="1" fontAlgn="auto" hangingPunct="1">
              <a:spcBef>
                <a:spcPts val="600"/>
              </a:spcBef>
              <a:spcAft>
                <a:spcPts val="450"/>
              </a:spcAft>
              <a:defRPr/>
            </a:pPr>
            <a:r>
              <a:rPr lang="en-US" altLang="zh-CN" sz="1600" kern="0" dirty="0" err="1">
                <a:solidFill>
                  <a:srgbClr val="000000"/>
                </a:solidFill>
              </a:rPr>
              <a:t>RevCom</a:t>
            </a:r>
            <a:r>
              <a:rPr lang="en-US" altLang="zh-CN" sz="1600" kern="0" dirty="0">
                <a:solidFill>
                  <a:srgbClr val="000000"/>
                </a:solidFill>
              </a:rPr>
              <a:t> and SASB approval</a:t>
            </a:r>
            <a:r>
              <a:rPr lang="en-US" altLang="zh-CN" sz="1200" kern="0" dirty="0">
                <a:solidFill>
                  <a:srgbClr val="000000"/>
                </a:solidFill>
              </a:rPr>
              <a:t> 	</a:t>
            </a:r>
            <a:r>
              <a:rPr lang="en-US" altLang="zh-CN" sz="1600" kern="0" dirty="0">
                <a:solidFill>
                  <a:srgbClr val="000000"/>
                </a:solidFill>
              </a:rPr>
              <a:t>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629400" y="1428750"/>
            <a:ext cx="4038600"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45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450"/>
              </a:spcBef>
              <a:spcAft>
                <a:spcPts val="0"/>
              </a:spcAft>
            </a:pPr>
            <a:r>
              <a:rPr lang="en-US" altLang="zh-CN" sz="1600" kern="0" dirty="0">
                <a:solidFill>
                  <a:srgbClr val="000000"/>
                </a:solidFill>
              </a:rPr>
              <a:t>January </a:t>
            </a:r>
            <a:r>
              <a:rPr lang="en-US" altLang="zh-CN" sz="1600" strike="sngStrike" kern="0" dirty="0">
                <a:solidFill>
                  <a:srgbClr val="000000"/>
                </a:solidFill>
              </a:rPr>
              <a:t>21</a:t>
            </a:r>
            <a:r>
              <a:rPr lang="en-US" altLang="zh-CN" sz="1600" kern="0" dirty="0">
                <a:solidFill>
                  <a:srgbClr val="000000"/>
                </a:solidFill>
              </a:rPr>
              <a:t>28, 2022</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a:t>
            </a:r>
            <a:r>
              <a:rPr lang="en-US" altLang="zh-CN" sz="1200" kern="0" dirty="0">
                <a:solidFill>
                  <a:srgbClr val="0000FF"/>
                </a:solidFill>
              </a:rPr>
              <a:t>baseline document </a:t>
            </a:r>
            <a:r>
              <a:rPr lang="en-US" altLang="zh-CN" sz="1200" kern="0" dirty="0"/>
              <a:t>for each topic (in the initial list) to be uploaded</a:t>
            </a:r>
          </a:p>
          <a:p>
            <a:pPr marL="134541" indent="-134541" defTabSz="685800" eaLnBrk="1" fontAlgn="auto" hangingPunct="1">
              <a:spcBef>
                <a:spcPts val="450"/>
              </a:spcBef>
              <a:spcAft>
                <a:spcPts val="0"/>
              </a:spcAft>
            </a:pPr>
            <a:r>
              <a:rPr lang="en-US" altLang="zh-CN" sz="1600" kern="0" dirty="0">
                <a:solidFill>
                  <a:srgbClr val="000000"/>
                </a:solidFill>
              </a:rPr>
              <a:t>March 2022 IEEE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contributions to </a:t>
            </a:r>
            <a:r>
              <a:rPr lang="en-US" altLang="zh-CN" sz="1200" kern="0" dirty="0">
                <a:solidFill>
                  <a:srgbClr val="0000FF"/>
                </a:solidFill>
              </a:rPr>
              <a:t>pass motion </a:t>
            </a:r>
            <a:r>
              <a:rPr lang="en-US" altLang="zh-CN" sz="1200" kern="0" dirty="0"/>
              <a:t>and be included in 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Seek </a:t>
            </a:r>
            <a:r>
              <a:rPr lang="en-US" altLang="zh-CN" sz="1200" kern="0" dirty="0" err="1"/>
              <a:t>TGbf</a:t>
            </a:r>
            <a:r>
              <a:rPr lang="en-US" altLang="zh-CN" sz="1200" kern="0" dirty="0"/>
              <a:t> </a:t>
            </a:r>
            <a:r>
              <a:rPr lang="en-US" altLang="zh-CN" sz="1200" kern="0" dirty="0">
                <a:solidFill>
                  <a:srgbClr val="0000FF"/>
                </a:solidFill>
              </a:rPr>
              <a:t>approval</a:t>
            </a:r>
            <a:r>
              <a:rPr lang="en-US" altLang="zh-CN" sz="1200" kern="0" dirty="0"/>
              <a:t> to go to comment collection  (“Move to Approve a 30-day comment collection on </a:t>
            </a:r>
            <a:r>
              <a:rPr lang="en-US" altLang="zh-CN" sz="1200" kern="0" dirty="0" err="1"/>
              <a:t>TGbf</a:t>
            </a:r>
            <a:r>
              <a:rPr lang="en-US" altLang="zh-CN" sz="1200" kern="0" dirty="0"/>
              <a:t> D0.1?”)</a:t>
            </a:r>
          </a:p>
          <a:p>
            <a:pPr marL="134541" indent="-134541" defTabSz="685800" eaLnBrk="1" fontAlgn="auto" hangingPunct="1">
              <a:spcBef>
                <a:spcPts val="450"/>
              </a:spcBef>
              <a:spcAft>
                <a:spcPts val="0"/>
              </a:spcAft>
            </a:pPr>
            <a:r>
              <a:rPr lang="en-US" altLang="zh-CN" sz="1600" kern="0" dirty="0">
                <a:solidFill>
                  <a:srgbClr val="000000"/>
                </a:solidFill>
              </a:rPr>
              <a:t>March 28 (Monday, two weeks after March 2022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Editor releases </a:t>
            </a:r>
            <a:r>
              <a:rPr lang="en-US" altLang="zh-CN" sz="1200" kern="0" dirty="0">
                <a:solidFill>
                  <a:srgbClr val="0000FF"/>
                </a:solidFill>
              </a:rPr>
              <a:t>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400800" y="1524000"/>
            <a:ext cx="207962" cy="48006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zh-CN" altLang="en-US" sz="1800"/>
          </a:p>
        </p:txBody>
      </p:sp>
      <p:sp>
        <p:nvSpPr>
          <p:cNvPr id="3" name="Footer Placeholder 2">
            <a:extLst>
              <a:ext uri="{FF2B5EF4-FFF2-40B4-BE49-F238E27FC236}">
                <a16:creationId xmlns:a16="http://schemas.microsoft.com/office/drawing/2014/main" id="{A1C0EA8B-410D-48C9-9343-4DA26C4FFC28}"/>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34FE1F19-D34D-4706-9CB6-A446B418316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6" name="Date Placeholder 5">
            <a:extLst>
              <a:ext uri="{FF2B5EF4-FFF2-40B4-BE49-F238E27FC236}">
                <a16:creationId xmlns:a16="http://schemas.microsoft.com/office/drawing/2014/main" id="{7D4B5010-B5A7-4413-9E13-1E5147D66272}"/>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6123263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09801" y="685801"/>
            <a:ext cx="7770813" cy="457200"/>
          </a:xfrm>
        </p:spPr>
        <p:txBody>
          <a:bodyPr/>
          <a:lstStyle/>
          <a:p>
            <a:r>
              <a:rPr lang="en-US" altLang="en-US" sz="2800" dirty="0"/>
              <a:t>Teleconference Schedule</a:t>
            </a:r>
          </a:p>
        </p:txBody>
      </p:sp>
      <p:sp>
        <p:nvSpPr>
          <p:cNvPr id="9" name="Rectangle 3"/>
          <p:cNvSpPr txBox="1">
            <a:spLocks noChangeArrowheads="1"/>
          </p:cNvSpPr>
          <p:nvPr/>
        </p:nvSpPr>
        <p:spPr bwMode="auto">
          <a:xfrm>
            <a:off x="1524000" y="1143000"/>
            <a:ext cx="9144000" cy="533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Font typeface="Arial" panose="020B0604020202020204" pitchFamily="34" charset="0"/>
              <a:buChar char="•"/>
              <a:defRPr/>
            </a:pPr>
            <a:r>
              <a:rPr lang="en-US" altLang="zh-CN" sz="1050" b="1" dirty="0">
                <a:cs typeface="Times New Roman" panose="02020603050405020304" pitchFamily="18" charset="0"/>
              </a:rPr>
              <a:t>Confirmed:</a:t>
            </a:r>
          </a:p>
          <a:p>
            <a:pPr marL="400050" lvl="2" indent="0" algn="just">
              <a:spcBef>
                <a:spcPct val="0"/>
              </a:spcBef>
              <a:spcAft>
                <a:spcPts val="0"/>
              </a:spcAft>
              <a:buNone/>
              <a:defRPr/>
            </a:pPr>
            <a:r>
              <a:rPr lang="en-US" altLang="zh-CN" sz="1400" b="1" dirty="0">
                <a:solidFill>
                  <a:srgbClr val="00B050"/>
                </a:solidFill>
                <a:cs typeface="Times New Roman" panose="02020603050405020304" pitchFamily="18" charset="0"/>
              </a:rPr>
              <a:t>January Interim</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January 18 (Tuesday), 9am - 11:00am ET 	January 19 (Wednesday), 9am - 11:00am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January 21 (Friday),    9am - 11:00am ET	January 24 (Monday), 9am - 11:00am ET</a:t>
            </a:r>
          </a:p>
          <a:p>
            <a:pPr marL="400050" lvl="2" indent="0" algn="just">
              <a:spcBef>
                <a:spcPct val="0"/>
              </a:spcBef>
              <a:spcAft>
                <a:spcPts val="0"/>
              </a:spcAft>
              <a:buNone/>
              <a:defRPr/>
            </a:pPr>
            <a:r>
              <a:rPr lang="en-US" altLang="zh-CN" sz="600" dirty="0">
                <a:solidFill>
                  <a:srgbClr val="00B050"/>
                </a:solidFill>
                <a:cs typeface="Times New Roman" panose="02020603050405020304" pitchFamily="18" charset="0"/>
              </a:rPr>
              <a:t>	        </a:t>
            </a:r>
            <a:r>
              <a:rPr lang="en-US" altLang="zh-CN" sz="800" dirty="0">
                <a:cs typeface="Times New Roman" panose="02020603050405020304" pitchFamily="18" charset="0"/>
              </a:rPr>
              <a:t>(January 28, deadline for baseline document for each topic (in the initial list) to be uploaded)</a:t>
            </a:r>
          </a:p>
          <a:p>
            <a:pPr marL="685800" lvl="2" indent="-285750" algn="just">
              <a:spcBef>
                <a:spcPct val="0"/>
              </a:spcBef>
              <a:spcAft>
                <a:spcPts val="0"/>
              </a:spcAft>
              <a:buFont typeface="Times New Roman" panose="02020603050405020304" pitchFamily="18" charset="0"/>
              <a:buChar char="―"/>
              <a:defRPr/>
            </a:pPr>
            <a:endParaRPr lang="en-US" altLang="zh-CN" sz="800" dirty="0">
              <a:solidFill>
                <a:srgbClr val="FF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February     7  (Monday),  9am - 11:00am ET 		February    8   (Tuesday),  9am - 11:00am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February   10  (Thursday), 10pm - 12:00am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February   14  (Monday),   9am - 11:00am ET 		February  15   (Tuesday),  9am - 11:00am ET</a:t>
            </a:r>
          </a:p>
          <a:p>
            <a:pPr marL="685800" lvl="2" indent="-285750" algn="just" defTabSz="914400">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February   17  (Thursday), 10pm - 12:00am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                                                                                        February   22   (Tuesday),  9am - 11:00am ET</a:t>
            </a:r>
            <a:endParaRPr lang="en-US" altLang="zh-CN" sz="1400" strike="sngStrike"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February   24  (Thursday),  10pm - 12:00am ET </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February   28  (Monday),  9am - 11:00am ET 		March        1   (Tuesday),  9am - 11:00am ET</a:t>
            </a:r>
            <a:r>
              <a:rPr lang="en-US" altLang="zh-CN" sz="700" dirty="0">
                <a:solidFill>
                  <a:srgbClr val="00B050"/>
                </a:solidFill>
                <a:cs typeface="Times New Roman" panose="02020603050405020304" pitchFamily="18" charset="0"/>
              </a:rPr>
              <a:t> </a:t>
            </a:r>
            <a:endParaRPr lang="en-US" altLang="zh-CN" sz="14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3   (Thursday),  10pm - 12:00am ET</a:t>
            </a:r>
          </a:p>
          <a:p>
            <a:pPr marL="400050" lvl="2" indent="0" algn="just">
              <a:spcBef>
                <a:spcPct val="0"/>
              </a:spcBef>
              <a:spcAft>
                <a:spcPts val="0"/>
              </a:spcAft>
              <a:buNone/>
              <a:defRPr/>
            </a:pPr>
            <a:endParaRPr lang="en-US" altLang="zh-CN" sz="200" dirty="0"/>
          </a:p>
          <a:p>
            <a:pPr marL="457200" lvl="1" indent="-228600" algn="just" defTabSz="914400">
              <a:spcBef>
                <a:spcPct val="0"/>
              </a:spcBef>
              <a:spcAft>
                <a:spcPts val="0"/>
              </a:spcAft>
              <a:buFont typeface="Arial" panose="020B0604020202020204" pitchFamily="34" charset="0"/>
              <a:buChar char="•"/>
              <a:defRPr/>
            </a:pPr>
            <a:r>
              <a:rPr lang="en-US" altLang="zh-CN" sz="1050" b="1" dirty="0">
                <a:solidFill>
                  <a:srgbClr val="000000"/>
                </a:solidFill>
                <a:cs typeface="Times New Roman" panose="02020603050405020304" pitchFamily="18" charset="0"/>
              </a:rPr>
              <a:t>To be confirmed:</a:t>
            </a:r>
          </a:p>
          <a:p>
            <a:pPr marL="400050" lvl="2" indent="0" algn="just">
              <a:spcBef>
                <a:spcPct val="0"/>
              </a:spcBef>
              <a:spcAft>
                <a:spcPts val="0"/>
              </a:spcAft>
              <a:buNone/>
              <a:defRPr/>
            </a:pPr>
            <a:r>
              <a:rPr lang="en-US" altLang="zh-CN" sz="1400" b="1" dirty="0"/>
              <a:t>March 2022 IEEE Plenary (March </a:t>
            </a:r>
            <a:r>
              <a:rPr lang="en-US" altLang="zh-CN" sz="1400" b="1" strike="sngStrike" dirty="0">
                <a:solidFill>
                  <a:srgbClr val="FF0000"/>
                </a:solidFill>
              </a:rPr>
              <a:t>13-18</a:t>
            </a:r>
            <a:r>
              <a:rPr lang="en-US" altLang="zh-CN" sz="1400" b="1" dirty="0">
                <a:solidFill>
                  <a:srgbClr val="FF0000"/>
                </a:solidFill>
              </a:rPr>
              <a:t> 7-15</a:t>
            </a:r>
            <a:r>
              <a:rPr lang="en-US" altLang="zh-CN" sz="1400" b="1" dirty="0"/>
              <a:t>)   </a:t>
            </a:r>
            <a:r>
              <a:rPr lang="en-US" altLang="zh-CN" sz="1400" dirty="0">
                <a:cs typeface="Times New Roman" panose="02020603050405020304" pitchFamily="18" charset="0"/>
              </a:rPr>
              <a:t>(Deadline for contributions to pass motion and be included in D0.1) </a:t>
            </a:r>
            <a:endParaRPr lang="en-US" altLang="zh-CN" sz="1400" b="1" dirty="0"/>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8   (Tuesday),      9am - 11:00am ET</a:t>
            </a:r>
            <a:endParaRPr lang="en-US" altLang="zh-CN" sz="700" strike="sngStrike"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strike="sngStrike" dirty="0">
                <a:solidFill>
                  <a:srgbClr val="FF3300"/>
                </a:solidFill>
                <a:cs typeface="Times New Roman" panose="02020603050405020304" pitchFamily="18" charset="0"/>
              </a:rPr>
              <a:t>March        9   </a:t>
            </a:r>
            <a:r>
              <a:rPr lang="en-US" altLang="zh-CN" sz="1400" strike="sngStrike" dirty="0">
                <a:solidFill>
                  <a:srgbClr val="FF0000"/>
                </a:solidFill>
                <a:cs typeface="Times New Roman" panose="02020603050405020304" pitchFamily="18" charset="0"/>
              </a:rPr>
              <a:t>(Wednesday), 9am - 11:00am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FFC000"/>
                </a:solidFill>
                <a:cs typeface="Times New Roman" panose="02020603050405020304" pitchFamily="18" charset="0"/>
              </a:rPr>
              <a:t>March        9   (Wednesday), 10pm – 11:59pm ET</a:t>
            </a: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11  </a:t>
            </a:r>
            <a:r>
              <a:rPr lang="en-US" altLang="zh-CN" sz="1400" dirty="0">
                <a:solidFill>
                  <a:srgbClr val="FF0000"/>
                </a:solidFill>
                <a:cs typeface="Times New Roman" panose="02020603050405020304" pitchFamily="18" charset="0"/>
              </a:rPr>
              <a:t>(Friday),        9am - 11:00am ET</a:t>
            </a:r>
            <a:endParaRPr lang="en-US" altLang="zh-CN" sz="1400"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14  </a:t>
            </a:r>
            <a:r>
              <a:rPr lang="en-US" altLang="zh-CN" sz="1400" dirty="0">
                <a:solidFill>
                  <a:srgbClr val="FF0000"/>
                </a:solidFill>
                <a:cs typeface="Times New Roman" panose="02020603050405020304" pitchFamily="18" charset="0"/>
              </a:rPr>
              <a:t>(Monday),     9am - 11:00am ET </a:t>
            </a:r>
          </a:p>
          <a:p>
            <a:pPr marL="400050" lvl="2" indent="0" algn="just">
              <a:spcBef>
                <a:spcPct val="0"/>
              </a:spcBef>
              <a:spcAft>
                <a:spcPts val="0"/>
              </a:spcAft>
              <a:buNone/>
              <a:defRPr/>
            </a:pPr>
            <a:r>
              <a:rPr lang="en-US" altLang="zh-CN" sz="1400" kern="0" dirty="0">
                <a:solidFill>
                  <a:srgbClr val="FF0000"/>
                </a:solidFill>
                <a:cs typeface="Times New Roman" panose="02020603050405020304" pitchFamily="18" charset="0"/>
              </a:rPr>
              <a:t>	       </a:t>
            </a: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lvl="1" indent="-228600" algn="just">
              <a:spcBef>
                <a:spcPct val="0"/>
              </a:spcBef>
              <a:spcAft>
                <a:spcPts val="0"/>
              </a:spcAft>
              <a:buFont typeface="Arial" panose="020B0604020202020204" pitchFamily="34" charset="0"/>
              <a:buChar char="•"/>
              <a:defRPr/>
            </a:pPr>
            <a:endParaRPr lang="en-US" altLang="zh-CN" sz="300" b="1" dirty="0">
              <a:cs typeface="Times New Roman" panose="02020603050405020304" pitchFamily="18" charset="0"/>
            </a:endParaRPr>
          </a:p>
          <a:p>
            <a:pPr marL="0" lvl="1" indent="0" algn="just">
              <a:spcBef>
                <a:spcPct val="0"/>
              </a:spcBef>
              <a:spcAft>
                <a:spcPts val="300"/>
              </a:spcAft>
              <a:buNone/>
              <a:defRPr/>
            </a:pPr>
            <a:r>
              <a:rPr lang="en-US" altLang="zh-CN" sz="900" dirty="0">
                <a:cs typeface="Times New Roman" panose="02020603050405020304" pitchFamily="18" charset="0"/>
              </a:rPr>
              <a:t>** Note: </a:t>
            </a:r>
          </a:p>
          <a:p>
            <a:pPr marL="0" lvl="1" indent="0" algn="just">
              <a:spcBef>
                <a:spcPct val="0"/>
              </a:spcBef>
              <a:spcAft>
                <a:spcPts val="300"/>
              </a:spcAft>
              <a:buNone/>
              <a:defRPr/>
            </a:pPr>
            <a:r>
              <a:rPr lang="en-US" altLang="zh-CN" sz="700" dirty="0">
                <a:cs typeface="Times New Roman" panose="02020603050405020304" pitchFamily="18" charset="0"/>
              </a:rPr>
              <a:t>1. when conflict with CAC, the call will be changed from </a:t>
            </a:r>
            <a:r>
              <a:rPr lang="en-US" altLang="zh-CN" sz="700" dirty="0">
                <a:solidFill>
                  <a:srgbClr val="FF3300"/>
                </a:solidFill>
                <a:cs typeface="Times New Roman" panose="02020603050405020304" pitchFamily="18" charset="0"/>
              </a:rPr>
              <a:t>9am</a:t>
            </a:r>
            <a:r>
              <a:rPr lang="en-US" altLang="zh-CN" sz="700" dirty="0">
                <a:cs typeface="Times New Roman" panose="02020603050405020304" pitchFamily="18" charset="0"/>
              </a:rPr>
              <a:t> -11:00am to </a:t>
            </a:r>
            <a:r>
              <a:rPr lang="en-US" altLang="zh-CN" sz="700" dirty="0">
                <a:solidFill>
                  <a:srgbClr val="FF3300"/>
                </a:solidFill>
                <a:cs typeface="Times New Roman" panose="02020603050405020304" pitchFamily="18" charset="0"/>
              </a:rPr>
              <a:t>10am</a:t>
            </a:r>
            <a:r>
              <a:rPr lang="en-US" altLang="zh-CN" sz="700" dirty="0">
                <a:cs typeface="Times New Roman" panose="02020603050405020304" pitchFamily="18" charset="0"/>
              </a:rPr>
              <a:t> -11:00am (Jan-March 2022 CAC calls (TBD): Monday </a:t>
            </a:r>
            <a:r>
              <a:rPr lang="en-US" altLang="zh-CN" sz="700" dirty="0">
                <a:solidFill>
                  <a:srgbClr val="FF0000"/>
                </a:solidFill>
                <a:cs typeface="Times New Roman" panose="02020603050405020304" pitchFamily="18" charset="0"/>
              </a:rPr>
              <a:t>February 21 </a:t>
            </a:r>
            <a:r>
              <a:rPr lang="en-US" altLang="zh-CN" sz="700" dirty="0">
                <a:cs typeface="Times New Roman" panose="02020603050405020304" pitchFamily="18" charset="0"/>
              </a:rPr>
              <a:t>and Thursday </a:t>
            </a:r>
            <a:r>
              <a:rPr lang="en-US" altLang="zh-CN" sz="700" dirty="0">
                <a:solidFill>
                  <a:srgbClr val="FF0000"/>
                </a:solidFill>
                <a:cs typeface="Times New Roman" panose="02020603050405020304" pitchFamily="18" charset="0"/>
              </a:rPr>
              <a:t>March 3</a:t>
            </a:r>
            <a:r>
              <a:rPr lang="en-US" altLang="zh-CN" sz="700" dirty="0">
                <a:cs typeface="Times New Roman" panose="02020603050405020304" pitchFamily="18" charset="0"/>
              </a:rPr>
              <a:t> )</a:t>
            </a:r>
          </a:p>
          <a:p>
            <a:pPr marL="0" lvl="1" indent="0" algn="just">
              <a:spcBef>
                <a:spcPct val="0"/>
              </a:spcBef>
              <a:spcAft>
                <a:spcPts val="300"/>
              </a:spcAft>
              <a:buNone/>
              <a:defRPr/>
            </a:pPr>
            <a:r>
              <a:rPr lang="en-US" altLang="zh-CN" sz="700" dirty="0">
                <a:cs typeface="Times New Roman" panose="02020603050405020304" pitchFamily="18" charset="0"/>
              </a:rPr>
              <a:t>2. </a:t>
            </a:r>
            <a:r>
              <a:rPr lang="en-US" altLang="zh-CN" sz="700" dirty="0">
                <a:cs typeface="MS PGothic" charset="0"/>
              </a:rPr>
              <a:t>Thursday 10pm - 12:00am ET (Thursday 7 PM - 9 PM PT, Friday 11am-1pm in China, Friday 5am-7am in Israel, Friday 4am – 6am in Central Europe), and </a:t>
            </a:r>
            <a:r>
              <a:rPr lang="en-US" altLang="zh-CN" sz="700" dirty="0">
                <a:solidFill>
                  <a:srgbClr val="0000FF"/>
                </a:solidFill>
                <a:cs typeface="MS PGothic" charset="0"/>
              </a:rPr>
              <a:t>Sang Kim </a:t>
            </a:r>
            <a:r>
              <a:rPr lang="en-US" altLang="zh-CN" sz="700" dirty="0">
                <a:cs typeface="MS PGothic" charset="0"/>
              </a:rPr>
              <a:t>will help to take the minutes for these slots.</a:t>
            </a:r>
            <a:endParaRPr lang="zh-CN" altLang="en-US" sz="700" dirty="0"/>
          </a:p>
        </p:txBody>
      </p:sp>
      <p:sp>
        <p:nvSpPr>
          <p:cNvPr id="2" name="Footer Placeholder 1">
            <a:extLst>
              <a:ext uri="{FF2B5EF4-FFF2-40B4-BE49-F238E27FC236}">
                <a16:creationId xmlns:a16="http://schemas.microsoft.com/office/drawing/2014/main" id="{0965107B-FFCC-4BD4-8C6D-1147F09DDB43}"/>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0F9E7407-4209-4A57-BA3F-7C6952574C5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6" name="Date Placeholder 5">
            <a:extLst>
              <a:ext uri="{FF2B5EF4-FFF2-40B4-BE49-F238E27FC236}">
                <a16:creationId xmlns:a16="http://schemas.microsoft.com/office/drawing/2014/main" id="{3CB68CCC-B00F-4AFF-80D5-362ECC46686D}"/>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602730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err="1"/>
              <a:t>TGbh</a:t>
            </a:r>
            <a:r>
              <a:rPr lang="en-US" dirty="0"/>
              <a:t>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2022-01-21</a:t>
            </a:r>
          </a:p>
        </p:txBody>
      </p:sp>
      <p:graphicFrame>
        <p:nvGraphicFramePr>
          <p:cNvPr id="1026" name="Object 11"/>
          <p:cNvGraphicFramePr>
            <a:graphicFrameLocks noChangeAspect="1"/>
          </p:cNvGraphicFramePr>
          <p:nvPr>
            <p:extLst>
              <p:ext uri="{D42A27DB-BD31-4B8C-83A1-F6EECF244321}">
                <p14:modId xmlns:p14="http://schemas.microsoft.com/office/powerpoint/2010/main" val="713854133"/>
              </p:ext>
            </p:extLst>
          </p:nvPr>
        </p:nvGraphicFramePr>
        <p:xfrm>
          <a:off x="1752600" y="2286001"/>
          <a:ext cx="8382000" cy="2632075"/>
        </p:xfrm>
        <a:graphic>
          <a:graphicData uri="http://schemas.openxmlformats.org/presentationml/2006/ole">
            <mc:AlternateContent xmlns:mc="http://schemas.openxmlformats.org/markup-compatibility/2006">
              <mc:Choice xmlns:v="urn:schemas-microsoft-com:vml" Requires="v">
                <p:oleObj spid="_x0000_s13321" name="Document" r:id="rId4" imgW="8267030" imgH="2874253" progId="Word.Document.8">
                  <p:embed/>
                </p:oleObj>
              </mc:Choice>
              <mc:Fallback>
                <p:oleObj name="Document" r:id="rId4" imgW="8267030" imgH="2874253" progId="Word.Document.8">
                  <p:embed/>
                  <p:pic>
                    <p:nvPicPr>
                      <p:cNvPr id="1026" name="Object 11"/>
                      <p:cNvPicPr>
                        <a:picLocks noChangeAspect="1" noChangeArrowheads="1"/>
                      </p:cNvPicPr>
                      <p:nvPr/>
                    </p:nvPicPr>
                    <p:blipFill>
                      <a:blip r:embed="rId5"/>
                      <a:srcRect/>
                      <a:stretch>
                        <a:fillRect/>
                      </a:stretch>
                    </p:blipFill>
                    <p:spPr bwMode="auto">
                      <a:xfrm>
                        <a:off x="1752600" y="2286001"/>
                        <a:ext cx="8382000" cy="2632075"/>
                      </a:xfrm>
                      <a:prstGeom prst="rect">
                        <a:avLst/>
                      </a:prstGeom>
                      <a:noFill/>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(November to January)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bwMode="auto">
          <a:xfrm>
            <a:off x="929218" y="332604"/>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defRPr/>
            </a:pPr>
            <a:r>
              <a:rPr lang="en-US"/>
              <a:t>January 2022</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pic>
        <p:nvPicPr>
          <p:cNvPr id="8" name="Content Placeholder 7">
            <a:extLst>
              <a:ext uri="{FF2B5EF4-FFF2-40B4-BE49-F238E27FC236}">
                <a16:creationId xmlns:a16="http://schemas.microsoft.com/office/drawing/2014/main" id="{6647F12B-4FF3-4FC0-8AC8-E14F41E2A6F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600201"/>
            <a:ext cx="8805647" cy="4811854"/>
          </a:xfrm>
        </p:spPr>
      </p:pic>
    </p:spTree>
    <p:extLst>
      <p:ext uri="{BB962C8B-B14F-4D97-AF65-F5344CB8AC3E}">
        <p14:creationId xmlns:p14="http://schemas.microsoft.com/office/powerpoint/2010/main" val="4305807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t>
            </a:r>
            <a:r>
              <a:rPr lang="en-US" dirty="0" err="1"/>
              <a:t>TGbh</a:t>
            </a:r>
            <a:endParaRPr lang="en-US" dirty="0"/>
          </a:p>
          <a:p>
            <a:pPr algn="ctr" eaLnBrk="1" hangingPunct="1">
              <a:buFontTx/>
              <a:buNone/>
            </a:pPr>
            <a:r>
              <a:rPr lang="en-US" dirty="0"/>
              <a:t>“Randomized and Changing MAC addresses” (RCM)</a:t>
            </a:r>
          </a:p>
          <a:p>
            <a:pPr algn="ctr" eaLnBrk="1" hangingPunct="1">
              <a:buFontTx/>
              <a:buNone/>
            </a:pPr>
            <a:r>
              <a:rPr lang="en-US" dirty="0"/>
              <a:t>January 2022 Plenary Session (virtual)</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2057400" y="1676400"/>
            <a:ext cx="8229600" cy="4495800"/>
          </a:xfrm>
        </p:spPr>
        <p:txBody>
          <a:bodyPr/>
          <a:lstStyle/>
          <a:p>
            <a:pPr>
              <a:spcBef>
                <a:spcPts val="0"/>
              </a:spcBef>
            </a:pPr>
            <a:r>
              <a:rPr lang="en-US" dirty="0"/>
              <a:t>Agenda is here: </a:t>
            </a:r>
            <a:r>
              <a:rPr lang="en-US" dirty="0">
                <a:hlinkClick r:id="rId3"/>
              </a:rPr>
              <a:t>11-21/1995r6</a:t>
            </a:r>
            <a:r>
              <a:rPr lang="en-US" dirty="0"/>
              <a:t> </a:t>
            </a:r>
          </a:p>
          <a:p>
            <a:pPr>
              <a:spcBef>
                <a:spcPts val="0"/>
              </a:spcBef>
            </a:pPr>
            <a:r>
              <a:rPr lang="en-US" dirty="0"/>
              <a:t>Latest Issue Tracking document: </a:t>
            </a:r>
            <a:r>
              <a:rPr lang="en-US" dirty="0">
                <a:hlinkClick r:id="rId4"/>
              </a:rPr>
              <a:t>11-21/0332r29</a:t>
            </a:r>
            <a:r>
              <a:rPr lang="en-US" dirty="0"/>
              <a:t> </a:t>
            </a:r>
          </a:p>
          <a:p>
            <a:pPr>
              <a:spcBef>
                <a:spcPts val="0"/>
              </a:spcBef>
            </a:pPr>
            <a:r>
              <a:rPr lang="en-US" dirty="0"/>
              <a:t>Contributions reviewed (solutions direction, some with draft text):</a:t>
            </a:r>
          </a:p>
          <a:p>
            <a:pPr marL="857250" lvl="1"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5"/>
              </a:rPr>
              <a:t>11-22/0117r0</a:t>
            </a:r>
            <a:r>
              <a:rPr lang="en-US" altLang="en-US" sz="1800" dirty="0">
                <a:solidFill>
                  <a:schemeClr val="tx1"/>
                </a:solidFill>
              </a:rPr>
              <a:t> : </a:t>
            </a:r>
            <a:r>
              <a:rPr lang="en-US" altLang="en-US" sz="1800" dirty="0"/>
              <a:t>Secure Device ID exchange concept</a:t>
            </a:r>
          </a:p>
          <a:p>
            <a:pPr marL="857250" lvl="1"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6"/>
              </a:rPr>
              <a:t>11-22/0118r0</a:t>
            </a:r>
            <a:r>
              <a:rPr lang="en-US" altLang="en-US" sz="1800" dirty="0">
                <a:solidFill>
                  <a:schemeClr val="tx1"/>
                </a:solidFill>
              </a:rPr>
              <a:t> : </a:t>
            </a:r>
            <a:r>
              <a:rPr lang="en-US" altLang="en-US" sz="1800" dirty="0"/>
              <a:t>IRMA with ID Query</a:t>
            </a:r>
          </a:p>
          <a:p>
            <a:pPr marL="857250" lvl="1"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7"/>
              </a:rPr>
              <a:t>11-22/0145r0</a:t>
            </a:r>
            <a:r>
              <a:rPr lang="en-US" altLang="en-US" sz="1800" dirty="0">
                <a:solidFill>
                  <a:schemeClr val="tx1"/>
                </a:solidFill>
              </a:rPr>
              <a:t> : </a:t>
            </a:r>
            <a:r>
              <a:rPr lang="en-US" altLang="en-US" sz="1800" dirty="0"/>
              <a:t>STA identifier way forward</a:t>
            </a:r>
          </a:p>
          <a:p>
            <a:pPr marL="857250" lvl="1"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8"/>
              </a:rPr>
              <a:t>11-22/0154r0</a:t>
            </a:r>
            <a:r>
              <a:rPr lang="en-US" altLang="en-US" sz="1800" dirty="0">
                <a:solidFill>
                  <a:schemeClr val="tx1"/>
                </a:solidFill>
              </a:rPr>
              <a:t> : Opaque device ID</a:t>
            </a:r>
          </a:p>
          <a:p>
            <a:pPr marL="857250" lvl="1"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9"/>
              </a:rPr>
              <a:t>11-22/0158r0</a:t>
            </a:r>
            <a:r>
              <a:rPr lang="en-US" altLang="en-US" sz="1800" dirty="0">
                <a:solidFill>
                  <a:schemeClr val="tx1"/>
                </a:solidFill>
              </a:rPr>
              <a:t> : STA generated Device ID</a:t>
            </a:r>
          </a:p>
          <a:p>
            <a:pPr marL="857250" lvl="1"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10"/>
              </a:rPr>
              <a:t>11-22/0157r0</a:t>
            </a:r>
            <a:r>
              <a:rPr lang="en-US" altLang="en-US" sz="1800" dirty="0">
                <a:solidFill>
                  <a:schemeClr val="tx1"/>
                </a:solidFill>
              </a:rPr>
              <a:t> : MAC Address designation MAAD</a:t>
            </a:r>
          </a:p>
          <a:p>
            <a:pPr marL="857250" lvl="1" indent="-457200">
              <a:lnSpc>
                <a:spcPct val="90000"/>
              </a:lnSpc>
              <a:spcBef>
                <a:spcPts val="0"/>
              </a:spcBef>
              <a:spcAft>
                <a:spcPts val="300"/>
              </a:spcAft>
              <a:buFont typeface="Arial" panose="020B0604020202020204" pitchFamily="34" charset="0"/>
              <a:buChar char="•"/>
              <a:defRPr/>
            </a:pPr>
            <a:r>
              <a:rPr lang="en-US" altLang="en-US" sz="1800" dirty="0">
                <a:solidFill>
                  <a:schemeClr val="tx1"/>
                </a:solidFill>
                <a:hlinkClick r:id="rId11"/>
              </a:rPr>
              <a:t>11-21/1634r2</a:t>
            </a:r>
            <a:r>
              <a:rPr lang="en-US" altLang="en-US" sz="1800" dirty="0">
                <a:solidFill>
                  <a:schemeClr val="tx1"/>
                </a:solidFill>
              </a:rPr>
              <a:t> : Non-MAC device identifier requirements for TGbh (partially reviewed)</a:t>
            </a:r>
          </a:p>
          <a:p>
            <a:pPr marL="457200" indent="-457200">
              <a:lnSpc>
                <a:spcPct val="90000"/>
              </a:lnSpc>
              <a:spcBef>
                <a:spcPts val="0"/>
              </a:spcBef>
              <a:spcAft>
                <a:spcPts val="0"/>
              </a:spcAft>
              <a:buFont typeface="Arial" panose="020B0604020202020204" pitchFamily="34" charset="0"/>
              <a:buChar char="•"/>
              <a:defRPr/>
            </a:pPr>
            <a:r>
              <a:rPr lang="en-US" dirty="0"/>
              <a:t>Missed target for D0.1, again, out of this session, timeline update needed</a:t>
            </a:r>
          </a:p>
          <a:p>
            <a:pPr marL="457200" indent="-457200">
              <a:lnSpc>
                <a:spcPct val="90000"/>
              </a:lnSpc>
              <a:spcBef>
                <a:spcPts val="0"/>
              </a:spcBef>
              <a:spcAft>
                <a:spcPts val="0"/>
              </a:spcAft>
              <a:buFont typeface="Arial" panose="020B0604020202020204" pitchFamily="34" charset="0"/>
              <a:buChar char="•"/>
              <a:defRPr/>
            </a:pPr>
            <a:endParaRPr lang="en-US" dirty="0">
              <a:hlinkClick r:id="rId12"/>
            </a:endParaRPr>
          </a:p>
          <a:p>
            <a:pPr>
              <a:spcBef>
                <a:spcPts val="0"/>
              </a:spcBef>
            </a:pPr>
            <a:endParaRPr lang="en-US"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594272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Next steps</a:t>
            </a:r>
          </a:p>
        </p:txBody>
      </p:sp>
      <p:sp>
        <p:nvSpPr>
          <p:cNvPr id="15366" name="Rectangle 3"/>
          <p:cNvSpPr>
            <a:spLocks noGrp="1" noChangeArrowheads="1"/>
          </p:cNvSpPr>
          <p:nvPr>
            <p:ph type="body" idx="1"/>
          </p:nvPr>
        </p:nvSpPr>
        <p:spPr>
          <a:xfrm>
            <a:off x="2057400" y="1676400"/>
            <a:ext cx="8229600" cy="4495800"/>
          </a:xfrm>
        </p:spPr>
        <p:txBody>
          <a:bodyPr/>
          <a:lstStyle/>
          <a:p>
            <a:pPr>
              <a:spcBef>
                <a:spcPts val="0"/>
              </a:spcBef>
            </a:pPr>
            <a:endParaRPr lang="en-US" dirty="0"/>
          </a:p>
          <a:p>
            <a:pPr>
              <a:spcBef>
                <a:spcPts val="0"/>
              </a:spcBef>
            </a:pPr>
            <a:r>
              <a:rPr lang="en-US" dirty="0"/>
              <a:t>Consider proposed solutions for impacted features/functions, and incorporate into D0.1</a:t>
            </a:r>
          </a:p>
          <a:p>
            <a:pPr>
              <a:spcBef>
                <a:spcPts val="0"/>
              </a:spcBef>
            </a:pPr>
            <a:endParaRPr lang="en-US" dirty="0"/>
          </a:p>
          <a:p>
            <a:pPr>
              <a:spcBef>
                <a:spcPts val="0"/>
              </a:spcBef>
            </a:pPr>
            <a:r>
              <a:rPr lang="en-US" dirty="0"/>
              <a:t>Review what items remain open, for a complete D1.0</a:t>
            </a:r>
          </a:p>
          <a:p>
            <a:pPr>
              <a:spcBef>
                <a:spcPts val="0"/>
              </a:spcBef>
            </a:pPr>
            <a:endParaRPr lang="en-US" dirty="0"/>
          </a:p>
          <a:p>
            <a:pPr>
              <a:spcBef>
                <a:spcPts val="0"/>
              </a:spcBef>
            </a:pPr>
            <a:r>
              <a:rPr lang="en-US" dirty="0"/>
              <a:t>Still targeting D1.0 out of March – need to consider if that is feasible</a:t>
            </a:r>
          </a:p>
          <a:p>
            <a:pPr>
              <a:spcBef>
                <a:spcPts val="0"/>
              </a:spcBef>
            </a:pPr>
            <a:endParaRPr lang="en-US" dirty="0"/>
          </a:p>
          <a:p>
            <a:pPr>
              <a:spcBef>
                <a:spcPts val="0"/>
              </a:spcBef>
            </a:pPr>
            <a:r>
              <a:rPr lang="en-US" dirty="0"/>
              <a:t>WBA liaison response</a:t>
            </a:r>
          </a:p>
          <a:p>
            <a:pPr>
              <a:spcBef>
                <a:spcPts val="0"/>
              </a:spcBef>
            </a:pPr>
            <a:endParaRPr lang="en-US"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18749681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marL="0" indent="0">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spcBef>
                <a:spcPts val="0"/>
              </a:spcBef>
              <a:spcAft>
                <a:spcPts val="0"/>
              </a:spcAft>
              <a:buFont typeface="Calibri" panose="020F0502020204030204" pitchFamily="34" charset="0"/>
              <a:buChar char="-"/>
            </a:pPr>
            <a:r>
              <a:rPr lang="en-US" sz="2800" dirty="0">
                <a:latin typeface="Calibri" panose="020F0502020204030204" pitchFamily="34" charset="0"/>
                <a:ea typeface="Times New Roman" panose="02020603050405020304" pitchFamily="18" charset="0"/>
              </a:rPr>
              <a:t>Feb 8, 9:00-11:00 ET</a:t>
            </a:r>
            <a:endParaRPr lang="en-US" sz="2800" dirty="0">
              <a:latin typeface="Calibri" panose="020F0502020204030204" pitchFamily="34" charset="0"/>
              <a:ea typeface="Calibri" panose="020F0502020204030204" pitchFamily="34" charset="0"/>
            </a:endParaRPr>
          </a:p>
          <a:p>
            <a:pPr>
              <a:spcBef>
                <a:spcPts val="0"/>
              </a:spcBef>
              <a:spcAft>
                <a:spcPts val="0"/>
              </a:spcAft>
              <a:buFont typeface="Calibri" panose="020F0502020204030204" pitchFamily="34" charset="0"/>
              <a:buChar char="-"/>
            </a:pPr>
            <a:r>
              <a:rPr lang="en-US" sz="2800" dirty="0">
                <a:latin typeface="Calibri" panose="020F0502020204030204" pitchFamily="34" charset="0"/>
                <a:ea typeface="Times New Roman" panose="02020603050405020304" pitchFamily="18" charset="0"/>
              </a:rPr>
              <a:t>Feb 17, 17:00-19:00 ET</a:t>
            </a:r>
            <a:endParaRPr lang="en-US" sz="2800" dirty="0">
              <a:latin typeface="Calibri" panose="020F0502020204030204" pitchFamily="34" charset="0"/>
              <a:ea typeface="Calibri" panose="020F0502020204030204" pitchFamily="34" charset="0"/>
            </a:endParaRPr>
          </a:p>
          <a:p>
            <a:pPr>
              <a:spcBef>
                <a:spcPts val="0"/>
              </a:spcBef>
              <a:spcAft>
                <a:spcPts val="0"/>
              </a:spcAft>
              <a:buFont typeface="Calibri" panose="020F0502020204030204" pitchFamily="34" charset="0"/>
              <a:buChar char="-"/>
            </a:pPr>
            <a:r>
              <a:rPr lang="en-US" sz="2800" dirty="0">
                <a:latin typeface="Calibri" panose="020F0502020204030204" pitchFamily="34" charset="0"/>
                <a:ea typeface="Times New Roman" panose="02020603050405020304" pitchFamily="18" charset="0"/>
              </a:rPr>
              <a:t>Feb 22, 9:00-11:00 ET</a:t>
            </a:r>
            <a:endParaRPr lang="en-US" sz="2800" dirty="0">
              <a:latin typeface="Calibri" panose="020F0502020204030204" pitchFamily="34" charset="0"/>
              <a:ea typeface="Calibri" panose="020F0502020204030204" pitchFamily="34" charset="0"/>
            </a:endParaRPr>
          </a:p>
          <a:p>
            <a:pPr>
              <a:spcBef>
                <a:spcPts val="0"/>
              </a:spcBef>
              <a:spcAft>
                <a:spcPts val="0"/>
              </a:spcAft>
              <a:buFont typeface="Calibri" panose="020F0502020204030204" pitchFamily="34" charset="0"/>
              <a:buChar char="-"/>
            </a:pPr>
            <a:r>
              <a:rPr lang="en-US" sz="2800" dirty="0">
                <a:latin typeface="Calibri" panose="020F0502020204030204" pitchFamily="34" charset="0"/>
                <a:ea typeface="Times New Roman" panose="02020603050405020304" pitchFamily="18" charset="0"/>
              </a:rPr>
              <a:t>Mar 3, 17:00-19:00 ET</a:t>
            </a:r>
            <a:endParaRPr lang="en-US" sz="2800" dirty="0">
              <a:latin typeface="Calibri" panose="020F0502020204030204" pitchFamily="34" charset="0"/>
              <a:ea typeface="Calibri" panose="020F0502020204030204" pitchFamily="34" charset="0"/>
            </a:endParaRPr>
          </a:p>
          <a:p>
            <a:pPr lvl="0"/>
            <a:endParaRPr lang="en-US" sz="28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March 2022 Plans</a:t>
            </a:r>
          </a:p>
        </p:txBody>
      </p:sp>
      <p:sp>
        <p:nvSpPr>
          <p:cNvPr id="17414" name="Rectangle 3"/>
          <p:cNvSpPr>
            <a:spLocks noGrp="1" noChangeArrowheads="1"/>
          </p:cNvSpPr>
          <p:nvPr>
            <p:ph type="body" idx="1"/>
          </p:nvPr>
        </p:nvSpPr>
        <p:spPr>
          <a:xfrm>
            <a:off x="1752600" y="1600200"/>
            <a:ext cx="8686800" cy="4724400"/>
          </a:xfrm>
          <a:ln>
            <a:solidFill>
              <a:schemeClr val="bg1"/>
            </a:solidFill>
          </a:ln>
        </p:spPr>
        <p:txBody>
          <a:bodyPr/>
          <a:lstStyle/>
          <a:p>
            <a:pPr>
              <a:lnSpc>
                <a:spcPct val="90000"/>
              </a:lnSpc>
            </a:pPr>
            <a:r>
              <a:rPr lang="en-US" sz="3200" dirty="0"/>
              <a:t>Four meeting slots planned</a:t>
            </a:r>
          </a:p>
          <a:p>
            <a:pPr marL="0" indent="0">
              <a:lnSpc>
                <a:spcPct val="90000"/>
              </a:lnSpc>
            </a:pPr>
            <a:endParaRPr lang="en-US" sz="3200" dirty="0"/>
          </a:p>
          <a:p>
            <a:pPr>
              <a:lnSpc>
                <a:spcPct val="90000"/>
              </a:lnSpc>
            </a:pPr>
            <a:r>
              <a:rPr lang="en-US" sz="3200" dirty="0"/>
              <a:t>Consider “solutions” to use cases that are in 802.11 scope to resolve</a:t>
            </a:r>
          </a:p>
          <a:p>
            <a:pPr>
              <a:lnSpc>
                <a:spcPct val="90000"/>
              </a:lnSpc>
            </a:pPr>
            <a:endParaRPr lang="en-US" sz="3200" dirty="0"/>
          </a:p>
          <a:p>
            <a:pPr>
              <a:lnSpc>
                <a:spcPct val="90000"/>
              </a:lnSpc>
            </a:pPr>
            <a:r>
              <a:rPr lang="en-US" sz="3200" dirty="0"/>
              <a:t>Formulate D1.0</a:t>
            </a:r>
          </a:p>
          <a:p>
            <a:pPr marL="684213">
              <a:lnSpc>
                <a:spcPct val="90000"/>
              </a:lnSpc>
            </a:pPr>
            <a:endParaRPr lang="en-US" dirty="0"/>
          </a:p>
        </p:txBody>
      </p:sp>
    </p:spTree>
    <p:extLst>
      <p:ext uri="{BB962C8B-B14F-4D97-AF65-F5344CB8AC3E}">
        <p14:creationId xmlns:p14="http://schemas.microsoft.com/office/powerpoint/2010/main" val="28529006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Closing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2022-01-21</a:t>
            </a:r>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2">
            <a:extLst>
              <a:ext uri="{FF2B5EF4-FFF2-40B4-BE49-F238E27FC236}">
                <a16:creationId xmlns:a16="http://schemas.microsoft.com/office/drawing/2014/main" id="{E58E41AC-ABC9-0442-ABCD-65D480523709}"/>
              </a:ext>
            </a:extLst>
          </p:cNvPr>
          <p:cNvGraphicFramePr>
            <a:graphicFrameLocks noGrp="1"/>
          </p:cNvGraphicFramePr>
          <p:nvPr>
            <p:extLst>
              <p:ext uri="{D42A27DB-BD31-4B8C-83A1-F6EECF244321}">
                <p14:modId xmlns:p14="http://schemas.microsoft.com/office/powerpoint/2010/main" val="2428288441"/>
              </p:ext>
            </p:extLst>
          </p:nvPr>
        </p:nvGraphicFramePr>
        <p:xfrm>
          <a:off x="1545546" y="2687320"/>
          <a:ext cx="9274855" cy="1717040"/>
        </p:xfrm>
        <a:graphic>
          <a:graphicData uri="http://schemas.openxmlformats.org/drawingml/2006/table">
            <a:tbl>
              <a:tblPr firstRow="1" bandRow="1">
                <a:tableStyleId>{5940675A-B579-460E-94D1-54222C63F5DA}</a:tableStyleId>
              </a:tblPr>
              <a:tblGrid>
                <a:gridCol w="1854971">
                  <a:extLst>
                    <a:ext uri="{9D8B030D-6E8A-4147-A177-3AD203B41FA5}">
                      <a16:colId xmlns:a16="http://schemas.microsoft.com/office/drawing/2014/main" val="1606451671"/>
                    </a:ext>
                  </a:extLst>
                </a:gridCol>
                <a:gridCol w="1854971">
                  <a:extLst>
                    <a:ext uri="{9D8B030D-6E8A-4147-A177-3AD203B41FA5}">
                      <a16:colId xmlns:a16="http://schemas.microsoft.com/office/drawing/2014/main" val="2597420575"/>
                    </a:ext>
                  </a:extLst>
                </a:gridCol>
                <a:gridCol w="1854971">
                  <a:extLst>
                    <a:ext uri="{9D8B030D-6E8A-4147-A177-3AD203B41FA5}">
                      <a16:colId xmlns:a16="http://schemas.microsoft.com/office/drawing/2014/main" val="3297511963"/>
                    </a:ext>
                  </a:extLst>
                </a:gridCol>
                <a:gridCol w="1854971">
                  <a:extLst>
                    <a:ext uri="{9D8B030D-6E8A-4147-A177-3AD203B41FA5}">
                      <a16:colId xmlns:a16="http://schemas.microsoft.com/office/drawing/2014/main" val="251461058"/>
                    </a:ext>
                  </a:extLst>
                </a:gridCol>
                <a:gridCol w="1854971">
                  <a:extLst>
                    <a:ext uri="{9D8B030D-6E8A-4147-A177-3AD203B41FA5}">
                      <a16:colId xmlns:a16="http://schemas.microsoft.com/office/drawing/2014/main" val="1740270933"/>
                    </a:ext>
                  </a:extLst>
                </a:gridCol>
              </a:tblGrid>
              <a:tr h="370840">
                <a:tc>
                  <a:txBody>
                    <a:bodyPr/>
                    <a:lstStyle/>
                    <a:p>
                      <a:r>
                        <a:rPr lang="en-US" sz="2000" b="1" dirty="0"/>
                        <a:t>Name</a:t>
                      </a:r>
                    </a:p>
                  </a:txBody>
                  <a:tcPr/>
                </a:tc>
                <a:tc>
                  <a:txBody>
                    <a:bodyPr/>
                    <a:lstStyle/>
                    <a:p>
                      <a:r>
                        <a:rPr lang="en-US" sz="2000" b="1" dirty="0"/>
                        <a:t>Affiliation</a:t>
                      </a:r>
                    </a:p>
                  </a:txBody>
                  <a:tcPr/>
                </a:tc>
                <a:tc>
                  <a:txBody>
                    <a:bodyPr/>
                    <a:lstStyle/>
                    <a:p>
                      <a:r>
                        <a:rPr lang="en-US" sz="2000" b="1" dirty="0"/>
                        <a:t>Address</a:t>
                      </a:r>
                    </a:p>
                  </a:txBody>
                  <a:tcPr/>
                </a:tc>
                <a:tc>
                  <a:txBody>
                    <a:bodyPr/>
                    <a:lstStyle/>
                    <a:p>
                      <a:r>
                        <a:rPr lang="en-US" sz="2000" b="1" dirty="0"/>
                        <a:t>Phone</a:t>
                      </a:r>
                    </a:p>
                  </a:txBody>
                  <a:tcPr/>
                </a:tc>
                <a:tc>
                  <a:txBody>
                    <a:bodyPr/>
                    <a:lstStyle/>
                    <a:p>
                      <a:r>
                        <a:rPr lang="en-US" sz="2000" b="1" dirty="0"/>
                        <a:t>Email</a:t>
                      </a:r>
                    </a:p>
                  </a:txBody>
                  <a:tcPr/>
                </a:tc>
                <a:extLst>
                  <a:ext uri="{0D108BD9-81ED-4DB2-BD59-A6C34878D82A}">
                    <a16:rowId xmlns:a16="http://schemas.microsoft.com/office/drawing/2014/main" val="3815905284"/>
                  </a:ext>
                </a:extLst>
              </a:tr>
              <a:tr h="370840">
                <a:tc>
                  <a:txBody>
                    <a:bodyPr/>
                    <a:lstStyle/>
                    <a:p>
                      <a:r>
                        <a:rPr lang="en-US" sz="1600" dirty="0"/>
                        <a:t>Carol Ansley</a:t>
                      </a:r>
                    </a:p>
                  </a:txBody>
                  <a:tcPr/>
                </a:tc>
                <a:tc>
                  <a:txBody>
                    <a:bodyPr/>
                    <a:lstStyle/>
                    <a:p>
                      <a:r>
                        <a:rPr lang="en-US" sz="1600" dirty="0"/>
                        <a:t>Cox Communications</a:t>
                      </a:r>
                    </a:p>
                  </a:txBody>
                  <a:tcPr/>
                </a:tc>
                <a:tc>
                  <a:txBody>
                    <a:bodyPr/>
                    <a:lstStyle/>
                    <a:p>
                      <a:endParaRPr lang="en-US" sz="1600" dirty="0"/>
                    </a:p>
                  </a:txBody>
                  <a:tcPr/>
                </a:tc>
                <a:tc>
                  <a:txBody>
                    <a:bodyPr/>
                    <a:lstStyle/>
                    <a:p>
                      <a:r>
                        <a:rPr lang="en-US" sz="1600" dirty="0"/>
                        <a:t>+1 404 229 1672</a:t>
                      </a:r>
                    </a:p>
                  </a:txBody>
                  <a:tcPr/>
                </a:tc>
                <a:tc>
                  <a:txBody>
                    <a:bodyPr/>
                    <a:lstStyle/>
                    <a:p>
                      <a:r>
                        <a:rPr lang="en-US" sz="1600" dirty="0" err="1"/>
                        <a:t>carol@ansley.com</a:t>
                      </a:r>
                      <a:endParaRPr lang="en-US" sz="1600" dirty="0"/>
                    </a:p>
                  </a:txBody>
                  <a:tcPr/>
                </a:tc>
                <a:extLst>
                  <a:ext uri="{0D108BD9-81ED-4DB2-BD59-A6C34878D82A}">
                    <a16:rowId xmlns:a16="http://schemas.microsoft.com/office/drawing/2014/main" val="2333771599"/>
                  </a:ext>
                </a:extLst>
              </a:tr>
              <a:tr h="370840">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579971748"/>
                  </a:ext>
                </a:extLst>
              </a:tr>
              <a:tr h="370840">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dirty="0"/>
                    </a:p>
                  </a:txBody>
                  <a:tcPr/>
                </a:tc>
                <a:extLst>
                  <a:ext uri="{0D108BD9-81ED-4DB2-BD59-A6C34878D82A}">
                    <a16:rowId xmlns:a16="http://schemas.microsoft.com/office/drawing/2014/main" val="1245891227"/>
                  </a:ext>
                </a:extLst>
              </a:tr>
            </a:tbl>
          </a:graphicData>
        </a:graphic>
      </p:graphicFrame>
      <p:sp>
        <p:nvSpPr>
          <p:cNvPr id="3" name="Footer Placeholder 2">
            <a:extLst>
              <a:ext uri="{FF2B5EF4-FFF2-40B4-BE49-F238E27FC236}">
                <a16:creationId xmlns:a16="http://schemas.microsoft.com/office/drawing/2014/main" id="{2D98CF7A-1775-40E3-A10B-7DCC78F606DB}"/>
              </a:ext>
            </a:extLst>
          </p:cNvPr>
          <p:cNvSpPr>
            <a:spLocks noGrp="1"/>
          </p:cNvSpPr>
          <p:nvPr>
            <p:ph type="ftr" idx="11"/>
          </p:nvPr>
        </p:nvSpPr>
        <p:spPr/>
        <p:txBody>
          <a:bodyPr/>
          <a:lstStyle/>
          <a:p>
            <a:r>
              <a:rPr lang="en-GB"/>
              <a:t>Carol Ansley, Cox</a:t>
            </a:r>
          </a:p>
        </p:txBody>
      </p:sp>
      <p:sp>
        <p:nvSpPr>
          <p:cNvPr id="4" name="Slide Number Placeholder 3">
            <a:extLst>
              <a:ext uri="{FF2B5EF4-FFF2-40B4-BE49-F238E27FC236}">
                <a16:creationId xmlns:a16="http://schemas.microsoft.com/office/drawing/2014/main" id="{7E58F04E-8CE2-411E-A85D-7590CD5B47A4}"/>
              </a:ext>
            </a:extLst>
          </p:cNvPr>
          <p:cNvSpPr>
            <a:spLocks noGrp="1"/>
          </p:cNvSpPr>
          <p:nvPr>
            <p:ph type="sldNum" idx="12"/>
          </p:nvPr>
        </p:nvSpPr>
        <p:spPr/>
        <p:txBody>
          <a:bodyPr/>
          <a:lstStyle/>
          <a:p>
            <a:r>
              <a:rPr lang="en-GB"/>
              <a:t>Slide </a:t>
            </a:r>
            <a:fld id="{DE40C9FC-4879-4F20-9ECA-A574A90476B7}" type="slidenum">
              <a:rPr lang="en-GB" smtClean="0"/>
              <a:pPr/>
              <a:t>76</a:t>
            </a:fld>
            <a:endParaRPr lang="en-GB"/>
          </a:p>
        </p:txBody>
      </p:sp>
      <p:sp>
        <p:nvSpPr>
          <p:cNvPr id="5" name="Date Placeholder 4">
            <a:extLst>
              <a:ext uri="{FF2B5EF4-FFF2-40B4-BE49-F238E27FC236}">
                <a16:creationId xmlns:a16="http://schemas.microsoft.com/office/drawing/2014/main" id="{7334432B-995C-4AD0-A749-41378A201851}"/>
              </a:ext>
            </a:extLst>
          </p:cNvPr>
          <p:cNvSpPr>
            <a:spLocks noGrp="1"/>
          </p:cNvSpPr>
          <p:nvPr>
            <p:ph type="dt" idx="10"/>
          </p:nvPr>
        </p:nvSpPr>
        <p:spPr/>
        <p:txBody>
          <a:bodyPr/>
          <a:lstStyle/>
          <a:p>
            <a:r>
              <a:rPr lang="en-US"/>
              <a:t>January 2022</a:t>
            </a:r>
            <a:endParaRPr lang="en-GB"/>
          </a:p>
        </p:txBody>
      </p:sp>
    </p:spTree>
    <p:extLst>
      <p:ext uri="{BB962C8B-B14F-4D97-AF65-F5344CB8AC3E}">
        <p14:creationId xmlns:p14="http://schemas.microsoft.com/office/powerpoint/2010/main" val="2929762930"/>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 </a:t>
            </a:r>
            <a:r>
              <a:rPr lang="en-US" dirty="0"/>
              <a:t>January 2022</a:t>
            </a:r>
            <a:endParaRPr dirty="0"/>
          </a:p>
        </p:txBody>
      </p:sp>
      <p:sp>
        <p:nvSpPr>
          <p:cNvPr id="82" name="Content Placeholder 2"/>
          <p:cNvSpPr txBox="1">
            <a:spLocks noGrp="1"/>
          </p:cNvSpPr>
          <p:nvPr>
            <p:ph type="body" idx="4294967295"/>
          </p:nvPr>
        </p:nvSpPr>
        <p:spPr>
          <a:xfrm>
            <a:off x="762000" y="1524000"/>
            <a:ext cx="10210800" cy="4572000"/>
          </a:xfrm>
          <a:prstGeom prst="rect">
            <a:avLst/>
          </a:prstGeom>
        </p:spPr>
        <p:txBody>
          <a:bodyPr lIns="45719" tIns="45719" rIns="45719" bIns="45719">
            <a:normAutofit fontScale="92500" lnSpcReduction="20000"/>
          </a:bodyPr>
          <a:lstStyle/>
          <a:p>
            <a:pPr>
              <a:buClr>
                <a:srgbClr val="000000"/>
              </a:buClr>
              <a:buSzPct val="100000"/>
              <a:buFont typeface="Arial"/>
              <a:buChar char="•"/>
            </a:pPr>
            <a:r>
              <a:rPr lang="en-US" dirty="0" err="1"/>
              <a:t>TGbi</a:t>
            </a:r>
            <a:r>
              <a:rPr lang="en-US" dirty="0"/>
              <a:t> met three times during this interim session.</a:t>
            </a:r>
          </a:p>
          <a:p>
            <a:pPr>
              <a:buClr>
                <a:srgbClr val="000000"/>
              </a:buClr>
              <a:buSzPct val="100000"/>
              <a:buFont typeface="Arial"/>
              <a:buChar char="•"/>
            </a:pPr>
            <a:endParaRPr lang="en-US" dirty="0"/>
          </a:p>
          <a:p>
            <a:pPr>
              <a:buClr>
                <a:srgbClr val="000000"/>
              </a:buClr>
              <a:buSzPct val="100000"/>
              <a:buFont typeface="Arial"/>
              <a:buChar char="•"/>
            </a:pPr>
            <a:r>
              <a:rPr lang="en-US" dirty="0"/>
              <a:t>We reviewed 5 technical presentations on proposed requirements based on the use cases and issues in doc 21/641.</a:t>
            </a:r>
          </a:p>
          <a:p>
            <a:pPr>
              <a:buClr>
                <a:srgbClr val="000000"/>
              </a:buClr>
              <a:buSzPct val="100000"/>
              <a:buFont typeface="Arial"/>
              <a:buChar char="•"/>
            </a:pPr>
            <a:r>
              <a:rPr lang="en-US" dirty="0"/>
              <a:t>We discussed but have not yet approved the Use case and Issue document (21/641). It will be addressed in an upcoming teleconference.</a:t>
            </a:r>
          </a:p>
          <a:p>
            <a:pPr>
              <a:buClr>
                <a:srgbClr val="000000"/>
              </a:buClr>
              <a:buSzPct val="100000"/>
              <a:buFont typeface="Arial"/>
              <a:buChar char="•"/>
            </a:pPr>
            <a:endParaRPr lang="en-US" dirty="0"/>
          </a:p>
          <a:p>
            <a:pPr>
              <a:buClr>
                <a:srgbClr val="000000"/>
              </a:buClr>
              <a:buSzPct val="100000"/>
              <a:buFont typeface="Arial"/>
              <a:buChar char="•"/>
            </a:pPr>
            <a:r>
              <a:rPr lang="en-US" dirty="0"/>
              <a:t>The timeline is unchanged.</a:t>
            </a:r>
          </a:p>
          <a:p>
            <a:pPr>
              <a:buClr>
                <a:srgbClr val="000000"/>
              </a:buClr>
              <a:buSzPct val="100000"/>
              <a:buFont typeface="Arial"/>
              <a:buChar char="•"/>
            </a:pPr>
            <a:endParaRPr lang="en-US" dirty="0"/>
          </a:p>
          <a:p>
            <a:pPr>
              <a:buClr>
                <a:srgbClr val="000000"/>
              </a:buClr>
              <a:buSzPct val="100000"/>
              <a:buFont typeface="Arial"/>
              <a:buChar char="•"/>
            </a:pPr>
            <a:r>
              <a:rPr lang="en-US" dirty="0"/>
              <a:t>Upcoming teleconferences:</a:t>
            </a:r>
          </a:p>
          <a:p>
            <a:pPr lvl="1">
              <a:buClr>
                <a:srgbClr val="000000"/>
              </a:buClr>
              <a:buSzPct val="100000"/>
              <a:buFont typeface="Arial"/>
              <a:buChar char="•"/>
            </a:pPr>
            <a:r>
              <a:rPr lang="en-US" dirty="0"/>
              <a:t> February 10, 9am-10amET</a:t>
            </a:r>
          </a:p>
          <a:p>
            <a:pPr lvl="1">
              <a:buClr>
                <a:srgbClr val="000000"/>
              </a:buClr>
              <a:buSzPct val="100000"/>
              <a:buFont typeface="Arial"/>
              <a:buChar char="•"/>
            </a:pPr>
            <a:r>
              <a:rPr lang="en-US" dirty="0"/>
              <a:t> February 17, 9am-10amET</a:t>
            </a:r>
          </a:p>
          <a:p>
            <a:pPr lvl="1">
              <a:buClr>
                <a:srgbClr val="000000"/>
              </a:buClr>
              <a:buSzPct val="100000"/>
              <a:buFont typeface="Arial"/>
              <a:buChar char="•"/>
            </a:pPr>
            <a:r>
              <a:rPr lang="en-US" dirty="0"/>
              <a:t> February 24, 9am-10amET</a:t>
            </a:r>
          </a:p>
          <a:p>
            <a:pPr lvl="1">
              <a:buClr>
                <a:srgbClr val="000000"/>
              </a:buClr>
              <a:buSzPct val="100000"/>
              <a:buFont typeface="Arial"/>
              <a:buChar char="•"/>
            </a:pPr>
            <a:r>
              <a:rPr lang="en-US" dirty="0"/>
              <a:t> March 3, 9am-10amET</a:t>
            </a:r>
          </a:p>
          <a:p>
            <a:pPr lvl="1">
              <a:buClr>
                <a:srgbClr val="000000"/>
              </a:buClr>
              <a:buSzPct val="100000"/>
              <a:buFont typeface="Arial"/>
              <a:buChar char="•"/>
            </a:pPr>
            <a:endParaRPr lang="en-US" dirty="0"/>
          </a:p>
        </p:txBody>
      </p:sp>
      <p:sp>
        <p:nvSpPr>
          <p:cNvPr id="2" name="Footer Placeholder 1">
            <a:extLst>
              <a:ext uri="{FF2B5EF4-FFF2-40B4-BE49-F238E27FC236}">
                <a16:creationId xmlns:a16="http://schemas.microsoft.com/office/drawing/2014/main" id="{651DC369-BF23-4D7D-8E65-A9244D2D5945}"/>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A4757C5A-A8B0-45D1-AF34-14C6D8C037A1}"/>
              </a:ext>
            </a:extLst>
          </p:cNvPr>
          <p:cNvSpPr>
            <a:spLocks noGrp="1"/>
          </p:cNvSpPr>
          <p:nvPr>
            <p:ph type="sldNum" idx="12"/>
          </p:nvPr>
        </p:nvSpPr>
        <p:spPr/>
        <p:txBody>
          <a:bodyPr/>
          <a:lstStyle/>
          <a:p>
            <a:r>
              <a:rPr lang="en-GB"/>
              <a:t>Slide </a:t>
            </a:r>
            <a:fld id="{F5D8E26B-7BCF-4D25-9C89-0168A6618F18}" type="slidenum">
              <a:rPr lang="en-GB" smtClean="0"/>
              <a:pPr/>
              <a:t>77</a:t>
            </a:fld>
            <a:endParaRPr lang="en-GB"/>
          </a:p>
        </p:txBody>
      </p:sp>
      <p:sp>
        <p:nvSpPr>
          <p:cNvPr id="4" name="Date Placeholder 3">
            <a:extLst>
              <a:ext uri="{FF2B5EF4-FFF2-40B4-BE49-F238E27FC236}">
                <a16:creationId xmlns:a16="http://schemas.microsoft.com/office/drawing/2014/main" id="{49B5A7CA-AA6B-4576-A7B0-F0B4E947D9AF}"/>
              </a:ext>
            </a:extLst>
          </p:cNvPr>
          <p:cNvSpPr>
            <a:spLocks noGrp="1"/>
          </p:cNvSpPr>
          <p:nvPr>
            <p:ph type="dt" idx="10"/>
          </p:nvPr>
        </p:nvSpPr>
        <p:spPr/>
        <p:txBody>
          <a:bodyPr/>
          <a:lstStyle/>
          <a:p>
            <a:r>
              <a:rPr lang="en-US"/>
              <a:t>January 2022</a:t>
            </a:r>
            <a:endParaRPr lang="en-GB"/>
          </a:p>
        </p:txBody>
      </p:sp>
    </p:spTree>
    <p:extLst>
      <p:ext uri="{BB962C8B-B14F-4D97-AF65-F5344CB8AC3E}">
        <p14:creationId xmlns:p14="http://schemas.microsoft.com/office/powerpoint/2010/main" val="4545411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914400" y="1632857"/>
            <a:ext cx="10361085" cy="4461557"/>
          </a:xfrm>
        </p:spPr>
        <p:txBody>
          <a:bodyPr>
            <a:normAutofit fontScale="92500" lnSpcReduction="10000"/>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
        <p:nvSpPr>
          <p:cNvPr id="2" name="Footer Placeholder 1">
            <a:extLst>
              <a:ext uri="{FF2B5EF4-FFF2-40B4-BE49-F238E27FC236}">
                <a16:creationId xmlns:a16="http://schemas.microsoft.com/office/drawing/2014/main" id="{F1F93C54-886B-45D0-B4D5-1BA9022F2EA3}"/>
              </a:ext>
            </a:extLst>
          </p:cNvPr>
          <p:cNvSpPr>
            <a:spLocks noGrp="1"/>
          </p:cNvSpPr>
          <p:nvPr>
            <p:ph type="ftr" idx="14"/>
          </p:nvPr>
        </p:nvSpPr>
        <p:spPr/>
        <p:txBody>
          <a:bodyPr/>
          <a:lstStyle/>
          <a:p>
            <a:r>
              <a:rPr lang="en-GB"/>
              <a:t>Carol Ansley, Cox</a:t>
            </a:r>
            <a:endParaRPr lang="en-GB" dirty="0"/>
          </a:p>
        </p:txBody>
      </p:sp>
      <p:sp>
        <p:nvSpPr>
          <p:cNvPr id="5" name="Slide Number Placeholder 4">
            <a:extLst>
              <a:ext uri="{FF2B5EF4-FFF2-40B4-BE49-F238E27FC236}">
                <a16:creationId xmlns:a16="http://schemas.microsoft.com/office/drawing/2014/main" id="{4307CEF6-4D9E-457D-A916-57B31431CB1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8" name="Date Placeholder 7">
            <a:extLst>
              <a:ext uri="{FF2B5EF4-FFF2-40B4-BE49-F238E27FC236}">
                <a16:creationId xmlns:a16="http://schemas.microsoft.com/office/drawing/2014/main" id="{35752F9B-AEF4-46B0-B3CE-B3ACD23626B0}"/>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70212510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noFill/>
        </p:spPr>
        <p:txBody>
          <a:bodyPr/>
          <a:lstStyle/>
          <a:p>
            <a:r>
              <a:rPr lang="en-GB" altLang="en-US" dirty="0"/>
              <a:t>ITU AHG Closing Report for </a:t>
            </a:r>
            <a:r>
              <a:rPr lang="en-US" altLang="en-US" dirty="0"/>
              <a:t>January</a:t>
            </a:r>
            <a:r>
              <a:rPr lang="en-US" dirty="0"/>
              <a:t> 2022 Interim</a:t>
            </a:r>
            <a:endParaRPr lang="en-GB" altLang="en-US" dirty="0"/>
          </a:p>
        </p:txBody>
      </p:sp>
      <p:sp>
        <p:nvSpPr>
          <p:cNvPr id="13318" name="Rectangle 4"/>
          <p:cNvSpPr>
            <a:spLocks noGrp="1" noChangeArrowheads="1"/>
          </p:cNvSpPr>
          <p:nvPr>
            <p:ph type="body" idx="1"/>
          </p:nvPr>
        </p:nvSpPr>
        <p:spPr>
          <a:xfrm>
            <a:off x="2209800" y="1783959"/>
            <a:ext cx="7772400" cy="381000"/>
          </a:xfrm>
          <a:noFill/>
        </p:spPr>
        <p:txBody>
          <a:bodyPr/>
          <a:lstStyle/>
          <a:p>
            <a:pPr algn="ctr">
              <a:buFontTx/>
              <a:buNone/>
            </a:pPr>
            <a:r>
              <a:rPr lang="en-GB" altLang="en-US" sz="2000" dirty="0"/>
              <a:t>Date:</a:t>
            </a:r>
            <a:r>
              <a:rPr lang="en-GB" altLang="en-US" sz="2000" b="0" dirty="0"/>
              <a:t> 2022-01-20</a:t>
            </a:r>
          </a:p>
        </p:txBody>
      </p:sp>
      <p:sp>
        <p:nvSpPr>
          <p:cNvPr id="13320" name="Rectangle 6"/>
          <p:cNvSpPr>
            <a:spLocks noChangeArrowheads="1"/>
          </p:cNvSpPr>
          <p:nvPr/>
        </p:nvSpPr>
        <p:spPr bwMode="auto">
          <a:xfrm>
            <a:off x="2057400" y="2676289"/>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dirty="0"/>
              <a:t>Authors:</a:t>
            </a:r>
            <a:endParaRPr lang="en-GB" altLang="en-US" sz="2000" b="0" dirty="0"/>
          </a:p>
        </p:txBody>
      </p:sp>
      <p:graphicFrame>
        <p:nvGraphicFramePr>
          <p:cNvPr id="9" name="Object 11"/>
          <p:cNvGraphicFramePr>
            <a:graphicFrameLocks noChangeAspect="1"/>
          </p:cNvGraphicFramePr>
          <p:nvPr>
            <p:extLst>
              <p:ext uri="{D42A27DB-BD31-4B8C-83A1-F6EECF244321}">
                <p14:modId xmlns:p14="http://schemas.microsoft.com/office/powerpoint/2010/main" val="2444413746"/>
              </p:ext>
            </p:extLst>
          </p:nvPr>
        </p:nvGraphicFramePr>
        <p:xfrm>
          <a:off x="1639888" y="3311525"/>
          <a:ext cx="9332912" cy="1708150"/>
        </p:xfrm>
        <a:graphic>
          <a:graphicData uri="http://schemas.openxmlformats.org/presentationml/2006/ole">
            <mc:AlternateContent xmlns:mc="http://schemas.openxmlformats.org/markup-compatibility/2006">
              <mc:Choice xmlns:v="urn:schemas-microsoft-com:vml" Requires="v">
                <p:oleObj spid="_x0000_s10252" name="Document" r:id="rId4" imgW="8442770" imgH="1551661" progId="Word.Document.8">
                  <p:embed/>
                </p:oleObj>
              </mc:Choice>
              <mc:Fallback>
                <p:oleObj name="Document" r:id="rId4" imgW="8442770" imgH="1551661" progId="Word.Document.8">
                  <p:embed/>
                  <p:pic>
                    <p:nvPicPr>
                      <p:cNvPr id="9" name="Object 11"/>
                      <p:cNvPicPr>
                        <a:picLocks noChangeAspect="1" noChangeArrowheads="1"/>
                      </p:cNvPicPr>
                      <p:nvPr/>
                    </p:nvPicPr>
                    <p:blipFill>
                      <a:blip r:embed="rId5"/>
                      <a:srcRect/>
                      <a:stretch>
                        <a:fillRect/>
                      </a:stretch>
                    </p:blipFill>
                    <p:spPr bwMode="auto">
                      <a:xfrm>
                        <a:off x="1639888" y="3311525"/>
                        <a:ext cx="9332912" cy="1708150"/>
                      </a:xfrm>
                      <a:prstGeom prst="rect">
                        <a:avLst/>
                      </a:prstGeom>
                      <a:noFill/>
                      <a:ln>
                        <a:noFill/>
                      </a:ln>
                      <a:effectLst/>
                    </p:spPr>
                  </p:pic>
                </p:oleObj>
              </mc:Fallback>
            </mc:AlternateContent>
          </a:graphicData>
        </a:graphic>
      </p:graphicFrame>
      <p:sp>
        <p:nvSpPr>
          <p:cNvPr id="2" name="Footer Placeholder 1">
            <a:extLst>
              <a:ext uri="{FF2B5EF4-FFF2-40B4-BE49-F238E27FC236}">
                <a16:creationId xmlns:a16="http://schemas.microsoft.com/office/drawing/2014/main" id="{203E1888-7F4C-412B-8DBB-FA4CAFF9B24F}"/>
              </a:ext>
            </a:extLst>
          </p:cNvPr>
          <p:cNvSpPr>
            <a:spLocks noGrp="1"/>
          </p:cNvSpPr>
          <p:nvPr>
            <p:ph type="ftr" idx="14"/>
          </p:nvPr>
        </p:nvSpPr>
        <p:spPr/>
        <p:txBody>
          <a:bodyPr/>
          <a:lstStyle/>
          <a:p>
            <a:r>
              <a:rPr lang="en-GB"/>
              <a:t>Hassan Yaghoobi, Intel</a:t>
            </a:r>
            <a:endParaRPr lang="en-GB" dirty="0"/>
          </a:p>
        </p:txBody>
      </p:sp>
      <p:sp>
        <p:nvSpPr>
          <p:cNvPr id="3" name="Slide Number Placeholder 2">
            <a:extLst>
              <a:ext uri="{FF2B5EF4-FFF2-40B4-BE49-F238E27FC236}">
                <a16:creationId xmlns:a16="http://schemas.microsoft.com/office/drawing/2014/main" id="{F2C6E847-E77E-4E0F-8AD7-760AA802A72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4" name="Date Placeholder 3">
            <a:extLst>
              <a:ext uri="{FF2B5EF4-FFF2-40B4-BE49-F238E27FC236}">
                <a16:creationId xmlns:a16="http://schemas.microsoft.com/office/drawing/2014/main" id="{08D0A308-6A7C-4CD9-A602-16E2269E2FA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129257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B80FC98-BB06-48D2-9BED-8F06728E43D2}"/>
              </a:ext>
            </a:extLst>
          </p:cNvPr>
          <p:cNvSpPr>
            <a:spLocks noGrp="1"/>
          </p:cNvSpPr>
          <p:nvPr>
            <p:ph type="title"/>
          </p:nvPr>
        </p:nvSpPr>
        <p:spPr/>
        <p:txBody>
          <a:bodyPr/>
          <a:lstStyle/>
          <a:p>
            <a:r>
              <a:rPr lang="en-US" dirty="0"/>
              <a:t>Closing Reports</a:t>
            </a:r>
          </a:p>
        </p:txBody>
      </p:sp>
      <p:sp>
        <p:nvSpPr>
          <p:cNvPr id="8" name="Text Placeholder 7">
            <a:extLst>
              <a:ext uri="{FF2B5EF4-FFF2-40B4-BE49-F238E27FC236}">
                <a16:creationId xmlns:a16="http://schemas.microsoft.com/office/drawing/2014/main" id="{9A909BD0-3105-45B1-96ED-679BBDE37B1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E714F748-0A3E-466F-AB7C-41FA476FEFA1}"/>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4A46EF3C-8400-4A42-8F86-EB856656DE4E}"/>
              </a:ext>
            </a:extLst>
          </p:cNvPr>
          <p:cNvSpPr>
            <a:spLocks noGrp="1"/>
          </p:cNvSpPr>
          <p:nvPr>
            <p:ph type="ftr" idx="11"/>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687A0CD2-B4AA-4901-8E70-E4F89D0FC7B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8706673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929218" y="1052736"/>
            <a:ext cx="10639389" cy="4875213"/>
          </a:xfrm>
        </p:spPr>
        <p:txBody>
          <a:bodyPr/>
          <a:lstStyle/>
          <a:p>
            <a:pPr marL="342900" lvl="2" indent="-342900">
              <a:spcBef>
                <a:spcPts val="300"/>
              </a:spcBef>
              <a:spcAft>
                <a:spcPts val="0"/>
              </a:spcAft>
              <a:defRPr/>
            </a:pPr>
            <a:r>
              <a:rPr lang="en-US" altLang="en-US" sz="2000" dirty="0"/>
              <a:t>Had one Session: Thu 01/20 16:00 EST</a:t>
            </a:r>
          </a:p>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rPr>
              <a:t>IEEE 802 Recommendations on M.1450-5 &amp; M.1801-2 (based on ITU –AHG recommendations) discussed in WP 5A Meeting </a:t>
            </a:r>
            <a:r>
              <a:rPr lang="pt-BR" sz="2000" dirty="0"/>
              <a:t>2021-11-15 to 2021-11-26</a:t>
            </a:r>
            <a:endParaRPr lang="en-US" altLang="en-US" sz="2000" dirty="0">
              <a:solidFill>
                <a:schemeClr val="tx1"/>
              </a:solidFill>
            </a:endParaRPr>
          </a:p>
          <a:p>
            <a:pPr marL="742950" lvl="2" eaLnBrk="1" fontAlgn="t" hangingPunct="1">
              <a:spcBef>
                <a:spcPts val="0"/>
              </a:spcBef>
              <a:spcAft>
                <a:spcPts val="0"/>
              </a:spcAft>
            </a:pPr>
            <a:r>
              <a:rPr lang="en-US" sz="1600" b="1" i="0" u="none" strike="noStrike" kern="1200" dirty="0">
                <a:solidFill>
                  <a:srgbClr val="0000CC"/>
                </a:solidFill>
                <a:effectLst/>
                <a:latin typeface="Times New Roman" panose="02020603050405020304" pitchFamily="18" charset="0"/>
                <a:ea typeface="MS Gothic" panose="020B0609070205080204" pitchFamily="49" charset="-128"/>
                <a:hlinkClick r:id="rId2"/>
              </a:rPr>
              <a:t>[ 439 ]</a:t>
            </a:r>
            <a:r>
              <a:rPr lang="en-US" sz="1600" b="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600" b="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IEEE</a:t>
            </a:r>
          </a:p>
          <a:p>
            <a:pPr marL="742950" lvl="2" eaLnBrk="1" fontAlgn="t" hangingPunct="1">
              <a:spcBef>
                <a:spcPts val="0"/>
              </a:spcBef>
              <a:spcAft>
                <a:spcPts val="0"/>
              </a:spcAft>
            </a:pPr>
            <a:r>
              <a:rPr lang="en-US" sz="1600" b="1" i="0" u="none" strike="noStrike" kern="1200" dirty="0">
                <a:solidFill>
                  <a:srgbClr val="0000CC"/>
                </a:solidFill>
                <a:effectLst/>
                <a:latin typeface="Times New Roman" panose="02020603050405020304" pitchFamily="18" charset="0"/>
                <a:ea typeface="MS Gothic" panose="020B0609070205080204" pitchFamily="49" charset="-128"/>
                <a:hlinkClick r:id="rId3"/>
              </a:rPr>
              <a:t>[ 438 ]</a:t>
            </a:r>
            <a:r>
              <a:rPr lang="en-US" sz="1600" b="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600" b="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IEEE</a:t>
            </a:r>
            <a:endParaRPr lang="en-US" sz="1600" b="0" i="0" u="none" strike="noStrike" dirty="0">
              <a:effectLst/>
              <a:latin typeface="Arial" panose="020B0604020202020204" pitchFamily="34" charset="0"/>
            </a:endParaRPr>
          </a:p>
          <a:p>
            <a:pPr marL="228600" lvl="1" indent="-342900">
              <a:spcBef>
                <a:spcPts val="300"/>
              </a:spcBef>
              <a:spcAft>
                <a:spcPts val="0"/>
              </a:spcAft>
              <a:buFont typeface="Arial" panose="020B0604020202020204" pitchFamily="34" charset="0"/>
              <a:buChar char="•"/>
              <a:defRPr/>
            </a:pPr>
            <a:r>
              <a:rPr lang="en-US" dirty="0"/>
              <a:t>Chair p</a:t>
            </a:r>
            <a:r>
              <a:rPr lang="en-US" dirty="0">
                <a:solidFill>
                  <a:schemeClr val="tx1"/>
                </a:solidFill>
              </a:rPr>
              <a:t>rovided an overview update on 12 other contributions submitted to WP 5A Nov 2021 meeting on revising M.1450 &amp; M.1801and went through the two working documents towards the </a:t>
            </a:r>
            <a:r>
              <a:rPr lang="en-US" dirty="0"/>
              <a:t>preliminary drafts as the outcome of the meeting captured in the WP 5A Chairman report</a:t>
            </a:r>
            <a:endParaRPr lang="en-US" dirty="0">
              <a:solidFill>
                <a:schemeClr val="tx1"/>
              </a:solidFill>
            </a:endParaRP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1600" b="0" dirty="0"/>
              <a:t>ITU-R M.1450-5 - “Characteristics of broadband radio local area networks”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15</a:t>
            </a:r>
            <a:r>
              <a:rPr lang="en-GB" sz="1600" b="1" dirty="0">
                <a:solidFill>
                  <a:srgbClr val="0000CC"/>
                </a:solidFill>
                <a:effectLst/>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to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Doc. 5A/491</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1600" b="1" dirty="0">
              <a:solidFill>
                <a:srgbClr val="0000CC"/>
              </a:solidFill>
              <a:effectLst/>
              <a:latin typeface="Times New Roman" panose="02020603050405020304" pitchFamily="18" charset="0"/>
              <a:ea typeface="DengXian" panose="02010600030101010101" pitchFamily="2" charset="-122"/>
            </a:endParaRP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1600" b="0" dirty="0"/>
              <a:t>ITU-R M.1801-2 </a:t>
            </a:r>
            <a:r>
              <a:rPr lang="en-US" sz="1600" b="0" dirty="0"/>
              <a:t>–</a:t>
            </a:r>
            <a:r>
              <a:rPr lang="en-GB" sz="1600" b="0" dirty="0"/>
              <a:t> “Radio interface standards for broadband wireless access systems, including mobile and nomadic applications, in the mobile service operating below 6 GHz”</a:t>
            </a:r>
            <a:r>
              <a:rPr lang="en-GB" sz="1600" dirty="0">
                <a:effectLst/>
                <a:latin typeface="Times New Roman" panose="02020603050405020304" pitchFamily="18" charset="0"/>
                <a:ea typeface="Times New Roman" panose="02020603050405020304" pitchFamily="18" charset="0"/>
              </a:rPr>
              <a:t>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Annex 16</a:t>
            </a:r>
            <a:r>
              <a:rPr lang="en-GB" sz="1600" b="1" dirty="0">
                <a:solidFill>
                  <a:srgbClr val="0000CC"/>
                </a:solidFill>
                <a:effectLst/>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to </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Doc. 5A/491</a:t>
            </a:r>
            <a:r>
              <a:rPr lang="en-GB" sz="16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600" dirty="0">
                <a:effectLst/>
                <a:latin typeface="Times New Roman" panose="02020603050405020304" pitchFamily="18" charset="0"/>
                <a:ea typeface="Times New Roman" panose="02020603050405020304" pitchFamily="18" charset="0"/>
              </a:rPr>
              <a:t>. </a:t>
            </a:r>
            <a:endParaRPr lang="en-US" sz="1600" dirty="0">
              <a:solidFill>
                <a:schemeClr val="tx1"/>
              </a:solidFill>
            </a:endParaRPr>
          </a:p>
          <a:p>
            <a:pPr marL="342900" lvl="2" indent="-342900">
              <a:spcBef>
                <a:spcPts val="300"/>
              </a:spcBef>
              <a:spcAft>
                <a:spcPts val="0"/>
              </a:spcAft>
              <a:buFont typeface="Arial" panose="020B0604020202020204" pitchFamily="34" charset="0"/>
              <a:buChar char="•"/>
              <a:defRPr/>
            </a:pPr>
            <a:r>
              <a:rPr lang="en-US" sz="2000" dirty="0">
                <a:solidFill>
                  <a:schemeClr val="tx1"/>
                </a:solidFill>
              </a:rPr>
              <a:t>Next Steps</a:t>
            </a:r>
          </a:p>
          <a:p>
            <a:pPr marL="800100" lvl="3" indent="-342900">
              <a:spcBef>
                <a:spcPts val="300"/>
              </a:spcBef>
              <a:spcAft>
                <a:spcPts val="0"/>
              </a:spcAft>
              <a:buFont typeface="Arial" panose="020B0604020202020204" pitchFamily="34" charset="0"/>
              <a:buChar char="•"/>
              <a:defRPr/>
            </a:pPr>
            <a:r>
              <a:rPr lang="en-US" sz="1800" dirty="0"/>
              <a:t>To develop two new contributions on M.1450 and M.1801 for submission to the next WP5A meeting</a:t>
            </a:r>
          </a:p>
          <a:p>
            <a:pPr marL="800100" lvl="3" indent="-342900">
              <a:spcBef>
                <a:spcPts val="300"/>
              </a:spcBef>
              <a:spcAft>
                <a:spcPts val="0"/>
              </a:spcAft>
              <a:buFont typeface="Arial" panose="020B0604020202020204" pitchFamily="34" charset="0"/>
              <a:buChar char="•"/>
              <a:defRPr/>
            </a:pPr>
            <a:r>
              <a:rPr lang="en-US" sz="1800" dirty="0"/>
              <a:t>Working Party 5A Next Meeting Dates</a:t>
            </a:r>
          </a:p>
          <a:p>
            <a:pPr marL="1257300" lvl="4" indent="-342900">
              <a:spcBef>
                <a:spcPts val="300"/>
              </a:spcBef>
              <a:spcAft>
                <a:spcPts val="0"/>
              </a:spcAft>
              <a:buFont typeface="Arial" panose="020B0604020202020204" pitchFamily="34" charset="0"/>
              <a:buChar char="•"/>
              <a:defRPr/>
            </a:pPr>
            <a:r>
              <a:rPr lang="en-US" sz="1800" dirty="0">
                <a:hlinkClick r:id="rId7">
                  <a:extLst>
                    <a:ext uri="{A12FA001-AC4F-418D-AE19-62706E023703}">
                      <ahyp:hlinkClr xmlns:ahyp="http://schemas.microsoft.com/office/drawing/2018/hyperlinkcolor" val="tx"/>
                    </a:ext>
                  </a:extLst>
                </a:hlinkClick>
              </a:rPr>
              <a:t>Monday 2022-05-23 - Friday 2022-06-03</a:t>
            </a:r>
            <a:endParaRPr lang="en-US" sz="2000" dirty="0"/>
          </a:p>
          <a:p>
            <a:pPr marL="342900" lvl="2" indent="-342900">
              <a:spcBef>
                <a:spcPts val="300"/>
              </a:spcBef>
              <a:spcAft>
                <a:spcPts val="0"/>
              </a:spcAft>
              <a:buFont typeface="Arial" panose="020B0604020202020204" pitchFamily="34" charset="0"/>
              <a:buChar char="•"/>
              <a:defRPr/>
            </a:pPr>
            <a:r>
              <a:rPr lang="pt-BR" sz="2000" b="1" dirty="0"/>
              <a:t>Next AHG Meeting: </a:t>
            </a:r>
            <a:r>
              <a:rPr lang="en-US" dirty="0"/>
              <a:t>Feb </a:t>
            </a:r>
            <a:r>
              <a:rPr lang="en-US"/>
              <a:t>24, 2022, </a:t>
            </a:r>
            <a:r>
              <a:rPr lang="en-US" dirty="0"/>
              <a:t>12-13 ET (9-10AM PT)</a:t>
            </a:r>
          </a:p>
          <a:p>
            <a:pPr marL="342900" lvl="2" indent="-342900">
              <a:spcBef>
                <a:spcPts val="300"/>
              </a:spcBef>
              <a:spcAft>
                <a:spcPts val="0"/>
              </a:spcAft>
              <a:buFont typeface="Arial" panose="020B0604020202020204" pitchFamily="34" charset="0"/>
              <a:buChar char="•"/>
              <a:defRPr/>
            </a:pPr>
            <a:r>
              <a:rPr lang="pt-BR" altLang="en-US" sz="2000" b="1" dirty="0"/>
              <a:t>Meeting Minutes: </a:t>
            </a:r>
            <a:r>
              <a:rPr lang="en-US" sz="1800" dirty="0"/>
              <a:t>11-21-1386-00-0itu</a:t>
            </a:r>
            <a:r>
              <a:rPr lang="pt-BR" altLang="en-US" sz="1800" dirty="0"/>
              <a:t> </a:t>
            </a:r>
            <a:endParaRPr lang="en-US" altLang="en-US" sz="1800" dirty="0">
              <a:highlight>
                <a:srgbClr val="FFFF00"/>
              </a:highlight>
            </a:endParaRPr>
          </a:p>
        </p:txBody>
      </p:sp>
      <p:sp>
        <p:nvSpPr>
          <p:cNvPr id="6" name="Footer Placeholder 5">
            <a:extLst>
              <a:ext uri="{FF2B5EF4-FFF2-40B4-BE49-F238E27FC236}">
                <a16:creationId xmlns:a16="http://schemas.microsoft.com/office/drawing/2014/main" id="{07BEB52E-F266-4D6B-86E4-EE73E5230BAC}"/>
              </a:ext>
            </a:extLst>
          </p:cNvPr>
          <p:cNvSpPr>
            <a:spLocks noGrp="1"/>
          </p:cNvSpPr>
          <p:nvPr>
            <p:ph type="ftr" idx="14"/>
          </p:nvPr>
        </p:nvSpPr>
        <p:spPr/>
        <p:txBody>
          <a:bodyPr/>
          <a:lstStyle/>
          <a:p>
            <a:r>
              <a:rPr lang="en-GB"/>
              <a:t>Hassan Yaghoobi, Intel</a:t>
            </a:r>
            <a:endParaRPr lang="en-GB" dirty="0"/>
          </a:p>
        </p:txBody>
      </p:sp>
      <p:sp>
        <p:nvSpPr>
          <p:cNvPr id="7" name="Slide Number Placeholder 6">
            <a:extLst>
              <a:ext uri="{FF2B5EF4-FFF2-40B4-BE49-F238E27FC236}">
                <a16:creationId xmlns:a16="http://schemas.microsoft.com/office/drawing/2014/main" id="{FA9332AE-918A-455B-BCE6-D62ACA80B21E}"/>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8" name="Date Placeholder 7">
            <a:extLst>
              <a:ext uri="{FF2B5EF4-FFF2-40B4-BE49-F238E27FC236}">
                <a16:creationId xmlns:a16="http://schemas.microsoft.com/office/drawing/2014/main" id="{46682BAE-C615-4396-85C5-033B143FFC22}"/>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0534458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6CEC544-7D76-478D-A8CB-F15FA47C337D}"/>
              </a:ext>
            </a:extLst>
          </p:cNvPr>
          <p:cNvSpPr>
            <a:spLocks noGrp="1"/>
          </p:cNvSpPr>
          <p:nvPr>
            <p:ph type="title"/>
          </p:nvPr>
        </p:nvSpPr>
        <p:spPr/>
        <p:txBody>
          <a:bodyPr/>
          <a:lstStyle/>
          <a:p>
            <a:r>
              <a:rPr lang="en-US" dirty="0"/>
              <a:t>Internal Liaisons</a:t>
            </a:r>
          </a:p>
        </p:txBody>
      </p:sp>
      <p:sp>
        <p:nvSpPr>
          <p:cNvPr id="8" name="Text Placeholder 7">
            <a:extLst>
              <a:ext uri="{FF2B5EF4-FFF2-40B4-BE49-F238E27FC236}">
                <a16:creationId xmlns:a16="http://schemas.microsoft.com/office/drawing/2014/main" id="{7C3CCC65-EFB8-4813-ABD3-4E3D47EE8F25}"/>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B14F8D45-41EA-478D-8221-A020E7F0D4C9}"/>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36305DA8-9420-4D28-AA1F-9EBDD8D9DCCD}"/>
              </a:ext>
            </a:extLst>
          </p:cNvPr>
          <p:cNvSpPr>
            <a:spLocks noGrp="1"/>
          </p:cNvSpPr>
          <p:nvPr>
            <p:ph type="ftr" idx="11"/>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3332E7D3-F49B-4E52-A93D-E60F8312AF48}"/>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Tree>
    <p:extLst>
      <p:ext uri="{BB962C8B-B14F-4D97-AF65-F5344CB8AC3E}">
        <p14:creationId xmlns:p14="http://schemas.microsoft.com/office/powerpoint/2010/main" val="25272420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a:extLst>
              <a:ext uri="{FF2B5EF4-FFF2-40B4-BE49-F238E27FC236}">
                <a16:creationId xmlns:a16="http://schemas.microsoft.com/office/drawing/2014/main" id="{005BF0CF-B3F6-4EC8-9D1A-71CCD82E7154}"/>
              </a:ext>
            </a:extLst>
          </p:cNvPr>
          <p:cNvSpPr>
            <a:spLocks noGrp="1" noChangeArrowheads="1"/>
          </p:cNvSpPr>
          <p:nvPr>
            <p:ph type="ctrTitle"/>
          </p:nvPr>
        </p:nvSpPr>
        <p:spPr>
          <a:xfrm>
            <a:off x="817563" y="428625"/>
            <a:ext cx="10363200" cy="14700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tr-TR"/>
              <a:t>802 Technical Plenary Liaison Report</a:t>
            </a:r>
          </a:p>
        </p:txBody>
      </p:sp>
      <p:sp>
        <p:nvSpPr>
          <p:cNvPr id="6147" name="Rectangle 2">
            <a:extLst>
              <a:ext uri="{FF2B5EF4-FFF2-40B4-BE49-F238E27FC236}">
                <a16:creationId xmlns:a16="http://schemas.microsoft.com/office/drawing/2014/main" id="{5BBFA642-D83E-478A-93ED-C9B4C706422A}"/>
              </a:ext>
            </a:extLst>
          </p:cNvPr>
          <p:cNvSpPr>
            <a:spLocks noGrp="1" noChangeArrowheads="1"/>
          </p:cNvSpPr>
          <p:nvPr>
            <p:ph type="subTitle" idx="1"/>
          </p:nvPr>
        </p:nvSpPr>
        <p:spPr>
          <a:xfrm>
            <a:off x="1811338" y="1458913"/>
            <a:ext cx="8534400" cy="1752600"/>
          </a:xfrm>
        </p:spPr>
        <p:txBody>
          <a:bodyPr/>
          <a:lstStyle/>
          <a:p>
            <a:pP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tr-TR" sz="2000"/>
              <a:t>Date:</a:t>
            </a:r>
            <a:r>
              <a:rPr lang="en-GB" altLang="tr-TR" sz="2000" b="0"/>
              <a:t> 2022-01</a:t>
            </a:r>
            <a:r>
              <a:rPr lang="tr-TR" altLang="tr-TR" sz="2000" b="0"/>
              <a:t>-</a:t>
            </a:r>
            <a:r>
              <a:rPr lang="en-US" altLang="tr-TR" sz="2000" b="0"/>
              <a:t>16</a:t>
            </a:r>
            <a:endParaRPr lang="en-GB" altLang="tr-TR" sz="2000" b="0"/>
          </a:p>
        </p:txBody>
      </p:sp>
      <p:sp>
        <p:nvSpPr>
          <p:cNvPr id="6148" name="Date Placeholder 3">
            <a:extLst>
              <a:ext uri="{FF2B5EF4-FFF2-40B4-BE49-F238E27FC236}">
                <a16:creationId xmlns:a16="http://schemas.microsoft.com/office/drawing/2014/main" id="{1A104891-8DE2-48B1-B21E-68C36E6444B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pPr>
            <a:r>
              <a:rPr lang="en-US" altLang="tr-TR" sz="1800">
                <a:ea typeface="Arial Unicode MS" pitchFamily="34" charset="-128"/>
              </a:rPr>
              <a:t>January 2022</a:t>
            </a:r>
            <a:endParaRPr lang="en-GB" altLang="tr-TR" sz="1800">
              <a:ea typeface="Arial Unicode MS" pitchFamily="34" charset="-128"/>
            </a:endParaRPr>
          </a:p>
        </p:txBody>
      </p:sp>
      <p:sp>
        <p:nvSpPr>
          <p:cNvPr id="6149" name="Footer Placeholder 4">
            <a:extLst>
              <a:ext uri="{FF2B5EF4-FFF2-40B4-BE49-F238E27FC236}">
                <a16:creationId xmlns:a16="http://schemas.microsoft.com/office/drawing/2014/main" id="{3745DB26-0865-4795-AE34-264FDE0FE5B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pPr>
            <a:r>
              <a:rPr lang="en-GB" altLang="tr-TR" sz="1200" b="0">
                <a:ea typeface="Arial Unicode MS" pitchFamily="34" charset="-128"/>
              </a:rPr>
              <a:t>Mark Hamilton, Ruckus/CommScope</a:t>
            </a:r>
          </a:p>
        </p:txBody>
      </p:sp>
      <p:sp>
        <p:nvSpPr>
          <p:cNvPr id="6150" name="Slide Number Placeholder 5">
            <a:extLst>
              <a:ext uri="{FF2B5EF4-FFF2-40B4-BE49-F238E27FC236}">
                <a16:creationId xmlns:a16="http://schemas.microsoft.com/office/drawing/2014/main" id="{5AEA4B45-7244-4486-917B-F3BE341F56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pPr>
            <a:r>
              <a:rPr lang="en-GB" altLang="tr-TR" sz="1200" b="0"/>
              <a:t>Slide </a:t>
            </a:r>
            <a:fld id="{1D4B6D9D-A2CD-4147-9E8B-E99FE4E9DF1D}" type="slidenum">
              <a:rPr lang="en-GB" altLang="tr-TR" sz="1200" b="0" smtClean="0"/>
              <a:pPr>
                <a:spcBef>
                  <a:spcPct val="0"/>
                </a:spcBef>
              </a:pPr>
              <a:t>82</a:t>
            </a:fld>
            <a:endParaRPr lang="en-GB" altLang="tr-TR" sz="1200" b="0"/>
          </a:p>
        </p:txBody>
      </p:sp>
      <p:graphicFrame>
        <p:nvGraphicFramePr>
          <p:cNvPr id="6151" name="Object 3">
            <a:extLst>
              <a:ext uri="{FF2B5EF4-FFF2-40B4-BE49-F238E27FC236}">
                <a16:creationId xmlns:a16="http://schemas.microsoft.com/office/drawing/2014/main" id="{530347E7-ED55-4174-A8EA-49857A72BCE1}"/>
              </a:ext>
            </a:extLst>
          </p:cNvPr>
          <p:cNvGraphicFramePr>
            <a:graphicFrameLocks noChangeAspect="1"/>
          </p:cNvGraphicFramePr>
          <p:nvPr/>
        </p:nvGraphicFramePr>
        <p:xfrm>
          <a:off x="1092200" y="2767013"/>
          <a:ext cx="10242550" cy="2689225"/>
        </p:xfrm>
        <a:graphic>
          <a:graphicData uri="http://schemas.openxmlformats.org/presentationml/2006/ole">
            <mc:AlternateContent xmlns:mc="http://schemas.openxmlformats.org/markup-compatibility/2006">
              <mc:Choice xmlns:v="urn:schemas-microsoft-com:vml" Requires="v">
                <p:oleObj spid="_x0000_s18436" name="Document" r:id="rId4" imgW="10457640" imgH="2740811" progId="Word.Document.8">
                  <p:embed/>
                </p:oleObj>
              </mc:Choice>
              <mc:Fallback>
                <p:oleObj name="Document" r:id="rId4" imgW="10457640" imgH="2740811" progId="Word.Document.8">
                  <p:embed/>
                  <p:pic>
                    <p:nvPicPr>
                      <p:cNvPr id="6151" name="Object 3">
                        <a:extLst>
                          <a:ext uri="{FF2B5EF4-FFF2-40B4-BE49-F238E27FC236}">
                            <a16:creationId xmlns:a16="http://schemas.microsoft.com/office/drawing/2014/main" id="{530347E7-ED55-4174-A8EA-49857A72BCE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2200" y="2767013"/>
                        <a:ext cx="10242550" cy="268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52" name="Rectangle 4">
            <a:extLst>
              <a:ext uri="{FF2B5EF4-FFF2-40B4-BE49-F238E27FC236}">
                <a16:creationId xmlns:a16="http://schemas.microsoft.com/office/drawing/2014/main" id="{921C9730-E75E-4996-A574-B32AA9A9B87F}"/>
              </a:ext>
            </a:extLst>
          </p:cNvPr>
          <p:cNvSpPr>
            <a:spLocks noChangeArrowheads="1"/>
          </p:cNvSpPr>
          <p:nvPr/>
        </p:nvSpPr>
        <p:spPr bwMode="auto">
          <a:xfrm>
            <a:off x="993775" y="19732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ts val="600"/>
              </a:spcBef>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rgbClr val="000000"/>
                </a:solidFill>
                <a:latin typeface="Times New Roman" panose="02020603050405020304" pitchFamily="18" charset="0"/>
                <a:ea typeface="MS Gothic" panose="020B0609070205080204" pitchFamily="49" charset="-128"/>
              </a:defRPr>
            </a:lvl9pPr>
          </a:lstStyle>
          <a:p>
            <a:pPr>
              <a:spcBef>
                <a:spcPts val="500"/>
              </a:spcBef>
            </a:pPr>
            <a:r>
              <a:rPr lang="en-GB" altLang="tr-TR" sz="2000" b="0"/>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441A0FC4-68CE-4022-8A29-7062BBDB4E71}"/>
              </a:ext>
            </a:extLst>
          </p:cNvPr>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tr-TR"/>
              <a:t>802 Technical Plenaries</a:t>
            </a:r>
          </a:p>
        </p:txBody>
      </p:sp>
      <p:sp>
        <p:nvSpPr>
          <p:cNvPr id="8195" name="Rectangle 2">
            <a:extLst>
              <a:ext uri="{FF2B5EF4-FFF2-40B4-BE49-F238E27FC236}">
                <a16:creationId xmlns:a16="http://schemas.microsoft.com/office/drawing/2014/main" id="{31B9D82F-2621-498D-94EA-57C4418EA708}"/>
              </a:ext>
            </a:extLst>
          </p:cNvPr>
          <p:cNvSpPr>
            <a:spLocks noGrp="1" noChangeArrowheads="1"/>
          </p:cNvSpPr>
          <p:nvPr>
            <p:ph idx="1"/>
          </p:nvPr>
        </p:nvSpPr>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tr-TR"/>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tr-TR"/>
              <a:t>802 held virtual Technical Plenaries on Dec 2, 2021 and Jan 13, 2022.</a:t>
            </a:r>
          </a:p>
          <a:p>
            <a:pPr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tr-TR"/>
              <a:t>Agendas:</a:t>
            </a:r>
          </a:p>
          <a:p>
            <a:pPr lvl="2"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tr-TR" altLang="tr-TR">
                <a:hlinkClick r:id="rId3"/>
              </a:rPr>
              <a:t>https://1.ieee802.org/2021-12-technical-plenary-agenda/</a:t>
            </a:r>
            <a:r>
              <a:rPr lang="en-US" altLang="tr-TR"/>
              <a:t> </a:t>
            </a:r>
          </a:p>
          <a:p>
            <a:pPr lvl="2"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tr-TR" altLang="tr-TR">
                <a:hlinkClick r:id="rId4"/>
              </a:rPr>
              <a:t>https://1.ieee802.org/2022-01-technical-plenary-agenda/</a:t>
            </a:r>
            <a:r>
              <a:rPr lang="en-US" altLang="tr-TR"/>
              <a:t> </a:t>
            </a:r>
            <a:endParaRPr lang="tr-TR" altLang="tr-TR"/>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tr-TR"/>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tr-TR"/>
              <a:t>Next meeting, March 3</a:t>
            </a:r>
            <a:endParaRPr lang="tr-TR" altLang="tr-TR"/>
          </a:p>
          <a:p>
            <a:pPr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tr-TR"/>
          </a:p>
        </p:txBody>
      </p:sp>
      <p:sp>
        <p:nvSpPr>
          <p:cNvPr id="8196" name="Slide Number Placeholder 5">
            <a:extLst>
              <a:ext uri="{FF2B5EF4-FFF2-40B4-BE49-F238E27FC236}">
                <a16:creationId xmlns:a16="http://schemas.microsoft.com/office/drawing/2014/main" id="{340568A5-6590-4502-B54C-F3F95524B180}"/>
              </a:ext>
            </a:extLst>
          </p:cNvPr>
          <p:cNvSpPr>
            <a:spLocks noGrp="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S Gothic" panose="020B0609070205080204" pitchFamily="49" charset="-128"/>
                <a:cs typeface="+mn-c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spcBef>
                <a:spcPct val="0"/>
              </a:spcBef>
              <a:defRPr/>
            </a:pPr>
            <a:r>
              <a:rPr lang="en-GB" altLang="tr-TR"/>
              <a:t>Slide </a:t>
            </a:r>
            <a:fld id="{03BB250F-A7D0-45FE-976A-594F3637021D}" type="slidenum">
              <a:rPr lang="en-GB" altLang="tr-TR" smtClean="0"/>
              <a:pPr>
                <a:spcBef>
                  <a:spcPct val="0"/>
                </a:spcBef>
                <a:defRPr/>
              </a:pPr>
              <a:t>83</a:t>
            </a:fld>
            <a:endParaRPr lang="en-GB" altLang="tr-TR" sz="1200" b="0"/>
          </a:p>
        </p:txBody>
      </p:sp>
      <p:sp>
        <p:nvSpPr>
          <p:cNvPr id="8197" name="Date Placeholder 3">
            <a:extLst>
              <a:ext uri="{FF2B5EF4-FFF2-40B4-BE49-F238E27FC236}">
                <a16:creationId xmlns:a16="http://schemas.microsoft.com/office/drawing/2014/main" id="{436F0A71-6FC7-44C6-909A-D3AED920D1A1}"/>
              </a:ext>
            </a:extLst>
          </p:cNvPr>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pPr>
            <a:r>
              <a:rPr lang="en-US" altLang="tr-TR" sz="1800">
                <a:ea typeface="Arial Unicode MS" pitchFamily="34" charset="-128"/>
              </a:rPr>
              <a:t>January 2022</a:t>
            </a:r>
            <a:endParaRPr lang="en-GB" altLang="tr-TR" sz="1800">
              <a:ea typeface="Arial Unicode MS" pitchFamily="34" charset="-128"/>
            </a:endParaRPr>
          </a:p>
        </p:txBody>
      </p:sp>
      <p:sp>
        <p:nvSpPr>
          <p:cNvPr id="8198" name="Footer Placeholder 4">
            <a:extLst>
              <a:ext uri="{FF2B5EF4-FFF2-40B4-BE49-F238E27FC236}">
                <a16:creationId xmlns:a16="http://schemas.microsoft.com/office/drawing/2014/main" id="{BBF02BDA-351A-4C62-B623-F49BD1C2AE61}"/>
              </a:ext>
            </a:extLst>
          </p:cNvPr>
          <p:cNvSpPr txBox="1">
            <a:spLocks/>
          </p:cNvSpPr>
          <p:nvPr/>
        </p:nvSpPr>
        <p:spPr bwMode="auto">
          <a:xfrm>
            <a:off x="7175500" y="6488113"/>
            <a:ext cx="4246563"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lgn="r">
              <a:spcBef>
                <a:spcPct val="0"/>
              </a:spcBef>
            </a:pPr>
            <a:r>
              <a:rPr lang="en-GB" altLang="tr-TR" sz="1200" b="0">
                <a:ea typeface="Arial Unicode MS" pitchFamily="34" charset="-128"/>
              </a:rPr>
              <a:t>Mark Hamilton, Ruckus/CommScope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a:extLst>
              <a:ext uri="{FF2B5EF4-FFF2-40B4-BE49-F238E27FC236}">
                <a16:creationId xmlns:a16="http://schemas.microsoft.com/office/drawing/2014/main" id="{C739E7F6-363F-4F09-BA29-37167A00BAA3}"/>
              </a:ext>
            </a:extLst>
          </p:cNvPr>
          <p:cNvSpPr>
            <a:spLocks noGrp="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S Gothic" panose="020B0609070205080204" pitchFamily="49" charset="-128"/>
                <a:cs typeface="+mn-c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spcBef>
                <a:spcPct val="0"/>
              </a:spcBef>
              <a:defRPr/>
            </a:pPr>
            <a:r>
              <a:rPr lang="en-GB" altLang="tr-TR"/>
              <a:t>Slide </a:t>
            </a:r>
            <a:fld id="{03BB250F-A7D0-45FE-976A-594F3637021D}" type="slidenum">
              <a:rPr lang="en-GB" altLang="tr-TR" smtClean="0"/>
              <a:pPr>
                <a:spcBef>
                  <a:spcPct val="0"/>
                </a:spcBef>
                <a:defRPr/>
              </a:pPr>
              <a:t>84</a:t>
            </a:fld>
            <a:endParaRPr lang="en-GB" altLang="tr-TR" sz="1200" b="0"/>
          </a:p>
        </p:txBody>
      </p:sp>
      <p:sp>
        <p:nvSpPr>
          <p:cNvPr id="10243" name="Date Placeholder 5">
            <a:extLst>
              <a:ext uri="{FF2B5EF4-FFF2-40B4-BE49-F238E27FC236}">
                <a16:creationId xmlns:a16="http://schemas.microsoft.com/office/drawing/2014/main" id="{705C5B9B-5375-4036-92CD-08A3396BC905}"/>
              </a:ext>
            </a:extLst>
          </p:cNvPr>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pPr>
            <a:r>
              <a:rPr lang="en-US" altLang="tr-TR" sz="1800">
                <a:ea typeface="Arial Unicode MS" pitchFamily="34" charset="-128"/>
              </a:rPr>
              <a:t>January 2022</a:t>
            </a:r>
            <a:endParaRPr lang="en-GB" altLang="tr-TR" sz="1800">
              <a:ea typeface="Arial Unicode MS" pitchFamily="34" charset="-128"/>
            </a:endParaRPr>
          </a:p>
        </p:txBody>
      </p:sp>
      <p:sp>
        <p:nvSpPr>
          <p:cNvPr id="10244" name="Title 1">
            <a:extLst>
              <a:ext uri="{FF2B5EF4-FFF2-40B4-BE49-F238E27FC236}">
                <a16:creationId xmlns:a16="http://schemas.microsoft.com/office/drawing/2014/main" id="{A5A94EB2-99E2-42BC-BC3A-0AE655F57A1E}"/>
              </a:ext>
            </a:extLst>
          </p:cNvPr>
          <p:cNvSpPr>
            <a:spLocks noGrp="1" noChangeArrowheads="1"/>
          </p:cNvSpPr>
          <p:nvPr>
            <p:ph type="title"/>
          </p:nvPr>
        </p:nvSpPr>
        <p:spPr>
          <a:xfrm>
            <a:off x="731838" y="731838"/>
            <a:ext cx="10658475" cy="536575"/>
          </a:xfrm>
        </p:spPr>
        <p:txBody>
          <a:bodyPr/>
          <a:lstStyle/>
          <a:p>
            <a:r>
              <a:rPr lang="en-US" altLang="tr-TR" sz="3600"/>
              <a:t>Stated goals</a:t>
            </a:r>
          </a:p>
        </p:txBody>
      </p:sp>
      <p:sp>
        <p:nvSpPr>
          <p:cNvPr id="10245" name="Content Placeholder 2">
            <a:extLst>
              <a:ext uri="{FF2B5EF4-FFF2-40B4-BE49-F238E27FC236}">
                <a16:creationId xmlns:a16="http://schemas.microsoft.com/office/drawing/2014/main" id="{95E1C52A-F452-4C02-B3C6-A15D6CD77D65}"/>
              </a:ext>
            </a:extLst>
          </p:cNvPr>
          <p:cNvSpPr>
            <a:spLocks noGrp="1" noChangeArrowheads="1"/>
          </p:cNvSpPr>
          <p:nvPr>
            <p:ph idx="1"/>
          </p:nvPr>
        </p:nvSpPr>
        <p:spPr>
          <a:xfrm>
            <a:off x="731838" y="1268413"/>
            <a:ext cx="10658475" cy="4443412"/>
          </a:xfrm>
        </p:spPr>
        <p:txBody>
          <a:bodyPr/>
          <a:lstStyle/>
          <a:p>
            <a:pPr>
              <a:spcBef>
                <a:spcPct val="0"/>
              </a:spcBef>
            </a:pPr>
            <a:r>
              <a:rPr lang="en-US" altLang="en-US"/>
              <a:t>This series of meetings would:</a:t>
            </a:r>
          </a:p>
          <a:p>
            <a:pPr>
              <a:spcBef>
                <a:spcPct val="0"/>
              </a:spcBef>
              <a:buFont typeface="Arial" panose="020B0604020202020204" pitchFamily="34" charset="0"/>
              <a:buChar char="•"/>
            </a:pPr>
            <a:r>
              <a:rPr lang="en-US" altLang="en-US" b="0"/>
              <a:t>Provide wider awareness for the need to revise IEEE Std 802</a:t>
            </a:r>
          </a:p>
          <a:p>
            <a:pPr>
              <a:spcBef>
                <a:spcPct val="0"/>
              </a:spcBef>
              <a:buFont typeface="Arial" panose="020B0604020202020204" pitchFamily="34" charset="0"/>
              <a:buChar char="•"/>
            </a:pPr>
            <a:r>
              <a:rPr lang="en-US" altLang="en-US" b="0"/>
              <a:t>Provide an opportunity to discuss the content – notably should it be the same or should it add more architecture</a:t>
            </a:r>
          </a:p>
          <a:p>
            <a:pPr>
              <a:spcBef>
                <a:spcPct val="0"/>
              </a:spcBef>
              <a:buFont typeface="Arial" panose="020B0604020202020204" pitchFamily="34" charset="0"/>
              <a:buChar char="•"/>
            </a:pPr>
            <a:r>
              <a:rPr lang="en-US" altLang="en-US" b="0"/>
              <a:t>Provide examples of the current 802 architecture (i.e., spread around in 802, .1Q, .1AC, .3, .11, .15.x, …)</a:t>
            </a:r>
          </a:p>
          <a:p>
            <a:pPr>
              <a:spcBef>
                <a:spcPct val="0"/>
              </a:spcBef>
              <a:buFont typeface="Arial" panose="020B0604020202020204" pitchFamily="34" charset="0"/>
              <a:buChar char="•"/>
            </a:pPr>
            <a:r>
              <a:rPr lang="en-US" altLang="en-US" b="0"/>
              <a:t>Identify gaps in the current architecture</a:t>
            </a:r>
          </a:p>
          <a:p>
            <a:pPr>
              <a:spcBef>
                <a:spcPct val="0"/>
              </a:spcBef>
            </a:pPr>
            <a:r>
              <a:rPr lang="en-US" altLang="en-US"/>
              <a:t>In addition, this would provide the opportunity to discuss technical points across all WGs, for example:</a:t>
            </a:r>
          </a:p>
          <a:p>
            <a:pPr>
              <a:spcBef>
                <a:spcPct val="0"/>
              </a:spcBef>
              <a:buFont typeface="Arial" panose="020B0604020202020204" pitchFamily="34" charset="0"/>
              <a:buChar char="•"/>
            </a:pPr>
            <a:r>
              <a:rPr lang="en-US" altLang="en-US" b="0"/>
              <a:t>MAC address privacy</a:t>
            </a:r>
          </a:p>
          <a:p>
            <a:pPr>
              <a:spcBef>
                <a:spcPct val="0"/>
              </a:spcBef>
              <a:buFont typeface="Arial" panose="020B0604020202020204" pitchFamily="34" charset="0"/>
              <a:buChar char="•"/>
            </a:pPr>
            <a:r>
              <a:rPr lang="en-US" altLang="en-US" b="0"/>
              <a:t>Data privacy</a:t>
            </a:r>
          </a:p>
          <a:p>
            <a:pPr>
              <a:spcBef>
                <a:spcPct val="0"/>
              </a:spcBef>
              <a:buFont typeface="Arial" panose="020B0604020202020204" pitchFamily="34" charset="0"/>
              <a:buChar char="•"/>
            </a:pPr>
            <a:r>
              <a:rPr lang="en-US" altLang="en-US" b="0"/>
              <a:t>Protocol IDs and their encoding – Length/Type and LLC</a:t>
            </a:r>
          </a:p>
          <a:p>
            <a:pPr>
              <a:spcBef>
                <a:spcPct val="0"/>
              </a:spcBef>
            </a:pPr>
            <a:r>
              <a:rPr lang="en-US" altLang="en-US"/>
              <a:t>Attendance is open to all 802 WG participants. WG chairs are invited to identify at least one voting member to attend.</a:t>
            </a:r>
          </a:p>
          <a:p>
            <a:endParaRPr lang="tr-TR" altLang="tr-TR"/>
          </a:p>
        </p:txBody>
      </p:sp>
      <p:sp>
        <p:nvSpPr>
          <p:cNvPr id="10246" name="Footer Placeholder 4">
            <a:extLst>
              <a:ext uri="{FF2B5EF4-FFF2-40B4-BE49-F238E27FC236}">
                <a16:creationId xmlns:a16="http://schemas.microsoft.com/office/drawing/2014/main" id="{91F3F2CF-AB9D-4EA0-A9DC-EC3E535798A9}"/>
              </a:ext>
            </a:extLst>
          </p:cNvPr>
          <p:cNvSpPr>
            <a:spLocks noGrp="1"/>
          </p:cNvSpPr>
          <p:nvPr>
            <p:ph type="ftr" sz="quarter" idx="11"/>
          </p:nvPr>
        </p:nvSpPr>
        <p:spPr bwMode="auto">
          <a:xfrm>
            <a:off x="7143750" y="6475413"/>
            <a:ext cx="4246563" cy="180975"/>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spcBef>
                <a:spcPct val="0"/>
              </a:spcBef>
            </a:pPr>
            <a:r>
              <a:rPr lang="en-GB"/>
              <a:t>Tuncer Baykas, Vestel</a:t>
            </a:r>
            <a:endParaRPr lang="en-GB" altLang="tr-TR" sz="1200" b="0">
              <a:ea typeface="Arial Unicode MS" pitchFamily="34" charset="-128"/>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a:extLst>
              <a:ext uri="{FF2B5EF4-FFF2-40B4-BE49-F238E27FC236}">
                <a16:creationId xmlns:a16="http://schemas.microsoft.com/office/drawing/2014/main" id="{F87DD888-3C2E-4789-A7F6-84490FABFA95}"/>
              </a:ext>
            </a:extLst>
          </p:cNvPr>
          <p:cNvSpPr>
            <a:spLocks noGrp="1" noChangeArrowheads="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S Gothic" panose="020B0609070205080204" pitchFamily="49" charset="-128"/>
                <a:cs typeface="+mn-c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defRPr/>
            </a:pPr>
            <a:r>
              <a:rPr lang="en-GB" altLang="tr-TR"/>
              <a:t>Slide </a:t>
            </a:r>
            <a:fld id="{03BB250F-A7D0-45FE-976A-594F3637021D}" type="slidenum">
              <a:rPr lang="en-GB" altLang="tr-TR" smtClean="0"/>
              <a:pPr>
                <a:defRPr/>
              </a:pPr>
              <a:t>85</a:t>
            </a:fld>
            <a:endParaRPr lang="en-GB" altLang="tr-TR" sz="1200">
              <a:solidFill>
                <a:srgbClr val="000000"/>
              </a:solidFill>
            </a:endParaRPr>
          </a:p>
        </p:txBody>
      </p:sp>
      <p:sp>
        <p:nvSpPr>
          <p:cNvPr id="11267" name="Date Placeholder 5">
            <a:extLst>
              <a:ext uri="{FF2B5EF4-FFF2-40B4-BE49-F238E27FC236}">
                <a16:creationId xmlns:a16="http://schemas.microsoft.com/office/drawing/2014/main" id="{7FCB34C9-1BEC-43F3-8FDC-0901682D5EAC}"/>
              </a:ext>
            </a:extLst>
          </p:cNvPr>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tr-TR" sz="1800">
                <a:solidFill>
                  <a:schemeClr val="tx1"/>
                </a:solidFill>
                <a:ea typeface="Arial Unicode MS" pitchFamily="34" charset="-128"/>
              </a:rPr>
              <a:t>January 2022</a:t>
            </a:r>
            <a:endParaRPr lang="en-GB" altLang="tr-TR" sz="1800">
              <a:solidFill>
                <a:schemeClr val="tx1"/>
              </a:solidFill>
              <a:ea typeface="Arial Unicode MS" pitchFamily="34" charset="-128"/>
            </a:endParaRPr>
          </a:p>
        </p:txBody>
      </p:sp>
      <p:sp>
        <p:nvSpPr>
          <p:cNvPr id="11268" name="Title 1">
            <a:extLst>
              <a:ext uri="{FF2B5EF4-FFF2-40B4-BE49-F238E27FC236}">
                <a16:creationId xmlns:a16="http://schemas.microsoft.com/office/drawing/2014/main" id="{1CD1E370-AFA1-420E-B072-2B92CC5957C8}"/>
              </a:ext>
            </a:extLst>
          </p:cNvPr>
          <p:cNvSpPr>
            <a:spLocks noGrp="1" noChangeArrowheads="1"/>
          </p:cNvSpPr>
          <p:nvPr>
            <p:ph type="title"/>
          </p:nvPr>
        </p:nvSpPr>
        <p:spPr>
          <a:xfrm>
            <a:off x="280988" y="668338"/>
            <a:ext cx="11614150" cy="641350"/>
          </a:xfrm>
        </p:spPr>
        <p:txBody>
          <a:bodyPr/>
          <a:lstStyle/>
          <a:p>
            <a:r>
              <a:rPr lang="en-US" altLang="tr-TR"/>
              <a:t>Major Topics</a:t>
            </a:r>
          </a:p>
        </p:txBody>
      </p:sp>
      <p:sp>
        <p:nvSpPr>
          <p:cNvPr id="11269" name="Content Placeholder 2">
            <a:extLst>
              <a:ext uri="{FF2B5EF4-FFF2-40B4-BE49-F238E27FC236}">
                <a16:creationId xmlns:a16="http://schemas.microsoft.com/office/drawing/2014/main" id="{421A9A4C-7A40-4F15-88E3-4E58D3CDAB99}"/>
              </a:ext>
            </a:extLst>
          </p:cNvPr>
          <p:cNvSpPr>
            <a:spLocks noGrp="1" noChangeArrowheads="1"/>
          </p:cNvSpPr>
          <p:nvPr>
            <p:ph idx="1"/>
          </p:nvPr>
        </p:nvSpPr>
        <p:spPr>
          <a:xfrm>
            <a:off x="381000" y="1371600"/>
            <a:ext cx="11187113" cy="4865688"/>
          </a:xfrm>
        </p:spPr>
        <p:txBody>
          <a:bodyPr/>
          <a:lstStyle/>
          <a:p>
            <a:r>
              <a:rPr lang="en-US" altLang="tr-TR" sz="2200"/>
              <a:t>December 2021:</a:t>
            </a:r>
          </a:p>
          <a:p>
            <a:pPr>
              <a:buFont typeface="Arial" panose="020B0604020202020204" pitchFamily="34" charset="0"/>
              <a:buChar char="•"/>
            </a:pPr>
            <a:r>
              <a:rPr lang="en-US" altLang="tr-TR" sz="2200"/>
              <a:t>History of 802</a:t>
            </a:r>
          </a:p>
          <a:p>
            <a:pPr>
              <a:buFont typeface="Arial" panose="020B0604020202020204" pitchFamily="34" charset="0"/>
              <a:buChar char="•"/>
            </a:pPr>
            <a:r>
              <a:rPr lang="en-US" altLang="tr-TR" sz="2200"/>
              <a:t>Questions about the IEEE 802 Architecture</a:t>
            </a:r>
          </a:p>
          <a:p>
            <a:pPr>
              <a:buFont typeface="Arial" panose="020B0604020202020204" pitchFamily="34" charset="0"/>
              <a:buChar char="•"/>
            </a:pPr>
            <a:r>
              <a:rPr lang="en-US" altLang="tr-TR" sz="2200"/>
              <a:t>Development of IEEE Std 802 revision/update PAR(s) and CSD(s)</a:t>
            </a:r>
          </a:p>
          <a:p>
            <a:pPr>
              <a:buFont typeface="Arial" panose="020B0604020202020204" pitchFamily="34" charset="0"/>
              <a:buChar char="•"/>
            </a:pPr>
            <a:r>
              <a:rPr lang="en-US" altLang="tr-TR" sz="2200"/>
              <a:t>802.1 and 802.15 compatibility</a:t>
            </a:r>
          </a:p>
          <a:p>
            <a:r>
              <a:rPr lang="en-US" altLang="tr-TR" sz="2200"/>
              <a:t>January 2022:</a:t>
            </a:r>
          </a:p>
          <a:p>
            <a:pPr>
              <a:buFont typeface="Arial" panose="020B0604020202020204" pitchFamily="34" charset="0"/>
              <a:buChar char="•"/>
            </a:pPr>
            <a:r>
              <a:rPr lang="en-US" altLang="tr-TR" sz="2200"/>
              <a:t>Nendica report on options for IEEE Std 802 revision PAR &amp; CSD</a:t>
            </a:r>
          </a:p>
          <a:p>
            <a:pPr>
              <a:buFont typeface="Arial" panose="020B0604020202020204" pitchFamily="34" charset="0"/>
              <a:buChar char="•"/>
            </a:pPr>
            <a:r>
              <a:rPr lang="en-US" altLang="tr-TR" sz="2200"/>
              <a:t>Presentation on IEEE Std 802E and P802.1AEdk</a:t>
            </a:r>
          </a:p>
          <a:p>
            <a:pPr>
              <a:buFont typeface="Arial" panose="020B0604020202020204" pitchFamily="34" charset="0"/>
              <a:buChar char="•"/>
            </a:pPr>
            <a:r>
              <a:rPr lang="en-US" altLang="tr-TR" sz="2200"/>
              <a:t>Presentation on IEEE P802.11bh</a:t>
            </a:r>
          </a:p>
          <a:p>
            <a:pPr>
              <a:buFont typeface="Arial" panose="020B0604020202020204" pitchFamily="34" charset="0"/>
              <a:buChar char="•"/>
            </a:pPr>
            <a:r>
              <a:rPr lang="en-US" altLang="tr-TR" sz="2200"/>
              <a:t>Presentation on IEEE P802.11bi</a:t>
            </a:r>
          </a:p>
        </p:txBody>
      </p:sp>
      <p:sp>
        <p:nvSpPr>
          <p:cNvPr id="11270" name="Footer Placeholder 4">
            <a:extLst>
              <a:ext uri="{FF2B5EF4-FFF2-40B4-BE49-F238E27FC236}">
                <a16:creationId xmlns:a16="http://schemas.microsoft.com/office/drawing/2014/main" id="{A4E8EF30-EA5C-4BCE-A7FD-BCF96F6F0A34}"/>
              </a:ext>
            </a:extLst>
          </p:cNvPr>
          <p:cNvSpPr>
            <a:spLocks noGrp="1"/>
          </p:cNvSpPr>
          <p:nvPr>
            <p:ph type="ftr" sz="quarter" idx="11"/>
          </p:nvPr>
        </p:nvSpPr>
        <p:spPr bwMode="auto">
          <a:xfrm>
            <a:off x="7143750" y="6475413"/>
            <a:ext cx="4246563" cy="180975"/>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spcBef>
                <a:spcPct val="0"/>
              </a:spcBef>
            </a:pPr>
            <a:r>
              <a:rPr lang="en-GB"/>
              <a:t>Tuncer Baykas, Vestel</a:t>
            </a:r>
            <a:endParaRPr lang="en-GB" altLang="tr-TR" sz="1200" b="0">
              <a:ea typeface="Arial Unicode MS" pitchFamily="34" charset="-128"/>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a:extLst>
              <a:ext uri="{FF2B5EF4-FFF2-40B4-BE49-F238E27FC236}">
                <a16:creationId xmlns:a16="http://schemas.microsoft.com/office/drawing/2014/main" id="{81D182EA-F67D-489F-85BE-54DC2DAEF6A1}"/>
              </a:ext>
            </a:extLst>
          </p:cNvPr>
          <p:cNvSpPr>
            <a:spLocks noGrp="1" noChangeArrowheads="1"/>
          </p:cNvSpPr>
          <p:nvPr>
            <p:ph type="sldNum" sz="quarter" idx="10"/>
          </p:nvPr>
        </p:nvSpPr>
        <p:spPr bwMode="auto">
          <a:xfrm>
            <a:off x="5792788" y="6475413"/>
            <a:ext cx="704850" cy="363537"/>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S Gothic" panose="020B0609070205080204" pitchFamily="49" charset="-128"/>
                <a:cs typeface="+mn-c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defRPr/>
            </a:pPr>
            <a:r>
              <a:rPr lang="en-GB" altLang="tr-TR"/>
              <a:t>Slide </a:t>
            </a:r>
            <a:fld id="{03BB250F-A7D0-45FE-976A-594F3637021D}" type="slidenum">
              <a:rPr lang="en-GB" altLang="tr-TR" smtClean="0"/>
              <a:pPr>
                <a:defRPr/>
              </a:pPr>
              <a:t>86</a:t>
            </a:fld>
            <a:endParaRPr lang="en-GB" altLang="tr-TR" sz="1200">
              <a:solidFill>
                <a:srgbClr val="000000"/>
              </a:solidFill>
            </a:endParaRPr>
          </a:p>
        </p:txBody>
      </p:sp>
      <p:sp>
        <p:nvSpPr>
          <p:cNvPr id="12291" name="Date Placeholder 5">
            <a:extLst>
              <a:ext uri="{FF2B5EF4-FFF2-40B4-BE49-F238E27FC236}">
                <a16:creationId xmlns:a16="http://schemas.microsoft.com/office/drawing/2014/main" id="{89D4F4F0-407B-4094-8DD5-35F22AD89570}"/>
              </a:ext>
            </a:extLst>
          </p:cNvPr>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tr-TR" sz="1800">
                <a:solidFill>
                  <a:schemeClr val="tx1"/>
                </a:solidFill>
                <a:ea typeface="Arial Unicode MS" pitchFamily="34" charset="-128"/>
              </a:rPr>
              <a:t>January 2022</a:t>
            </a:r>
            <a:endParaRPr lang="en-GB" altLang="tr-TR" sz="1800">
              <a:solidFill>
                <a:schemeClr val="tx1"/>
              </a:solidFill>
              <a:ea typeface="Arial Unicode MS" pitchFamily="34" charset="-128"/>
            </a:endParaRPr>
          </a:p>
        </p:txBody>
      </p:sp>
      <p:sp>
        <p:nvSpPr>
          <p:cNvPr id="12292" name="Title 1">
            <a:extLst>
              <a:ext uri="{FF2B5EF4-FFF2-40B4-BE49-F238E27FC236}">
                <a16:creationId xmlns:a16="http://schemas.microsoft.com/office/drawing/2014/main" id="{0B8D6F61-C6BF-4575-A4C0-0E232783F026}"/>
              </a:ext>
            </a:extLst>
          </p:cNvPr>
          <p:cNvSpPr>
            <a:spLocks noGrp="1" noChangeArrowheads="1"/>
          </p:cNvSpPr>
          <p:nvPr>
            <p:ph type="title"/>
          </p:nvPr>
        </p:nvSpPr>
        <p:spPr>
          <a:xfrm>
            <a:off x="280988" y="668338"/>
            <a:ext cx="11614150" cy="641350"/>
          </a:xfrm>
        </p:spPr>
        <p:txBody>
          <a:bodyPr/>
          <a:lstStyle/>
          <a:p>
            <a:r>
              <a:rPr lang="en-US" altLang="tr-TR"/>
              <a:t>Next steps</a:t>
            </a:r>
          </a:p>
        </p:txBody>
      </p:sp>
      <p:sp>
        <p:nvSpPr>
          <p:cNvPr id="11269" name="Content Placeholder 2">
            <a:extLst>
              <a:ext uri="{FF2B5EF4-FFF2-40B4-BE49-F238E27FC236}">
                <a16:creationId xmlns:a16="http://schemas.microsoft.com/office/drawing/2014/main" id="{9D8DE8EF-B9B8-428C-A219-5B3AD0BD63E4}"/>
              </a:ext>
            </a:extLst>
          </p:cNvPr>
          <p:cNvSpPr>
            <a:spLocks noGrp="1" noChangeArrowheads="1"/>
          </p:cNvSpPr>
          <p:nvPr>
            <p:ph idx="1"/>
          </p:nvPr>
        </p:nvSpPr>
        <p:spPr>
          <a:xfrm>
            <a:off x="381000" y="1371600"/>
            <a:ext cx="11187113" cy="4865688"/>
          </a:xfrm>
        </p:spPr>
        <p:txBody>
          <a:bodyPr/>
          <a:lstStyle/>
          <a:p>
            <a:pPr>
              <a:defRPr/>
            </a:pPr>
            <a:r>
              <a:rPr lang="en-US" altLang="tr-TR" sz="2200" dirty="0"/>
              <a:t>General agreement for two (or more) projects:</a:t>
            </a:r>
          </a:p>
          <a:p>
            <a:pPr marL="457200" indent="-457200">
              <a:buFont typeface="+mj-lt"/>
              <a:buAutoNum type="arabicPeriod"/>
              <a:defRPr/>
            </a:pPr>
            <a:r>
              <a:rPr lang="en-US" altLang="tr-TR" sz="2200" dirty="0"/>
              <a:t>“Simple revision” of IEEE Std 802-2014, rolling in 802c, 802d, and 802f.  Limited scope, to stay on quick schedule, and complete revision before 2024 (10 years from 2014) deadline when IEEE Std 802 will become “inactive”.</a:t>
            </a:r>
          </a:p>
          <a:p>
            <a:pPr marL="857250" lvl="1" indent="-457200">
              <a:buFont typeface="+mj-lt"/>
              <a:buAutoNum type="alphaLcParenR"/>
              <a:defRPr/>
            </a:pPr>
            <a:r>
              <a:rPr lang="en-US" altLang="tr-TR" sz="1800" dirty="0" err="1"/>
              <a:t>Nendica</a:t>
            </a:r>
            <a:r>
              <a:rPr lang="en-US" altLang="tr-TR" sz="1800" dirty="0"/>
              <a:t> is developing PAR (no CSD needed), and 802.1 will complete the process</a:t>
            </a:r>
          </a:p>
          <a:p>
            <a:pPr marL="857250" lvl="1" indent="-457200">
              <a:buFont typeface="+mj-lt"/>
              <a:buAutoNum type="alphaLcParenR"/>
              <a:defRPr/>
            </a:pPr>
            <a:r>
              <a:rPr lang="en-US" altLang="tr-TR" sz="1800" dirty="0"/>
              <a:t>Targets: March 24 (2022) for SASB approval of PAR; September 2024 for </a:t>
            </a:r>
            <a:r>
              <a:rPr lang="en-US" altLang="tr-TR" sz="1800" dirty="0" err="1"/>
              <a:t>RevCom</a:t>
            </a:r>
            <a:r>
              <a:rPr lang="en-US" altLang="tr-TR" sz="1800" dirty="0"/>
              <a:t>/SASB approval of revision</a:t>
            </a:r>
          </a:p>
          <a:p>
            <a:pPr marL="457200" indent="-457200">
              <a:buFont typeface="+mj-lt"/>
              <a:buAutoNum type="arabicPeriod"/>
              <a:defRPr/>
            </a:pPr>
            <a:r>
              <a:rPr lang="en-US" altLang="tr-TR" sz="2200" dirty="0"/>
              <a:t>A comprehensive amendment:</a:t>
            </a:r>
          </a:p>
          <a:p>
            <a:pPr marL="857250" lvl="1" indent="-457200">
              <a:buFont typeface="+mj-lt"/>
              <a:buAutoNum type="alphaLcParenR"/>
              <a:defRPr/>
            </a:pPr>
            <a:r>
              <a:rPr lang="en-US" altLang="tr-TR" sz="1800" dirty="0"/>
              <a:t>Consider truly adding an 802 “architecture”, which is not currently present</a:t>
            </a:r>
          </a:p>
          <a:p>
            <a:pPr marL="857250" lvl="1" indent="-457200">
              <a:buFont typeface="+mj-lt"/>
              <a:buAutoNum type="alphaLcParenR"/>
              <a:defRPr/>
            </a:pPr>
            <a:r>
              <a:rPr lang="en-US" altLang="tr-TR" sz="1800" dirty="0"/>
              <a:t>Consider work from ELLA (Evolved Link Layer Architecture) in </a:t>
            </a:r>
            <a:r>
              <a:rPr lang="en-US" altLang="tr-TR" sz="1800" dirty="0" err="1"/>
              <a:t>Nendica</a:t>
            </a:r>
            <a:endParaRPr lang="en-US" altLang="tr-TR" sz="1800" dirty="0"/>
          </a:p>
          <a:p>
            <a:pPr marL="857250" lvl="1" indent="-457200">
              <a:buFont typeface="+mj-lt"/>
              <a:buAutoNum type="alphaLcParenR"/>
              <a:defRPr/>
            </a:pPr>
            <a:r>
              <a:rPr lang="en-US" altLang="tr-TR" sz="1800" dirty="0"/>
              <a:t>Targets: May/June 2022 agreement on PAR(s) scope, and number of PAR(s);  Sept 2022 for SASB approval of PAR(s)</a:t>
            </a:r>
          </a:p>
          <a:p>
            <a:pPr marL="0" indent="0">
              <a:defRPr/>
            </a:pPr>
            <a:r>
              <a:rPr lang="en-US" altLang="tr-TR" sz="2200" dirty="0"/>
              <a:t>Intention on the above projects is that all 802 active members can participate and vote on the projects</a:t>
            </a:r>
          </a:p>
          <a:p>
            <a:pPr marL="400050" lvl="1" indent="0">
              <a:defRPr/>
            </a:pPr>
            <a:endParaRPr lang="en-US" altLang="tr-TR" sz="1800" dirty="0"/>
          </a:p>
        </p:txBody>
      </p:sp>
      <p:sp>
        <p:nvSpPr>
          <p:cNvPr id="12294" name="Footer Placeholder 4">
            <a:extLst>
              <a:ext uri="{FF2B5EF4-FFF2-40B4-BE49-F238E27FC236}">
                <a16:creationId xmlns:a16="http://schemas.microsoft.com/office/drawing/2014/main" id="{F7470076-B6E9-4542-8A59-B08B83BFDEC3}"/>
              </a:ext>
            </a:extLst>
          </p:cNvPr>
          <p:cNvSpPr>
            <a:spLocks noGrp="1"/>
          </p:cNvSpPr>
          <p:nvPr>
            <p:ph type="ftr" sz="quarter" idx="11"/>
          </p:nvPr>
        </p:nvSpPr>
        <p:spPr bwMode="auto">
          <a:xfrm>
            <a:off x="7143750" y="6475413"/>
            <a:ext cx="4246563" cy="180975"/>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S Gothic" panose="020B0609070205080204" pitchFamily="49"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Gothic" panose="020B0609070205080204" pitchFamily="49" charset="-128"/>
                <a:cs typeface="+mn-cs"/>
              </a:defRPr>
            </a:lvl9pPr>
          </a:lstStyle>
          <a:p>
            <a:pPr>
              <a:spcBef>
                <a:spcPct val="0"/>
              </a:spcBef>
            </a:pPr>
            <a:r>
              <a:rPr lang="en-GB"/>
              <a:t>Tuncer Baykas, Vestel</a:t>
            </a:r>
            <a:endParaRPr lang="en-GB" altLang="tr-TR" sz="1200" b="0">
              <a:ea typeface="Arial Unicode MS" pitchFamily="34" charset="-128"/>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E488F-24D9-49A0-B52E-46CB413E2587}"/>
              </a:ext>
            </a:extLst>
          </p:cNvPr>
          <p:cNvSpPr>
            <a:spLocks noGrp="1"/>
          </p:cNvSpPr>
          <p:nvPr>
            <p:ph type="ctrTitle"/>
          </p:nvPr>
        </p:nvSpPr>
        <p:spPr/>
        <p:txBody>
          <a:bodyPr/>
          <a:lstStyle/>
          <a:p>
            <a:r>
              <a:rPr lang="en-US"/>
              <a:t>802.15 </a:t>
            </a:r>
          </a:p>
        </p:txBody>
      </p:sp>
      <p:sp>
        <p:nvSpPr>
          <p:cNvPr id="3" name="Subtitle 2">
            <a:extLst>
              <a:ext uri="{FF2B5EF4-FFF2-40B4-BE49-F238E27FC236}">
                <a16:creationId xmlns:a16="http://schemas.microsoft.com/office/drawing/2014/main" id="{D74ED512-02E2-4819-8A8F-5D1A6B9D5DD9}"/>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0725DC7E-5458-4A84-87AB-5D33F3BF2044}"/>
              </a:ext>
            </a:extLst>
          </p:cNvPr>
          <p:cNvSpPr>
            <a:spLocks noGrp="1"/>
          </p:cNvSpPr>
          <p:nvPr>
            <p:ph type="ftr" idx="11"/>
          </p:nvPr>
        </p:nvSpPr>
        <p:spPr/>
        <p:txBody>
          <a:bodyPr/>
          <a:lstStyle/>
          <a:p>
            <a:r>
              <a:rPr lang="en-GB"/>
              <a:t>Clint Chaplin, Samsung Electronics</a:t>
            </a:r>
          </a:p>
        </p:txBody>
      </p:sp>
      <p:sp>
        <p:nvSpPr>
          <p:cNvPr id="8" name="Slide Number Placeholder 7">
            <a:extLst>
              <a:ext uri="{FF2B5EF4-FFF2-40B4-BE49-F238E27FC236}">
                <a16:creationId xmlns:a16="http://schemas.microsoft.com/office/drawing/2014/main" id="{35DF0922-3CAB-4249-910F-D38CC08D9D91}"/>
              </a:ext>
            </a:extLst>
          </p:cNvPr>
          <p:cNvSpPr>
            <a:spLocks noGrp="1"/>
          </p:cNvSpPr>
          <p:nvPr>
            <p:ph type="sldNum" idx="12"/>
          </p:nvPr>
        </p:nvSpPr>
        <p:spPr/>
        <p:txBody>
          <a:bodyPr/>
          <a:lstStyle/>
          <a:p>
            <a:r>
              <a:rPr lang="en-GB"/>
              <a:t>Slide </a:t>
            </a:r>
            <a:fld id="{DE40C9FC-4879-4F20-9ECA-A574A90476B7}" type="slidenum">
              <a:rPr lang="en-GB" smtClean="0"/>
              <a:pPr/>
              <a:t>87</a:t>
            </a:fld>
            <a:endParaRPr lang="en-GB"/>
          </a:p>
        </p:txBody>
      </p:sp>
      <p:sp>
        <p:nvSpPr>
          <p:cNvPr id="9" name="Date Placeholder 8">
            <a:extLst>
              <a:ext uri="{FF2B5EF4-FFF2-40B4-BE49-F238E27FC236}">
                <a16:creationId xmlns:a16="http://schemas.microsoft.com/office/drawing/2014/main" id="{A7F12449-BEE8-4A54-9DAE-F5013F935E30}"/>
              </a:ext>
            </a:extLst>
          </p:cNvPr>
          <p:cNvSpPr>
            <a:spLocks noGrp="1"/>
          </p:cNvSpPr>
          <p:nvPr>
            <p:ph type="dt" idx="10"/>
          </p:nvPr>
        </p:nvSpPr>
        <p:spPr/>
        <p:txBody>
          <a:bodyPr/>
          <a:lstStyle/>
          <a:p>
            <a:r>
              <a:rPr lang="en-US"/>
              <a:t>January 2022</a:t>
            </a:r>
            <a:endParaRPr lang="en-GB"/>
          </a:p>
        </p:txBody>
      </p:sp>
    </p:spTree>
    <p:extLst>
      <p:ext uri="{BB962C8B-B14F-4D97-AF65-F5344CB8AC3E}">
        <p14:creationId xmlns:p14="http://schemas.microsoft.com/office/powerpoint/2010/main" val="22989985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dirty="0"/>
              <a:t>17jan22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88</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t>Electronic Wireless Interim</a:t>
            </a:r>
            <a:br>
              <a:rPr lang="en-US" sz="2400" dirty="0"/>
            </a:br>
            <a:r>
              <a:rPr lang="en-GB" sz="2400" dirty="0"/>
              <a:t>Liaison  from 802.18 to 802.11</a:t>
            </a:r>
            <a:endParaRPr lang="en-GB" sz="2400" dirty="0">
              <a:latin typeface="+mn-lt"/>
            </a:endParaRPr>
          </a:p>
        </p:txBody>
      </p:sp>
      <p:sp>
        <p:nvSpPr>
          <p:cNvPr id="3074" name="Rectangle 2"/>
          <p:cNvSpPr>
            <a:spLocks noGrp="1" noChangeArrowheads="1"/>
          </p:cNvSpPr>
          <p:nvPr>
            <p:ph type="body" idx="1"/>
          </p:nvPr>
        </p:nvSpPr>
        <p:spPr>
          <a:xfrm>
            <a:off x="2169326" y="1905000"/>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17 January 2022</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spid="_x0000_s16390" name="Document" r:id="rId4" imgW="8468318" imgH="1903886" progId="Word.Document.8">
                  <p:embed/>
                </p:oleObj>
              </mc:Choice>
              <mc:Fallback>
                <p:oleObj name="Document" r:id="rId4"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547450" cy="761999"/>
          </a:xfrm>
        </p:spPr>
        <p:txBody>
          <a:bodyPr/>
          <a:lstStyle/>
          <a:p>
            <a:pPr eaLnBrk="1" hangingPunct="1"/>
            <a:r>
              <a:rPr lang="en-US" sz="2400" dirty="0">
                <a:latin typeface="Times New Roman" charset="0"/>
              </a:rPr>
              <a:t>802.18 Radio Regulatory Technical Advisory Group – RR-TAG</a:t>
            </a:r>
          </a:p>
        </p:txBody>
      </p:sp>
      <p:sp>
        <p:nvSpPr>
          <p:cNvPr id="5123" name="Content Placeholder 2"/>
          <p:cNvSpPr>
            <a:spLocks noGrp="1"/>
          </p:cNvSpPr>
          <p:nvPr>
            <p:ph idx="1"/>
          </p:nvPr>
        </p:nvSpPr>
        <p:spPr>
          <a:xfrm>
            <a:off x="914400" y="1371600"/>
            <a:ext cx="10515600" cy="5103813"/>
          </a:xfrm>
        </p:spPr>
        <p:txBody>
          <a:bodyPr/>
          <a:lstStyle/>
          <a:p>
            <a:pPr>
              <a:buFont typeface="Arial" panose="020B0604020202020204" pitchFamily="34" charset="0"/>
              <a:buChar char="•"/>
            </a:pPr>
            <a:r>
              <a:rPr lang="en-US" altLang="en-US" sz="2000" dirty="0"/>
              <a:t>Number of voters:  40 (8 on LMSC)</a:t>
            </a:r>
            <a:r>
              <a:rPr lang="en-US" altLang="en-US" sz="2000" dirty="0">
                <a:solidFill>
                  <a:schemeClr val="tx1"/>
                </a:solidFill>
              </a:rPr>
              <a:t>;  Nearly Voters: 4;  Aspirant members: 6</a:t>
            </a:r>
          </a:p>
          <a:p>
            <a:pPr eaLnBrk="1" hangingPunct="1">
              <a:defRPr/>
            </a:pPr>
            <a:endParaRPr lang="en-US" sz="1000" dirty="0">
              <a:solidFill>
                <a:srgbClr val="FF0000"/>
              </a:solidFill>
            </a:endParaRPr>
          </a:p>
          <a:p>
            <a:pPr eaLnBrk="1" hangingPunct="1">
              <a:buFont typeface="Arial" panose="020B0604020202020204" pitchFamily="34" charset="0"/>
              <a:buChar char="•"/>
              <a:defRPr/>
            </a:pPr>
            <a:r>
              <a:rPr lang="en-US" sz="2000" dirty="0"/>
              <a:t>Officers or the RR-TAG / IEEE 802.18:</a:t>
            </a:r>
          </a:p>
          <a:p>
            <a:pPr lvl="1">
              <a:defRPr/>
            </a:pPr>
            <a:r>
              <a:rPr lang="en-US" sz="1800" dirty="0"/>
              <a:t>Chair is Jay Holcomb (Itron) </a:t>
            </a:r>
          </a:p>
          <a:p>
            <a:pPr lvl="1">
              <a:defRPr/>
            </a:pPr>
            <a:r>
              <a:rPr lang="en-US" sz="1800" dirty="0"/>
              <a:t>Co-Vice-chair  Stuart Kerry (OK-Brit, self)</a:t>
            </a:r>
          </a:p>
          <a:p>
            <a:pPr lvl="1">
              <a:defRPr/>
            </a:pPr>
            <a:r>
              <a:rPr lang="en-US" sz="1800" dirty="0"/>
              <a:t>Co-Vice-Chair Al Petrick (Skyworks Solutions) </a:t>
            </a:r>
          </a:p>
          <a:p>
            <a:pPr lvl="1">
              <a:defRPr/>
            </a:pPr>
            <a:r>
              <a:rPr lang="en-US" sz="1800" dirty="0"/>
              <a:t>Secretary is open –  </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20</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27</a:t>
            </a:r>
            <a:r>
              <a:rPr lang="en-US" baseline="30000" dirty="0">
                <a:cs typeface="+mn-cs"/>
              </a:rPr>
              <a:t>rd</a:t>
            </a:r>
            <a:r>
              <a:rPr lang="en-US" dirty="0">
                <a:cs typeface="+mn-cs"/>
              </a:rPr>
              <a:t>  15:00et, 1hr, closing</a:t>
            </a:r>
          </a:p>
          <a:p>
            <a:pPr marL="742950" lvl="2" indent="-342900">
              <a:spcBef>
                <a:spcPts val="600"/>
              </a:spcBef>
              <a:buFont typeface="Arial" panose="020B0604020202020204" pitchFamily="34" charset="0"/>
              <a:buChar char="•"/>
              <a:defRPr/>
            </a:pPr>
            <a:r>
              <a:rPr lang="en-US" dirty="0">
                <a:cs typeface="+mn-cs"/>
              </a:rPr>
              <a:t>These meetings do require registration with payment of fee and will have voting participation credit.</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See IEEE 802 overall calendar ( &amp; under 802.18 calendar) </a:t>
            </a:r>
          </a:p>
          <a:p>
            <a:pPr>
              <a:spcBef>
                <a:spcPts val="0"/>
              </a:spcBef>
              <a:buFont typeface="Arial" panose="020B0604020202020204" pitchFamily="34" charset="0"/>
              <a:buChar char="•"/>
            </a:pPr>
            <a:r>
              <a:rPr lang="en-US" sz="1600" dirty="0">
                <a:latin typeface="Times New Roman" panose="02020603050405020304" pitchFamily="18" charset="0"/>
              </a:rPr>
              <a:t>Using same call-in as our weekly meetings. </a:t>
            </a: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89</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114094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(January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2022-01-23</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a:t>
            </a:fld>
            <a:endParaRPr lang="en-GB" dirty="0"/>
          </a:p>
        </p:txBody>
      </p:sp>
      <p:graphicFrame>
        <p:nvGraphicFramePr>
          <p:cNvPr id="3075" name="Object 3"/>
          <p:cNvGraphicFramePr>
            <a:graphicFrameLocks noChangeAspect="1"/>
          </p:cNvGraphicFramePr>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11274" name="Document" r:id="rId4" imgW="10439485" imgH="2546686" progId="Word.Document.8">
                  <p:embed/>
                </p:oleObj>
              </mc:Choice>
              <mc:Fallback>
                <p:oleObj name="Document" r:id="rId4" imgW="10439485" imgH="2546686" progId="Word.Document.8">
                  <p:embed/>
                  <p:pic>
                    <p:nvPicPr>
                      <p:cNvPr id="3075" name="Object 3"/>
                      <p:cNvPicPr>
                        <a:picLocks noChangeAspect="1" noChangeArrowheads="1"/>
                      </p:cNvPicPr>
                      <p:nvPr/>
                    </p:nvPicPr>
                    <p:blipFill>
                      <a:blip r:embed="rId5"/>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2000" dirty="0"/>
              <a:t>Will discuss what members have to share on EU activities in ETSI, CEPT, etc. </a:t>
            </a:r>
          </a:p>
          <a:p>
            <a:pPr marL="400050" lvl="1">
              <a:spcBef>
                <a:spcPts val="0"/>
              </a:spcBef>
              <a:spcAft>
                <a:spcPts val="0"/>
              </a:spcAft>
              <a:buFont typeface="Arial" panose="020B0604020202020204" pitchFamily="34" charset="0"/>
              <a:buChar char="•"/>
            </a:pPr>
            <a:endParaRPr lang="en-US" altLang="en-US" dirty="0"/>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2"/>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ea typeface="SimSun" panose="02010600030101010101" pitchFamily="2" charset="-122"/>
              </a:rPr>
              <a:t>#113, 04-14feb22 (dates are set through 2024.) Many other calls also setup.</a:t>
            </a:r>
            <a:endParaRPr lang="en-US" sz="1800" b="1" dirty="0">
              <a:solidFill>
                <a:schemeClr val="tx1"/>
              </a:solidFill>
            </a:endParaRP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a:t>
            </a:r>
            <a:r>
              <a:rPr lang="en-US" sz="1800" b="1" dirty="0">
                <a:solidFill>
                  <a:schemeClr val="tx1"/>
                </a:solidFill>
                <a:cs typeface="+mn-cs"/>
                <a:hlinkClick r:id="rId3">
                  <a:extLst>
                    <a:ext uri="{A12FA001-AC4F-418D-AE19-62706E023703}">
                      <ahyp:hlinkClr xmlns:ahyp="http://schemas.microsoft.com/office/drawing/2018/hyperlinkcolor" val="tx"/>
                    </a:ext>
                  </a:extLst>
                </a:hlinkClick>
              </a:rPr>
              <a:t>&lt;ECC&gt;</a:t>
            </a:r>
            <a:r>
              <a:rPr lang="en-US" sz="1800" b="1" dirty="0">
                <a:solidFill>
                  <a:schemeClr val="tx1"/>
                </a:solidFill>
                <a:cs typeface="+mn-cs"/>
              </a:rPr>
              <a:t>  (and general items) next call, #58  01-04mar22, hybrid/ECO/tbd </a:t>
            </a:r>
          </a:p>
          <a:p>
            <a:pPr marL="685800" lvl="1">
              <a:spcBef>
                <a:spcPts val="0"/>
              </a:spcBef>
              <a:buFont typeface="Arial" panose="020B0604020202020204" pitchFamily="34" charset="0"/>
              <a:buChar char="•"/>
            </a:pPr>
            <a:r>
              <a:rPr lang="en-US" sz="1600" dirty="0">
                <a:solidFill>
                  <a:schemeClr val="tx1"/>
                </a:solidFill>
              </a:rPr>
              <a:t>CEPT has reported virtual meetings only till mid-February. </a:t>
            </a:r>
          </a:p>
          <a:p>
            <a:pPr marL="685800" lvl="1">
              <a:spcBef>
                <a:spcPts val="0"/>
              </a:spcBef>
              <a:buFont typeface="Arial" panose="020B0604020202020204" pitchFamily="34" charset="0"/>
              <a:buChar char="•"/>
            </a:pPr>
            <a:r>
              <a:rPr lang="en-US" sz="1600" dirty="0">
                <a:solidFill>
                  <a:schemeClr val="tx1"/>
                </a:solidFill>
              </a:rPr>
              <a:t>From their November meeting: </a:t>
            </a:r>
            <a:r>
              <a:rPr lang="en-US" sz="1600" dirty="0">
                <a:solidFill>
                  <a:schemeClr val="tx1"/>
                </a:solidFill>
                <a:hlinkClick r:id="rId4"/>
              </a:rPr>
              <a:t>https://cept.org/ecc/groups/ecc/news/57th-ecc-plenary-meeting-2-5-november/</a:t>
            </a:r>
            <a:r>
              <a:rPr lang="en-US" sz="1600" dirty="0">
                <a:solidFill>
                  <a:schemeClr val="tx1"/>
                </a:solidFill>
              </a:rPr>
              <a:t>   </a:t>
            </a:r>
          </a:p>
          <a:p>
            <a:pPr marL="1085850" lvl="2">
              <a:spcBef>
                <a:spcPts val="0"/>
              </a:spcBef>
              <a:buFont typeface="Arial" panose="020B0604020202020204" pitchFamily="34" charset="0"/>
              <a:buChar char="•"/>
            </a:pPr>
            <a:r>
              <a:rPr lang="en-US" sz="1600" b="0" i="0" dirty="0">
                <a:solidFill>
                  <a:schemeClr val="tx1"/>
                </a:solidFill>
                <a:effectLst/>
              </a:rPr>
              <a:t>New Work item on WAS/RLAN in 6425-7125 MHz: the ECC agreed on the new WI on the basis that, inter alia, no regulatory measures shall be taken under this WI and that the work in preparation for WRC-23 agenda item 1.2 will run independently from the work conducted under this work item.</a:t>
            </a: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ECC </a:t>
            </a:r>
            <a:r>
              <a:rPr lang="en-US" altLang="en-US" sz="1800" b="1" dirty="0">
                <a:solidFill>
                  <a:schemeClr val="tx1"/>
                </a:solidFill>
                <a:cs typeface="+mn-cs"/>
                <a:hlinkClick r:id="rId5">
                  <a:extLst>
                    <a:ext uri="{A12FA001-AC4F-418D-AE19-62706E023703}">
                      <ahyp:hlinkClr xmlns:ahyp="http://schemas.microsoft.com/office/drawing/2018/hyperlinkcolor" val="tx"/>
                    </a:ext>
                  </a:extLst>
                </a:hlinkClick>
              </a:rPr>
              <a:t>&lt;SE45&gt;</a:t>
            </a:r>
            <a:r>
              <a:rPr lang="en-US" altLang="en-US" sz="1800" b="1" dirty="0">
                <a:solidFill>
                  <a:schemeClr val="tx1"/>
                </a:solidFill>
                <a:cs typeface="+mn-cs"/>
              </a:rPr>
              <a:t> 	next call #15, 03-04mar22, web-meeting</a:t>
            </a: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dirty="0">
              <a:effectLst/>
              <a:ea typeface="Calibri" panose="020F0502020204030204" pitchFamily="34" charset="0"/>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90</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66468689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sz="2000" i="0" u="none" strike="noStrike" baseline="0" dirty="0">
                <a:solidFill>
                  <a:srgbClr val="000000"/>
                </a:solidFill>
              </a:rPr>
              <a:t>APAC update:  will be doc 18-22/0001r00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Recent consultations / activities: </a:t>
            </a:r>
          </a:p>
          <a:p>
            <a:pPr lvl="1">
              <a:spcBef>
                <a:spcPts val="0"/>
              </a:spcBef>
              <a:buFont typeface="Arial" panose="020B0604020202020204" pitchFamily="34" charset="0"/>
              <a:buChar char="•"/>
            </a:pPr>
            <a:r>
              <a:rPr lang="en-US" sz="2000" b="1" dirty="0">
                <a:effectLst/>
                <a:latin typeface="Times New Roman" panose="02020603050405020304" pitchFamily="18" charset="0"/>
                <a:ea typeface="Calibri" panose="020F0502020204030204" pitchFamily="34" charset="0"/>
              </a:rPr>
              <a:t>India:  </a:t>
            </a:r>
            <a:r>
              <a:rPr lang="en-US" sz="2000" b="0" dirty="0">
                <a:effectLst/>
                <a:latin typeface="Times New Roman" panose="02020603050405020304" pitchFamily="18" charset="0"/>
                <a:ea typeface="Calibri" panose="020F0502020204030204" pitchFamily="34" charset="0"/>
              </a:rPr>
              <a:t>The Use of Low Power Equipment in the Frequency Band 865-868 MHz for Short Range Devices (Exemption from </a:t>
            </a:r>
            <a:r>
              <a:rPr lang="en-US" sz="2000" b="0" dirty="0" err="1">
                <a:effectLst/>
                <a:latin typeface="Times New Roman" panose="02020603050405020304" pitchFamily="18" charset="0"/>
                <a:ea typeface="Calibri" panose="020F0502020204030204" pitchFamily="34" charset="0"/>
              </a:rPr>
              <a:t>Licence</a:t>
            </a:r>
            <a:r>
              <a:rPr lang="en-US" sz="2000" b="0" dirty="0">
                <a:effectLst/>
                <a:latin typeface="Times New Roman" panose="02020603050405020304" pitchFamily="18" charset="0"/>
                <a:ea typeface="Calibri" panose="020F0502020204030204" pitchFamily="34" charset="0"/>
              </a:rPr>
              <a:t>) Rules, 2021, is published in the Gazette of India on December 13, 2021, and in the DoT website on December 16, 2021:</a:t>
            </a:r>
            <a:r>
              <a:rPr lang="en-US" dirty="0">
                <a:effectLst/>
                <a:ea typeface="Calibri" panose="020F0502020204030204" pitchFamily="34" charset="0"/>
              </a:rPr>
              <a:t> </a:t>
            </a:r>
          </a:p>
          <a:p>
            <a:pPr lvl="1">
              <a:spcBef>
                <a:spcPts val="0"/>
              </a:spcBef>
              <a:buFont typeface="Arial" panose="020B0604020202020204" pitchFamily="34" charset="0"/>
              <a:buChar char="•"/>
            </a:pPr>
            <a:r>
              <a:rPr lang="en-US" sz="2000" b="1" dirty="0">
                <a:effectLst/>
                <a:ea typeface="Calibri" panose="020F0502020204030204" pitchFamily="34" charset="0"/>
              </a:rPr>
              <a:t>Korea MSIT </a:t>
            </a:r>
            <a:r>
              <a:rPr lang="en-US" sz="2000" b="0" dirty="0">
                <a:effectLst/>
                <a:ea typeface="Calibri" panose="020F0502020204030204" pitchFamily="34" charset="0"/>
              </a:rPr>
              <a:t>has recently begun two consultations related to the use of 5925 to 6425 MHz band for subway/passenger cars.</a:t>
            </a:r>
          </a:p>
          <a:p>
            <a:pPr lvl="2">
              <a:spcBef>
                <a:spcPts val="0"/>
              </a:spcBef>
              <a:buFont typeface="Arial" panose="020B0604020202020204" pitchFamily="34" charset="0"/>
              <a:buChar char="•"/>
            </a:pPr>
            <a:r>
              <a:rPr lang="en-US" dirty="0">
                <a:solidFill>
                  <a:schemeClr val="tx1"/>
                </a:solidFill>
                <a:effectLst/>
              </a:rPr>
              <a:t>5925 ~ 6425	 250mW or less	Wireless devices used in subway/passenger cars. Including antenna absolute gain.</a:t>
            </a:r>
          </a:p>
          <a:p>
            <a:pPr lvl="2">
              <a:spcBef>
                <a:spcPts val="0"/>
              </a:spcBef>
              <a:buFont typeface="Arial" panose="020B0604020202020204" pitchFamily="34" charset="0"/>
              <a:buChar char="•"/>
            </a:pPr>
            <a:r>
              <a:rPr lang="en-US" dirty="0">
                <a:solidFill>
                  <a:schemeClr val="tx1"/>
                </a:solidFill>
                <a:effectLst/>
              </a:rPr>
              <a:t>5925 ~ 6425	2dBm/MHz or less	The power density including the absolute gain of the antenna should be an average value.  Limited to devices installed and operated by being connected to the power source in subway/passenger cars, or devices communicating with this device.</a:t>
            </a:r>
          </a:p>
          <a:p>
            <a:pPr lvl="1">
              <a:spcBef>
                <a:spcPts val="0"/>
              </a:spcBef>
              <a:buFont typeface="Arial" panose="020B0604020202020204" pitchFamily="34" charset="0"/>
              <a:buChar char="•"/>
            </a:pPr>
            <a:r>
              <a:rPr lang="en-US" b="1" i="0" dirty="0">
                <a:solidFill>
                  <a:srgbClr val="202124"/>
                </a:solidFill>
                <a:effectLst/>
              </a:rPr>
              <a:t>Hong Kong HKCA’s </a:t>
            </a:r>
            <a:r>
              <a:rPr lang="en-US" i="0" dirty="0">
                <a:solidFill>
                  <a:srgbClr val="202124"/>
                </a:solidFill>
                <a:effectLst/>
              </a:rPr>
              <a:t>consultation on lower 6 GHz band for Wi-Fi, including compulsory AP certification, </a:t>
            </a:r>
            <a:r>
              <a:rPr lang="en-US" b="0" i="0" dirty="0">
                <a:solidFill>
                  <a:srgbClr val="202124"/>
                </a:solidFill>
                <a:effectLst/>
              </a:rPr>
              <a:t>th</a:t>
            </a:r>
            <a:r>
              <a:rPr lang="en-US" b="0" i="0" dirty="0">
                <a:solidFill>
                  <a:schemeClr val="tx1"/>
                </a:solidFill>
                <a:effectLst/>
              </a:rPr>
              <a:t>e consultation was closed on December 24, 2021, and the list of submissions is recently posted:</a:t>
            </a:r>
            <a:r>
              <a:rPr lang="en-US" sz="1600" b="0" i="0" dirty="0">
                <a:solidFill>
                  <a:schemeClr val="tx1"/>
                </a:solidFill>
                <a:effectLst/>
              </a:rPr>
              <a:t> </a:t>
            </a:r>
            <a:r>
              <a:rPr lang="en-US" sz="1600" b="0" i="0" dirty="0">
                <a:solidFill>
                  <a:srgbClr val="1155CC"/>
                </a:solidFill>
                <a:effectLst/>
                <a:hlinkClick r:id="rId2"/>
              </a:rPr>
              <a:t>https://www.coms-auth.hk/en/policies_regulations/consultations/completed/tele_services/index_id_2362.html</a:t>
            </a:r>
            <a:endParaRPr lang="en-US" sz="1600" b="0" i="0" dirty="0">
              <a:solidFill>
                <a:srgbClr val="0000FF"/>
              </a:solidFill>
              <a:effectLst/>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91</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ITU-R </a:t>
            </a:r>
          </a:p>
        </p:txBody>
      </p:sp>
      <p:sp>
        <p:nvSpPr>
          <p:cNvPr id="31746" name="Content Placeholder 2"/>
          <p:cNvSpPr>
            <a:spLocks noGrp="1"/>
          </p:cNvSpPr>
          <p:nvPr>
            <p:ph idx="1"/>
          </p:nvPr>
        </p:nvSpPr>
        <p:spPr>
          <a:xfrm>
            <a:off x="914400" y="990601"/>
            <a:ext cx="10363200" cy="54848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Will discuss what members have to share on ITU-R, </a:t>
            </a:r>
          </a:p>
          <a:p>
            <a:pPr lvl="1">
              <a:spcBef>
                <a:spcPts val="0"/>
              </a:spcBef>
              <a:buFont typeface="Arial" panose="020B0604020202020204" pitchFamily="34" charset="0"/>
              <a:buChar char="•"/>
            </a:pPr>
            <a:r>
              <a:rPr lang="en-US" altLang="en-US" sz="1800" b="0" dirty="0"/>
              <a:t> </a:t>
            </a:r>
          </a:p>
          <a:p>
            <a:pPr lvl="1">
              <a:spcBef>
                <a:spcPts val="0"/>
              </a:spcBef>
              <a:buFont typeface="Arial" panose="020B0604020202020204" pitchFamily="34" charset="0"/>
              <a:buChar char="•"/>
            </a:pPr>
            <a:r>
              <a:rPr lang="en-US" altLang="en-US" sz="1800" dirty="0"/>
              <a:t> </a:t>
            </a:r>
          </a:p>
          <a:p>
            <a:pPr lvl="1">
              <a:spcBef>
                <a:spcPts val="0"/>
              </a:spcBef>
              <a:buFont typeface="Arial" panose="020B0604020202020204" pitchFamily="34" charset="0"/>
              <a:buChar char="•"/>
            </a:pPr>
            <a:r>
              <a:rPr lang="en-US" altLang="en-US" sz="1800" b="0" dirty="0"/>
              <a:t> </a:t>
            </a:r>
          </a:p>
          <a:p>
            <a:pPr lvl="1">
              <a:spcBef>
                <a:spcPts val="0"/>
              </a:spcBef>
              <a:buFont typeface="Arial" panose="020B0604020202020204" pitchFamily="34" charset="0"/>
              <a:buChar char="•"/>
            </a:pPr>
            <a:r>
              <a:rPr lang="en-US" altLang="en-US" sz="1800" dirty="0"/>
              <a:t> </a:t>
            </a:r>
          </a:p>
          <a:p>
            <a:pPr lvl="1">
              <a:spcBef>
                <a:spcPts val="0"/>
              </a:spcBef>
              <a:buFont typeface="Arial" panose="020B0604020202020204" pitchFamily="34" charset="0"/>
              <a:buChar char="•"/>
            </a:pPr>
            <a:r>
              <a:rPr lang="en-US" altLang="en-US" sz="1800" b="0" dirty="0"/>
              <a:t> </a:t>
            </a:r>
          </a:p>
          <a:p>
            <a:pPr>
              <a:spcBef>
                <a:spcPts val="0"/>
              </a:spcBef>
              <a:buFont typeface="Arial" panose="020B0604020202020204" pitchFamily="34" charset="0"/>
              <a:buChar char="•"/>
            </a:pPr>
            <a:r>
              <a:rPr lang="en-US" sz="2200" dirty="0">
                <a:ea typeface="Calibri" panose="020F0502020204030204" pitchFamily="34" charset="0"/>
              </a:rPr>
              <a:t>802.18 does have standing by for this spring (2022):  </a:t>
            </a:r>
            <a:r>
              <a:rPr lang="en-US" sz="2200" b="0" dirty="0">
                <a:ea typeface="Calibri" panose="020F0502020204030204" pitchFamily="34" charset="0"/>
              </a:rPr>
              <a:t>Additional WP 1A light communications and 2 WP 5A submissions from IEEE 802.</a:t>
            </a:r>
            <a:r>
              <a:rPr lang="en-US" altLang="en-US" sz="2200" b="0" dirty="0"/>
              <a:t> </a:t>
            </a:r>
          </a:p>
          <a:p>
            <a:pPr lvl="1">
              <a:spcBef>
                <a:spcPts val="0"/>
              </a:spcBef>
              <a:buFont typeface="Arial" panose="020B0604020202020204" pitchFamily="34" charset="0"/>
              <a:buChar char="•"/>
            </a:pPr>
            <a:r>
              <a:rPr lang="en-US" altLang="en-US" sz="1800" dirty="0"/>
              <a:t> </a:t>
            </a:r>
            <a:endParaRPr lang="en-US" altLang="en-US" sz="1800" b="0" dirty="0"/>
          </a:p>
        </p:txBody>
      </p:sp>
      <p:sp>
        <p:nvSpPr>
          <p:cNvPr id="7" name="Date Placeholder 6"/>
          <p:cNvSpPr>
            <a:spLocks noGrp="1"/>
          </p:cNvSpPr>
          <p:nvPr>
            <p:ph type="dt" sz="quarter" idx="4294967295"/>
          </p:nvPr>
        </p:nvSpPr>
        <p:spPr>
          <a:xfrm>
            <a:off x="914400" y="312829"/>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92</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0392309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838200"/>
          </a:xfrm>
        </p:spPr>
        <p:txBody>
          <a:bodyPr/>
          <a:lstStyle/>
          <a:p>
            <a:r>
              <a:rPr lang="en-US" altLang="en-US" sz="2400" dirty="0"/>
              <a:t>General Discussion Items</a:t>
            </a:r>
            <a:endParaRPr lang="en-US" altLang="en-US" sz="2000" dirty="0">
              <a:solidFill>
                <a:schemeClr val="tx1"/>
              </a:solidFill>
            </a:endParaRPr>
          </a:p>
        </p:txBody>
      </p:sp>
      <p:sp>
        <p:nvSpPr>
          <p:cNvPr id="31746" name="Content Placeholder 2"/>
          <p:cNvSpPr>
            <a:spLocks noGrp="1"/>
          </p:cNvSpPr>
          <p:nvPr>
            <p:ph idx="1"/>
          </p:nvPr>
        </p:nvSpPr>
        <p:spPr>
          <a:xfrm>
            <a:off x="914400" y="990601"/>
            <a:ext cx="11125200" cy="54848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sz="2000" i="0" dirty="0">
                <a:solidFill>
                  <a:schemeClr val="tx1"/>
                </a:solidFill>
                <a:effectLst/>
              </a:rPr>
              <a:t>27 January 2022 FCC Open Commission Meeting; 10:30 am – 12:30 pm EST</a:t>
            </a:r>
            <a:r>
              <a:rPr lang="en-US" sz="2000" dirty="0">
                <a:solidFill>
                  <a:schemeClr val="tx1"/>
                </a:solidFill>
                <a:ea typeface="Times New Roman" panose="02020603050405020304" pitchFamily="18" charset="0"/>
              </a:rPr>
              <a:t>, one of the topics: </a:t>
            </a:r>
          </a:p>
          <a:p>
            <a:pPr>
              <a:buFont typeface="Arial" panose="020B0604020202020204" pitchFamily="34" charset="0"/>
              <a:buChar char="•"/>
            </a:pPr>
            <a:r>
              <a:rPr lang="en-US" sz="2000" b="0" i="0" dirty="0">
                <a:solidFill>
                  <a:schemeClr val="tx1"/>
                </a:solidFill>
                <a:effectLst/>
              </a:rPr>
              <a:t>Facilitating Better Use of 'White Space' Spectrum; </a:t>
            </a:r>
            <a:r>
              <a:rPr lang="en-US" sz="1600" b="0" i="0" dirty="0">
                <a:solidFill>
                  <a:srgbClr val="1D2B3E"/>
                </a:solidFill>
                <a:effectLst/>
                <a:hlinkClick r:id="rId2"/>
              </a:rPr>
              <a:t>https://www.fcc.gov/document/facilitating-better-use-white-space-spectrum</a:t>
            </a:r>
            <a:r>
              <a:rPr lang="en-US" altLang="en-US" sz="2000" dirty="0"/>
              <a:t> </a:t>
            </a:r>
          </a:p>
          <a:p>
            <a:pPr lvl="1">
              <a:buFont typeface="Arial" panose="020B0604020202020204" pitchFamily="34" charset="0"/>
              <a:buChar char="•"/>
            </a:pPr>
            <a:r>
              <a:rPr lang="en-US" altLang="en-US" sz="1800" dirty="0"/>
              <a:t>Much on the data base operation and working with wireless microphones.  	</a:t>
            </a:r>
          </a:p>
          <a:p>
            <a:pPr>
              <a:buFont typeface="Arial" panose="020B0604020202020204" pitchFamily="34" charset="0"/>
              <a:buChar char="•"/>
            </a:pPr>
            <a:r>
              <a:rPr lang="en-US" altLang="en-US" sz="2000" dirty="0"/>
              <a:t> </a:t>
            </a:r>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838200"/>
          </a:xfrm>
        </p:spPr>
        <p:txBody>
          <a:bodyPr/>
          <a:lstStyle/>
          <a:p>
            <a:r>
              <a:rPr lang="en-US" altLang="en-US" sz="2400" dirty="0"/>
              <a:t>General Discussion Items – ongoing fyi – will find out what is the latest</a:t>
            </a:r>
            <a:endParaRPr lang="en-US" altLang="en-US" sz="2000" dirty="0">
              <a:solidFill>
                <a:schemeClr val="tx1"/>
              </a:solidFill>
            </a:endParaRPr>
          </a:p>
        </p:txBody>
      </p:sp>
      <p:sp>
        <p:nvSpPr>
          <p:cNvPr id="31746" name="Content Placeholder 2"/>
          <p:cNvSpPr>
            <a:spLocks noGrp="1"/>
          </p:cNvSpPr>
          <p:nvPr>
            <p:ph idx="1"/>
          </p:nvPr>
        </p:nvSpPr>
        <p:spPr>
          <a:xfrm>
            <a:off x="914400" y="990601"/>
            <a:ext cx="11125200" cy="5484813"/>
          </a:xfrm>
        </p:spPr>
        <p:txBody>
          <a:bodyPr/>
          <a:lstStyle/>
          <a:p>
            <a:pPr>
              <a:buFont typeface="Arial" panose="020B0604020202020204" pitchFamily="34" charset="0"/>
              <a:buChar char="•"/>
            </a:pPr>
            <a:r>
              <a:rPr lang="en-US" altLang="en-US" sz="2000" dirty="0"/>
              <a:t> </a:t>
            </a:r>
            <a:r>
              <a:rPr lang="en-US" sz="1800" dirty="0"/>
              <a:t> 1. The </a:t>
            </a:r>
            <a:r>
              <a:rPr lang="en-US" sz="1800" dirty="0" err="1"/>
              <a:t>WInnforum</a:t>
            </a:r>
            <a:r>
              <a:rPr lang="en-US" sz="1800" dirty="0"/>
              <a:t> “6 GHz </a:t>
            </a:r>
            <a:r>
              <a:rPr lang="en-US" sz="1800" u="sng" dirty="0"/>
              <a:t>Committee</a:t>
            </a:r>
            <a:r>
              <a:rPr lang="en-US" sz="1800" dirty="0"/>
              <a:t>”, 	   some </a:t>
            </a:r>
            <a:r>
              <a:rPr lang="en-US" sz="1600" dirty="0"/>
              <a:t>docs:  </a:t>
            </a:r>
            <a:r>
              <a:rPr lang="en-US" sz="1600" u="sng" dirty="0">
                <a:solidFill>
                  <a:srgbClr val="0000FF"/>
                </a:solidFill>
                <a:effectLst/>
                <a:ea typeface="Calibri" panose="020F0502020204030204" pitchFamily="34" charset="0"/>
                <a:hlinkClick r:id="rId2"/>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“Group”  below.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1) AFC Functional Specification -WG – includes: Interference-TG,  Incumbent Info-TG,  security and Protocols TG</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 AFC Test and Certification-WG</a:t>
            </a:r>
            <a:endParaRPr lang="en-US"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Last week, it was reported this committee is moving forward proposing test bench equipment certifications, while others are looking at using the cloud.</a:t>
            </a:r>
          </a:p>
          <a:p>
            <a:pPr>
              <a:buFont typeface="Arial" panose="020B0604020202020204" pitchFamily="34" charset="0"/>
              <a:buChar char="•"/>
            </a:pPr>
            <a:endParaRPr lang="en-US" sz="1800" dirty="0">
              <a:ea typeface="Calibri" panose="020F0502020204030204" pitchFamily="34" charset="0"/>
            </a:endParaRPr>
          </a:p>
          <a:p>
            <a:pPr>
              <a:buFont typeface="Arial" panose="020B0604020202020204" pitchFamily="34" charset="0"/>
              <a:buChar char="•"/>
            </a:pPr>
            <a:r>
              <a:rPr lang="en-US" sz="1800" dirty="0">
                <a:ea typeface="Calibri" panose="020F0502020204030204" pitchFamily="34" charset="0"/>
              </a:rPr>
              <a:t>2.  From the FCC 6 GHz R&amp;O, an informal MSG (“Group”)</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dirty="0">
                <a:solidFill>
                  <a:schemeClr val="tx1"/>
                </a:solidFill>
              </a:rPr>
              <a:t>Work stream 1 - interference protection and resolution (</a:t>
            </a:r>
            <a:r>
              <a:rPr lang="en-US" dirty="0" err="1">
                <a:solidFill>
                  <a:schemeClr val="tx1"/>
                </a:solidFill>
              </a:rPr>
              <a:t>CableLabs</a:t>
            </a:r>
            <a:r>
              <a:rPr lang="en-US" dirty="0">
                <a:solidFill>
                  <a:schemeClr val="tx1"/>
                </a:solidFill>
              </a:rPr>
              <a:t>, EPRI, Lake </a:t>
            </a:r>
            <a:r>
              <a:rPr lang="en-US" dirty="0" err="1">
                <a:solidFill>
                  <a:schemeClr val="tx1"/>
                </a:solidFill>
              </a:rPr>
              <a:t>Cty</a:t>
            </a:r>
            <a:r>
              <a:rPr lang="en-US" dirty="0">
                <a:solidFill>
                  <a:schemeClr val="tx1"/>
                </a:solidFill>
              </a:rPr>
              <a:t>, APCO)</a:t>
            </a:r>
          </a:p>
          <a:p>
            <a:pPr marL="1323975" lvl="3">
              <a:spcBef>
                <a:spcPts val="0"/>
              </a:spcBef>
              <a:spcAft>
                <a:spcPts val="0"/>
              </a:spcAft>
              <a:buFont typeface="Arial" panose="020B0604020202020204" pitchFamily="34" charset="0"/>
              <a:buChar char="•"/>
            </a:pPr>
            <a:r>
              <a:rPr lang="en-US" dirty="0">
                <a:solidFill>
                  <a:schemeClr val="tx1"/>
                </a:solidFill>
              </a:rPr>
              <a:t>Work stream 2 - correct incumbent data (ULS) (</a:t>
            </a:r>
            <a:r>
              <a:rPr lang="en-US" dirty="0" err="1">
                <a:solidFill>
                  <a:schemeClr val="tx1"/>
                </a:solidFill>
              </a:rPr>
              <a:t>Comsearch</a:t>
            </a:r>
            <a:r>
              <a:rPr lang="en-US" dirty="0">
                <a:solidFill>
                  <a:schemeClr val="tx1"/>
                </a:solidFill>
              </a:rPr>
              <a:t>, APCO) </a:t>
            </a:r>
          </a:p>
          <a:p>
            <a:pPr marL="1323975" lvl="3">
              <a:spcBef>
                <a:spcPts val="0"/>
              </a:spcBef>
              <a:spcAft>
                <a:spcPts val="0"/>
              </a:spcAft>
              <a:buFont typeface="Arial" panose="020B0604020202020204" pitchFamily="34" charset="0"/>
              <a:buChar char="•"/>
            </a:pPr>
            <a:r>
              <a:rPr lang="en-US"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dirty="0">
                <a:solidFill>
                  <a:schemeClr val="tx1"/>
                </a:solidFill>
              </a:rPr>
              <a:t>Overall Co-chairs:  NPSTC, UTC, WFA, WISPA. </a:t>
            </a:r>
            <a:r>
              <a:rPr lang="en-US" dirty="0">
                <a:solidFill>
                  <a:schemeClr val="tx1"/>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General activity picking up. </a:t>
            </a:r>
          </a:p>
          <a:p>
            <a:pPr marL="466725" lvl="1">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General note: reported on </a:t>
            </a:r>
            <a:r>
              <a:rPr lang="en-GB" sz="1600" dirty="0">
                <a:solidFill>
                  <a:schemeClr val="tx1"/>
                </a:solidFill>
                <a:ea typeface="Calibri" panose="020F0502020204030204" pitchFamily="34" charset="0"/>
              </a:rPr>
              <a:t>16dec21: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p>
          <a:p>
            <a:pPr marL="1323975" lvl="3">
              <a:spcBef>
                <a:spcPts val="0"/>
              </a:spcBef>
              <a:spcAft>
                <a:spcPts val="0"/>
              </a:spcAft>
              <a:buFont typeface="Arial" panose="020B0604020202020204" pitchFamily="34" charset="0"/>
              <a:buChar char="•"/>
            </a:pPr>
            <a:endParaRPr lang="en-US" b="1" dirty="0">
              <a:ea typeface="Calibri" panose="020F0502020204030204" pitchFamily="34" charset="0"/>
            </a:endParaRPr>
          </a:p>
          <a:p>
            <a:pPr marL="0" indent="0">
              <a:spcBef>
                <a:spcPts val="0"/>
              </a:spcBef>
            </a:pPr>
            <a:endParaRPr lang="en-US" altLang="en-US" sz="18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27294522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762000"/>
            <a:ext cx="7770813" cy="457200"/>
          </a:xfrm>
        </p:spPr>
        <p:txBody>
          <a:bodyPr/>
          <a:lstStyle/>
          <a:p>
            <a:r>
              <a:rPr lang="en-US" altLang="en-US" sz="2400" dirty="0"/>
              <a:t>General Discussion Items – ongoing fyi – </a:t>
            </a:r>
            <a:br>
              <a:rPr lang="en-US" altLang="en-US" sz="2400" dirty="0"/>
            </a:br>
            <a:r>
              <a:rPr lang="en-US" altLang="en-US" sz="2400" dirty="0"/>
              <a:t>IEEE 802 Wireless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14400" y="1483584"/>
            <a:ext cx="10475384" cy="4991829"/>
          </a:xfrm>
        </p:spPr>
        <p:txBody>
          <a:bodyPr/>
          <a:lstStyle/>
          <a:p>
            <a:pPr>
              <a:spcBef>
                <a:spcPts val="0"/>
              </a:spcBef>
              <a:buFont typeface="Arial" panose="020B0604020202020204" pitchFamily="34" charset="0"/>
              <a:buChar char="•"/>
            </a:pPr>
            <a:r>
              <a:rPr lang="en-US" altLang="en-US" sz="1800" dirty="0"/>
              <a:t>General discussions include progress on IEEE 802 Wireless Standards - Table of Frequency Ranges</a:t>
            </a:r>
          </a:p>
          <a:p>
            <a:pPr lvl="1">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spc="200" dirty="0"/>
              <a:t>This is a joint effort by 802.18 and 802.19</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Ad hoc calls, the 4</a:t>
            </a:r>
            <a:r>
              <a:rPr lang="en-US" sz="1600" baseline="30000" dirty="0">
                <a:solidFill>
                  <a:schemeClr val="tx1"/>
                </a:solidFill>
                <a:ea typeface="Times New Roman" panose="02020603050405020304" pitchFamily="18" charset="0"/>
              </a:rPr>
              <a:t>th</a:t>
            </a:r>
            <a:r>
              <a:rPr lang="en-US" sz="1600" dirty="0">
                <a:solidFill>
                  <a:schemeClr val="tx1"/>
                </a:solidFill>
                <a:ea typeface="Times New Roman" panose="02020603050405020304" pitchFamily="18" charset="0"/>
              </a:rPr>
              <a:t> Tuesday of the month, the next is 22Feb22, 15:00et. </a:t>
            </a:r>
          </a:p>
          <a:p>
            <a:pPr lvl="2">
              <a:spcBef>
                <a:spcPts val="0"/>
              </a:spcBef>
              <a:buFont typeface="Arial" panose="020B0604020202020204" pitchFamily="34" charset="0"/>
              <a:buChar char="•"/>
            </a:pPr>
            <a:endParaRPr lang="en-US" sz="12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6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2"/>
              </a:rPr>
              <a:t>https://mentor.ieee.org/802.18/dcn/21/18-21-0036-10-0000-frequency-table-template.xlsx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r>
              <a:rPr lang="en-US" altLang="en-US" sz="1600" dirty="0"/>
              <a:t>Will share the current table and some of the basics. </a:t>
            </a:r>
          </a:p>
          <a:p>
            <a:pPr>
              <a:spcBef>
                <a:spcPts val="0"/>
              </a:spcBef>
              <a:buFont typeface="Arial" panose="020B0604020202020204" pitchFamily="34" charset="0"/>
              <a:buChar char="•"/>
            </a:pPr>
            <a:endParaRPr lang="en-US" sz="1800" dirty="0">
              <a:ea typeface="Calibri" panose="020F0502020204030204" pitchFamily="34" charset="0"/>
            </a:endParaRPr>
          </a:p>
          <a:p>
            <a:pPr>
              <a:spcBef>
                <a:spcPts val="0"/>
              </a:spcBef>
              <a:buFont typeface="Arial" panose="020B0604020202020204" pitchFamily="34" charset="0"/>
              <a:buChar char="•"/>
            </a:pPr>
            <a:r>
              <a:rPr lang="en-US" sz="1800" dirty="0">
                <a:ea typeface="Calibri" panose="020F0502020204030204" pitchFamily="34" charset="0"/>
              </a:rPr>
              <a:t>From ad hoc call on 11jan22</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Moving forward will copy into a new 2022 document rev0 (22/0009r00) and are working on a process to get comment collection on the spreadsheet from other IEEE 802 members. </a:t>
            </a:r>
          </a:p>
          <a:p>
            <a:pPr>
              <a:spcBef>
                <a:spcPts val="0"/>
              </a:spcBef>
              <a:buFont typeface="Arial" panose="020B0604020202020204" pitchFamily="34" charset="0"/>
              <a:buChar char="•"/>
            </a:pPr>
            <a:endParaRPr lang="en-US" altLang="en-US" sz="22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228454910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5458" y="990600"/>
            <a:ext cx="10361084" cy="5410200"/>
          </a:xfrm>
        </p:spPr>
        <p:txBody>
          <a:bodyPr/>
          <a:lstStyle/>
          <a:p>
            <a:r>
              <a:rPr lang="en-US" dirty="0"/>
              <a:t>Thank You</a:t>
            </a:r>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20</a:t>
            </a:r>
            <a:r>
              <a:rPr lang="en-US" baseline="30000" dirty="0">
                <a:cs typeface="+mn-cs"/>
              </a:rPr>
              <a:t>th</a:t>
            </a:r>
            <a:r>
              <a:rPr lang="en-US" dirty="0">
                <a:cs typeface="+mn-cs"/>
              </a:rPr>
              <a:t>  15:00et, 1hr, opening</a:t>
            </a:r>
          </a:p>
          <a:p>
            <a:pPr marL="1200150" lvl="3" indent="-342900">
              <a:spcBef>
                <a:spcPts val="600"/>
              </a:spcBef>
              <a:buFont typeface="Arial" panose="020B0604020202020204" pitchFamily="34" charset="0"/>
              <a:buChar char="•"/>
              <a:defRPr/>
            </a:pPr>
            <a:r>
              <a:rPr lang="en-US" dirty="0">
                <a:cs typeface="+mn-cs"/>
              </a:rPr>
              <a:t>Will do an </a:t>
            </a:r>
            <a:r>
              <a:rPr lang="en-US" dirty="0" err="1">
                <a:cs typeface="+mn-cs"/>
              </a:rPr>
              <a:t>epoll</a:t>
            </a:r>
            <a:r>
              <a:rPr lang="en-US" dirty="0">
                <a:cs typeface="+mn-cs"/>
              </a:rPr>
              <a:t> about May’s wireless on how to hold the meeting, electronic, mixed-mode or in-person. </a:t>
            </a:r>
          </a:p>
          <a:p>
            <a:pPr marL="742950" lvl="2" indent="-342900">
              <a:spcBef>
                <a:spcPts val="600"/>
              </a:spcBef>
              <a:buFont typeface="Arial" panose="020B0604020202020204" pitchFamily="34" charset="0"/>
              <a:buChar char="•"/>
              <a:defRPr/>
            </a:pPr>
            <a:r>
              <a:rPr lang="en-US" dirty="0">
                <a:cs typeface="+mn-cs"/>
              </a:rPr>
              <a:t>Thursday 27</a:t>
            </a:r>
            <a:r>
              <a:rPr lang="en-US" baseline="30000" dirty="0">
                <a:cs typeface="+mn-cs"/>
              </a:rPr>
              <a:t>th</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p>
          <a:p>
            <a:pPr>
              <a:spcBef>
                <a:spcPts val="0"/>
              </a:spcBef>
              <a:buFont typeface="Arial" panose="020B0604020202020204" pitchFamily="34" charset="0"/>
              <a:buChar char="•"/>
            </a:pPr>
            <a:r>
              <a:rPr lang="en-US" sz="18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https://ieeesa.webex.com/ieeesa/j.php?MTID=m91b36f4c80de69b002c6b1e7296833ef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r>
              <a:rPr lang="en-US" sz="1400" dirty="0"/>
              <a:t>	this is the call-in used for the weekly 802.18 call </a:t>
            </a:r>
            <a:r>
              <a:rPr lang="en-US" sz="1400" dirty="0" err="1"/>
              <a:t>thursday’s</a:t>
            </a:r>
            <a:r>
              <a:rPr lang="en-US" sz="1400" dirty="0"/>
              <a:t> at 1500et )  </a:t>
            </a:r>
          </a:p>
          <a:p>
            <a:r>
              <a:rPr lang="en-US" sz="1100" dirty="0"/>
              <a:t>	</a:t>
            </a:r>
          </a:p>
          <a:p>
            <a:r>
              <a:rPr lang="en-US" sz="1800" dirty="0"/>
              <a:t>******which btw all are welcomed at the .18 weekly meetings on Thursdays. ******</a:t>
            </a:r>
          </a:p>
          <a:p>
            <a:endParaRPr lang="en-US" sz="1600" dirty="0"/>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17jan22</a:t>
            </a:r>
            <a:endParaRPr lang="en-GB" dirty="0"/>
          </a:p>
        </p:txBody>
      </p:sp>
    </p:spTree>
    <p:extLst>
      <p:ext uri="{BB962C8B-B14F-4D97-AF65-F5344CB8AC3E}">
        <p14:creationId xmlns:p14="http://schemas.microsoft.com/office/powerpoint/2010/main" val="61776965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2" y="333376"/>
            <a:ext cx="2303452" cy="273051"/>
          </a:xfrm>
        </p:spPr>
        <p:txBody>
          <a:bodyPr/>
          <a:lstStyle/>
          <a:p>
            <a:r>
              <a:rPr lang="tr-TR" dirty="0" err="1"/>
              <a:t>January</a:t>
            </a:r>
            <a:r>
              <a:rPr lang="en-US" dirty="0"/>
              <a:t> 202</a:t>
            </a:r>
            <a:r>
              <a:rPr lang="tr-TR" dirty="0"/>
              <a:t>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err="1"/>
              <a:t>Tuncer</a:t>
            </a:r>
            <a:r>
              <a:rPr lang="en-US" dirty="0"/>
              <a:t> </a:t>
            </a:r>
            <a:r>
              <a:rPr lang="en-US" dirty="0" err="1"/>
              <a:t>Baykas</a:t>
            </a:r>
            <a:r>
              <a:rPr lang="en-US" dirty="0"/>
              <a:t>, Kadir Has Uni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97</a:t>
            </a:fld>
            <a:endParaRPr lang="en-GB" dirty="0"/>
          </a:p>
        </p:txBody>
      </p:sp>
      <p:sp>
        <p:nvSpPr>
          <p:cNvPr id="3073" name="Rectangle 1"/>
          <p:cNvSpPr>
            <a:spLocks noGrp="1" noChangeArrowheads="1"/>
          </p:cNvSpPr>
          <p:nvPr>
            <p:ph type="title"/>
          </p:nvPr>
        </p:nvSpPr>
        <p:spPr>
          <a:xfrm>
            <a:off x="2209800" y="685800"/>
            <a:ext cx="7772400" cy="838200"/>
          </a:xfrm>
          <a:ln/>
        </p:spPr>
        <p:txBody>
          <a:bodyPr/>
          <a:lstStyle/>
          <a:p>
            <a:pP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tr-TR" sz="3375" dirty="0" err="1"/>
              <a:t>January</a:t>
            </a:r>
            <a:r>
              <a:rPr lang="tr-TR" sz="3375" dirty="0"/>
              <a:t> </a:t>
            </a:r>
            <a:r>
              <a:rPr lang="en-GB" sz="3375" dirty="0"/>
              <a:t>202</a:t>
            </a:r>
            <a:r>
              <a:rPr lang="tr-TR" sz="3375" dirty="0"/>
              <a:t>2</a:t>
            </a:r>
            <a:r>
              <a:rPr lang="en-GB" sz="3375" dirty="0"/>
              <a:t> </a:t>
            </a:r>
            <a:r>
              <a:rPr lang="tr-TR" sz="3375" dirty="0"/>
              <a:t>802.19 </a:t>
            </a:r>
            <a:r>
              <a:rPr lang="tr-TR" sz="3375" dirty="0" err="1"/>
              <a:t>Liaison</a:t>
            </a:r>
            <a:r>
              <a:rPr lang="tr-TR" sz="3375" dirty="0"/>
              <a:t> Report</a:t>
            </a:r>
            <a:endParaRPr lang="en-GB" sz="3375" dirty="0"/>
          </a:p>
        </p:txBody>
      </p:sp>
      <p:sp>
        <p:nvSpPr>
          <p:cNvPr id="3074" name="Rectangle 2"/>
          <p:cNvSpPr>
            <a:spLocks noGrp="1" noChangeArrowheads="1"/>
          </p:cNvSpPr>
          <p:nvPr>
            <p:ph type="body" idx="1"/>
          </p:nvPr>
        </p:nvSpPr>
        <p:spPr>
          <a:xfrm>
            <a:off x="2209800" y="1524000"/>
            <a:ext cx="7772400" cy="396876"/>
          </a:xfrm>
          <a:ln/>
        </p:spPr>
        <p:txBody>
          <a:bodyPr/>
          <a:lstStyle/>
          <a:p>
            <a:pPr marL="0" indent="0" algn="ctr">
              <a:spcBef>
                <a:spcPts val="500"/>
              </a:spcBef>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00" dirty="0"/>
              <a:t>Date:</a:t>
            </a:r>
            <a:r>
              <a:rPr lang="en-GB" sz="2000" b="0" dirty="0"/>
              <a:t> 202</a:t>
            </a:r>
            <a:r>
              <a:rPr lang="tr-TR" sz="2000" b="0" dirty="0"/>
              <a:t>2</a:t>
            </a:r>
            <a:r>
              <a:rPr lang="en-GB" sz="2000" b="0" dirty="0"/>
              <a:t>-</a:t>
            </a:r>
            <a:r>
              <a:rPr lang="tr-TR" sz="2000" b="0" dirty="0"/>
              <a:t>01</a:t>
            </a:r>
            <a:r>
              <a:rPr lang="en-GB" sz="2000" b="0" dirty="0"/>
              <a:t>-</a:t>
            </a:r>
            <a:r>
              <a:rPr lang="tr-TR" sz="2000" b="0" dirty="0"/>
              <a:t>17</a:t>
            </a:r>
            <a:endParaRPr lang="en-GB" sz="2000" b="0" dirty="0"/>
          </a:p>
        </p:txBody>
      </p:sp>
      <p:graphicFrame>
        <p:nvGraphicFramePr>
          <p:cNvPr id="3075" name="Object 3"/>
          <p:cNvGraphicFramePr>
            <a:graphicFrameLocks noChangeAspect="1"/>
          </p:cNvGraphicFramePr>
          <p:nvPr/>
        </p:nvGraphicFramePr>
        <p:xfrm>
          <a:off x="2030016" y="2286000"/>
          <a:ext cx="8131969" cy="2512219"/>
        </p:xfrm>
        <a:graphic>
          <a:graphicData uri="http://schemas.openxmlformats.org/presentationml/2006/ole">
            <mc:AlternateContent xmlns:mc="http://schemas.openxmlformats.org/markup-compatibility/2006">
              <mc:Choice xmlns:v="urn:schemas-microsoft-com:vml" Requires="v">
                <p:oleObj spid="_x0000_s17413" name="Document" r:id="rId4" imgW="8249760" imgH="2557440" progId="Word.Document.8">
                  <p:embed/>
                </p:oleObj>
              </mc:Choice>
              <mc:Fallback>
                <p:oleObj name="Document" r:id="rId4" imgW="8249760" imgH="2557440" progId="Word.Document.8">
                  <p:embed/>
                  <p:pic>
                    <p:nvPicPr>
                      <p:cNvPr id="3075" name="Object 3"/>
                      <p:cNvPicPr>
                        <a:picLocks noChangeAspect="1" noChangeArrowheads="1"/>
                      </p:cNvPicPr>
                      <p:nvPr/>
                    </p:nvPicPr>
                    <p:blipFill>
                      <a:blip r:embed="rId5"/>
                      <a:srcRect/>
                      <a:stretch>
                        <a:fillRect/>
                      </a:stretch>
                    </p:blipFill>
                    <p:spPr bwMode="auto">
                      <a:xfrm>
                        <a:off x="2030016" y="2286000"/>
                        <a:ext cx="8131969" cy="2512219"/>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00" dirty="0">
                <a:solidFill>
                  <a:srgbClr val="000000"/>
                </a:solidFill>
                <a:latin typeface="Calibri" panose="020F0502020204030204" pitchFamily="34" charset="0"/>
              </a:rPr>
              <a:t>Authors:</a:t>
            </a:r>
          </a:p>
        </p:txBody>
      </p:sp>
      <p:grpSp>
        <p:nvGrpSpPr>
          <p:cNvPr id="12" name="Group 11"/>
          <p:cNvGrpSpPr/>
          <p:nvPr/>
        </p:nvGrpSpPr>
        <p:grpSpPr>
          <a:xfrm>
            <a:off x="2095500" y="5754469"/>
            <a:ext cx="8001000" cy="646331"/>
            <a:chOff x="571500" y="5449669"/>
            <a:chExt cx="8001000" cy="646331"/>
          </a:xfrm>
        </p:grpSpPr>
        <p:sp>
          <p:nvSpPr>
            <p:cNvPr id="4" name="TextBox 3"/>
            <p:cNvSpPr txBox="1"/>
            <p:nvPr/>
          </p:nvSpPr>
          <p:spPr>
            <a:xfrm>
              <a:off x="571500" y="5449669"/>
              <a:ext cx="8001000" cy="646331"/>
            </a:xfrm>
            <a:prstGeom prst="rect">
              <a:avLst/>
            </a:prstGeom>
            <a:noFill/>
          </p:spPr>
          <p:txBody>
            <a:bodyPr wrap="square" rtlCol="0">
              <a:spAutoFit/>
            </a:bodyPr>
            <a:lstStyle/>
            <a:p>
              <a:r>
                <a:rPr lang="en-US" sz="120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74"/>
              <a:endParaRPr lang="en-US"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tr-TR" sz="3375" dirty="0" err="1"/>
              <a:t>Voters</a:t>
            </a:r>
            <a:r>
              <a:rPr lang="tr-TR" sz="3375" dirty="0"/>
              <a:t> </a:t>
            </a:r>
            <a:r>
              <a:rPr lang="tr-TR" sz="3375" dirty="0" err="1"/>
              <a:t>and</a:t>
            </a:r>
            <a:r>
              <a:rPr lang="tr-TR" sz="3375" dirty="0"/>
              <a:t> </a:t>
            </a:r>
            <a:r>
              <a:rPr lang="en-US" sz="3375" dirty="0"/>
              <a:t>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a:xfrm>
            <a:off x="2209800" y="1981202"/>
            <a:ext cx="8029575" cy="4113213"/>
          </a:xfrm>
        </p:spPr>
        <p:txBody>
          <a:bodyPr/>
          <a:lstStyle/>
          <a:p>
            <a:r>
              <a:rPr lang="en-US" sz="2250" dirty="0"/>
              <a:t>IEEE 802.19 has 5</a:t>
            </a:r>
            <a:r>
              <a:rPr lang="tr-TR" sz="2250" dirty="0"/>
              <a:t>0</a:t>
            </a:r>
            <a:r>
              <a:rPr lang="en-US" sz="2250" dirty="0"/>
              <a:t> voting members</a:t>
            </a:r>
            <a:endParaRPr lang="tr-TR" sz="2250" dirty="0"/>
          </a:p>
          <a:p>
            <a:r>
              <a:rPr lang="en-US" sz="2250" dirty="0"/>
              <a:t>This meeting provide</a:t>
            </a:r>
            <a:r>
              <a:rPr lang="tr-TR" sz="2250" dirty="0"/>
              <a:t>s</a:t>
            </a:r>
            <a:r>
              <a:rPr lang="en-US" sz="2250" dirty="0"/>
              <a:t> attendance credit towards voting rights</a:t>
            </a:r>
          </a:p>
          <a:p>
            <a:pPr>
              <a:buFont typeface="Arial" panose="020B0604020202020204" pitchFamily="34" charset="0"/>
              <a:buChar char="•"/>
            </a:pPr>
            <a:r>
              <a:rPr lang="en-US" sz="2250" dirty="0"/>
              <a:t>You must pay the registration fee in order to attend</a:t>
            </a:r>
          </a:p>
          <a:p>
            <a:pPr>
              <a:buFont typeface="Arial" panose="020B0604020202020204" pitchFamily="34" charset="0"/>
              <a:buChar char="•"/>
            </a:pPr>
            <a:r>
              <a:rPr lang="en-US" sz="2250" dirty="0"/>
              <a:t>If you have not already done so, you can register </a:t>
            </a:r>
            <a:r>
              <a:rPr lang="en-US" sz="2250" dirty="0">
                <a:hlinkClick r:id="rId2"/>
              </a:rPr>
              <a:t>https://touchpoint.eventsair.com/ieee-802-wireless-interim-session-jan-2022</a:t>
            </a:r>
            <a:r>
              <a:rPr lang="en-US" sz="2250" dirty="0"/>
              <a:t> </a:t>
            </a:r>
          </a:p>
          <a:p>
            <a:pPr marL="0" indent="0"/>
            <a:endParaRPr lang="en-US" sz="2250" dirty="0"/>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1881187" y="685803"/>
            <a:ext cx="8501063" cy="885823"/>
          </a:xfrm>
        </p:spPr>
        <p:txBody>
          <a:bodyPr/>
          <a:lstStyle/>
          <a:p>
            <a:r>
              <a:rPr lang="en-US" sz="3000" dirty="0"/>
              <a:t>Coexistence Assessment Documents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250" dirty="0"/>
              <a:t>The IEEE 802.19 WG held a letter ballot on the approval of the IEEE 802.11bb Coexistence Assessment (CA) document which closed on January 10</a:t>
            </a:r>
          </a:p>
          <a:p>
            <a:r>
              <a:rPr lang="en-US" sz="2250" dirty="0"/>
              <a:t>The results were as follows:</a:t>
            </a:r>
          </a:p>
          <a:p>
            <a:pPr lvl="1"/>
            <a:r>
              <a:rPr lang="en-US" sz="2063" b="1" dirty="0"/>
              <a:t>Approve:		22</a:t>
            </a:r>
          </a:p>
          <a:p>
            <a:pPr lvl="1"/>
            <a:r>
              <a:rPr lang="en-US" sz="2063" b="1" dirty="0"/>
              <a:t>Disapprove:		2</a:t>
            </a:r>
          </a:p>
          <a:p>
            <a:pPr lvl="1"/>
            <a:r>
              <a:rPr lang="en-US" sz="2063" b="1" dirty="0"/>
              <a:t>Abstain:			2</a:t>
            </a:r>
          </a:p>
          <a:p>
            <a:pPr lvl="1"/>
            <a:r>
              <a:rPr lang="en-US" sz="2063" b="1" dirty="0"/>
              <a:t>The ballot passed</a:t>
            </a:r>
          </a:p>
          <a:p>
            <a:pPr lvl="1"/>
            <a:r>
              <a:rPr lang="en-US" sz="2063" b="1" dirty="0"/>
              <a:t>Five comments were collected and sent to the 802.11 working group</a:t>
            </a:r>
          </a:p>
          <a:p>
            <a:endParaRPr lang="en-US" sz="2063"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13808261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3713</TotalTime>
  <Words>10145</Words>
  <Application>Microsoft Office PowerPoint</Application>
  <PresentationFormat>Widescreen</PresentationFormat>
  <Paragraphs>1543</Paragraphs>
  <Slides>104</Slides>
  <Notes>53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104</vt:i4>
      </vt:variant>
    </vt:vector>
  </HeadingPairs>
  <TitlesOfParts>
    <vt:vector size="114" baseType="lpstr">
      <vt:lpstr>微软雅黑</vt:lpstr>
      <vt:lpstr>Arial</vt:lpstr>
      <vt:lpstr>Arial Black</vt:lpstr>
      <vt:lpstr>Calibri</vt:lpstr>
      <vt:lpstr>Times</vt:lpstr>
      <vt:lpstr>Times New Roman</vt:lpstr>
      <vt:lpstr>Office Theme</vt:lpstr>
      <vt:lpstr>Document</vt:lpstr>
      <vt:lpstr>Dokument</vt:lpstr>
      <vt:lpstr>Microsoft Word 97 - 2003 Document</vt:lpstr>
      <vt:lpstr>802.11 WG January 2022 Session Report</vt:lpstr>
      <vt:lpstr>Abstract</vt:lpstr>
      <vt:lpstr>Attendance data</vt:lpstr>
      <vt:lpstr>PowerPoint Presentation</vt:lpstr>
      <vt:lpstr>PowerPoint Presentation</vt:lpstr>
      <vt:lpstr>Attendees by affiliation (attended at least one meeting November to January)</vt:lpstr>
      <vt:lpstr>Attendance by subgroup (November to January)</vt:lpstr>
      <vt:lpstr>Closing Reports</vt:lpstr>
      <vt:lpstr>802.11 WG Editor’s Meeting (January 2022)</vt:lpstr>
      <vt:lpstr>Volunteer Editor Contacts</vt:lpstr>
      <vt:lpstr>MDR Status</vt:lpstr>
      <vt:lpstr>802.11 Style Guide</vt:lpstr>
      <vt:lpstr>MIB Style, Visio and Frame Practices</vt:lpstr>
      <vt:lpstr>Editor Amendment Ordering</vt:lpstr>
      <vt:lpstr>Draft Development Snapshot</vt:lpstr>
      <vt:lpstr>ARC Closing Report </vt:lpstr>
      <vt:lpstr>Abstract</vt:lpstr>
      <vt:lpstr>Work Completed</vt:lpstr>
      <vt:lpstr>Work Completed</vt:lpstr>
      <vt:lpstr>Monitoring/future activities</vt:lpstr>
      <vt:lpstr>Plans</vt:lpstr>
      <vt:lpstr>IEEE 802.11 Coexistence SC Jan 2022 (virtual) closing report</vt:lpstr>
      <vt:lpstr>IEEE 802.11 Coexistence SC achieved its goals as a discussion forum for coexistence issues</vt:lpstr>
      <vt:lpstr>IEEE 802.11 Coexistence SC will continue promoting good coexistence in Mar 2022</vt:lpstr>
      <vt:lpstr>PAR Review SC</vt:lpstr>
      <vt:lpstr>WNG SC Closing Report</vt:lpstr>
      <vt:lpstr>Abstract</vt:lpstr>
      <vt:lpstr>PowerPoint Presentation</vt:lpstr>
      <vt:lpstr>IEEE 802 JTC1 Standing Committee January 2022 (virtual) closing report</vt:lpstr>
      <vt:lpstr>The IEEE 802 JTC1 SC reviewed the PSDO process status, including IPR issues holding up 802.11ax/ay/ba </vt:lpstr>
      <vt:lpstr>The SC discussed a possible LS to SC6/WG1 in relation to an PWI on Deterministic Wireless Industrial Network</vt:lpstr>
      <vt:lpstr>Consensus has been achieved on a LS in relation to an PWI on Deterministic Wireless Industrial Network </vt:lpstr>
      <vt:lpstr>The IEEE 802.11 WG  are requested to approve the proposed LS to ISO/IEC JTC1/SC6/WG1</vt:lpstr>
      <vt:lpstr>The IEEE 802 JTC1 SC will undertake its usual work at its virtual meeting in Marc 2022</vt:lpstr>
      <vt:lpstr>REVme Closing Report – January 2022</vt:lpstr>
      <vt:lpstr>Work Completed</vt:lpstr>
      <vt:lpstr>Updated Timeline</vt:lpstr>
      <vt:lpstr>Plans for March</vt:lpstr>
      <vt:lpstr>TGaz Next Generation Positioning  January Electronic Meeting Closing Report</vt:lpstr>
      <vt:lpstr>Abstract</vt:lpstr>
      <vt:lpstr>Jan. Progress and Targets Towards the March Meeting</vt:lpstr>
      <vt:lpstr>Timeline – TG progress update past the Jan. meeting</vt:lpstr>
      <vt:lpstr>Scheduled telecons</vt:lpstr>
      <vt:lpstr>Light Communications Task Group (TGbb)  January 2022 Closing Report</vt:lpstr>
      <vt:lpstr>Abstract</vt:lpstr>
      <vt:lpstr>TGbb activities at the January 2022 meeting</vt:lpstr>
      <vt:lpstr>TGbb moving forward</vt:lpstr>
      <vt:lpstr>TGbc Closing Report</vt:lpstr>
      <vt:lpstr>Abstract</vt:lpstr>
      <vt:lpstr>Meeting Goals &amp; Accomplishments of the week</vt:lpstr>
      <vt:lpstr>Plans for Next Meeting &amp; Upcoming Telcos</vt:lpstr>
      <vt:lpstr>TGbc schedule (updated)</vt:lpstr>
      <vt:lpstr>References</vt:lpstr>
      <vt:lpstr>IEEE 802.11 Interim Week Jan 2022 IEEE 802.11 TGbd Closing Report</vt:lpstr>
      <vt:lpstr>TGbd’s Progress during this interim week</vt:lpstr>
      <vt:lpstr>TGbd Progress Documents</vt:lpstr>
      <vt:lpstr>Motion #1 (approval of Comment Resolutions)</vt:lpstr>
      <vt:lpstr>TGbd Timeline (no change)  </vt:lpstr>
      <vt:lpstr>IEEE 802.11 TGbd TC Plan</vt:lpstr>
      <vt:lpstr>TGbe January 2022 Closing Report</vt:lpstr>
      <vt:lpstr>TGbe (Extremely High Throughput)</vt:lpstr>
      <vt:lpstr>Teleconference Plan</vt:lpstr>
      <vt:lpstr>Timeline</vt:lpstr>
      <vt:lpstr>Task Group BF January 2022 Closing Report</vt:lpstr>
      <vt:lpstr>Abstract</vt:lpstr>
      <vt:lpstr>TGbf (WLAN Sensing) – January 2022 </vt:lpstr>
      <vt:lpstr>TGbf Timeline (Updated)</vt:lpstr>
      <vt:lpstr>Teleconference Schedule</vt:lpstr>
      <vt:lpstr>TGbh Closing Report </vt:lpstr>
      <vt:lpstr>Abstract</vt:lpstr>
      <vt:lpstr>Work Completed</vt:lpstr>
      <vt:lpstr>Next steps</vt:lpstr>
      <vt:lpstr>Timeline</vt:lpstr>
      <vt:lpstr>Teleconference(s)</vt:lpstr>
      <vt:lpstr>March 2022 Plans</vt:lpstr>
      <vt:lpstr>TGbi Closing Report</vt:lpstr>
      <vt:lpstr>IEEE 802.11 TGbi – January 2022</vt:lpstr>
      <vt:lpstr>Timeline</vt:lpstr>
      <vt:lpstr>ITU AHG Closing Report for January 2022 Interim</vt:lpstr>
      <vt:lpstr>PowerPoint Presentation</vt:lpstr>
      <vt:lpstr>Internal Liaisons</vt:lpstr>
      <vt:lpstr>802 Technical Plenary Liaison Report</vt:lpstr>
      <vt:lpstr>802 Technical Plenaries</vt:lpstr>
      <vt:lpstr>Stated goals</vt:lpstr>
      <vt:lpstr>Major Topics</vt:lpstr>
      <vt:lpstr>Next steps</vt:lpstr>
      <vt:lpstr>802.15 </vt:lpstr>
      <vt:lpstr>IEEE 802.18 RR-TAG Electronic Wireless Interim Liaison  from 802.18 to 802.11</vt:lpstr>
      <vt:lpstr>802.18 Radio Regulatory Technical Advisory Group – RR-TAG</vt:lpstr>
      <vt:lpstr>802.18 meeting discussion items – EU Standards</vt:lpstr>
      <vt:lpstr>802.18 meeting discussion items - non-EU stds and USA activities</vt:lpstr>
      <vt:lpstr>802.18 meeting discussion items – ITU-R </vt:lpstr>
      <vt:lpstr>General Discussion Items</vt:lpstr>
      <vt:lpstr>General Discussion Items – ongoing fyi – will find out what is the latest</vt:lpstr>
      <vt:lpstr>General Discussion Items – ongoing fyi –  IEEE 802 Wireless Standards Table of Frequency Ranges</vt:lpstr>
      <vt:lpstr>PowerPoint Presentation</vt:lpstr>
      <vt:lpstr>January 2022 802.19 Liaison Report</vt:lpstr>
      <vt:lpstr>Voters and Voting Rights</vt:lpstr>
      <vt:lpstr>Coexistence Assessment Documents</vt:lpstr>
      <vt:lpstr>March 2022 Working Group Elections</vt:lpstr>
      <vt:lpstr>ePolls Regarding the May Wireless Interim</vt:lpstr>
      <vt:lpstr>IEEE 802 Frequency Tables – Activity</vt:lpstr>
      <vt:lpstr>Schedule</vt:lpstr>
      <vt:lpstr>External Liaisons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165</cp:revision>
  <cp:lastPrinted>1601-01-01T00:00:00Z</cp:lastPrinted>
  <dcterms:created xsi:type="dcterms:W3CDTF">2018-05-10T15:59:06Z</dcterms:created>
  <dcterms:modified xsi:type="dcterms:W3CDTF">2022-01-25T00:58:41Z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2019-03-15 16:56:13Z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