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tags/tag1.xml" ContentType="application/vnd.openxmlformats-officedocument.presentationml.tags+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7"/>
  </p:notesMasterIdLst>
  <p:handoutMasterIdLst>
    <p:handoutMasterId r:id="rId38"/>
  </p:handoutMasterIdLst>
  <p:sldIdLst>
    <p:sldId id="256" r:id="rId5"/>
    <p:sldId id="257" r:id="rId6"/>
    <p:sldId id="2364" r:id="rId7"/>
    <p:sldId id="2350" r:id="rId8"/>
    <p:sldId id="2351" r:id="rId9"/>
    <p:sldId id="259" r:id="rId10"/>
    <p:sldId id="1575" r:id="rId11"/>
    <p:sldId id="287" r:id="rId12"/>
    <p:sldId id="274" r:id="rId13"/>
    <p:sldId id="1573" r:id="rId14"/>
    <p:sldId id="1577" r:id="rId15"/>
    <p:sldId id="1574" r:id="rId16"/>
    <p:sldId id="2352" r:id="rId17"/>
    <p:sldId id="2353" r:id="rId18"/>
    <p:sldId id="2354" r:id="rId19"/>
    <p:sldId id="2355" r:id="rId20"/>
    <p:sldId id="283" r:id="rId21"/>
    <p:sldId id="302" r:id="rId22"/>
    <p:sldId id="301" r:id="rId23"/>
    <p:sldId id="2358" r:id="rId24"/>
    <p:sldId id="2359" r:id="rId25"/>
    <p:sldId id="1576" r:id="rId26"/>
    <p:sldId id="2360" r:id="rId27"/>
    <p:sldId id="2365" r:id="rId28"/>
    <p:sldId id="2366" r:id="rId29"/>
    <p:sldId id="258" r:id="rId30"/>
    <p:sldId id="265" r:id="rId31"/>
    <p:sldId id="268" r:id="rId32"/>
    <p:sldId id="267" r:id="rId33"/>
    <p:sldId id="2362" r:id="rId34"/>
    <p:sldId id="2363" r:id="rId35"/>
    <p:sldId id="261" r:id="rId3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6" d="100"/>
          <a:sy n="156" d="100"/>
        </p:scale>
        <p:origin x="76" y="1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r>
              <a:rPr lang="en-US" dirty="0"/>
              <a:t>P802.11az</a:t>
            </a:r>
            <a:r>
              <a:rPr lang="en-US" baseline="0" dirty="0"/>
              <a:t> </a:t>
            </a:r>
            <a:r>
              <a:rPr lang="en-US" dirty="0"/>
              <a:t>SA1</a:t>
            </a:r>
            <a:r>
              <a:rPr lang="en-US" baseline="0" dirty="0"/>
              <a:t> CR Status</a:t>
            </a:r>
            <a:endParaRPr lang="en-US" dirty="0"/>
          </a:p>
        </c:rich>
      </c:tx>
      <c:overlay val="0"/>
      <c:spPr>
        <a:noFill/>
        <a:ln>
          <a:noFill/>
        </a:ln>
        <a:effectLst/>
      </c:spPr>
      <c:txPr>
        <a:bodyPr rot="0" spcFirstLastPara="1" vertOverflow="ellipsis" vert="horz" wrap="square" anchor="ctr" anchorCtr="1"/>
        <a:lstStyle/>
        <a:p>
          <a:pPr>
            <a:defRPr sz="2128" b="1" i="0" u="none" strike="noStrike" kern="120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Received</c:v>
                </c:pt>
              </c:strCache>
            </c:strRef>
          </c:tx>
          <c:spPr>
            <a:gradFill rotWithShape="1">
              <a:gsLst>
                <a:gs pos="0">
                  <a:schemeClr val="accent1">
                    <a:shade val="51000"/>
                    <a:satMod val="130000"/>
                  </a:schemeClr>
                </a:gs>
                <a:gs pos="80000">
                  <a:schemeClr val="accent1">
                    <a:shade val="93000"/>
                    <a:satMod val="130000"/>
                  </a:schemeClr>
                </a:gs>
                <a:gs pos="100000">
                  <a:schemeClr val="accent1">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Sheet1!$B$2:$B$5</c:f>
              <c:numCache>
                <c:formatCode>General</c:formatCode>
                <c:ptCount val="4"/>
                <c:pt idx="0">
                  <c:v>166</c:v>
                </c:pt>
                <c:pt idx="1">
                  <c:v>6</c:v>
                </c:pt>
                <c:pt idx="2">
                  <c:v>192</c:v>
                </c:pt>
              </c:numCache>
            </c:numRef>
          </c:val>
          <c:extLs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gradFill rotWithShape="1">
              <a:gsLst>
                <a:gs pos="0">
                  <a:schemeClr val="accent2">
                    <a:shade val="51000"/>
                    <a:satMod val="130000"/>
                  </a:schemeClr>
                </a:gs>
                <a:gs pos="80000">
                  <a:schemeClr val="accent2">
                    <a:shade val="93000"/>
                    <a:satMod val="130000"/>
                  </a:schemeClr>
                </a:gs>
                <a:gs pos="100000">
                  <a:schemeClr val="accent2">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invertIfNegative val="0"/>
          <c:cat>
            <c:strRef>
              <c:f>Sheet1!$A$2:$A$5</c:f>
              <c:strCache>
                <c:ptCount val="3"/>
                <c:pt idx="0">
                  <c:v>Technical</c:v>
                </c:pt>
                <c:pt idx="1">
                  <c:v>General</c:v>
                </c:pt>
                <c:pt idx="2">
                  <c:v>Editorial</c:v>
                </c:pt>
              </c:strCache>
            </c:strRef>
          </c:cat>
          <c:val>
            <c:numRef>
              <c:f>Sheet1!$C$2:$C$5</c:f>
              <c:numCache>
                <c:formatCode>General</c:formatCode>
                <c:ptCount val="4"/>
                <c:pt idx="0">
                  <c:v>44</c:v>
                </c:pt>
                <c:pt idx="1">
                  <c:v>0</c:v>
                </c:pt>
                <c:pt idx="2">
                  <c:v>0</c:v>
                </c:pt>
              </c:numCache>
            </c:numRef>
          </c:val>
          <c:extLst>
            <c:ext xmlns:c16="http://schemas.microsoft.com/office/drawing/2014/chart" uri="{C3380CC4-5D6E-409C-BE32-E72D297353CC}">
              <c16:uniqueId val="{00000001-7DDA-4C11-A3E1-0B160159F838}"/>
            </c:ext>
          </c:extLst>
        </c:ser>
        <c:dLbls>
          <c:showLegendKey val="0"/>
          <c:showVal val="0"/>
          <c:showCatName val="0"/>
          <c:showSerName val="0"/>
          <c:showPercent val="0"/>
          <c:showBubbleSize val="0"/>
        </c:dLbls>
        <c:gapWidth val="100"/>
        <c:overlap val="-24"/>
        <c:axId val="1133470200"/>
        <c:axId val="1133476432"/>
      </c:barChart>
      <c:catAx>
        <c:axId val="1133470200"/>
        <c:scaling>
          <c:orientation val="minMax"/>
        </c:scaling>
        <c:delete val="0"/>
        <c:axPos val="b"/>
        <c:numFmt formatCode="General" sourceLinked="1"/>
        <c:majorTickMark val="none"/>
        <c:minorTickMark val="none"/>
        <c:tickLblPos val="nextTo"/>
        <c:spPr>
          <a:noFill/>
          <a:ln w="12700"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6432"/>
        <c:crosses val="autoZero"/>
        <c:auto val="1"/>
        <c:lblAlgn val="ctr"/>
        <c:lblOffset val="100"/>
        <c:noMultiLvlLbl val="0"/>
      </c:catAx>
      <c:valAx>
        <c:axId val="113347643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1334702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40">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3"/>
    <cs:fontRef idx="minor">
      <a:schemeClr val="lt1"/>
    </cs:fontRef>
  </cs:dataPoint>
  <cs:dataPoint3D>
    <cs:lnRef idx="0"/>
    <cs:fillRef idx="3">
      <cs:styleClr val="auto"/>
    </cs:fillRef>
    <cs:effectRef idx="3"/>
    <cs:fontRef idx="minor">
      <a:schemeClr val="lt1"/>
    </cs:fontRef>
  </cs:dataPoint3D>
  <cs:dataPointLine>
    <cs:lnRef idx="0">
      <cs:styleClr val="auto"/>
    </cs:lnRef>
    <cs:fillRef idx="3"/>
    <cs:effectRef idx="3"/>
    <cs:fontRef idx="minor">
      <a:schemeClr val="lt1"/>
    </cs:fontRef>
    <cs:spPr>
      <a:ln w="34925" cap="rnd">
        <a:solidFill>
          <a:schemeClr val="phClr"/>
        </a:solidFill>
        <a:round/>
      </a:ln>
    </cs:spPr>
  </cs:dataPointLine>
  <cs:dataPointMarker>
    <cs:lnRef idx="0">
      <cs:styleClr val="auto"/>
    </cs:lnRef>
    <cs:fillRef idx="3">
      <cs:styleClr val="auto"/>
    </cs:fillRef>
    <cs:effectRef idx="3"/>
    <cs:fontRef idx="minor">
      <a:schemeClr val="lt1"/>
    </cs:fontRef>
    <cs:spPr>
      <a:ln w="9525">
        <a:solidFill>
          <a:schemeClr val="phClr"/>
        </a:solidFill>
        <a:round/>
      </a:ln>
    </cs:spPr>
  </cs:dataPointMarker>
  <cs:dataPointMarkerLayout symbol="circle" size="6"/>
  <cs:dataPointWireframe>
    <cs:lnRef idx="0">
      <cs:styleClr val="auto"/>
    </cs:lnRef>
    <cs:fillRef idx="3"/>
    <cs:effectRef idx="3"/>
    <cs:fontRef idx="minor">
      <a:schemeClr val="lt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lt1"/>
    </cs:fontRef>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cs:lnRef idx="0"/>
    <cs:fillRef idx="0"/>
    <cs:effectRef idx="0"/>
    <cs:fontRef idx="minor">
      <a:schemeClr val="lt1"/>
    </cs:fontRef>
  </cs:plotArea>
  <cs:plotArea3D>
    <cs:lnRef idx="0"/>
    <cs:fillRef idx="0"/>
    <cs:effectRef idx="0"/>
    <cs:fontRef idx="minor">
      <a:schemeClr val="lt1"/>
    </cs:fontRef>
  </cs:plotArea3D>
  <cs:seriesAxis>
    <cs:lnRef idx="0"/>
    <cs:fillRef idx="0"/>
    <cs:effectRef idx="0"/>
    <cs:fontRef idx="minor">
      <a:schemeClr val="tx1">
        <a:lumMod val="65000"/>
        <a:lumOff val="35000"/>
      </a:schemeClr>
    </cs:fontRef>
    <cs:spPr>
      <a:ln w="12700" cap="flat" cmpd="sng" algn="ctr">
        <a:solidFill>
          <a:schemeClr val="tx1">
            <a:lumMod val="15000"/>
            <a:lumOff val="85000"/>
          </a:schemeClr>
        </a:solidFill>
        <a:round/>
      </a:ln>
    </cs:spPr>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baseline="0"/>
  </cs:title>
  <cs:trendline>
    <cs:lnRef idx="0">
      <cs:styleClr val="auto"/>
    </cs:lnRef>
    <cs:fillRef idx="0"/>
    <cs:effectRef idx="0"/>
    <cs:fontRef idx="minor">
      <a:schemeClr val="lt1"/>
    </cs:fontRef>
    <cs:spPr>
      <a:ln w="19050"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lt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1/13/2022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1044934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149691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7723445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583838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27</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613424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409347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29</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0367136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30</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704530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32</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a:t>doc.: IEEE 802.11-16/0222r2</a:t>
            </a:r>
          </a:p>
        </p:txBody>
      </p:sp>
      <p:sp>
        <p:nvSpPr>
          <p:cNvPr id="5" name="Date Placeholder 4"/>
          <p:cNvSpPr>
            <a:spLocks noGrp="1"/>
          </p:cNvSpPr>
          <p:nvPr>
            <p:ph type="dt" sz="quarter" idx="1"/>
          </p:nvPr>
        </p:nvSpPr>
        <p:spPr>
          <a:xfrm>
            <a:off x="883896" y="20213"/>
            <a:ext cx="732573" cy="215444"/>
          </a:xfrm>
        </p:spPr>
        <p:txBody>
          <a:bodyPr/>
          <a:lstStyle/>
          <a:p>
            <a:pPr>
              <a:defRPr/>
            </a:pPr>
            <a:r>
              <a:rPr lang="en-US"/>
              <a:t>March 2016</a:t>
            </a:r>
            <a:endParaRPr lang="en-US" dirty="0"/>
          </a:p>
        </p:txBody>
      </p:sp>
      <p:sp>
        <p:nvSpPr>
          <p:cNvPr id="6" name="Footer Placeholder 5"/>
          <p:cNvSpPr>
            <a:spLocks noGrp="1"/>
          </p:cNvSpPr>
          <p:nvPr>
            <p:ph type="ftr" sz="quarter" idx="4"/>
          </p:nvPr>
        </p:nvSpPr>
        <p:spPr/>
        <p:txBody>
          <a:bodyPr/>
          <a:lstStyle/>
          <a:p>
            <a:pPr lvl="4">
              <a:defRPr/>
            </a:pPr>
            <a:r>
              <a:rPr lang="en-US"/>
              <a:t>Dorothy Stanley (HPE)</a:t>
            </a:r>
          </a:p>
        </p:txBody>
      </p:sp>
      <p:sp>
        <p:nvSpPr>
          <p:cNvPr id="5127" name="Slide Number Placeholder 6"/>
          <p:cNvSpPr>
            <a:spLocks noGrp="1"/>
          </p:cNvSpPr>
          <p:nvPr>
            <p:ph type="sldNum" sz="quarter" idx="5"/>
          </p:nvPr>
        </p:nvSpPr>
        <p:spPr>
          <a:xfrm>
            <a:off x="4635019" y="6864241"/>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6625">
              <a:defRPr sz="2400">
                <a:solidFill>
                  <a:schemeClr val="tx1"/>
                </a:solidFill>
                <a:latin typeface="Times New Roman" pitchFamily="18" charset="0"/>
                <a:ea typeface="MS PGothic" pitchFamily="34" charset="-128"/>
              </a:defRPr>
            </a:lvl1pPr>
            <a:lvl2pPr marL="742950" indent="-285750" defTabSz="936625">
              <a:defRPr sz="2400">
                <a:solidFill>
                  <a:schemeClr val="tx1"/>
                </a:solidFill>
                <a:latin typeface="Times New Roman" pitchFamily="18" charset="0"/>
                <a:ea typeface="MS PGothic" pitchFamily="34" charset="-128"/>
              </a:defRPr>
            </a:lvl2pPr>
            <a:lvl3pPr marL="1143000" indent="-228600" defTabSz="936625">
              <a:defRPr sz="2400">
                <a:solidFill>
                  <a:schemeClr val="tx1"/>
                </a:solidFill>
                <a:latin typeface="Times New Roman" pitchFamily="18" charset="0"/>
                <a:ea typeface="MS PGothic" pitchFamily="34" charset="-128"/>
              </a:defRPr>
            </a:lvl3pPr>
            <a:lvl4pPr marL="1600200" indent="-228600" defTabSz="936625">
              <a:defRPr sz="2400">
                <a:solidFill>
                  <a:schemeClr val="tx1"/>
                </a:solidFill>
                <a:latin typeface="Times New Roman" pitchFamily="18" charset="0"/>
                <a:ea typeface="MS PGothic" pitchFamily="34" charset="-128"/>
              </a:defRPr>
            </a:lvl4pPr>
            <a:lvl5pPr marL="2057400" indent="-228600" defTabSz="936625">
              <a:defRPr sz="2400">
                <a:solidFill>
                  <a:schemeClr val="tx1"/>
                </a:solidFill>
                <a:latin typeface="Times New Roman" pitchFamily="18" charset="0"/>
                <a:ea typeface="MS PGothic" pitchFamily="34" charset="-128"/>
              </a:defRPr>
            </a:lvl5pPr>
            <a:lvl6pPr marL="25146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6pPr>
            <a:lvl7pPr marL="29718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7pPr>
            <a:lvl8pPr marL="34290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8pPr>
            <a:lvl9pPr marL="3886200" indent="-228600" defTabSz="936625" eaLnBrk="0" fontAlgn="base" hangingPunct="0">
              <a:spcBef>
                <a:spcPct val="0"/>
              </a:spcBef>
              <a:spcAft>
                <a:spcPct val="0"/>
              </a:spcAft>
              <a:defRPr sz="2400">
                <a:solidFill>
                  <a:schemeClr val="tx1"/>
                </a:solidFill>
                <a:latin typeface="Times New Roman" pitchFamily="18" charset="0"/>
                <a:ea typeface="MS PGothic" pitchFamily="34" charset="-128"/>
              </a:defRPr>
            </a:lvl9pPr>
          </a:lstStyle>
          <a:p>
            <a:r>
              <a:rPr lang="en-US" altLang="en-US" sz="1200"/>
              <a:t>Page </a:t>
            </a:r>
            <a:fld id="{CF847761-3DCA-4992-BE8A-2121820B172D}" type="slidenum">
              <a:rPr lang="en-US" altLang="en-US" sz="1200"/>
              <a:pPr/>
              <a:t>4</a:t>
            </a:fld>
            <a:endParaRPr lang="en-US" altLang="en-US" sz="1200"/>
          </a:p>
        </p:txBody>
      </p:sp>
    </p:spTree>
    <p:extLst>
      <p:ext uri="{BB962C8B-B14F-4D97-AF65-F5344CB8AC3E}">
        <p14:creationId xmlns:p14="http://schemas.microsoft.com/office/powerpoint/2010/main" val="252404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57188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626288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A4399889-DE89-4D1F-9AAD-3EC88CDB99C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21BF620C-50E5-455B-910B-465298AB786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059E024E-EB77-4E8A-B125-B864244A231E}"/>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F5E4DB7E-938A-43E1-B356-EF990A9884E2}"/>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36C98846-571F-4040-ACAC-884125A59A59}" type="slidenum">
              <a:rPr lang="en-US" altLang="en-US" sz="1200" smtClean="0"/>
              <a:pPr/>
              <a:t>7</a:t>
            </a:fld>
            <a:endParaRPr lang="en-US" altLang="en-US" sz="1200"/>
          </a:p>
        </p:txBody>
      </p:sp>
      <p:sp>
        <p:nvSpPr>
          <p:cNvPr id="16390" name="Rectangle 2">
            <a:extLst>
              <a:ext uri="{FF2B5EF4-FFF2-40B4-BE49-F238E27FC236}">
                <a16:creationId xmlns:a16="http://schemas.microsoft.com/office/drawing/2014/main" id="{71A9C2CB-79D1-479A-B6ED-7FE59CFAFBED}"/>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9979AC26-EF24-41BA-A8AD-203F1162B388}"/>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902689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21E72C9B-9912-4DD4-A5A8-744C93F02828}"/>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6387" name="Rectangle 3">
            <a:extLst>
              <a:ext uri="{FF2B5EF4-FFF2-40B4-BE49-F238E27FC236}">
                <a16:creationId xmlns:a16="http://schemas.microsoft.com/office/drawing/2014/main" id="{B08C2A44-577B-444F-81C4-26D670E1EC7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6388" name="Rectangle 6">
            <a:extLst>
              <a:ext uri="{FF2B5EF4-FFF2-40B4-BE49-F238E27FC236}">
                <a16:creationId xmlns:a16="http://schemas.microsoft.com/office/drawing/2014/main" id="{291E1581-9E36-4E57-A1E3-5DB01E7D425F}"/>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a:extLst>
              <a:ext uri="{FF2B5EF4-FFF2-40B4-BE49-F238E27FC236}">
                <a16:creationId xmlns:a16="http://schemas.microsoft.com/office/drawing/2014/main" id="{71E36EDB-E218-4F37-B28C-CAC528A4ED0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8F7778D2-497B-4DF7-A5DC-51523F6AD7BA}" type="slidenum">
              <a:rPr lang="en-US" altLang="en-US" smtClean="0"/>
              <a:pPr>
                <a:spcBef>
                  <a:spcPct val="0"/>
                </a:spcBef>
              </a:pPr>
              <a:t>9</a:t>
            </a:fld>
            <a:endParaRPr lang="en-US" altLang="en-US"/>
          </a:p>
        </p:txBody>
      </p:sp>
      <p:sp>
        <p:nvSpPr>
          <p:cNvPr id="16390" name="Rectangle 2">
            <a:extLst>
              <a:ext uri="{FF2B5EF4-FFF2-40B4-BE49-F238E27FC236}">
                <a16:creationId xmlns:a16="http://schemas.microsoft.com/office/drawing/2014/main" id="{E7DD953C-FD1A-41F7-A2F8-5F3A2F3012CD}"/>
              </a:ext>
            </a:extLst>
          </p:cNvPr>
          <p:cNvSpPr>
            <a:spLocks noGrp="1" noRot="1" noChangeAspect="1" noChangeArrowheads="1" noTextEdit="1"/>
          </p:cNvSpPr>
          <p:nvPr>
            <p:ph type="sldImg"/>
          </p:nvPr>
        </p:nvSpPr>
        <p:spPr>
          <a:xfrm>
            <a:off x="382588" y="700088"/>
            <a:ext cx="6172200" cy="3471862"/>
          </a:xfrm>
          <a:ln/>
        </p:spPr>
      </p:sp>
      <p:sp>
        <p:nvSpPr>
          <p:cNvPr id="16391" name="Rectangle 3">
            <a:extLst>
              <a:ext uri="{FF2B5EF4-FFF2-40B4-BE49-F238E27FC236}">
                <a16:creationId xmlns:a16="http://schemas.microsoft.com/office/drawing/2014/main" id="{B59FE206-FCC3-4169-8294-F8093ED9E86D}"/>
              </a:ext>
            </a:extLst>
          </p:cNvPr>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0905779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7FB9D427-BABF-48E7-BB70-853EF8F1D740}"/>
              </a:ext>
            </a:extLst>
          </p:cNvPr>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doc.: IEEE 802.11-07/0547r0</a:t>
            </a:r>
          </a:p>
        </p:txBody>
      </p:sp>
      <p:sp>
        <p:nvSpPr>
          <p:cNvPr id="16387" name="Rectangle 3">
            <a:extLst>
              <a:ext uri="{FF2B5EF4-FFF2-40B4-BE49-F238E27FC236}">
                <a16:creationId xmlns:a16="http://schemas.microsoft.com/office/drawing/2014/main" id="{5EEE4A0B-4361-4B4C-82C1-029175C098C2}"/>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400"/>
              <a:t>May 2008</a:t>
            </a:r>
          </a:p>
        </p:txBody>
      </p:sp>
      <p:sp>
        <p:nvSpPr>
          <p:cNvPr id="16388" name="Rectangle 6">
            <a:extLst>
              <a:ext uri="{FF2B5EF4-FFF2-40B4-BE49-F238E27FC236}">
                <a16:creationId xmlns:a16="http://schemas.microsoft.com/office/drawing/2014/main" id="{89169A7D-31F7-45BC-938F-86725E66021A}"/>
              </a:ext>
            </a:extLst>
          </p:cNvPr>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458788" defTabSz="939800">
              <a:defRPr sz="2400">
                <a:solidFill>
                  <a:schemeClr val="tx1"/>
                </a:solidFill>
                <a:latin typeface="Times New Roman" panose="02020603050405020304" pitchFamily="18" charset="0"/>
              </a:defRPr>
            </a:lvl5pPr>
            <a:lvl6pPr marL="915988" defTabSz="939800" eaLnBrk="0" fontAlgn="base" hangingPunct="0">
              <a:spcBef>
                <a:spcPct val="0"/>
              </a:spcBef>
              <a:spcAft>
                <a:spcPct val="0"/>
              </a:spcAft>
              <a:defRPr sz="2400">
                <a:solidFill>
                  <a:schemeClr val="tx1"/>
                </a:solidFill>
                <a:latin typeface="Times New Roman" panose="02020603050405020304" pitchFamily="18" charset="0"/>
              </a:defRPr>
            </a:lvl6pPr>
            <a:lvl7pPr marL="1373188" defTabSz="939800" eaLnBrk="0" fontAlgn="base" hangingPunct="0">
              <a:spcBef>
                <a:spcPct val="0"/>
              </a:spcBef>
              <a:spcAft>
                <a:spcPct val="0"/>
              </a:spcAft>
              <a:defRPr sz="2400">
                <a:solidFill>
                  <a:schemeClr val="tx1"/>
                </a:solidFill>
                <a:latin typeface="Times New Roman" panose="02020603050405020304" pitchFamily="18" charset="0"/>
              </a:defRPr>
            </a:lvl7pPr>
            <a:lvl8pPr marL="1830388" defTabSz="939800" eaLnBrk="0" fontAlgn="base" hangingPunct="0">
              <a:spcBef>
                <a:spcPct val="0"/>
              </a:spcBef>
              <a:spcAft>
                <a:spcPct val="0"/>
              </a:spcAft>
              <a:defRPr sz="2400">
                <a:solidFill>
                  <a:schemeClr val="tx1"/>
                </a:solidFill>
                <a:latin typeface="Times New Roman" panose="02020603050405020304" pitchFamily="18" charset="0"/>
              </a:defRPr>
            </a:lvl8pPr>
            <a:lvl9pPr marL="2287588" defTabSz="939800" eaLnBrk="0" fontAlgn="base" hangingPunct="0">
              <a:spcBef>
                <a:spcPct val="0"/>
              </a:spcBef>
              <a:spcAft>
                <a:spcPct val="0"/>
              </a:spcAft>
              <a:defRPr sz="2400">
                <a:solidFill>
                  <a:schemeClr val="tx1"/>
                </a:solidFill>
                <a:latin typeface="Times New Roman" panose="02020603050405020304" pitchFamily="18" charset="0"/>
              </a:defRPr>
            </a:lvl9pPr>
          </a:lstStyle>
          <a:p>
            <a:pPr lvl="4"/>
            <a:r>
              <a:rPr lang="en-US" altLang="en-US" sz="1200"/>
              <a:t>Bruce Kraemer (Marvell)</a:t>
            </a:r>
          </a:p>
        </p:txBody>
      </p:sp>
      <p:sp>
        <p:nvSpPr>
          <p:cNvPr id="16389" name="Rectangle 7">
            <a:extLst>
              <a:ext uri="{FF2B5EF4-FFF2-40B4-BE49-F238E27FC236}">
                <a16:creationId xmlns:a16="http://schemas.microsoft.com/office/drawing/2014/main" id="{8C1D8E0B-6C33-425F-BDC9-649397A9C51E}"/>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9800">
              <a:defRPr sz="2400">
                <a:solidFill>
                  <a:schemeClr val="tx1"/>
                </a:solidFill>
                <a:latin typeface="Times New Roman" panose="02020603050405020304" pitchFamily="18" charset="0"/>
              </a:defRPr>
            </a:lvl1pPr>
            <a:lvl2pPr marL="742950" indent="-285750" defTabSz="939800">
              <a:defRPr sz="2400">
                <a:solidFill>
                  <a:schemeClr val="tx1"/>
                </a:solidFill>
                <a:latin typeface="Times New Roman" panose="02020603050405020304" pitchFamily="18" charset="0"/>
              </a:defRPr>
            </a:lvl2pPr>
            <a:lvl3pPr marL="1143000" indent="-228600" defTabSz="939800">
              <a:defRPr sz="2400">
                <a:solidFill>
                  <a:schemeClr val="tx1"/>
                </a:solidFill>
                <a:latin typeface="Times New Roman" panose="02020603050405020304" pitchFamily="18" charset="0"/>
              </a:defRPr>
            </a:lvl3pPr>
            <a:lvl4pPr marL="1600200" indent="-228600" defTabSz="939800">
              <a:defRPr sz="2400">
                <a:solidFill>
                  <a:schemeClr val="tx1"/>
                </a:solidFill>
                <a:latin typeface="Times New Roman" panose="02020603050405020304" pitchFamily="18" charset="0"/>
              </a:defRPr>
            </a:lvl4pPr>
            <a:lvl5pPr marL="2057400" indent="-228600" defTabSz="939800">
              <a:defRPr sz="2400">
                <a:solidFill>
                  <a:schemeClr val="tx1"/>
                </a:solidFill>
                <a:latin typeface="Times New Roman" panose="02020603050405020304" pitchFamily="18" charset="0"/>
              </a:defRPr>
            </a:lvl5pPr>
            <a:lvl6pPr marL="2514600" indent="-228600" defTabSz="9398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398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398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398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Page </a:t>
            </a:r>
            <a:fld id="{12A86132-24CF-4464-AE37-C5EC45D16AFE}" type="slidenum">
              <a:rPr lang="en-US" altLang="en-US" sz="1200" smtClean="0"/>
              <a:pPr/>
              <a:t>10</a:t>
            </a:fld>
            <a:endParaRPr lang="en-US" altLang="en-US" sz="1200"/>
          </a:p>
        </p:txBody>
      </p:sp>
      <p:sp>
        <p:nvSpPr>
          <p:cNvPr id="16390" name="Rectangle 2">
            <a:extLst>
              <a:ext uri="{FF2B5EF4-FFF2-40B4-BE49-F238E27FC236}">
                <a16:creationId xmlns:a16="http://schemas.microsoft.com/office/drawing/2014/main" id="{82031536-0F6E-42E4-A8BB-90CC1F5492EB}"/>
              </a:ext>
            </a:extLst>
          </p:cNvPr>
          <p:cNvSpPr>
            <a:spLocks noGrp="1" noRot="1" noChangeAspect="1" noChangeArrowheads="1" noTextEdit="1"/>
          </p:cNvSpPr>
          <p:nvPr>
            <p:ph type="sldImg"/>
          </p:nvPr>
        </p:nvSpPr>
        <p:spPr>
          <a:ln/>
        </p:spPr>
      </p:sp>
      <p:sp>
        <p:nvSpPr>
          <p:cNvPr id="16391" name="Rectangle 3">
            <a:extLst>
              <a:ext uri="{FF2B5EF4-FFF2-40B4-BE49-F238E27FC236}">
                <a16:creationId xmlns:a16="http://schemas.microsoft.com/office/drawing/2014/main" id="{7E8807C3-CDC9-4C27-9CCB-4E551ACF3735}"/>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altLang="en-US"/>
          </a:p>
        </p:txBody>
      </p:sp>
    </p:spTree>
    <p:extLst>
      <p:ext uri="{BB962C8B-B14F-4D97-AF65-F5344CB8AC3E}">
        <p14:creationId xmlns:p14="http://schemas.microsoft.com/office/powerpoint/2010/main" val="2862315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145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2019</a:t>
            </a:r>
            <a:endParaRPr lang="en-GB"/>
          </a:p>
        </p:txBody>
      </p:sp>
      <p:sp>
        <p:nvSpPr>
          <p:cNvPr id="6" name="Footer Placeholder 5"/>
          <p:cNvSpPr>
            <a:spLocks noGrp="1"/>
          </p:cNvSpPr>
          <p:nvPr>
            <p:ph type="ftr" idx="11"/>
          </p:nvPr>
        </p:nvSpPr>
        <p:spPr/>
        <p:txBody>
          <a:bodyPr/>
          <a:lstStyle>
            <a:lvl1pPr>
              <a:defRPr/>
            </a:lvl1pPr>
          </a:lstStyle>
          <a:p>
            <a:r>
              <a:rPr lang="en-GB"/>
              <a:t>Robert Stacey,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Robert Stacey,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2019</a:t>
            </a:r>
            <a:endParaRPr lang="en-GB"/>
          </a:p>
        </p:txBody>
      </p:sp>
      <p:sp>
        <p:nvSpPr>
          <p:cNvPr id="4" name="Footer Placeholder 3"/>
          <p:cNvSpPr>
            <a:spLocks noGrp="1"/>
          </p:cNvSpPr>
          <p:nvPr>
            <p:ph type="ftr" idx="11"/>
          </p:nvPr>
        </p:nvSpPr>
        <p:spPr/>
        <p:txBody>
          <a:bodyPr/>
          <a:lstStyle>
            <a:lvl1pPr>
              <a:defRPr/>
            </a:lvl1pPr>
          </a:lstStyle>
          <a:p>
            <a:r>
              <a:rPr lang="en-GB"/>
              <a:t>Robert Stacey,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2019</a:t>
            </a:r>
            <a:endParaRPr lang="en-GB"/>
          </a:p>
        </p:txBody>
      </p:sp>
      <p:sp>
        <p:nvSpPr>
          <p:cNvPr id="3" name="Footer Placeholder 2"/>
          <p:cNvSpPr>
            <a:spLocks noGrp="1"/>
          </p:cNvSpPr>
          <p:nvPr>
            <p:ph type="ftr" idx="11"/>
          </p:nvPr>
        </p:nvSpPr>
        <p:spPr/>
        <p:txBody>
          <a:bodyPr/>
          <a:lstStyle>
            <a:lvl1pPr>
              <a:defRPr/>
            </a:lvl1pPr>
          </a:lstStyle>
          <a:p>
            <a:r>
              <a:rPr lang="en-GB"/>
              <a:t>Robert Stacey,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2019</a:t>
            </a:r>
            <a:endParaRPr lang="en-GB"/>
          </a:p>
        </p:txBody>
      </p:sp>
      <p:sp>
        <p:nvSpPr>
          <p:cNvPr id="5" name="Footer Placeholder 4"/>
          <p:cNvSpPr>
            <a:spLocks noGrp="1"/>
          </p:cNvSpPr>
          <p:nvPr>
            <p:ph type="ftr" idx="11"/>
          </p:nvPr>
        </p:nvSpPr>
        <p:spPr/>
        <p:txBody>
          <a:bodyPr/>
          <a:lstStyle>
            <a:lvl1pPr>
              <a:defRPr/>
            </a:lvl1pPr>
          </a:lstStyle>
          <a:p>
            <a:r>
              <a:rPr lang="en-GB"/>
              <a:t>Robert Stacey,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Robert Stacey,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a:ln>
                  <a:noFill/>
                </a:ln>
                <a:solidFill>
                  <a:srgbClr val="000000"/>
                </a:solidFill>
                <a:effectLst/>
                <a:uLnTx/>
                <a:uFillTx/>
                <a:latin typeface="Times New Roman" pitchFamily="16" charset="0"/>
                <a:ea typeface="MS Gothic" charset="-128"/>
                <a:cs typeface="Arial Unicode MS" charset="0"/>
              </a:rPr>
              <a:t>doc.: IEEE 802.11-21/1963r0</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ocuments?is_dcn=1945&amp;is_group=00az&amp;is_year=2021"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mentor.ieee.org/802.11/dcn/21/11-21-1863-00-00bd-tgbd-november-plenary-2021-teleconference-minut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1/11-21-1995-00-00bh-agenda-tgbh-2022-jan-interim.pptx"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hyperlink" Target="https://mentor.ieee.org/802.11/dcn/21/11-21-0332-29-00bh-issues-tracking.docx" TargetMode="External"/><Relationship Id="rId4" Type="http://schemas.openxmlformats.org/officeDocument/2006/relationships/hyperlink" Target="https://mentor.ieee.org/802.11/dcn/21/11-21-0703-00-0000-2021-april-liaison-from-wba.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cn/21/18-21-0117-04-0000-proposed-modifications-to-itu-r-m-1801-2.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hyperlink" Target="https://www.itu.int/events/eventdetails.asp?eventid=19471" TargetMode="External"/><Relationship Id="rId4" Type="http://schemas.openxmlformats.org/officeDocument/2006/relationships/hyperlink" Target="https://mentor.ieee.org/802.18/dcn/21/18-21-0116-04-0000-proposed-modifications-to-itu-r-m-1450-5.doc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21/11-21-1797-02-0arc-proposal-for-new-annex-g-frame-exchange-sequence-descriptions.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1/dcn/21/11-21-1994-00-0arc-arc-sc-agenda-jan-2022.pptx" TargetMode="External"/><Relationship Id="rId5" Type="http://schemas.openxmlformats.org/officeDocument/2006/relationships/hyperlink" Target="https://mentor.ieee.org/802.11/dcn/21/11-21-1822-00-0arc-clause-6-discussion.docx" TargetMode="External"/><Relationship Id="rId4" Type="http://schemas.openxmlformats.org/officeDocument/2006/relationships/hyperlink" Target="https://mentor.ieee.org/802.11/dcn/21/11-21-2002-00-0arc-nendica-ella-update.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t>WG11 Opening Report Snapshot Slides January 2022</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a:t>Date: 2022-01-13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39475495"/>
              </p:ext>
            </p:extLst>
          </p:nvPr>
        </p:nvGraphicFramePr>
        <p:xfrm>
          <a:off x="990600" y="2413000"/>
          <a:ext cx="10210800" cy="2481263"/>
        </p:xfrm>
        <a:graphic>
          <a:graphicData uri="http://schemas.openxmlformats.org/presentationml/2006/ole">
            <mc:AlternateContent xmlns:mc="http://schemas.openxmlformats.org/markup-compatibility/2006">
              <mc:Choice xmlns:v="urn:schemas-microsoft-com:vml" Requires="v">
                <p:oleObj spid="_x0000_s1031" name="Document" r:id="rId4" imgW="10466184" imgH="2539535" progId="Word.Document.8">
                  <p:embed/>
                </p:oleObj>
              </mc:Choice>
              <mc:Fallback>
                <p:oleObj name="Document" r:id="rId4" imgW="10466184" imgH="2539535" progId="Word.Document.8">
                  <p:embed/>
                  <p:pic>
                    <p:nvPicPr>
                      <p:cNvPr id="3075" name="Object 3"/>
                      <p:cNvPicPr>
                        <a:picLocks noChangeAspect="1" noChangeArrowheads="1"/>
                      </p:cNvPicPr>
                      <p:nvPr/>
                    </p:nvPicPr>
                    <p:blipFill>
                      <a:blip r:embed="rId5"/>
                      <a:srcRect/>
                      <a:stretch>
                        <a:fillRect/>
                      </a:stretch>
                    </p:blipFill>
                    <p:spPr bwMode="auto">
                      <a:xfrm>
                        <a:off x="990600" y="2413000"/>
                        <a:ext cx="10210800"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Date Placeholder 1">
            <a:extLst>
              <a:ext uri="{FF2B5EF4-FFF2-40B4-BE49-F238E27FC236}">
                <a16:creationId xmlns:a16="http://schemas.microsoft.com/office/drawing/2014/main" id="{0B0E3044-443C-4912-BC23-CAA3E834D0B4}"/>
              </a:ext>
            </a:extLst>
          </p:cNvPr>
          <p:cNvSpPr>
            <a:spLocks noGrp="1"/>
          </p:cNvSpPr>
          <p:nvPr>
            <p:ph type="dt" idx="10"/>
          </p:nvPr>
        </p:nvSpPr>
        <p:spPr/>
        <p:txBody>
          <a:bodyPr/>
          <a:lstStyle/>
          <a:p>
            <a:r>
              <a:rPr lang="en-US"/>
              <a:t>January 2022</a:t>
            </a:r>
            <a:endParaRPr lang="en-GB"/>
          </a:p>
        </p:txBody>
      </p:sp>
      <p:sp>
        <p:nvSpPr>
          <p:cNvPr id="3" name="Footer Placeholder 2">
            <a:extLst>
              <a:ext uri="{FF2B5EF4-FFF2-40B4-BE49-F238E27FC236}">
                <a16:creationId xmlns:a16="http://schemas.microsoft.com/office/drawing/2014/main" id="{21D542F8-7C30-4CA5-9869-DF31C7186A5E}"/>
              </a:ext>
            </a:extLst>
          </p:cNvPr>
          <p:cNvSpPr>
            <a:spLocks noGrp="1"/>
          </p:cNvSpPr>
          <p:nvPr>
            <p:ph type="ftr" idx="11"/>
          </p:nvPr>
        </p:nvSpPr>
        <p:spPr/>
        <p:txBody>
          <a:bodyPr/>
          <a:lstStyle/>
          <a:p>
            <a:r>
              <a:rPr lang="en-GB"/>
              <a:t>Robert Stacey, Intel</a:t>
            </a:r>
          </a:p>
        </p:txBody>
      </p:sp>
      <p:sp>
        <p:nvSpPr>
          <p:cNvPr id="4" name="Slide Number Placeholder 3">
            <a:extLst>
              <a:ext uri="{FF2B5EF4-FFF2-40B4-BE49-F238E27FC236}">
                <a16:creationId xmlns:a16="http://schemas.microsoft.com/office/drawing/2014/main" id="{4C1AAF92-0282-4DF2-9791-66665BCEB4FC}"/>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D757C953-75D1-4E03-BD80-7AE766F51158}"/>
              </a:ext>
            </a:extLst>
          </p:cNvPr>
          <p:cNvSpPr>
            <a:spLocks noGrp="1" noChangeArrowheads="1"/>
          </p:cNvSpPr>
          <p:nvPr>
            <p:ph type="title" idx="4294967295"/>
          </p:nvPr>
        </p:nvSpPr>
        <p:spPr>
          <a:xfrm>
            <a:off x="2274888" y="687388"/>
            <a:ext cx="7772400" cy="1066800"/>
          </a:xfrm>
        </p:spPr>
        <p:txBody>
          <a:bodyPr vert="horz" wrap="square" lIns="91440" tIns="45720" rIns="91440" bIns="45720" numCol="1" anchor="ctr" anchorCtr="0" compatLnSpc="1">
            <a:prstTxWarp prst="textNoShape">
              <a:avLst/>
            </a:prstTxWarp>
          </a:bodyPr>
          <a:lstStyle/>
          <a:p>
            <a:pPr algn="l"/>
            <a:r>
              <a:rPr lang="en-US" altLang="en-US"/>
              <a:t>IEEE 802 JTC1 SC will meet once on </a:t>
            </a:r>
            <a:r>
              <a:rPr lang="en-AU" altLang="en-US"/>
              <a:t>Tue, 18 Jan 2022 @ 4-6pm ET</a:t>
            </a:r>
            <a:endParaRPr lang="en-US" altLang="en-US"/>
          </a:p>
        </p:txBody>
      </p:sp>
      <p:sp>
        <p:nvSpPr>
          <p:cNvPr id="3078" name="Content Placeholder 2">
            <a:extLst>
              <a:ext uri="{FF2B5EF4-FFF2-40B4-BE49-F238E27FC236}">
                <a16:creationId xmlns:a16="http://schemas.microsoft.com/office/drawing/2014/main" id="{25DEE564-E441-4835-8AE2-2DD63272707B}"/>
              </a:ext>
            </a:extLst>
          </p:cNvPr>
          <p:cNvSpPr>
            <a:spLocks noGrp="1"/>
          </p:cNvSpPr>
          <p:nvPr>
            <p:ph idx="4294967295"/>
          </p:nvPr>
        </p:nvSpPr>
        <p:spPr>
          <a:xfrm>
            <a:off x="2209800" y="1981200"/>
            <a:ext cx="7696200" cy="4343400"/>
          </a:xfrm>
        </p:spPr>
        <p:txBody>
          <a:bodyPr vert="horz" wrap="square" lIns="91440" tIns="45720" rIns="91440" bIns="45720" numCol="1" anchor="t" anchorCtr="0" compatLnSpc="1">
            <a:prstTxWarp prst="textNoShape">
              <a:avLst/>
            </a:prstTxWarp>
          </a:bodyPr>
          <a:lstStyle/>
          <a:p>
            <a:pPr marL="0" indent="0">
              <a:defRPr/>
            </a:pPr>
            <a:r>
              <a:rPr lang="en-AU" altLang="en-US" dirty="0"/>
              <a:t>Agenda items (11-21-1866) will include “the usual”:</a:t>
            </a:r>
          </a:p>
          <a:p>
            <a:pPr>
              <a:defRPr/>
            </a:pPr>
            <a:r>
              <a:rPr lang="en-AU" dirty="0"/>
              <a:t>Review of status of PSDO process</a:t>
            </a:r>
          </a:p>
          <a:p>
            <a:pPr lvl="1">
              <a:defRPr/>
            </a:pPr>
            <a:r>
              <a:rPr lang="en-AU" dirty="0"/>
              <a:t>Review liaisons of drafts to SC6</a:t>
            </a:r>
          </a:p>
          <a:p>
            <a:pPr lvl="1">
              <a:defRPr/>
            </a:pPr>
            <a:r>
              <a:rPr lang="en-AU" dirty="0"/>
              <a:t>Review notifications of projects to SC6</a:t>
            </a:r>
          </a:p>
          <a:p>
            <a:pPr lvl="1">
              <a:defRPr/>
            </a:pPr>
            <a:r>
              <a:rPr lang="en-AU" dirty="0"/>
              <a:t>Review status of ballots</a:t>
            </a:r>
          </a:p>
          <a:p>
            <a:pPr lvl="2">
              <a:defRPr/>
            </a:pPr>
            <a:r>
              <a:rPr lang="en-AU" dirty="0"/>
              <a:t>Update on response to IPR comments on 802.11ax</a:t>
            </a:r>
          </a:p>
          <a:p>
            <a:pPr>
              <a:defRPr/>
            </a:pPr>
            <a:r>
              <a:rPr lang="en-AU" dirty="0"/>
              <a:t>Review of SC6 activities</a:t>
            </a:r>
          </a:p>
          <a:p>
            <a:pPr lvl="1">
              <a:defRPr/>
            </a:pPr>
            <a:r>
              <a:rPr lang="en-AU" dirty="0"/>
              <a:t>Update on feedback for HK NB wrt 802.11ax/be</a:t>
            </a:r>
          </a:p>
          <a:p>
            <a:pPr lvl="1">
              <a:defRPr/>
            </a:pPr>
            <a:r>
              <a:rPr lang="en-AU" dirty="0"/>
              <a:t>Review possible LS on Industrial Wireless Network PWI</a:t>
            </a:r>
          </a:p>
          <a:p>
            <a:pPr lvl="1">
              <a:defRPr/>
            </a:pPr>
            <a:r>
              <a:rPr lang="en-AU" dirty="0"/>
              <a:t>Review other proposals of interest</a:t>
            </a:r>
          </a:p>
          <a:p>
            <a:pPr lvl="2">
              <a:defRPr/>
            </a:pPr>
            <a:r>
              <a:rPr lang="en-AU" i="1" dirty="0"/>
              <a:t>Licensed narrowband in field area network for Smart Grid</a:t>
            </a:r>
          </a:p>
          <a:p>
            <a:pPr lvl="2">
              <a:defRPr/>
            </a:pPr>
            <a:r>
              <a:rPr lang="en-AU" i="1" dirty="0"/>
              <a:t>Wireless LAN Access Control  standards</a:t>
            </a:r>
          </a:p>
          <a:p>
            <a:pPr lvl="1">
              <a:defRPr/>
            </a:pPr>
            <a:endParaRPr lang="en-AU" dirty="0"/>
          </a:p>
        </p:txBody>
      </p:sp>
      <p:sp>
        <p:nvSpPr>
          <p:cNvPr id="2" name="Footer Placeholder 1">
            <a:extLst>
              <a:ext uri="{FF2B5EF4-FFF2-40B4-BE49-F238E27FC236}">
                <a16:creationId xmlns:a16="http://schemas.microsoft.com/office/drawing/2014/main" id="{0D02624B-E970-44E1-AE27-6DE46BF30481}"/>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3A906D27-E32F-41AB-A29A-B5BFA9D73D30}"/>
              </a:ext>
            </a:extLst>
          </p:cNvPr>
          <p:cNvSpPr>
            <a:spLocks noGrp="1"/>
          </p:cNvSpPr>
          <p:nvPr>
            <p:ph type="sldNum" idx="12"/>
          </p:nvPr>
        </p:nvSpPr>
        <p:spPr/>
        <p:txBody>
          <a:bodyPr/>
          <a:lstStyle/>
          <a:p>
            <a:r>
              <a:rPr lang="en-GB"/>
              <a:t>Slide </a:t>
            </a:r>
            <a:fld id="{F5D8E26B-7BCF-4D25-9C89-0168A6618F18}" type="slidenum">
              <a:rPr lang="en-GB" smtClean="0"/>
              <a:pPr/>
              <a:t>10</a:t>
            </a:fld>
            <a:endParaRPr lang="en-GB"/>
          </a:p>
        </p:txBody>
      </p:sp>
      <p:sp>
        <p:nvSpPr>
          <p:cNvPr id="4" name="Date Placeholder 3">
            <a:extLst>
              <a:ext uri="{FF2B5EF4-FFF2-40B4-BE49-F238E27FC236}">
                <a16:creationId xmlns:a16="http://schemas.microsoft.com/office/drawing/2014/main" id="{EA9BE6EC-F6B3-4ECF-B1B6-2E8DCBF85D5D}"/>
              </a:ext>
            </a:extLst>
          </p:cNvPr>
          <p:cNvSpPr>
            <a:spLocks noGrp="1"/>
          </p:cNvSpPr>
          <p:nvPr>
            <p:ph type="dt" idx="10"/>
          </p:nvPr>
        </p:nvSpPr>
        <p:spPr/>
        <p:txBody>
          <a:bodyPr/>
          <a:lstStyle/>
          <a:p>
            <a:r>
              <a:rPr lang="en-US"/>
              <a:t>January 2022</a:t>
            </a:r>
            <a:endParaRPr lang="en-GB"/>
          </a:p>
        </p:txBody>
      </p:sp>
    </p:spTree>
    <p:extLst>
      <p:ext uri="{BB962C8B-B14F-4D97-AF65-F5344CB8AC3E}">
        <p14:creationId xmlns:p14="http://schemas.microsoft.com/office/powerpoint/2010/main" val="22758508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F694E70-4F87-4E1A-AD56-6CB28CF02BAA}"/>
              </a:ext>
            </a:extLst>
          </p:cNvPr>
          <p:cNvSpPr>
            <a:spLocks noGrp="1" noChangeArrowheads="1"/>
          </p:cNvSpPr>
          <p:nvPr>
            <p:ph type="title"/>
          </p:nvPr>
        </p:nvSpPr>
        <p:spPr/>
        <p:txBody>
          <a:bodyPr/>
          <a:lstStyle/>
          <a:p>
            <a:r>
              <a:rPr lang="en-AU" altLang="en-US"/>
              <a:t>A large number of IEEE 802 submissions are in the PSDO balloting process</a:t>
            </a:r>
          </a:p>
        </p:txBody>
      </p:sp>
      <p:sp>
        <p:nvSpPr>
          <p:cNvPr id="7" name="Content Placeholder 2">
            <a:extLst>
              <a:ext uri="{FF2B5EF4-FFF2-40B4-BE49-F238E27FC236}">
                <a16:creationId xmlns:a16="http://schemas.microsoft.com/office/drawing/2014/main" id="{1411AB66-650E-4333-8E2A-94C1B074DB2B}"/>
              </a:ext>
            </a:extLst>
          </p:cNvPr>
          <p:cNvSpPr>
            <a:spLocks noGrp="1"/>
          </p:cNvSpPr>
          <p:nvPr>
            <p:ph idx="1"/>
          </p:nvPr>
        </p:nvSpPr>
        <p:spPr>
          <a:xfrm>
            <a:off x="2209800" y="1981200"/>
            <a:ext cx="2590800" cy="4114800"/>
          </a:xfrm>
        </p:spPr>
        <p:txBody>
          <a:bodyPr/>
          <a:lstStyle/>
          <a:p>
            <a:pPr lvl="2">
              <a:defRPr/>
            </a:pPr>
            <a:endParaRPr lang="en-AU" dirty="0"/>
          </a:p>
          <a:p>
            <a:pPr lvl="2">
              <a:defRPr/>
            </a:pPr>
            <a:endParaRPr lang="en-AU" dirty="0">
              <a:solidFill>
                <a:srgbClr val="FF0000"/>
              </a:solidFill>
            </a:endParaRPr>
          </a:p>
          <a:p>
            <a:pPr marL="182563" indent="-182563">
              <a:spcBef>
                <a:spcPts val="400"/>
              </a:spcBef>
              <a:defRPr/>
            </a:pPr>
            <a:endParaRPr lang="en-AU" sz="2000" b="0" dirty="0"/>
          </a:p>
          <a:p>
            <a:pPr>
              <a:defRPr/>
            </a:pPr>
            <a:endParaRPr lang="en-AU" sz="2000" dirty="0"/>
          </a:p>
        </p:txBody>
      </p:sp>
      <p:sp>
        <p:nvSpPr>
          <p:cNvPr id="17415" name="Content Placeholder 2">
            <a:extLst>
              <a:ext uri="{FF2B5EF4-FFF2-40B4-BE49-F238E27FC236}">
                <a16:creationId xmlns:a16="http://schemas.microsoft.com/office/drawing/2014/main" id="{A5318049-2F4B-4513-A060-CC0CA6503032}"/>
              </a:ext>
            </a:extLst>
          </p:cNvPr>
          <p:cNvSpPr txBox="1">
            <a:spLocks noChangeArrowheads="1"/>
          </p:cNvSpPr>
          <p:nvPr/>
        </p:nvSpPr>
        <p:spPr bwMode="auto">
          <a:xfrm>
            <a:off x="4876800" y="1981200"/>
            <a:ext cx="25908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182563" indent="-182563">
              <a:spcBef>
                <a:spcPct val="20000"/>
              </a:spcBef>
              <a:buChar char="•"/>
              <a:defRPr sz="2400" b="1">
                <a:solidFill>
                  <a:schemeClr val="tx1"/>
                </a:solidFill>
                <a:latin typeface="Times New Roman" panose="02020603050405020304" pitchFamily="18" charset="0"/>
              </a:defRPr>
            </a:lvl1pPr>
            <a:lvl2pPr marL="182563" indent="-180975">
              <a:spcBef>
                <a:spcPct val="20000"/>
              </a:spcBef>
              <a:buChar char="–"/>
              <a:defRPr sz="2000">
                <a:solidFill>
                  <a:schemeClr val="tx1"/>
                </a:solidFill>
                <a:latin typeface="Times New Roman" panose="02020603050405020304" pitchFamily="18" charset="0"/>
              </a:defRPr>
            </a:lvl2pPr>
            <a:lvl3pPr marL="365125" indent="-180975">
              <a:spcBef>
                <a:spcPct val="20000"/>
              </a:spcBef>
              <a:buChar char="•"/>
              <a:defRPr>
                <a:solidFill>
                  <a:schemeClr val="tx1"/>
                </a:solidFill>
                <a:latin typeface="Times New Roman" panose="02020603050405020304" pitchFamily="18" charset="0"/>
              </a:defRPr>
            </a:lvl3pPr>
            <a:lvl4pPr marL="711200" indent="-344488">
              <a:spcBef>
                <a:spcPct val="20000"/>
              </a:spcBef>
              <a:buChar char="–"/>
              <a:defRPr sz="1600">
                <a:solidFill>
                  <a:schemeClr val="tx1"/>
                </a:solidFill>
                <a:latin typeface="Times New Roman" panose="02020603050405020304" pitchFamily="18" charset="0"/>
              </a:defRPr>
            </a:lvl4pPr>
            <a:lvl5pPr marL="969963" indent="-165100">
              <a:spcBef>
                <a:spcPct val="20000"/>
              </a:spcBef>
              <a:buChar char="•"/>
              <a:defRPr sz="1600">
                <a:solidFill>
                  <a:schemeClr val="tx1"/>
                </a:solidFill>
                <a:latin typeface="Times New Roman" panose="02020603050405020304" pitchFamily="18" charset="0"/>
              </a:defRPr>
            </a:lvl5pPr>
            <a:lvl6pPr marL="1427163" indent="-1651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1884363" indent="-1651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2341563" indent="-1651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2798763" indent="-1651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vl="1"/>
            <a:endParaRPr lang="en-AU" altLang="en-US" sz="1600"/>
          </a:p>
          <a:p>
            <a:endParaRPr lang="en-AU" altLang="en-US"/>
          </a:p>
        </p:txBody>
      </p:sp>
      <p:sp>
        <p:nvSpPr>
          <p:cNvPr id="10" name="Content Placeholder 2">
            <a:extLst>
              <a:ext uri="{FF2B5EF4-FFF2-40B4-BE49-F238E27FC236}">
                <a16:creationId xmlns:a16="http://schemas.microsoft.com/office/drawing/2014/main" id="{B5399711-DBD0-4BD7-B692-0EE972AC32BB}"/>
              </a:ext>
            </a:extLst>
          </p:cNvPr>
          <p:cNvSpPr txBox="1">
            <a:spLocks/>
          </p:cNvSpPr>
          <p:nvPr/>
        </p:nvSpPr>
        <p:spPr bwMode="auto">
          <a:xfrm>
            <a:off x="4876800" y="1838325"/>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In FDIS</a:t>
            </a:r>
          </a:p>
          <a:p>
            <a:pPr lvl="2">
              <a:spcBef>
                <a:spcPts val="200"/>
              </a:spcBef>
              <a:defRPr/>
            </a:pPr>
            <a:r>
              <a:rPr lang="en-AU" dirty="0"/>
              <a:t>802.1CS</a:t>
            </a:r>
          </a:p>
          <a:p>
            <a:pPr lvl="2">
              <a:spcBef>
                <a:spcPts val="200"/>
              </a:spcBef>
              <a:defRPr/>
            </a:pPr>
            <a:r>
              <a:rPr lang="en-AU" kern="0" dirty="0"/>
              <a:t>802.3cr</a:t>
            </a:r>
          </a:p>
          <a:p>
            <a:pPr lvl="2">
              <a:spcBef>
                <a:spcPts val="200"/>
              </a:spcBef>
              <a:defRPr/>
            </a:pPr>
            <a:r>
              <a:rPr lang="en-AU" kern="0" dirty="0"/>
              <a:t>802.3cu</a:t>
            </a:r>
            <a:endParaRPr lang="en-AU" dirty="0"/>
          </a:p>
          <a:p>
            <a:pPr lvl="2">
              <a:spcBef>
                <a:spcPts val="200"/>
              </a:spcBef>
              <a:defRPr/>
            </a:pPr>
            <a:r>
              <a:rPr lang="en-AU" kern="0" dirty="0"/>
              <a:t>802.22</a:t>
            </a:r>
          </a:p>
          <a:p>
            <a:pPr lvl="1">
              <a:defRPr/>
            </a:pPr>
            <a:r>
              <a:rPr lang="en-AU" sz="1800" kern="0" dirty="0"/>
              <a:t>Published</a:t>
            </a:r>
            <a:br>
              <a:rPr lang="en-AU" sz="1800" kern="0" dirty="0"/>
            </a:br>
            <a:r>
              <a:rPr lang="en-AU" sz="1800" dirty="0"/>
              <a:t>(resolutions req)</a:t>
            </a:r>
            <a:endParaRPr lang="en-AU" sz="1800" kern="0" dirty="0"/>
          </a:p>
          <a:p>
            <a:pPr lvl="2">
              <a:spcBef>
                <a:spcPts val="200"/>
              </a:spcBef>
              <a:defRPr/>
            </a:pPr>
            <a:r>
              <a:rPr lang="en-AU" kern="0" dirty="0"/>
              <a:t>802.1X</a:t>
            </a:r>
          </a:p>
          <a:p>
            <a:pPr lvl="2">
              <a:spcBef>
                <a:spcPts val="200"/>
              </a:spcBef>
              <a:defRPr/>
            </a:pPr>
            <a:r>
              <a:rPr lang="en-AU" kern="0" dirty="0"/>
              <a:t>802.3cb</a:t>
            </a:r>
          </a:p>
          <a:p>
            <a:pPr lvl="2">
              <a:spcBef>
                <a:spcPts val="200"/>
              </a:spcBef>
              <a:defRPr/>
            </a:pPr>
            <a:r>
              <a:rPr lang="en-AU" kern="0" dirty="0"/>
              <a:t>802.3bt</a:t>
            </a:r>
          </a:p>
          <a:p>
            <a:pPr lvl="2">
              <a:spcBef>
                <a:spcPts val="200"/>
              </a:spcBef>
              <a:defRPr/>
            </a:pPr>
            <a:r>
              <a:rPr lang="en-AU" kern="0" dirty="0"/>
              <a:t>802.3cd</a:t>
            </a:r>
          </a:p>
          <a:p>
            <a:pPr lvl="2">
              <a:spcBef>
                <a:spcPts val="200"/>
              </a:spcBef>
              <a:defRPr/>
            </a:pPr>
            <a:r>
              <a:rPr lang="en-AU" kern="0" dirty="0"/>
              <a:t>802.3cg</a:t>
            </a:r>
          </a:p>
          <a:p>
            <a:pPr lvl="2">
              <a:spcBef>
                <a:spcPts val="200"/>
              </a:spcBef>
              <a:defRPr/>
            </a:pPr>
            <a:r>
              <a:rPr lang="en-AU" dirty="0"/>
              <a:t>802.3ca</a:t>
            </a:r>
            <a:endParaRPr lang="en-AU" kern="0" dirty="0"/>
          </a:p>
        </p:txBody>
      </p:sp>
      <p:sp>
        <p:nvSpPr>
          <p:cNvPr id="11" name="Content Placeholder 2">
            <a:extLst>
              <a:ext uri="{FF2B5EF4-FFF2-40B4-BE49-F238E27FC236}">
                <a16:creationId xmlns:a16="http://schemas.microsoft.com/office/drawing/2014/main" id="{46B45E6A-AAEF-4F10-8355-AA65939584B8}"/>
              </a:ext>
            </a:extLst>
          </p:cNvPr>
          <p:cNvSpPr txBox="1">
            <a:spLocks/>
          </p:cNvSpPr>
          <p:nvPr/>
        </p:nvSpPr>
        <p:spPr bwMode="auto">
          <a:xfrm>
            <a:off x="7391400" y="1828800"/>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Published</a:t>
            </a:r>
            <a:br>
              <a:rPr lang="en-AU" sz="1800" kern="0" dirty="0"/>
            </a:br>
            <a:r>
              <a:rPr lang="en-AU" sz="1800" kern="0" dirty="0"/>
              <a:t>(</a:t>
            </a:r>
            <a:r>
              <a:rPr lang="en-AU" sz="1800" dirty="0"/>
              <a:t>resolutions</a:t>
            </a:r>
            <a:r>
              <a:rPr lang="en-AU" sz="1800" kern="0" dirty="0"/>
              <a:t> sent)</a:t>
            </a:r>
          </a:p>
          <a:p>
            <a:pPr lvl="2">
              <a:spcBef>
                <a:spcPts val="200"/>
              </a:spcBef>
              <a:defRPr/>
            </a:pPr>
            <a:r>
              <a:rPr lang="en-AU" kern="0" dirty="0"/>
              <a:t>802.1Qcc</a:t>
            </a:r>
          </a:p>
          <a:p>
            <a:pPr lvl="2">
              <a:spcBef>
                <a:spcPts val="200"/>
              </a:spcBef>
              <a:defRPr/>
            </a:pPr>
            <a:r>
              <a:rPr lang="en-AU" kern="0" dirty="0"/>
              <a:t>802.1AS-Rev</a:t>
            </a:r>
          </a:p>
          <a:p>
            <a:pPr lvl="2">
              <a:spcBef>
                <a:spcPts val="200"/>
              </a:spcBef>
              <a:defRPr/>
            </a:pPr>
            <a:r>
              <a:rPr lang="en-AU" kern="0" dirty="0"/>
              <a:t>802.1CMde</a:t>
            </a:r>
          </a:p>
          <a:p>
            <a:pPr lvl="1">
              <a:spcBef>
                <a:spcPts val="200"/>
              </a:spcBef>
              <a:defRPr/>
            </a:pPr>
            <a:r>
              <a:rPr lang="en-AU" sz="1800" kern="0" dirty="0"/>
              <a:t>Published</a:t>
            </a:r>
          </a:p>
          <a:p>
            <a:pPr lvl="2">
              <a:spcBef>
                <a:spcPts val="200"/>
              </a:spcBef>
              <a:defRPr/>
            </a:pPr>
            <a:r>
              <a:rPr lang="en-AU" kern="0" dirty="0"/>
              <a:t>802.3cn</a:t>
            </a:r>
          </a:p>
          <a:p>
            <a:pPr lvl="2">
              <a:spcBef>
                <a:spcPts val="200"/>
              </a:spcBef>
              <a:defRPr/>
            </a:pPr>
            <a:r>
              <a:rPr lang="en-AU" kern="0" dirty="0"/>
              <a:t>802.3cq</a:t>
            </a:r>
          </a:p>
          <a:p>
            <a:pPr lvl="2">
              <a:spcBef>
                <a:spcPts val="200"/>
              </a:spcBef>
              <a:defRPr/>
            </a:pPr>
            <a:r>
              <a:rPr lang="en-AU" dirty="0"/>
              <a:t>802.3cm</a:t>
            </a:r>
          </a:p>
          <a:p>
            <a:pPr lvl="2">
              <a:spcBef>
                <a:spcPts val="200"/>
              </a:spcBef>
              <a:defRPr/>
            </a:pPr>
            <a:r>
              <a:rPr lang="en-AU" dirty="0"/>
              <a:t>802.3ch</a:t>
            </a:r>
          </a:p>
          <a:p>
            <a:pPr lvl="2">
              <a:spcBef>
                <a:spcPts val="200"/>
              </a:spcBef>
              <a:defRPr/>
            </a:pPr>
            <a:r>
              <a:rPr lang="en-AU" dirty="0"/>
              <a:t>802.3.2</a:t>
            </a:r>
            <a:endParaRPr lang="en-AU" kern="0" dirty="0"/>
          </a:p>
          <a:p>
            <a:pPr lvl="2">
              <a:defRPr/>
            </a:pPr>
            <a:endParaRPr lang="en-AU" kern="0" dirty="0"/>
          </a:p>
          <a:p>
            <a:pPr lvl="2">
              <a:defRPr/>
            </a:pPr>
            <a:endParaRPr lang="en-AU" kern="0" dirty="0"/>
          </a:p>
          <a:p>
            <a:pPr lvl="2">
              <a:defRPr/>
            </a:pPr>
            <a:endParaRPr lang="en-AU" kern="0" dirty="0"/>
          </a:p>
          <a:p>
            <a:pPr lvl="2">
              <a:defRPr/>
            </a:pPr>
            <a:endParaRPr lang="en-AU" kern="0" dirty="0"/>
          </a:p>
        </p:txBody>
      </p:sp>
      <p:sp>
        <p:nvSpPr>
          <p:cNvPr id="12" name="Rectangle 11">
            <a:extLst>
              <a:ext uri="{FF2B5EF4-FFF2-40B4-BE49-F238E27FC236}">
                <a16:creationId xmlns:a16="http://schemas.microsoft.com/office/drawing/2014/main" id="{C98CB4C6-C186-47E9-8DC7-2DECA86BBAAF}"/>
              </a:ext>
            </a:extLst>
          </p:cNvPr>
          <p:cNvSpPr/>
          <p:nvPr/>
        </p:nvSpPr>
        <p:spPr bwMode="auto">
          <a:xfrm>
            <a:off x="2667001" y="5588001"/>
            <a:ext cx="1260475" cy="354013"/>
          </a:xfrm>
          <a:prstGeom prst="rect">
            <a:avLst/>
          </a:prstGeom>
          <a:noFill/>
          <a:ln w="12700" cap="flat" cmpd="sng" algn="ctr">
            <a:solidFill>
              <a:srgbClr val="FF0000"/>
            </a:solidFill>
            <a:prstDash val="solid"/>
            <a:round/>
            <a:headEnd type="none" w="sm" len="sm"/>
            <a:tailEnd type="none" w="sm" len="sm"/>
          </a:ln>
          <a:effectLst/>
        </p:spPr>
        <p:txBody>
          <a:bodyPr/>
          <a:lstStyle/>
          <a:p>
            <a:pPr algn="ctr">
              <a:defRPr/>
            </a:pPr>
            <a:r>
              <a:rPr lang="en-AU" sz="1600" dirty="0">
                <a:solidFill>
                  <a:srgbClr val="FF0000"/>
                </a:solidFill>
                <a:latin typeface="+mj-lt"/>
              </a:rPr>
              <a:t>IPR issues</a:t>
            </a:r>
          </a:p>
        </p:txBody>
      </p:sp>
      <p:sp>
        <p:nvSpPr>
          <p:cNvPr id="13" name="Content Placeholder 2">
            <a:extLst>
              <a:ext uri="{FF2B5EF4-FFF2-40B4-BE49-F238E27FC236}">
                <a16:creationId xmlns:a16="http://schemas.microsoft.com/office/drawing/2014/main" id="{D29B29B3-1B8D-4116-8B27-5E66D0A01DBD}"/>
              </a:ext>
            </a:extLst>
          </p:cNvPr>
          <p:cNvSpPr txBox="1">
            <a:spLocks/>
          </p:cNvSpPr>
          <p:nvPr/>
        </p:nvSpPr>
        <p:spPr bwMode="auto">
          <a:xfrm>
            <a:off x="2438400" y="1839913"/>
            <a:ext cx="2590800" cy="4114800"/>
          </a:xfrm>
          <a:prstGeom prst="rect">
            <a:avLst/>
          </a:prstGeom>
          <a:noFill/>
          <a:ln>
            <a:noFill/>
          </a:ln>
        </p:spPr>
        <p:txBody>
          <a:bodyPr lIns="92075" tIns="46038" rIns="92075" bIns="46038"/>
          <a:lst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a:lstStyle>
          <a:p>
            <a:pPr lvl="1">
              <a:defRPr/>
            </a:pPr>
            <a:r>
              <a:rPr lang="en-AU" sz="1800" kern="0" dirty="0"/>
              <a:t>Waiting for 60-day ballot</a:t>
            </a:r>
          </a:p>
          <a:p>
            <a:pPr lvl="2">
              <a:spcBef>
                <a:spcPts val="200"/>
              </a:spcBef>
              <a:defRPr/>
            </a:pPr>
            <a:r>
              <a:rPr lang="en-AU" kern="0" dirty="0">
                <a:solidFill>
                  <a:srgbClr val="FF0000"/>
                </a:solidFill>
              </a:rPr>
              <a:t>802.11ba</a:t>
            </a:r>
          </a:p>
          <a:p>
            <a:pPr lvl="1">
              <a:defRPr/>
            </a:pPr>
            <a:r>
              <a:rPr lang="en-AU" sz="1800" kern="0" dirty="0"/>
              <a:t>Failed 60-day ballot</a:t>
            </a:r>
          </a:p>
          <a:p>
            <a:pPr lvl="2">
              <a:spcBef>
                <a:spcPts val="200"/>
              </a:spcBef>
              <a:defRPr/>
            </a:pPr>
            <a:r>
              <a:rPr lang="en-AU" kern="0" dirty="0">
                <a:solidFill>
                  <a:srgbClr val="FF0000"/>
                </a:solidFill>
              </a:rPr>
              <a:t>802.11ay</a:t>
            </a:r>
          </a:p>
          <a:p>
            <a:pPr lvl="1">
              <a:defRPr/>
            </a:pPr>
            <a:r>
              <a:rPr lang="en-AU" sz="1800" kern="0" dirty="0"/>
              <a:t>Waiting for FDIS</a:t>
            </a:r>
          </a:p>
          <a:p>
            <a:pPr lvl="2">
              <a:spcBef>
                <a:spcPts val="200"/>
              </a:spcBef>
              <a:defRPr/>
            </a:pPr>
            <a:r>
              <a:rPr lang="en-AU" kern="0" dirty="0"/>
              <a:t>802.3ct</a:t>
            </a:r>
          </a:p>
          <a:p>
            <a:pPr lvl="2">
              <a:spcBef>
                <a:spcPts val="200"/>
              </a:spcBef>
              <a:defRPr/>
            </a:pPr>
            <a:r>
              <a:rPr lang="en-AU" kern="0" dirty="0"/>
              <a:t>802.3cv</a:t>
            </a:r>
          </a:p>
          <a:p>
            <a:pPr lvl="2">
              <a:spcBef>
                <a:spcPts val="200"/>
              </a:spcBef>
              <a:defRPr/>
            </a:pPr>
            <a:r>
              <a:rPr lang="en-AU" kern="0" dirty="0"/>
              <a:t>802.3cp</a:t>
            </a:r>
          </a:p>
          <a:p>
            <a:pPr lvl="2">
              <a:spcBef>
                <a:spcPts val="200"/>
              </a:spcBef>
              <a:defRPr/>
            </a:pPr>
            <a:r>
              <a:rPr lang="en-AU" kern="0" dirty="0">
                <a:solidFill>
                  <a:srgbClr val="FF0000"/>
                </a:solidFill>
              </a:rPr>
              <a:t>802.11ax</a:t>
            </a:r>
            <a:endParaRPr lang="en-AU" kern="0" dirty="0"/>
          </a:p>
          <a:p>
            <a:pPr lvl="2">
              <a:spcBef>
                <a:spcPts val="200"/>
              </a:spcBef>
              <a:defRPr/>
            </a:pPr>
            <a:r>
              <a:rPr lang="en-AU" dirty="0"/>
              <a:t>802.11md</a:t>
            </a:r>
            <a:endParaRPr lang="en-AU" kern="0" dirty="0"/>
          </a:p>
          <a:p>
            <a:pPr lvl="2">
              <a:spcBef>
                <a:spcPts val="200"/>
              </a:spcBef>
              <a:defRPr/>
            </a:pPr>
            <a:endParaRPr lang="en-AU" kern="0" dirty="0">
              <a:solidFill>
                <a:srgbClr val="FF0000"/>
              </a:solidFill>
            </a:endParaRPr>
          </a:p>
          <a:p>
            <a:pPr lvl="2">
              <a:spcBef>
                <a:spcPts val="200"/>
              </a:spcBef>
              <a:defRPr/>
            </a:pPr>
            <a:endParaRPr lang="en-AU" kern="0" dirty="0"/>
          </a:p>
        </p:txBody>
      </p:sp>
      <p:sp>
        <p:nvSpPr>
          <p:cNvPr id="2" name="Footer Placeholder 1">
            <a:extLst>
              <a:ext uri="{FF2B5EF4-FFF2-40B4-BE49-F238E27FC236}">
                <a16:creationId xmlns:a16="http://schemas.microsoft.com/office/drawing/2014/main" id="{093D58A3-353E-4408-87AD-0A65B3BA9903}"/>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E60BEBC3-1A10-4D9F-92EC-AB06559B88F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Date Placeholder 3">
            <a:extLst>
              <a:ext uri="{FF2B5EF4-FFF2-40B4-BE49-F238E27FC236}">
                <a16:creationId xmlns:a16="http://schemas.microsoft.com/office/drawing/2014/main" id="{3A2BDADC-671A-44C0-AA98-1B43CD47EE93}"/>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1003686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B6033C8F-8AEA-4967-9EC3-520CEF6204F8}"/>
              </a:ext>
            </a:extLst>
          </p:cNvPr>
          <p:cNvSpPr>
            <a:spLocks noGrp="1" noChangeArrowheads="1"/>
          </p:cNvSpPr>
          <p:nvPr>
            <p:ph type="title"/>
          </p:nvPr>
        </p:nvSpPr>
        <p:spPr/>
        <p:txBody>
          <a:bodyPr/>
          <a:lstStyle/>
          <a:p>
            <a:pPr algn="l"/>
            <a:r>
              <a:rPr lang="en-AU" altLang="en-US"/>
              <a:t>IEEE 802 has 115 standards in the PSDO pipeline</a:t>
            </a:r>
          </a:p>
        </p:txBody>
      </p:sp>
      <p:graphicFrame>
        <p:nvGraphicFramePr>
          <p:cNvPr id="6" name="Content Placeholder 5">
            <a:extLst>
              <a:ext uri="{FF2B5EF4-FFF2-40B4-BE49-F238E27FC236}">
                <a16:creationId xmlns:a16="http://schemas.microsoft.com/office/drawing/2014/main" id="{151A379F-264A-40AE-BDC9-644A55DDF1CC}"/>
              </a:ext>
            </a:extLst>
          </p:cNvPr>
          <p:cNvGraphicFramePr>
            <a:graphicFrameLocks/>
          </p:cNvGraphicFramePr>
          <p:nvPr/>
        </p:nvGraphicFramePr>
        <p:xfrm>
          <a:off x="2590800" y="2133600"/>
          <a:ext cx="5791200" cy="3708400"/>
        </p:xfrm>
        <a:graphic>
          <a:graphicData uri="http://schemas.openxmlformats.org/drawingml/2006/table">
            <a:tbl>
              <a:tblPr firstRow="1" bandRow="1">
                <a:tableStyleId>{21E4AEA4-8DFA-4A89-87EB-49C32662AFE0}</a:tableStyleId>
              </a:tblPr>
              <a:tblGrid>
                <a:gridCol w="1930400">
                  <a:extLst>
                    <a:ext uri="{9D8B030D-6E8A-4147-A177-3AD203B41FA5}">
                      <a16:colId xmlns:a16="http://schemas.microsoft.com/office/drawing/2014/main" val="20000"/>
                    </a:ext>
                  </a:extLst>
                </a:gridCol>
                <a:gridCol w="1930400">
                  <a:extLst>
                    <a:ext uri="{9D8B030D-6E8A-4147-A177-3AD203B41FA5}">
                      <a16:colId xmlns:a16="http://schemas.microsoft.com/office/drawing/2014/main" val="20001"/>
                    </a:ext>
                  </a:extLst>
                </a:gridCol>
                <a:gridCol w="1930400">
                  <a:extLst>
                    <a:ext uri="{9D8B030D-6E8A-4147-A177-3AD203B41FA5}">
                      <a16:colId xmlns:a16="http://schemas.microsoft.com/office/drawing/2014/main" val="20002"/>
                    </a:ext>
                  </a:extLst>
                </a:gridCol>
              </a:tblGrid>
              <a:tr h="370840">
                <a:tc>
                  <a:txBody>
                    <a:bodyPr/>
                    <a:lstStyle/>
                    <a:p>
                      <a:pPr algn="ctr"/>
                      <a:r>
                        <a:rPr lang="en-AU" sz="1800" dirty="0"/>
                        <a:t>WG</a:t>
                      </a:r>
                    </a:p>
                  </a:txBody>
                  <a:tcPr/>
                </a:tc>
                <a:tc>
                  <a:txBody>
                    <a:bodyPr/>
                    <a:lstStyle/>
                    <a:p>
                      <a:pPr algn="ctr"/>
                      <a:r>
                        <a:rPr lang="en-AU" sz="1800" dirty="0"/>
                        <a:t>Completed</a:t>
                      </a:r>
                    </a:p>
                  </a:txBody>
                  <a:tcPr/>
                </a:tc>
                <a:tc>
                  <a:txBody>
                    <a:bodyPr/>
                    <a:lstStyle/>
                    <a:p>
                      <a:pPr algn="ctr"/>
                      <a:r>
                        <a:rPr lang="en-AU" sz="1800" dirty="0"/>
                        <a:t>In-process</a:t>
                      </a:r>
                    </a:p>
                  </a:txBody>
                  <a:tcPr/>
                </a:tc>
                <a:extLst>
                  <a:ext uri="{0D108BD9-81ED-4DB2-BD59-A6C34878D82A}">
                    <a16:rowId xmlns:a16="http://schemas.microsoft.com/office/drawing/2014/main" val="10000"/>
                  </a:ext>
                </a:extLst>
              </a:tr>
              <a:tr h="370840">
                <a:tc>
                  <a:txBody>
                    <a:bodyPr/>
                    <a:lstStyle/>
                    <a:p>
                      <a:pPr algn="ctr"/>
                      <a:r>
                        <a:rPr lang="en-AU" sz="1800" b="1" dirty="0"/>
                        <a:t>802.1</a:t>
                      </a:r>
                    </a:p>
                  </a:txBody>
                  <a:tcPr/>
                </a:tc>
                <a:tc>
                  <a:txBody>
                    <a:bodyPr/>
                    <a:lstStyle/>
                    <a:p>
                      <a:pPr algn="ctr"/>
                      <a:r>
                        <a:rPr lang="en-AU" dirty="0"/>
                        <a:t>38</a:t>
                      </a:r>
                    </a:p>
                  </a:txBody>
                  <a:tcPr/>
                </a:tc>
                <a:tc>
                  <a:txBody>
                    <a:bodyPr/>
                    <a:lstStyle/>
                    <a:p>
                      <a:pPr algn="ctr"/>
                      <a:r>
                        <a:rPr lang="en-AU" dirty="0"/>
                        <a:t>14</a:t>
                      </a:r>
                    </a:p>
                  </a:txBody>
                  <a:tcPr/>
                </a:tc>
                <a:extLst>
                  <a:ext uri="{0D108BD9-81ED-4DB2-BD59-A6C34878D82A}">
                    <a16:rowId xmlns:a16="http://schemas.microsoft.com/office/drawing/2014/main" val="10001"/>
                  </a:ext>
                </a:extLst>
              </a:tr>
              <a:tr h="370840">
                <a:tc>
                  <a:txBody>
                    <a:bodyPr/>
                    <a:lstStyle/>
                    <a:p>
                      <a:pPr algn="ctr"/>
                      <a:r>
                        <a:rPr lang="en-AU" sz="1800" b="1" dirty="0"/>
                        <a:t>802.3</a:t>
                      </a:r>
                    </a:p>
                  </a:txBody>
                  <a:tcPr/>
                </a:tc>
                <a:tc>
                  <a:txBody>
                    <a:bodyPr/>
                    <a:lstStyle/>
                    <a:p>
                      <a:pPr algn="ctr"/>
                      <a:r>
                        <a:rPr lang="en-AU" dirty="0"/>
                        <a:t>17</a:t>
                      </a:r>
                    </a:p>
                  </a:txBody>
                  <a:tcPr/>
                </a:tc>
                <a:tc>
                  <a:txBody>
                    <a:bodyPr/>
                    <a:lstStyle/>
                    <a:p>
                      <a:pPr algn="ctr"/>
                      <a:r>
                        <a:rPr lang="en-AU" dirty="0"/>
                        <a:t>15</a:t>
                      </a:r>
                    </a:p>
                  </a:txBody>
                  <a:tcPr/>
                </a:tc>
                <a:extLst>
                  <a:ext uri="{0D108BD9-81ED-4DB2-BD59-A6C34878D82A}">
                    <a16:rowId xmlns:a16="http://schemas.microsoft.com/office/drawing/2014/main" val="10002"/>
                  </a:ext>
                </a:extLst>
              </a:tr>
              <a:tr h="370840">
                <a:tc>
                  <a:txBody>
                    <a:bodyPr/>
                    <a:lstStyle/>
                    <a:p>
                      <a:pPr algn="ctr"/>
                      <a:r>
                        <a:rPr lang="en-AU" sz="1800" b="1" dirty="0"/>
                        <a:t>802.11</a:t>
                      </a:r>
                    </a:p>
                  </a:txBody>
                  <a:tcPr/>
                </a:tc>
                <a:tc>
                  <a:txBody>
                    <a:bodyPr/>
                    <a:lstStyle/>
                    <a:p>
                      <a:pPr algn="ctr"/>
                      <a:r>
                        <a:rPr lang="en-AU" dirty="0"/>
                        <a:t>12</a:t>
                      </a:r>
                    </a:p>
                  </a:txBody>
                  <a:tcPr/>
                </a:tc>
                <a:tc>
                  <a:txBody>
                    <a:bodyPr/>
                    <a:lstStyle/>
                    <a:p>
                      <a:pPr algn="ctr"/>
                      <a:r>
                        <a:rPr lang="en-AU" dirty="0"/>
                        <a:t>9</a:t>
                      </a:r>
                    </a:p>
                  </a:txBody>
                  <a:tcPr/>
                </a:tc>
                <a:extLst>
                  <a:ext uri="{0D108BD9-81ED-4DB2-BD59-A6C34878D82A}">
                    <a16:rowId xmlns:a16="http://schemas.microsoft.com/office/drawing/2014/main" val="10003"/>
                  </a:ext>
                </a:extLst>
              </a:tr>
              <a:tr h="370840">
                <a:tc>
                  <a:txBody>
                    <a:bodyPr/>
                    <a:lstStyle/>
                    <a:p>
                      <a:pPr algn="ctr"/>
                      <a:r>
                        <a:rPr lang="en-AU" sz="1800" b="1" dirty="0"/>
                        <a:t>802.15</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4"/>
                  </a:ext>
                </a:extLst>
              </a:tr>
              <a:tr h="370840">
                <a:tc>
                  <a:txBody>
                    <a:bodyPr/>
                    <a:lstStyle/>
                    <a:p>
                      <a:pPr algn="ctr"/>
                      <a:r>
                        <a:rPr lang="en-AU" sz="1800" b="1" dirty="0"/>
                        <a:t>802.16</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5"/>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AU" sz="1800" b="1" dirty="0"/>
                        <a:t>802.19</a:t>
                      </a:r>
                    </a:p>
                  </a:txBody>
                  <a:tcPr/>
                </a:tc>
                <a:tc>
                  <a:txBody>
                    <a:bodyPr/>
                    <a:lstStyle/>
                    <a:p>
                      <a:pPr algn="ctr"/>
                      <a:r>
                        <a:rPr lang="en-AU" dirty="0"/>
                        <a:t>0</a:t>
                      </a:r>
                    </a:p>
                  </a:txBody>
                  <a:tcPr/>
                </a:tc>
                <a:tc>
                  <a:txBody>
                    <a:bodyPr/>
                    <a:lstStyle/>
                    <a:p>
                      <a:pPr algn="ctr"/>
                      <a:r>
                        <a:rPr lang="en-AU" dirty="0"/>
                        <a:t>0</a:t>
                      </a:r>
                    </a:p>
                  </a:txBody>
                  <a:tcPr/>
                </a:tc>
                <a:extLst>
                  <a:ext uri="{0D108BD9-81ED-4DB2-BD59-A6C34878D82A}">
                    <a16:rowId xmlns:a16="http://schemas.microsoft.com/office/drawing/2014/main" val="10006"/>
                  </a:ext>
                </a:extLst>
              </a:tr>
              <a:tr h="370840">
                <a:tc>
                  <a:txBody>
                    <a:bodyPr/>
                    <a:lstStyle/>
                    <a:p>
                      <a:pPr algn="ctr"/>
                      <a:r>
                        <a:rPr lang="en-AU" sz="1800" b="1" dirty="0"/>
                        <a:t>802.21</a:t>
                      </a:r>
                    </a:p>
                  </a:txBody>
                  <a:tcPr/>
                </a:tc>
                <a:tc>
                  <a:txBody>
                    <a:bodyPr/>
                    <a:lstStyle/>
                    <a:p>
                      <a:pPr algn="ctr"/>
                      <a:r>
                        <a:rPr lang="en-AU" dirty="0"/>
                        <a:t>3</a:t>
                      </a:r>
                    </a:p>
                  </a:txBody>
                  <a:tcPr/>
                </a:tc>
                <a:tc>
                  <a:txBody>
                    <a:bodyPr/>
                    <a:lstStyle/>
                    <a:p>
                      <a:pPr algn="ctr"/>
                      <a:r>
                        <a:rPr lang="en-AU" dirty="0"/>
                        <a:t>0</a:t>
                      </a:r>
                    </a:p>
                  </a:txBody>
                  <a:tcPr/>
                </a:tc>
                <a:extLst>
                  <a:ext uri="{0D108BD9-81ED-4DB2-BD59-A6C34878D82A}">
                    <a16:rowId xmlns:a16="http://schemas.microsoft.com/office/drawing/2014/main" val="10007"/>
                  </a:ext>
                </a:extLst>
              </a:tr>
              <a:tr h="370840">
                <a:tc>
                  <a:txBody>
                    <a:bodyPr/>
                    <a:lstStyle/>
                    <a:p>
                      <a:pPr algn="ctr"/>
                      <a:r>
                        <a:rPr lang="en-AU" sz="1800" b="1" dirty="0"/>
                        <a:t>802.22</a:t>
                      </a:r>
                    </a:p>
                  </a:txBody>
                  <a:tcPr/>
                </a:tc>
                <a:tc>
                  <a:txBody>
                    <a:bodyPr/>
                    <a:lstStyle/>
                    <a:p>
                      <a:pPr algn="ctr"/>
                      <a:r>
                        <a:rPr lang="en-AU" dirty="0"/>
                        <a:t>3</a:t>
                      </a:r>
                    </a:p>
                  </a:txBody>
                  <a:tcPr>
                    <a:lnB w="12700" cap="flat" cmpd="sng" algn="ctr">
                      <a:solidFill>
                        <a:schemeClr val="tx1"/>
                      </a:solidFill>
                      <a:prstDash val="solid"/>
                      <a:round/>
                      <a:headEnd type="none" w="med" len="med"/>
                      <a:tailEnd type="none" w="med" len="med"/>
                    </a:lnB>
                  </a:tcPr>
                </a:tc>
                <a:tc>
                  <a:txBody>
                    <a:bodyPr/>
                    <a:lstStyle/>
                    <a:p>
                      <a:pPr algn="ctr"/>
                      <a:r>
                        <a:rPr lang="en-AU" dirty="0"/>
                        <a:t>1</a:t>
                      </a:r>
                    </a:p>
                  </a:txBody>
                  <a:tcP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8"/>
                  </a:ext>
                </a:extLst>
              </a:tr>
              <a:tr h="370840">
                <a:tc>
                  <a:txBody>
                    <a:bodyPr/>
                    <a:lstStyle/>
                    <a:p>
                      <a:pPr algn="ctr"/>
                      <a:r>
                        <a:rPr lang="en-AU" sz="1800" b="1" dirty="0"/>
                        <a:t>All</a:t>
                      </a:r>
                    </a:p>
                  </a:txBody>
                  <a:tcPr/>
                </a:tc>
                <a:tc>
                  <a:txBody>
                    <a:bodyPr/>
                    <a:lstStyle/>
                    <a:p>
                      <a:pPr algn="ctr"/>
                      <a:r>
                        <a:rPr lang="en-AU" b="1" dirty="0"/>
                        <a:t>76</a:t>
                      </a:r>
                    </a:p>
                  </a:txBody>
                  <a:tcPr>
                    <a:lnT w="12700" cap="flat" cmpd="sng" algn="ctr">
                      <a:solidFill>
                        <a:schemeClr val="tx1"/>
                      </a:solidFill>
                      <a:prstDash val="solid"/>
                      <a:round/>
                      <a:headEnd type="none" w="med" len="med"/>
                      <a:tailEnd type="none" w="med" len="med"/>
                    </a:lnT>
                  </a:tcPr>
                </a:tc>
                <a:tc>
                  <a:txBody>
                    <a:bodyPr/>
                    <a:lstStyle/>
                    <a:p>
                      <a:pPr algn="ctr"/>
                      <a:r>
                        <a:rPr lang="en-AU" b="1" dirty="0"/>
                        <a:t>39</a:t>
                      </a:r>
                    </a:p>
                  </a:txBody>
                  <a:tcP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9"/>
                  </a:ext>
                </a:extLst>
              </a:tr>
            </a:tbl>
          </a:graphicData>
        </a:graphic>
      </p:graphicFrame>
      <p:sp>
        <p:nvSpPr>
          <p:cNvPr id="2" name="Footer Placeholder 1">
            <a:extLst>
              <a:ext uri="{FF2B5EF4-FFF2-40B4-BE49-F238E27FC236}">
                <a16:creationId xmlns:a16="http://schemas.microsoft.com/office/drawing/2014/main" id="{75B560AF-637D-4ED2-9F88-2A4213D09D15}"/>
              </a:ext>
            </a:extLst>
          </p:cNvPr>
          <p:cNvSpPr>
            <a:spLocks noGrp="1"/>
          </p:cNvSpPr>
          <p:nvPr>
            <p:ph type="ftr" idx="14"/>
          </p:nvPr>
        </p:nvSpPr>
        <p:spPr/>
        <p:txBody>
          <a:bodyPr/>
          <a:lstStyle/>
          <a:p>
            <a:r>
              <a:rPr lang="en-GB"/>
              <a:t>Andrew Myles, Cisco</a:t>
            </a:r>
            <a:endParaRPr lang="en-GB" dirty="0"/>
          </a:p>
        </p:txBody>
      </p:sp>
      <p:sp>
        <p:nvSpPr>
          <p:cNvPr id="3" name="Slide Number Placeholder 2">
            <a:extLst>
              <a:ext uri="{FF2B5EF4-FFF2-40B4-BE49-F238E27FC236}">
                <a16:creationId xmlns:a16="http://schemas.microsoft.com/office/drawing/2014/main" id="{BD2C7B02-FE27-479E-991D-9B268A68CE4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4" name="Date Placeholder 3">
            <a:extLst>
              <a:ext uri="{FF2B5EF4-FFF2-40B4-BE49-F238E27FC236}">
                <a16:creationId xmlns:a16="http://schemas.microsoft.com/office/drawing/2014/main" id="{43235AC4-028C-469B-8825-594C5D6A8FB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899726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REVme</a:t>
            </a:r>
            <a:r>
              <a:rPr lang="en-US" altLang="en-US"/>
              <a:t> (Maintenance) Summary </a:t>
            </a:r>
            <a:endParaRPr lang="en-GB" dirty="0"/>
          </a:p>
        </p:txBody>
      </p:sp>
      <p:sp>
        <p:nvSpPr>
          <p:cNvPr id="5122" name="Rectangle 2"/>
          <p:cNvSpPr>
            <a:spLocks noGrp="1" noChangeArrowheads="1"/>
          </p:cNvSpPr>
          <p:nvPr>
            <p:ph idx="1"/>
          </p:nvPr>
        </p:nvSpPr>
        <p:spPr>
          <a:ln/>
        </p:spPr>
        <p:txBody>
          <a:bodyPr/>
          <a:lstStyle/>
          <a:p>
            <a:pPr>
              <a:buFontTx/>
              <a:buNone/>
              <a:defRPr/>
            </a:pPr>
            <a:r>
              <a:rPr lang="en-US" altLang="en-US" sz="1800" dirty="0">
                <a:ea typeface="ＭＳ Ｐゴシック" panose="020B0600070205080204" pitchFamily="34" charset="-128"/>
              </a:rPr>
              <a:t>Status:</a:t>
            </a:r>
          </a:p>
          <a:p>
            <a:pPr lvl="1">
              <a:buFont typeface="Arial" panose="020B0604020202020204" pitchFamily="34" charset="0"/>
              <a:buChar char="•"/>
              <a:defRPr/>
            </a:pPr>
            <a:r>
              <a:rPr lang="en-US" altLang="en-US" sz="1400" dirty="0">
                <a:ea typeface="ＭＳ Ｐゴシック" panose="020B0600070205080204" pitchFamily="34" charset="-128"/>
              </a:rPr>
              <a:t>Completed comment resolution on CC35</a:t>
            </a:r>
            <a:endParaRPr lang="en-US" altLang="en-US" sz="1200" dirty="0">
              <a:ea typeface="ＭＳ Ｐゴシック" panose="020B0600070205080204" pitchFamily="34" charset="-128"/>
            </a:endParaRPr>
          </a:p>
          <a:p>
            <a:pPr lvl="1">
              <a:buFont typeface="Arial" panose="020B0604020202020204" pitchFamily="34" charset="0"/>
              <a:buChar char="•"/>
              <a:defRPr/>
            </a:pPr>
            <a:r>
              <a:rPr lang="en-US" altLang="en-US" sz="1400" dirty="0">
                <a:ea typeface="ＭＳ Ｐゴシック" panose="020B0600070205080204" pitchFamily="34" charset="-128"/>
              </a:rPr>
              <a:t> Initial LB complete: 84% approval with 1392 comments received</a:t>
            </a:r>
          </a:p>
          <a:p>
            <a:pPr marL="0" indent="0">
              <a:buFontTx/>
              <a:buNone/>
              <a:defRPr/>
            </a:pPr>
            <a:r>
              <a:rPr lang="en-US" altLang="en-US" sz="1800" dirty="0">
                <a:ea typeface="ＭＳ Ｐゴシック" panose="020B0600070205080204" pitchFamily="34" charset="-128"/>
              </a:rPr>
              <a:t>Objectives:</a:t>
            </a:r>
          </a:p>
          <a:p>
            <a:pPr lvl="1">
              <a:buFont typeface="Arial" panose="020B0604020202020204" pitchFamily="34" charset="0"/>
              <a:buChar char="•"/>
              <a:defRPr/>
            </a:pPr>
            <a:r>
              <a:rPr lang="en-US" altLang="en-US" sz="1400" dirty="0">
                <a:ea typeface="ＭＳ Ｐゴシック" panose="020B0600070205080204" pitchFamily="34" charset="-128"/>
              </a:rPr>
              <a:t>Close off comment resolution on CC35</a:t>
            </a:r>
          </a:p>
          <a:p>
            <a:pPr lvl="1">
              <a:buFont typeface="Arial" panose="020B0604020202020204" pitchFamily="34" charset="0"/>
              <a:buChar char="•"/>
              <a:defRPr/>
            </a:pPr>
            <a:r>
              <a:rPr lang="en-US" altLang="en-US" sz="1400" dirty="0">
                <a:ea typeface="ＭＳ Ｐゴシック" panose="020B0600070205080204" pitchFamily="34" charset="-128"/>
              </a:rPr>
              <a:t>Begin comment resolution on initial LB comments</a:t>
            </a:r>
          </a:p>
          <a:p>
            <a:pPr marL="0" indent="0">
              <a:buFontTx/>
              <a:buNone/>
              <a:defRPr/>
            </a:pPr>
            <a:r>
              <a:rPr lang="en-US" altLang="en-US" sz="1800" dirty="0">
                <a:ea typeface="ＭＳ Ｐゴシック" panose="020B0600070205080204" pitchFamily="34" charset="-128"/>
              </a:rPr>
              <a:t>Sessions: </a:t>
            </a:r>
          </a:p>
          <a:p>
            <a:pPr lvl="1">
              <a:buFont typeface="Arial" panose="020B0604020202020204" pitchFamily="34" charset="0"/>
              <a:buChar char="•"/>
              <a:defRPr/>
            </a:pPr>
            <a:r>
              <a:rPr lang="en-US" altLang="en-US" sz="1400" dirty="0">
                <a:ea typeface="ＭＳ Ｐゴシック" panose="020B0600070205080204" pitchFamily="34" charset="-128"/>
              </a:rPr>
              <a:t>Tuesday Jan 18, 4-6pm ET</a:t>
            </a:r>
          </a:p>
          <a:p>
            <a:pPr lvl="1">
              <a:buFont typeface="Arial" panose="020B0604020202020204" pitchFamily="34" charset="0"/>
              <a:buChar char="•"/>
              <a:defRPr/>
            </a:pPr>
            <a:r>
              <a:rPr lang="en-US" altLang="en-US" sz="1400" dirty="0">
                <a:ea typeface="ＭＳ Ｐゴシック" panose="020B0600070205080204" pitchFamily="34" charset="-128"/>
              </a:rPr>
              <a:t>Wednesday Jan 19, 4-6pm ET </a:t>
            </a:r>
          </a:p>
          <a:p>
            <a:pPr lvl="1">
              <a:buFont typeface="Arial" panose="020B0604020202020204" pitchFamily="34" charset="0"/>
              <a:buChar char="•"/>
              <a:defRPr/>
            </a:pPr>
            <a:r>
              <a:rPr lang="en-US" altLang="en-US" sz="1400" dirty="0">
                <a:ea typeface="ＭＳ Ｐゴシック" panose="020B0600070205080204" pitchFamily="34" charset="-128"/>
              </a:rPr>
              <a:t>Thursday Jan 20, 4-6pm ET</a:t>
            </a:r>
          </a:p>
          <a:p>
            <a:pPr lvl="1">
              <a:buFont typeface="Arial" panose="020B0604020202020204" pitchFamily="34" charset="0"/>
              <a:buChar char="•"/>
              <a:defRPr/>
            </a:pPr>
            <a:r>
              <a:rPr lang="en-US" altLang="en-US" sz="1400" dirty="0">
                <a:ea typeface="ＭＳ Ｐゴシック" panose="020B0600070205080204" pitchFamily="34" charset="-128"/>
              </a:rPr>
              <a:t>Friday Jan 21, 1:30-3:30pm ET</a:t>
            </a:r>
          </a:p>
          <a:p>
            <a:pPr lvl="1">
              <a:buFont typeface="Arial" panose="020B0604020202020204" pitchFamily="34" charset="0"/>
              <a:buChar char="•"/>
              <a:defRPr/>
            </a:pPr>
            <a:r>
              <a:rPr lang="en-US" altLang="en-US" sz="1400">
                <a:ea typeface="ＭＳ Ｐゴシック" panose="020B0600070205080204" pitchFamily="34" charset="-128"/>
              </a:rPr>
              <a:t>Monday Jan 24, </a:t>
            </a:r>
            <a:r>
              <a:rPr lang="en-US" altLang="en-US" sz="1400" dirty="0">
                <a:ea typeface="ＭＳ Ｐゴシック" panose="020B0600070205080204" pitchFamily="34" charset="-128"/>
              </a:rPr>
              <a:t>4-6pm ET</a:t>
            </a:r>
            <a:endParaRPr lang="en-US" dirty="0"/>
          </a:p>
        </p:txBody>
      </p:sp>
      <p:sp>
        <p:nvSpPr>
          <p:cNvPr id="2" name="Footer Placeholder 1">
            <a:extLst>
              <a:ext uri="{FF2B5EF4-FFF2-40B4-BE49-F238E27FC236}">
                <a16:creationId xmlns:a16="http://schemas.microsoft.com/office/drawing/2014/main" id="{4A870375-B2B8-4511-81CA-86FED546B915}"/>
              </a:ext>
            </a:extLst>
          </p:cNvPr>
          <p:cNvSpPr>
            <a:spLocks noGrp="1"/>
          </p:cNvSpPr>
          <p:nvPr>
            <p:ph type="ftr" idx="14"/>
          </p:nvPr>
        </p:nvSpPr>
        <p:spPr/>
        <p:txBody>
          <a:bodyPr/>
          <a:lstStyle/>
          <a:p>
            <a:r>
              <a:rPr lang="en-GB"/>
              <a:t>Mike Montemurro, Huawei</a:t>
            </a:r>
            <a:endParaRPr lang="en-GB" dirty="0"/>
          </a:p>
        </p:txBody>
      </p:sp>
      <p:sp>
        <p:nvSpPr>
          <p:cNvPr id="3" name="Slide Number Placeholder 2">
            <a:extLst>
              <a:ext uri="{FF2B5EF4-FFF2-40B4-BE49-F238E27FC236}">
                <a16:creationId xmlns:a16="http://schemas.microsoft.com/office/drawing/2014/main" id="{D0273D46-5485-4A19-AD9D-F1D3424CD001}"/>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7" name="Date Placeholder 6">
            <a:extLst>
              <a:ext uri="{FF2B5EF4-FFF2-40B4-BE49-F238E27FC236}">
                <a16:creationId xmlns:a16="http://schemas.microsoft.com/office/drawing/2014/main" id="{1E392A55-5B40-4C58-8DB6-841E2BAB2191}"/>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89476382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191344" y="1701804"/>
            <a:ext cx="6840760" cy="477361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Status and Work completed since Nov. Meeting:</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SA Ballot Comment Resolution.</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Ballot results:</a:t>
            </a: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93% approve / 6% disapprove / 5% abstain</a:t>
            </a:r>
            <a:endParaRPr lang="en-US" dirty="0">
              <a:highlight>
                <a:srgbClr val="FFFF00"/>
              </a:highlight>
            </a:endParaRPr>
          </a:p>
          <a:p>
            <a:pPr lvl="2">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Comments received: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364 total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166 Technical</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192 Editorial </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6 General</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Reviewed and approved resolution to 44 technical comments.</a:t>
            </a:r>
          </a:p>
          <a:p>
            <a:pPr lvl="3">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graphicFrame>
        <p:nvGraphicFramePr>
          <p:cNvPr id="7" name="Chart 6">
            <a:extLst>
              <a:ext uri="{FF2B5EF4-FFF2-40B4-BE49-F238E27FC236}">
                <a16:creationId xmlns:a16="http://schemas.microsoft.com/office/drawing/2014/main" id="{C0807CB6-20C1-45B5-8F67-26150D548148}"/>
              </a:ext>
            </a:extLst>
          </p:cNvPr>
          <p:cNvGraphicFramePr/>
          <p:nvPr>
            <p:extLst>
              <p:ext uri="{D42A27DB-BD31-4B8C-83A1-F6EECF244321}">
                <p14:modId xmlns:p14="http://schemas.microsoft.com/office/powerpoint/2010/main" val="4033754236"/>
              </p:ext>
            </p:extLst>
          </p:nvPr>
        </p:nvGraphicFramePr>
        <p:xfrm>
          <a:off x="6820003" y="3068960"/>
          <a:ext cx="5371997" cy="3139142"/>
        </p:xfrm>
        <a:graphic>
          <a:graphicData uri="http://schemas.openxmlformats.org/drawingml/2006/chart">
            <c:chart xmlns:c="http://schemas.openxmlformats.org/drawingml/2006/chart" xmlns:r="http://schemas.openxmlformats.org/officeDocument/2006/relationships" r:id="rId3"/>
          </a:graphicData>
        </a:graphic>
      </p:graphicFrame>
      <p:sp>
        <p:nvSpPr>
          <p:cNvPr id="2" name="Footer Placeholder 1">
            <a:extLst>
              <a:ext uri="{FF2B5EF4-FFF2-40B4-BE49-F238E27FC236}">
                <a16:creationId xmlns:a16="http://schemas.microsoft.com/office/drawing/2014/main" id="{D2EC6815-0134-48F5-8EC1-A5B4C21E8494}"/>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A2AE73BF-3901-4B00-B576-1C236326F91D}"/>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8" name="Date Placeholder 7">
            <a:extLst>
              <a:ext uri="{FF2B5EF4-FFF2-40B4-BE49-F238E27FC236}">
                <a16:creationId xmlns:a16="http://schemas.microsoft.com/office/drawing/2014/main" id="{7354093B-29AE-40BA-9A94-01FC91E1E9FA}"/>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9132817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751015"/>
            <a:ext cx="11161240" cy="43434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Targets for the January IEEE week:</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Continue comment resolution for SA1.</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a:p>
        </p:txBody>
      </p:sp>
      <p:sp>
        <p:nvSpPr>
          <p:cNvPr id="2" name="Footer Placeholder 1">
            <a:extLst>
              <a:ext uri="{FF2B5EF4-FFF2-40B4-BE49-F238E27FC236}">
                <a16:creationId xmlns:a16="http://schemas.microsoft.com/office/drawing/2014/main" id="{D545E4FF-BE87-4960-861F-F3E49847C601}"/>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DAEBD251-9144-406D-ACE4-B69FCFD08CD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7" name="Date Placeholder 6">
            <a:extLst>
              <a:ext uri="{FF2B5EF4-FFF2-40B4-BE49-F238E27FC236}">
                <a16:creationId xmlns:a16="http://schemas.microsoft.com/office/drawing/2014/main" id="{E1CB1B43-529F-48C3-81AE-46FBB1768EBA}"/>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48534076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10951"/>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TGaz</a:t>
            </a:r>
            <a:r>
              <a:rPr lang="en-GB" dirty="0"/>
              <a:t> Next Generation Positioning</a:t>
            </a:r>
          </a:p>
        </p:txBody>
      </p:sp>
      <p:sp>
        <p:nvSpPr>
          <p:cNvPr id="4098" name="Rectangle 2"/>
          <p:cNvSpPr>
            <a:spLocks noGrp="1" noChangeArrowheads="1"/>
          </p:cNvSpPr>
          <p:nvPr>
            <p:ph idx="1"/>
          </p:nvPr>
        </p:nvSpPr>
        <p:spPr>
          <a:xfrm>
            <a:off x="479376" y="1484784"/>
            <a:ext cx="11161240" cy="4609631"/>
          </a:xfrm>
          <a:ln/>
        </p:spPr>
        <p:txBody>
          <a:bodyPr/>
          <a:lstStyle/>
          <a:p>
            <a:pPr>
              <a:buFont typeface="Times New Roman" pitchFamily="16" charset="0"/>
              <a:buChar char="•"/>
            </a:pPr>
            <a:r>
              <a:rPr lang="en-US" sz="2000" b="0" dirty="0"/>
              <a:t>TG scheduled to meet for 3 meeting slots during the IEEE electronic meeting week:</a:t>
            </a:r>
          </a:p>
          <a:p>
            <a:pPr lvl="1">
              <a:buFont typeface="Arial" panose="020B0604020202020204" pitchFamily="34" charset="0"/>
              <a:buChar char="•"/>
            </a:pPr>
            <a:r>
              <a:rPr lang="en-US" altLang="en-US" sz="1600" dirty="0"/>
              <a:t>Jan</a:t>
            </a:r>
            <a:r>
              <a:rPr lang="en-US" altLang="en-US" sz="1600" b="0" dirty="0"/>
              <a:t>. 17</a:t>
            </a:r>
            <a:r>
              <a:rPr lang="en-US" altLang="en-US" sz="1600" b="0" baseline="30000" dirty="0"/>
              <a:t>th</a:t>
            </a:r>
            <a:r>
              <a:rPr lang="en-US" altLang="en-US" sz="1600" b="0" dirty="0"/>
              <a:t> 	Mon.	13:30 – 15:30 ET</a:t>
            </a:r>
          </a:p>
          <a:p>
            <a:pPr lvl="1">
              <a:buFont typeface="Arial" panose="020B0604020202020204" pitchFamily="34" charset="0"/>
              <a:buChar char="•"/>
            </a:pPr>
            <a:r>
              <a:rPr lang="en-US" altLang="en-US" sz="1600" b="0" dirty="0"/>
              <a:t>Jan. </a:t>
            </a:r>
            <a:r>
              <a:rPr lang="en-US" altLang="en-US" sz="1600" dirty="0"/>
              <a:t>20</a:t>
            </a:r>
            <a:r>
              <a:rPr lang="en-US" altLang="en-US" sz="1600" b="0" baseline="30000" dirty="0"/>
              <a:t>th</a:t>
            </a:r>
            <a:r>
              <a:rPr lang="en-US" altLang="en-US" sz="1600" b="0" dirty="0"/>
              <a:t> 	Thu.	13:30 – 15:30 ET</a:t>
            </a:r>
          </a:p>
          <a:p>
            <a:pPr lvl="1">
              <a:buFont typeface="Arial" panose="020B0604020202020204" pitchFamily="34" charset="0"/>
              <a:buChar char="•"/>
            </a:pPr>
            <a:r>
              <a:rPr lang="en-US" altLang="en-US" sz="1600" b="0" dirty="0"/>
              <a:t>Jan. 24</a:t>
            </a:r>
            <a:r>
              <a:rPr lang="en-US" altLang="en-US" sz="1600" b="0" baseline="30000" dirty="0"/>
              <a:t>th</a:t>
            </a:r>
            <a:r>
              <a:rPr lang="en-US" altLang="en-US" sz="1600" b="0" dirty="0"/>
              <a:t> 	Mon.	13:30 – 15:30 ET</a:t>
            </a:r>
          </a:p>
          <a:p>
            <a:pPr lvl="1">
              <a:buFont typeface="Arial" panose="020B0604020202020204" pitchFamily="34" charset="0"/>
              <a:buChar char="•"/>
            </a:pPr>
            <a:endParaRPr lang="en-US" altLang="en-US" sz="600" b="0" dirty="0"/>
          </a:p>
          <a:p>
            <a:pPr>
              <a:buFont typeface="Times New Roman" pitchFamily="16" charset="0"/>
              <a:buChar char="•"/>
            </a:pPr>
            <a:r>
              <a:rPr lang="en-US" sz="2000" b="0" dirty="0"/>
              <a:t>Agenda document is submission: 11-21/1945, for latest revision use </a:t>
            </a:r>
            <a:r>
              <a:rPr lang="en-US" sz="2000" b="0" dirty="0">
                <a:hlinkClick r:id="rId3"/>
              </a:rPr>
              <a:t>link</a:t>
            </a:r>
            <a:r>
              <a:rPr lang="en-US" sz="2000" b="0" dirty="0"/>
              <a:t>.</a:t>
            </a:r>
          </a:p>
          <a:p>
            <a:pPr lvl="1">
              <a:buFont typeface="Arial" panose="020B0604020202020204" pitchFamily="34" charset="0"/>
              <a:buChar char="•"/>
            </a:pPr>
            <a:endParaRPr lang="en-US" sz="1800" dirty="0"/>
          </a:p>
          <a:p>
            <a:pPr marL="457200" lvl="1"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1800" dirty="0"/>
          </a:p>
        </p:txBody>
      </p:sp>
      <p:sp>
        <p:nvSpPr>
          <p:cNvPr id="2" name="Footer Placeholder 1">
            <a:extLst>
              <a:ext uri="{FF2B5EF4-FFF2-40B4-BE49-F238E27FC236}">
                <a16:creationId xmlns:a16="http://schemas.microsoft.com/office/drawing/2014/main" id="{CC9A317D-6AA7-4098-8D81-21D64CF974E0}"/>
              </a:ext>
            </a:extLst>
          </p:cNvPr>
          <p:cNvSpPr>
            <a:spLocks noGrp="1"/>
          </p:cNvSpPr>
          <p:nvPr>
            <p:ph type="ftr" idx="14"/>
          </p:nvPr>
        </p:nvSpPr>
        <p:spPr/>
        <p:txBody>
          <a:bodyPr/>
          <a:lstStyle/>
          <a:p>
            <a:r>
              <a:rPr lang="en-GB"/>
              <a:t>Jonathan Segev, Intel</a:t>
            </a:r>
            <a:endParaRPr lang="en-GB" dirty="0"/>
          </a:p>
        </p:txBody>
      </p:sp>
      <p:sp>
        <p:nvSpPr>
          <p:cNvPr id="3" name="Slide Number Placeholder 2">
            <a:extLst>
              <a:ext uri="{FF2B5EF4-FFF2-40B4-BE49-F238E27FC236}">
                <a16:creationId xmlns:a16="http://schemas.microsoft.com/office/drawing/2014/main" id="{4CAA6E92-C68C-433B-9B2F-A14DF1C7257A}"/>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7" name="Date Placeholder 6">
            <a:extLst>
              <a:ext uri="{FF2B5EF4-FFF2-40B4-BE49-F238E27FC236}">
                <a16:creationId xmlns:a16="http://schemas.microsoft.com/office/drawing/2014/main" id="{167F39ED-FA3B-4EFB-BC59-2FDB561C57C8}"/>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26795227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5620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err="1"/>
              <a:t>TGbb</a:t>
            </a:r>
            <a:r>
              <a:rPr lang="en-GB" dirty="0"/>
              <a:t> (Light Communications)</a:t>
            </a:r>
          </a:p>
        </p:txBody>
      </p:sp>
      <p:sp>
        <p:nvSpPr>
          <p:cNvPr id="4098" name="Rectangle 2"/>
          <p:cNvSpPr>
            <a:spLocks noGrp="1" noChangeArrowheads="1"/>
          </p:cNvSpPr>
          <p:nvPr>
            <p:ph idx="1"/>
          </p:nvPr>
        </p:nvSpPr>
        <p:spPr>
          <a:xfrm>
            <a:off x="914401" y="1412776"/>
            <a:ext cx="10361084" cy="468164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Progress since November 2021</a:t>
            </a:r>
          </a:p>
          <a:p>
            <a:pPr marL="800100" lvl="1" indent="-342900" algn="just">
              <a:buFont typeface="Arial" panose="020B0604020202020204" pitchFamily="34" charset="0"/>
              <a:buChar char="•"/>
            </a:pPr>
            <a:r>
              <a:rPr lang="en-GB" altLang="en-US" sz="1800" dirty="0"/>
              <a:t>Draft 1.0 released for WG LB</a:t>
            </a:r>
          </a:p>
          <a:p>
            <a:pPr marL="400050" algn="just">
              <a:buFont typeface="Arial" panose="020B0604020202020204" pitchFamily="34" charset="0"/>
              <a:buChar char="•"/>
            </a:pPr>
            <a:endParaRPr lang="en-GB" altLang="en-US" sz="2000" dirty="0"/>
          </a:p>
          <a:p>
            <a:pPr marL="400050" algn="just">
              <a:buFont typeface="Arial" panose="020B0604020202020204" pitchFamily="34" charset="0"/>
              <a:buChar char="•"/>
            </a:pPr>
            <a:r>
              <a:rPr lang="en-GB" altLang="en-US" sz="2000" dirty="0"/>
              <a:t>Goals for Jan. 2022 meeting (agenda in doc. 11-21/1991)</a:t>
            </a:r>
          </a:p>
          <a:p>
            <a:pPr marL="800100" lvl="1" algn="just">
              <a:buFont typeface="Arial" panose="020B0604020202020204" pitchFamily="34" charset="0"/>
              <a:buChar char="•"/>
            </a:pPr>
            <a:r>
              <a:rPr lang="en-GB" altLang="en-US" sz="1800" dirty="0"/>
              <a:t>Review and resolve comments against D1.0</a:t>
            </a:r>
          </a:p>
          <a:p>
            <a:pPr marL="800100" lvl="1" algn="just">
              <a:buFont typeface="Arial" panose="020B0604020202020204" pitchFamily="34" charset="0"/>
              <a:buChar char="•"/>
            </a:pPr>
            <a:endParaRPr lang="en-GB" altLang="en-US" sz="1800" dirty="0"/>
          </a:p>
          <a:p>
            <a:pPr marL="800100" lvl="1" algn="just">
              <a:buFont typeface="Arial" panose="020B0604020202020204" pitchFamily="34" charset="0"/>
              <a:buChar char="•"/>
            </a:pPr>
            <a:endParaRPr lang="en-GB" altLang="en-US" sz="1600" dirty="0"/>
          </a:p>
        </p:txBody>
      </p:sp>
      <p:sp>
        <p:nvSpPr>
          <p:cNvPr id="2" name="Footer Placeholder 1">
            <a:extLst>
              <a:ext uri="{FF2B5EF4-FFF2-40B4-BE49-F238E27FC236}">
                <a16:creationId xmlns:a16="http://schemas.microsoft.com/office/drawing/2014/main" id="{3274E33D-7C82-4E2B-8188-F1A8C3648A3E}"/>
              </a:ext>
            </a:extLst>
          </p:cNvPr>
          <p:cNvSpPr>
            <a:spLocks noGrp="1"/>
          </p:cNvSpPr>
          <p:nvPr>
            <p:ph type="ftr" idx="14"/>
          </p:nvPr>
        </p:nvSpPr>
        <p:spPr/>
        <p:txBody>
          <a:bodyPr/>
          <a:lstStyle/>
          <a:p>
            <a:r>
              <a:rPr lang="en-GB"/>
              <a:t>Nikola Serafimovski, pureLiFi</a:t>
            </a:r>
            <a:endParaRPr lang="en-GB" dirty="0"/>
          </a:p>
        </p:txBody>
      </p:sp>
      <p:sp>
        <p:nvSpPr>
          <p:cNvPr id="3" name="Slide Number Placeholder 2">
            <a:extLst>
              <a:ext uri="{FF2B5EF4-FFF2-40B4-BE49-F238E27FC236}">
                <a16:creationId xmlns:a16="http://schemas.microsoft.com/office/drawing/2014/main" id="{927379B7-6537-48B5-9398-949FA2D34F27}"/>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7" name="Date Placeholder 6">
            <a:extLst>
              <a:ext uri="{FF2B5EF4-FFF2-40B4-BE49-F238E27FC236}">
                <a16:creationId xmlns:a16="http://schemas.microsoft.com/office/drawing/2014/main" id="{4DE17A3F-473E-4376-BA67-B2E954F3AA7D}"/>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11061089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908720"/>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276872"/>
            <a:ext cx="10361084" cy="4113213"/>
          </a:xfrm>
        </p:spPr>
        <p:txBody>
          <a:bodyPr/>
          <a:lstStyle/>
          <a:p>
            <a:pPr>
              <a:buFont typeface="Arial"/>
              <a:buChar char="•"/>
            </a:pPr>
            <a:r>
              <a:rPr lang="en-US" sz="2000" dirty="0">
                <a:solidFill>
                  <a:schemeClr val="tx1"/>
                </a:solidFill>
              </a:rPr>
              <a:t>Progress since last meeting:</a:t>
            </a:r>
          </a:p>
          <a:p>
            <a:pPr lvl="1">
              <a:buFont typeface="Arial"/>
              <a:buChar char="•"/>
            </a:pPr>
            <a:r>
              <a:rPr lang="en-US" sz="1800" dirty="0">
                <a:solidFill>
                  <a:schemeClr val="tx1"/>
                </a:solidFill>
              </a:rPr>
              <a:t>D2.0 available for sale</a:t>
            </a:r>
          </a:p>
          <a:p>
            <a:pPr lvl="1">
              <a:buFont typeface="Arial"/>
              <a:buChar char="•"/>
            </a:pPr>
            <a:r>
              <a:rPr lang="en-US" sz="1800" dirty="0">
                <a:solidFill>
                  <a:schemeClr val="tx1"/>
                </a:solidFill>
              </a:rPr>
              <a:t>Produced D2.1 reflecting all approved comment resolutions from November meeting</a:t>
            </a:r>
          </a:p>
          <a:p>
            <a:pPr lvl="1">
              <a:buFont typeface="Arial"/>
              <a:buChar char="•"/>
            </a:pPr>
            <a:r>
              <a:rPr lang="en-US" sz="1800" dirty="0">
                <a:solidFill>
                  <a:schemeClr val="tx1"/>
                </a:solidFill>
              </a:rPr>
              <a:t>Conducted 6 </a:t>
            </a:r>
            <a:r>
              <a:rPr lang="en-US" sz="1800" dirty="0" err="1">
                <a:solidFill>
                  <a:schemeClr val="tx1"/>
                </a:solidFill>
              </a:rPr>
              <a:t>telcos</a:t>
            </a:r>
            <a:endParaRPr lang="en-US" sz="1800" dirty="0">
              <a:solidFill>
                <a:schemeClr val="tx1"/>
              </a:solidFill>
            </a:endParaRPr>
          </a:p>
          <a:p>
            <a:pPr lvl="1">
              <a:buFont typeface="Arial"/>
              <a:buChar char="•"/>
            </a:pPr>
            <a:r>
              <a:rPr lang="en-US" sz="1800" dirty="0">
                <a:solidFill>
                  <a:schemeClr val="tx1"/>
                </a:solidFill>
              </a:rPr>
              <a:t>Discussion of potential issue with Japanese regulation; issue resolved (see 11-21/1939r1)</a:t>
            </a:r>
          </a:p>
          <a:p>
            <a:pPr lvl="1">
              <a:buFont typeface="Arial"/>
              <a:buChar char="•"/>
            </a:pPr>
            <a:r>
              <a:rPr lang="en-US" sz="1800" dirty="0">
                <a:solidFill>
                  <a:schemeClr val="tx1"/>
                </a:solidFill>
              </a:rPr>
              <a:t>Discussion of several CIDs to align comment resolution</a:t>
            </a:r>
          </a:p>
          <a:p>
            <a:pPr lvl="2">
              <a:buFont typeface="Arial"/>
              <a:buChar char="•"/>
            </a:pPr>
            <a:r>
              <a:rPr lang="en-US" sz="1600" dirty="0">
                <a:solidFill>
                  <a:schemeClr val="tx1"/>
                </a:solidFill>
              </a:rPr>
              <a:t>Resolution for 33 CIDs approved</a:t>
            </a:r>
          </a:p>
          <a:p>
            <a:pPr lvl="2">
              <a:buFont typeface="Arial"/>
              <a:buChar char="•"/>
            </a:pPr>
            <a:r>
              <a:rPr lang="en-US" sz="1600" dirty="0">
                <a:solidFill>
                  <a:schemeClr val="tx1"/>
                </a:solidFill>
              </a:rPr>
              <a:t>Resolutions for approx. 70 CIDs ready for discussion</a:t>
            </a:r>
          </a:p>
          <a:p>
            <a:pPr>
              <a:buFont typeface="Arial"/>
              <a:buChar char="•"/>
            </a:pPr>
            <a:r>
              <a:rPr lang="en-US" sz="2000" dirty="0">
                <a:solidFill>
                  <a:schemeClr val="tx1"/>
                </a:solidFill>
              </a:rPr>
              <a:t>Goals for this meeting:</a:t>
            </a:r>
          </a:p>
          <a:p>
            <a:pPr lvl="1">
              <a:buFont typeface="Arial"/>
              <a:buChar char="•"/>
            </a:pPr>
            <a:r>
              <a:rPr lang="en-US" sz="1800" dirty="0">
                <a:solidFill>
                  <a:schemeClr val="tx1"/>
                </a:solidFill>
              </a:rPr>
              <a:t>Work on comment resolutions</a:t>
            </a:r>
          </a:p>
          <a:p>
            <a:pPr lvl="1">
              <a:buFont typeface="Arial"/>
              <a:buChar char="•"/>
            </a:pPr>
            <a:r>
              <a:rPr lang="en-US" sz="1800">
                <a:solidFill>
                  <a:schemeClr val="tx1"/>
                </a:solidFill>
              </a:rPr>
              <a:t>Review </a:t>
            </a:r>
            <a:r>
              <a:rPr lang="en-US" sz="1800" dirty="0">
                <a:solidFill>
                  <a:schemeClr val="tx1"/>
                </a:solidFill>
              </a:rPr>
              <a:t>time-line</a:t>
            </a:r>
          </a:p>
          <a:p>
            <a:pPr lvl="2">
              <a:buFont typeface="Arial"/>
              <a:buChar char="•"/>
            </a:pPr>
            <a:endParaRPr lang="en-US" sz="1600" dirty="0">
              <a:solidFill>
                <a:schemeClr val="tx1"/>
              </a:solidFill>
            </a:endParaRPr>
          </a:p>
        </p:txBody>
      </p:sp>
      <p:sp>
        <p:nvSpPr>
          <p:cNvPr id="7" name="Footer Placeholder 6">
            <a:extLst>
              <a:ext uri="{FF2B5EF4-FFF2-40B4-BE49-F238E27FC236}">
                <a16:creationId xmlns:a16="http://schemas.microsoft.com/office/drawing/2014/main" id="{6D7585A0-A863-47C1-89CB-567A6972D349}"/>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94A5A47F-A5FD-4E6E-B6FF-2A303A35BF6E}"/>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9" name="Date Placeholder 8">
            <a:extLst>
              <a:ext uri="{FF2B5EF4-FFF2-40B4-BE49-F238E27FC236}">
                <a16:creationId xmlns:a16="http://schemas.microsoft.com/office/drawing/2014/main" id="{C3958B02-DCD0-40A1-A5EC-5CD42BE9567A}"/>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700666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914401" y="836712"/>
            <a:ext cx="10361084" cy="1065213"/>
          </a:xfrm>
        </p:spPr>
        <p:txBody>
          <a:bodyPr/>
          <a:lstStyle/>
          <a:p>
            <a:r>
              <a:rPr lang="en-US" dirty="0"/>
              <a:t>IEEE 802.11 </a:t>
            </a:r>
            <a:r>
              <a:rPr lang="en-US" dirty="0" err="1"/>
              <a:t>TGbc</a:t>
            </a:r>
            <a:br>
              <a:rPr lang="en-US" dirty="0"/>
            </a:br>
            <a:r>
              <a:rPr lang="en-US" b="0" dirty="0"/>
              <a:t>Broadcast Services</a:t>
            </a:r>
            <a:br>
              <a:rPr lang="en-US" dirty="0"/>
            </a:br>
            <a:r>
              <a:rPr lang="en-US" dirty="0"/>
              <a:t>Chair: Marc Emmelmann</a:t>
            </a:r>
          </a:p>
        </p:txBody>
      </p:sp>
      <p:sp>
        <p:nvSpPr>
          <p:cNvPr id="3" name="Inhaltsplatzhalter 2"/>
          <p:cNvSpPr>
            <a:spLocks noGrp="1"/>
          </p:cNvSpPr>
          <p:nvPr>
            <p:ph idx="1"/>
          </p:nvPr>
        </p:nvSpPr>
        <p:spPr>
          <a:xfrm>
            <a:off x="914401" y="2124099"/>
            <a:ext cx="10361084" cy="4113213"/>
          </a:xfrm>
        </p:spPr>
        <p:txBody>
          <a:bodyPr/>
          <a:lstStyle/>
          <a:p>
            <a:pPr>
              <a:buFont typeface="Arial"/>
              <a:buChar char="•"/>
            </a:pPr>
            <a:r>
              <a:rPr lang="en-US" dirty="0">
                <a:solidFill>
                  <a:schemeClr val="tx1"/>
                </a:solidFill>
              </a:rPr>
              <a:t>This week 5 Meeting slots:  </a:t>
            </a:r>
          </a:p>
          <a:p>
            <a:pPr lvl="1">
              <a:buFont typeface="Arial"/>
              <a:buChar char="•"/>
            </a:pPr>
            <a:r>
              <a:rPr lang="en-US" dirty="0">
                <a:solidFill>
                  <a:schemeClr val="tx1"/>
                </a:solidFill>
              </a:rPr>
              <a:t>Mon 11:15 – 13:15h</a:t>
            </a:r>
          </a:p>
          <a:p>
            <a:pPr lvl="1">
              <a:buFont typeface="Arial"/>
              <a:buChar char="•"/>
            </a:pPr>
            <a:r>
              <a:rPr lang="en-US" dirty="0">
                <a:solidFill>
                  <a:schemeClr val="tx1"/>
                </a:solidFill>
              </a:rPr>
              <a:t>Tue 09:00 – 11:00h</a:t>
            </a:r>
          </a:p>
          <a:p>
            <a:pPr lvl="1">
              <a:buFont typeface="Arial"/>
              <a:buChar char="•"/>
            </a:pPr>
            <a:r>
              <a:rPr lang="en-US" dirty="0">
                <a:solidFill>
                  <a:schemeClr val="tx1"/>
                </a:solidFill>
              </a:rPr>
              <a:t>Wed 09:00 – 11:00h</a:t>
            </a:r>
          </a:p>
          <a:p>
            <a:pPr lvl="1">
              <a:buFont typeface="Arial"/>
              <a:buChar char="•"/>
            </a:pPr>
            <a:r>
              <a:rPr lang="en-US" dirty="0">
                <a:solidFill>
                  <a:schemeClr val="tx1"/>
                </a:solidFill>
              </a:rPr>
              <a:t>Thu 11:15 – 13:15h</a:t>
            </a:r>
          </a:p>
          <a:p>
            <a:pPr lvl="1">
              <a:buFont typeface="Arial"/>
              <a:buChar char="•"/>
            </a:pPr>
            <a:r>
              <a:rPr lang="en-US" dirty="0">
                <a:solidFill>
                  <a:schemeClr val="tx1"/>
                </a:solidFill>
              </a:rPr>
              <a:t>Fri 09:00 – 11:00h</a:t>
            </a:r>
          </a:p>
          <a:p>
            <a:pPr lvl="1">
              <a:buFont typeface="Arial"/>
              <a:buChar char="•"/>
            </a:pPr>
            <a:endParaRPr lang="en-US" dirty="0">
              <a:solidFill>
                <a:schemeClr val="tx1"/>
              </a:solidFill>
            </a:endParaRPr>
          </a:p>
          <a:p>
            <a:pPr>
              <a:buFont typeface="Arial"/>
              <a:buChar char="•"/>
            </a:pPr>
            <a:r>
              <a:rPr lang="en-US" dirty="0">
                <a:solidFill>
                  <a:schemeClr val="tx1"/>
                </a:solidFill>
              </a:rPr>
              <a:t>Agenda: 11-21/1954</a:t>
            </a:r>
          </a:p>
          <a:p>
            <a:pPr>
              <a:buFont typeface="Arial"/>
              <a:buChar char="•"/>
            </a:pPr>
            <a:r>
              <a:rPr lang="en-US" dirty="0">
                <a:solidFill>
                  <a:schemeClr val="tx1"/>
                </a:solidFill>
              </a:rPr>
              <a:t>Note – </a:t>
            </a:r>
            <a:r>
              <a:rPr lang="en-US" dirty="0" err="1">
                <a:solidFill>
                  <a:schemeClr val="tx1"/>
                </a:solidFill>
              </a:rPr>
              <a:t>TGbc</a:t>
            </a:r>
            <a:r>
              <a:rPr lang="en-US" dirty="0">
                <a:solidFill>
                  <a:schemeClr val="tx1"/>
                </a:solidFill>
              </a:rPr>
              <a:t> Telco Schedule</a:t>
            </a:r>
          </a:p>
          <a:p>
            <a:pPr lvl="1">
              <a:buFont typeface="Arial"/>
              <a:buChar char="•"/>
            </a:pPr>
            <a:r>
              <a:rPr lang="en-US" dirty="0">
                <a:solidFill>
                  <a:schemeClr val="tx1"/>
                </a:solidFill>
              </a:rPr>
              <a:t>Weekly 1-hour </a:t>
            </a:r>
            <a:r>
              <a:rPr lang="en-US" dirty="0" err="1">
                <a:solidFill>
                  <a:schemeClr val="tx1"/>
                </a:solidFill>
              </a:rPr>
              <a:t>telcos</a:t>
            </a:r>
            <a:endParaRPr lang="en-US" dirty="0">
              <a:solidFill>
                <a:schemeClr val="tx1"/>
              </a:solidFill>
            </a:endParaRPr>
          </a:p>
          <a:p>
            <a:pPr lvl="1">
              <a:buFont typeface="Arial"/>
              <a:buChar char="•"/>
            </a:pPr>
            <a:r>
              <a:rPr lang="en-US" dirty="0">
                <a:solidFill>
                  <a:schemeClr val="tx1"/>
                </a:solidFill>
              </a:rPr>
              <a:t>Tuesdays 10:00h – 11:00h ET</a:t>
            </a:r>
          </a:p>
        </p:txBody>
      </p:sp>
      <p:sp>
        <p:nvSpPr>
          <p:cNvPr id="7" name="Footer Placeholder 6">
            <a:extLst>
              <a:ext uri="{FF2B5EF4-FFF2-40B4-BE49-F238E27FC236}">
                <a16:creationId xmlns:a16="http://schemas.microsoft.com/office/drawing/2014/main" id="{1B95D9C7-4AB1-42E8-BBCC-61E09ECEF1D9}"/>
              </a:ext>
            </a:extLst>
          </p:cNvPr>
          <p:cNvSpPr>
            <a:spLocks noGrp="1"/>
          </p:cNvSpPr>
          <p:nvPr>
            <p:ph type="ftr" idx="14"/>
          </p:nvPr>
        </p:nvSpPr>
        <p:spPr/>
        <p:txBody>
          <a:bodyPr/>
          <a:lstStyle/>
          <a:p>
            <a:r>
              <a:rPr lang="en-GB"/>
              <a:t>Marc Emmelmann, Koden-TI</a:t>
            </a:r>
            <a:endParaRPr lang="en-GB" dirty="0"/>
          </a:p>
        </p:txBody>
      </p:sp>
      <p:sp>
        <p:nvSpPr>
          <p:cNvPr id="8" name="Slide Number Placeholder 7">
            <a:extLst>
              <a:ext uri="{FF2B5EF4-FFF2-40B4-BE49-F238E27FC236}">
                <a16:creationId xmlns:a16="http://schemas.microsoft.com/office/drawing/2014/main" id="{72EB77CE-9341-4D62-84BF-57F55BC8C55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9" name="Date Placeholder 8">
            <a:extLst>
              <a:ext uri="{FF2B5EF4-FFF2-40B4-BE49-F238E27FC236}">
                <a16:creationId xmlns:a16="http://schemas.microsoft.com/office/drawing/2014/main" id="{9E30A9AF-DB43-466B-B30B-4E3BF427F88D}"/>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2091810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14401" y="2514600"/>
            <a:ext cx="10361084" cy="3960813"/>
          </a:xfrm>
          <a:ln/>
        </p:spPr>
        <p:txBody>
          <a:bodyPr numCol="2">
            <a:normAutofit fontScale="92500"/>
          </a:bodyPr>
          <a:lstStyle/>
          <a:p>
            <a:pPr>
              <a:buFont typeface="Arial" panose="020B0604020202020204" pitchFamily="34" charset="0"/>
              <a:buChar char="•"/>
            </a:pPr>
            <a:r>
              <a:rPr lang="en-US" altLang="en-US"/>
              <a:t>Editors Meeting
ANA
ARC SC (Architecture)
Coex SC
PAR Review SC
WNG SC (Wireless Next Generation)
JTC1 802 SC
TGme (Maintenance)
TGaz (Next Generation Positioning)
TGbb (Light Communication)
TGbc (Broadcast Services)
TGbd (Next Gen V2X)
TGbe (Extremely High Throughput)
TGbf (WLAN Sensing)
TGbh (Random and Changing MAC Addresses)
TGbi (Enhanced Data Privacy)
ITU AHG (ITU Liaison)</a:t>
            </a:r>
            <a:endParaRPr lang="en-US" altLang="en-US" dirty="0"/>
          </a:p>
        </p:txBody>
      </p:sp>
      <p:sp>
        <p:nvSpPr>
          <p:cNvPr id="7" name="Rectangle 3"/>
          <p:cNvSpPr txBox="1">
            <a:spLocks noChangeArrowheads="1"/>
          </p:cNvSpPr>
          <p:nvPr/>
        </p:nvSpPr>
        <p:spPr bwMode="auto">
          <a:xfrm>
            <a:off x="929217" y="1524000"/>
            <a:ext cx="10346268" cy="83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Tx/>
              <a:buNone/>
            </a:pPr>
            <a:r>
              <a:rPr lang="en-US" altLang="en-US" kern="0"/>
              <a:t>This presentation contains the IEEE 802.11 WG snapshot slides for the January 2022 session:</a:t>
            </a:r>
            <a:endParaRPr lang="en-US" altLang="en-US" kern="0" dirty="0"/>
          </a:p>
        </p:txBody>
      </p:sp>
      <p:sp>
        <p:nvSpPr>
          <p:cNvPr id="2" name="Date Placeholder 1">
            <a:extLst>
              <a:ext uri="{FF2B5EF4-FFF2-40B4-BE49-F238E27FC236}">
                <a16:creationId xmlns:a16="http://schemas.microsoft.com/office/drawing/2014/main" id="{DFB666A6-185F-47FB-AEA0-766DDDE16AA5}"/>
              </a:ext>
            </a:extLst>
          </p:cNvPr>
          <p:cNvSpPr>
            <a:spLocks noGrp="1"/>
          </p:cNvSpPr>
          <p:nvPr>
            <p:ph type="dt" idx="15"/>
          </p:nvPr>
        </p:nvSpPr>
        <p:spPr/>
        <p:txBody>
          <a:bodyPr/>
          <a:lstStyle/>
          <a:p>
            <a:r>
              <a:rPr lang="en-US"/>
              <a:t>January 2022</a:t>
            </a:r>
            <a:endParaRPr lang="en-GB" dirty="0"/>
          </a:p>
        </p:txBody>
      </p:sp>
      <p:sp>
        <p:nvSpPr>
          <p:cNvPr id="3" name="Footer Placeholder 2">
            <a:extLst>
              <a:ext uri="{FF2B5EF4-FFF2-40B4-BE49-F238E27FC236}">
                <a16:creationId xmlns:a16="http://schemas.microsoft.com/office/drawing/2014/main" id="{0D4B2DB7-17B5-4C11-97B9-4D1CDE2D9EF8}"/>
              </a:ext>
            </a:extLst>
          </p:cNvPr>
          <p:cNvSpPr>
            <a:spLocks noGrp="1"/>
          </p:cNvSpPr>
          <p:nvPr>
            <p:ph type="ftr" idx="14"/>
          </p:nvPr>
        </p:nvSpPr>
        <p:spPr/>
        <p:txBody>
          <a:bodyPr/>
          <a:lstStyle/>
          <a:p>
            <a:r>
              <a:rPr lang="en-GB"/>
              <a:t>Robert Stacey, Intel</a:t>
            </a:r>
            <a:endParaRPr lang="en-GB" dirty="0"/>
          </a:p>
        </p:txBody>
      </p:sp>
      <p:sp>
        <p:nvSpPr>
          <p:cNvPr id="4" name="Slide Number Placeholder 3">
            <a:extLst>
              <a:ext uri="{FF2B5EF4-FFF2-40B4-BE49-F238E27FC236}">
                <a16:creationId xmlns:a16="http://schemas.microsoft.com/office/drawing/2014/main" id="{63E7312F-9F6F-468E-B3BB-D981CB64375E}"/>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Snapshot of </a:t>
            </a:r>
            <a:r>
              <a:rPr lang="en-US" altLang="zh-CN" dirty="0" err="1"/>
              <a:t>TGbd</a:t>
            </a:r>
            <a:r>
              <a:rPr lang="en-US" altLang="zh-CN" dirty="0"/>
              <a:t> for Jan 2022 IEEE 802.11 Interim</a:t>
            </a:r>
            <a:endParaRPr lang="zh-CN" altLang="en-US" dirty="0"/>
          </a:p>
        </p:txBody>
      </p:sp>
      <p:sp>
        <p:nvSpPr>
          <p:cNvPr id="3" name="内容占位符 2"/>
          <p:cNvSpPr>
            <a:spLocks noGrp="1"/>
          </p:cNvSpPr>
          <p:nvPr>
            <p:ph idx="1"/>
          </p:nvPr>
        </p:nvSpPr>
        <p:spPr>
          <a:xfrm>
            <a:off x="914400" y="1969770"/>
            <a:ext cx="10361295" cy="4354830"/>
          </a:xfrm>
        </p:spPr>
        <p:txBody>
          <a:bodyPr>
            <a:normAutofit fontScale="87500" lnSpcReduction="10000"/>
          </a:bodyPr>
          <a:lstStyle/>
          <a:p>
            <a:r>
              <a:rPr lang="en-GB" altLang="en-US" dirty="0"/>
              <a:t>Since Nov 20</a:t>
            </a:r>
            <a:r>
              <a:rPr lang="en-US" altLang="en-GB" dirty="0"/>
              <a:t>21</a:t>
            </a:r>
            <a:r>
              <a:rPr lang="en-GB" altLang="en-US" dirty="0"/>
              <a:t> </a:t>
            </a:r>
            <a:r>
              <a:rPr lang="en-US" altLang="en-GB" dirty="0"/>
              <a:t>IEEE 802.11 plenary </a:t>
            </a:r>
            <a:r>
              <a:rPr lang="en-GB" altLang="en-US" dirty="0"/>
              <a:t>meeting</a:t>
            </a:r>
          </a:p>
          <a:p>
            <a:pPr marL="800100" lvl="1">
              <a:buFontTx/>
              <a:buChar char="-"/>
            </a:pPr>
            <a:r>
              <a:rPr lang="en-US" altLang="en-GB" sz="2100" dirty="0"/>
              <a:t>The </a:t>
            </a:r>
            <a:r>
              <a:rPr lang="en-US" altLang="en-GB" sz="2100" dirty="0" err="1"/>
              <a:t>TGbd</a:t>
            </a:r>
            <a:r>
              <a:rPr lang="en-US" altLang="en-GB" sz="2100" dirty="0"/>
              <a:t> tech editor generated IEEE P802.11bd D3.0.</a:t>
            </a:r>
          </a:p>
          <a:p>
            <a:pPr marL="800100" lvl="1">
              <a:buFontTx/>
              <a:buChar char="-"/>
            </a:pPr>
            <a:r>
              <a:rPr lang="en-US" altLang="en-GB" sz="2100" dirty="0"/>
              <a:t>A 15-day WG Recirculation LB 259 was announced from Dec 2 to Dec 16. LB 259 successfully passed with 93.7% approval percentage with totally 107 comments collected.</a:t>
            </a:r>
          </a:p>
          <a:p>
            <a:pPr marL="800100" lvl="1">
              <a:buFontTx/>
              <a:buChar char="-"/>
            </a:pPr>
            <a:r>
              <a:rPr lang="en-US" altLang="en-GB" sz="2100" dirty="0"/>
              <a:t>3 TCs were organized to assign the LB259 comments and proceed comment resolutions.</a:t>
            </a:r>
          </a:p>
          <a:p>
            <a:pPr marL="800100" lvl="1">
              <a:buFontTx/>
              <a:buChar char="-"/>
            </a:pPr>
            <a:r>
              <a:rPr lang="en-US" altLang="en-GB" sz="2100" dirty="0"/>
              <a:t>The minutes for Nov plenary week and following teleconferences are as below:</a:t>
            </a:r>
          </a:p>
          <a:p>
            <a:pPr marL="1085850" lvl="2" indent="-342900">
              <a:buFontTx/>
              <a:buChar char="-"/>
            </a:pPr>
            <a:r>
              <a:rPr lang="en-US" altLang="zh-CN" sz="1900" dirty="0">
                <a:latin typeface="Calibri" panose="020F0502020204030204" pitchFamily="34" charset="0"/>
                <a:cs typeface="Calibri" panose="020F0502020204030204" pitchFamily="34" charset="0"/>
                <a:hlinkClick r:id="rId2"/>
              </a:rPr>
              <a:t>https://mentor.ieee.org/802.11/dcn/21/11-21-1863-00-00bd-tgbd-november-plenary-2021-teleconference-minutes.docx</a:t>
            </a:r>
            <a:endParaRPr lang="en-US" altLang="zh-CN" sz="1900" dirty="0">
              <a:latin typeface="Calibri" panose="020F0502020204030204" pitchFamily="34" charset="0"/>
              <a:cs typeface="Calibri" panose="020F0502020204030204" pitchFamily="34" charset="0"/>
            </a:endParaRPr>
          </a:p>
          <a:p>
            <a:pPr marL="1085850" lvl="2" indent="-342900">
              <a:buFontTx/>
              <a:buChar char="-"/>
            </a:pPr>
            <a:r>
              <a:rPr lang="en-US" altLang="zh-CN" sz="2000" u="sng" dirty="0" err="1"/>
              <a:t>tbc</a:t>
            </a:r>
            <a:endParaRPr lang="en-US" altLang="zh-CN" sz="2000" u="sng" dirty="0"/>
          </a:p>
          <a:p>
            <a:pPr marL="800100" lvl="1">
              <a:buFontTx/>
              <a:buChar char="-"/>
            </a:pPr>
            <a:r>
              <a:rPr lang="en-US" altLang="en-GB" sz="2100" dirty="0"/>
              <a:t>During the IEEE 802.11 Jan Interim week,  4 </a:t>
            </a:r>
            <a:r>
              <a:rPr lang="en-US" altLang="en-GB" sz="2100" dirty="0" err="1"/>
              <a:t>TGbd</a:t>
            </a:r>
            <a:r>
              <a:rPr lang="en-US" altLang="en-GB" sz="2100" dirty="0"/>
              <a:t> sessions are planned from Tuesday to Friday. The </a:t>
            </a:r>
            <a:r>
              <a:rPr lang="en-US" altLang="en-GB" sz="2100" dirty="0" err="1"/>
              <a:t>TGbd</a:t>
            </a:r>
            <a:r>
              <a:rPr lang="en-US" altLang="en-GB" sz="2100" dirty="0"/>
              <a:t> agenda for Jan interim week is included in the latest revision of 11-21/2000.</a:t>
            </a:r>
          </a:p>
          <a:p>
            <a:pPr marL="57150" indent="0"/>
            <a:endParaRPr lang="en-US" altLang="en-GB" dirty="0"/>
          </a:p>
          <a:p>
            <a:pPr marL="57150" indent="0"/>
            <a:r>
              <a:rPr lang="en-US" altLang="en-GB" dirty="0"/>
              <a:t>Goal for IEEE 802.11 Jan 2022 interim week: </a:t>
            </a:r>
          </a:p>
          <a:p>
            <a:pPr marL="800100" lvl="1" indent="-342900">
              <a:buFontTx/>
              <a:buChar char="-"/>
            </a:pPr>
            <a:r>
              <a:rPr lang="en-US" altLang="en-GB" dirty="0"/>
              <a:t>Proceed comment resolutions for LB 259</a:t>
            </a:r>
          </a:p>
        </p:txBody>
      </p:sp>
      <p:sp>
        <p:nvSpPr>
          <p:cNvPr id="7" name="Footer Placeholder 6">
            <a:extLst>
              <a:ext uri="{FF2B5EF4-FFF2-40B4-BE49-F238E27FC236}">
                <a16:creationId xmlns:a16="http://schemas.microsoft.com/office/drawing/2014/main" id="{3FC531FF-4282-4373-AD3E-184C1D116362}"/>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47833A55-A522-4919-865E-9826DE5A81C9}"/>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9" name="Date Placeholder 8">
            <a:extLst>
              <a:ext uri="{FF2B5EF4-FFF2-40B4-BE49-F238E27FC236}">
                <a16:creationId xmlns:a16="http://schemas.microsoft.com/office/drawing/2014/main" id="{8D75F2F7-285B-4B7D-8F72-1B1F49D13F8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7927674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Sessions in Interim week</a:t>
            </a:r>
            <a:endParaRPr lang="zh-CN" altLang="en-US" dirty="0"/>
          </a:p>
        </p:txBody>
      </p:sp>
      <p:sp>
        <p:nvSpPr>
          <p:cNvPr id="3" name="内容占位符 2"/>
          <p:cNvSpPr>
            <a:spLocks noGrp="1"/>
          </p:cNvSpPr>
          <p:nvPr>
            <p:ph idx="1"/>
          </p:nvPr>
        </p:nvSpPr>
        <p:spPr>
          <a:xfrm>
            <a:off x="1066801" y="2209800"/>
            <a:ext cx="10322984" cy="3200400"/>
          </a:xfrm>
        </p:spPr>
        <p:txBody>
          <a:bodyPr>
            <a:normAutofit/>
          </a:bodyPr>
          <a:lstStyle/>
          <a:p>
            <a:pPr>
              <a:spcAft>
                <a:spcPts val="600"/>
              </a:spcAft>
              <a:buFont typeface="Arial" panose="020B0604020202020204" pitchFamily="34" charset="0"/>
              <a:buChar char="•"/>
            </a:pPr>
            <a:r>
              <a:rPr lang="en-US" altLang="zh-CN" dirty="0">
                <a:solidFill>
                  <a:srgbClr val="00B050"/>
                </a:solidFill>
                <a:cs typeface="+mn-ea"/>
                <a:sym typeface="+mn-ea"/>
              </a:rPr>
              <a:t>Jan 18</a:t>
            </a:r>
            <a:r>
              <a:rPr lang="en-US" altLang="zh-CN" baseline="30000" dirty="0">
                <a:solidFill>
                  <a:srgbClr val="00B050"/>
                </a:solidFill>
                <a:cs typeface="+mn-ea"/>
                <a:sym typeface="+mn-ea"/>
              </a:rPr>
              <a:t>th</a:t>
            </a:r>
            <a:r>
              <a:rPr lang="en-US" altLang="zh-CN" dirty="0">
                <a:solidFill>
                  <a:srgbClr val="00B050"/>
                </a:solidFill>
                <a:cs typeface="+mn-ea"/>
                <a:sym typeface="+mn-ea"/>
              </a:rPr>
              <a:t>, 2022, 	9:00am ~ 11:00am, ET</a:t>
            </a:r>
          </a:p>
          <a:p>
            <a:pPr>
              <a:spcAft>
                <a:spcPts val="600"/>
              </a:spcAft>
              <a:buFont typeface="Arial" panose="020B0604020202020204" pitchFamily="34" charset="0"/>
              <a:buChar char="•"/>
            </a:pPr>
            <a:r>
              <a:rPr lang="en-US" altLang="zh-CN" dirty="0">
                <a:solidFill>
                  <a:srgbClr val="00B050"/>
                </a:solidFill>
                <a:cs typeface="+mn-ea"/>
                <a:sym typeface="+mn-ea"/>
              </a:rPr>
              <a:t>Jan 19</a:t>
            </a:r>
            <a:r>
              <a:rPr lang="en-US" altLang="zh-CN" baseline="30000" dirty="0">
                <a:solidFill>
                  <a:srgbClr val="00B050"/>
                </a:solidFill>
                <a:cs typeface="+mn-ea"/>
                <a:sym typeface="+mn-ea"/>
              </a:rPr>
              <a:t>th</a:t>
            </a:r>
            <a:r>
              <a:rPr lang="en-US" altLang="zh-CN" dirty="0">
                <a:solidFill>
                  <a:srgbClr val="00B050"/>
                </a:solidFill>
                <a:cs typeface="+mn-ea"/>
                <a:sym typeface="+mn-ea"/>
              </a:rPr>
              <a:t>, 2022, 	11:15am ~ 13:15, ET</a:t>
            </a:r>
          </a:p>
          <a:p>
            <a:pPr>
              <a:spcAft>
                <a:spcPts val="600"/>
              </a:spcAft>
              <a:buFont typeface="Arial" panose="020B0604020202020204" pitchFamily="34" charset="0"/>
              <a:buChar char="•"/>
            </a:pPr>
            <a:r>
              <a:rPr lang="en-US" altLang="zh-CN" dirty="0">
                <a:solidFill>
                  <a:srgbClr val="00B050"/>
                </a:solidFill>
                <a:cs typeface="+mn-ea"/>
                <a:sym typeface="+mn-ea"/>
              </a:rPr>
              <a:t>Jan 20</a:t>
            </a:r>
            <a:r>
              <a:rPr lang="en-US" altLang="zh-CN" baseline="30000" dirty="0">
                <a:solidFill>
                  <a:srgbClr val="00B050"/>
                </a:solidFill>
                <a:cs typeface="+mn-ea"/>
                <a:sym typeface="+mn-ea"/>
              </a:rPr>
              <a:t>th</a:t>
            </a:r>
            <a:r>
              <a:rPr lang="en-US" altLang="zh-CN" dirty="0">
                <a:solidFill>
                  <a:srgbClr val="00B050"/>
                </a:solidFill>
                <a:cs typeface="+mn-ea"/>
                <a:sym typeface="+mn-ea"/>
              </a:rPr>
              <a:t>, 2022, 	19:00 ~ 21:00am, ET</a:t>
            </a:r>
          </a:p>
          <a:p>
            <a:pPr>
              <a:spcAft>
                <a:spcPts val="600"/>
              </a:spcAft>
              <a:buFont typeface="Arial" panose="020B0604020202020204" pitchFamily="34" charset="0"/>
              <a:buChar char="•"/>
            </a:pPr>
            <a:r>
              <a:rPr lang="en-US" altLang="zh-CN" dirty="0">
                <a:solidFill>
                  <a:srgbClr val="00B050"/>
                </a:solidFill>
                <a:cs typeface="+mn-ea"/>
                <a:sym typeface="+mn-ea"/>
              </a:rPr>
              <a:t>Jan 21</a:t>
            </a:r>
            <a:r>
              <a:rPr lang="en-US" altLang="zh-CN" baseline="30000" dirty="0">
                <a:solidFill>
                  <a:srgbClr val="00B050"/>
                </a:solidFill>
                <a:cs typeface="+mn-ea"/>
                <a:sym typeface="+mn-ea"/>
              </a:rPr>
              <a:t>st</a:t>
            </a:r>
            <a:r>
              <a:rPr lang="en-US" altLang="zh-CN" dirty="0">
                <a:solidFill>
                  <a:srgbClr val="00B050"/>
                </a:solidFill>
                <a:cs typeface="+mn-ea"/>
                <a:sym typeface="+mn-ea"/>
              </a:rPr>
              <a:t>, 2022, 	9:00am ~ 11:00am, ET</a:t>
            </a:r>
          </a:p>
        </p:txBody>
      </p:sp>
      <p:sp>
        <p:nvSpPr>
          <p:cNvPr id="6" name="Footer Placeholder 5">
            <a:extLst>
              <a:ext uri="{FF2B5EF4-FFF2-40B4-BE49-F238E27FC236}">
                <a16:creationId xmlns:a16="http://schemas.microsoft.com/office/drawing/2014/main" id="{FDC07AE1-5362-404F-AA4C-88BB64144AD8}"/>
              </a:ext>
            </a:extLst>
          </p:cNvPr>
          <p:cNvSpPr>
            <a:spLocks noGrp="1"/>
          </p:cNvSpPr>
          <p:nvPr>
            <p:ph type="ftr" idx="14"/>
          </p:nvPr>
        </p:nvSpPr>
        <p:spPr/>
        <p:txBody>
          <a:bodyPr/>
          <a:lstStyle/>
          <a:p>
            <a:r>
              <a:rPr lang="en-GB"/>
              <a:t>Bo Sun, ZTE Corporation</a:t>
            </a:r>
            <a:endParaRPr lang="en-GB" dirty="0"/>
          </a:p>
        </p:txBody>
      </p:sp>
      <p:sp>
        <p:nvSpPr>
          <p:cNvPr id="8" name="Slide Number Placeholder 7">
            <a:extLst>
              <a:ext uri="{FF2B5EF4-FFF2-40B4-BE49-F238E27FC236}">
                <a16:creationId xmlns:a16="http://schemas.microsoft.com/office/drawing/2014/main" id="{80EF6729-9AA2-4A6B-BAB2-23283A30A116}"/>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9" name="Date Placeholder 8">
            <a:extLst>
              <a:ext uri="{FF2B5EF4-FFF2-40B4-BE49-F238E27FC236}">
                <a16:creationId xmlns:a16="http://schemas.microsoft.com/office/drawing/2014/main" id="{E615093A-354B-4BAC-B218-2B06230BCFB4}"/>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0587328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a:t>TGbd</a:t>
            </a:r>
            <a:r>
              <a:rPr lang="en-US" altLang="zh-CN" dirty="0"/>
              <a:t> Progress Documents</a:t>
            </a:r>
            <a:endParaRPr lang="zh-CN" altLang="en-US" dirty="0"/>
          </a:p>
        </p:txBody>
      </p:sp>
      <p:graphicFrame>
        <p:nvGraphicFramePr>
          <p:cNvPr id="8" name="表格 7"/>
          <p:cNvGraphicFramePr>
            <a:graphicFrameLocks noGrp="1"/>
          </p:cNvGraphicFramePr>
          <p:nvPr>
            <p:custDataLst>
              <p:tags r:id="rId1"/>
            </p:custDataLst>
            <p:extLst>
              <p:ext uri="{D42A27DB-BD31-4B8C-83A1-F6EECF244321}">
                <p14:modId xmlns:p14="http://schemas.microsoft.com/office/powerpoint/2010/main" val="371572160"/>
              </p:ext>
            </p:extLst>
          </p:nvPr>
        </p:nvGraphicFramePr>
        <p:xfrm>
          <a:off x="1447922" y="1600248"/>
          <a:ext cx="9637599" cy="4663440"/>
        </p:xfrm>
        <a:graphic>
          <a:graphicData uri="http://schemas.openxmlformats.org/drawingml/2006/table">
            <a:tbl>
              <a:tblPr firstRow="1" bandRow="1">
                <a:tableStyleId>{5C22544A-7EE6-4342-B048-85BDC9FD1C3A}</a:tableStyleId>
              </a:tblPr>
              <a:tblGrid>
                <a:gridCol w="3047921">
                  <a:extLst>
                    <a:ext uri="{9D8B030D-6E8A-4147-A177-3AD203B41FA5}">
                      <a16:colId xmlns:a16="http://schemas.microsoft.com/office/drawing/2014/main" val="20000"/>
                    </a:ext>
                  </a:extLst>
                </a:gridCol>
                <a:gridCol w="6589678">
                  <a:extLst>
                    <a:ext uri="{9D8B030D-6E8A-4147-A177-3AD203B41FA5}">
                      <a16:colId xmlns:a16="http://schemas.microsoft.com/office/drawing/2014/main" val="20001"/>
                    </a:ext>
                  </a:extLst>
                </a:gridCol>
              </a:tblGrid>
              <a:tr h="192026">
                <a:tc>
                  <a:txBody>
                    <a:bodyPr/>
                    <a:lstStyle/>
                    <a:p>
                      <a:r>
                        <a:rPr lang="en-US" altLang="zh-CN" sz="1800" dirty="0"/>
                        <a:t>TG Documents</a:t>
                      </a:r>
                    </a:p>
                  </a:txBody>
                  <a:tcPr/>
                </a:tc>
                <a:tc>
                  <a:txBody>
                    <a:bodyPr/>
                    <a:lstStyle/>
                    <a:p>
                      <a:r>
                        <a:rPr lang="en-US" altLang="zh-CN" sz="1800" dirty="0"/>
                        <a:t>Latest</a:t>
                      </a:r>
                      <a:r>
                        <a:rPr lang="en-US" altLang="zh-CN" sz="1800" baseline="0" dirty="0"/>
                        <a:t> Revision</a:t>
                      </a:r>
                      <a:endParaRPr lang="en-US" altLang="zh-CN" sz="1800" dirty="0"/>
                    </a:p>
                  </a:txBody>
                  <a:tcPr/>
                </a:tc>
                <a:extLst>
                  <a:ext uri="{0D108BD9-81ED-4DB2-BD59-A6C34878D82A}">
                    <a16:rowId xmlns:a16="http://schemas.microsoft.com/office/drawing/2014/main" val="10000"/>
                  </a:ext>
                </a:extLst>
              </a:tr>
              <a:tr h="160355">
                <a:tc>
                  <a:txBody>
                    <a:bodyPr/>
                    <a:lstStyle/>
                    <a:p>
                      <a:r>
                        <a:rPr lang="en-US" altLang="zh-CN" sz="1200" dirty="0"/>
                        <a:t>Definition and requirements</a:t>
                      </a:r>
                    </a:p>
                  </a:txBody>
                  <a:tcPr/>
                </a:tc>
                <a:tc>
                  <a:txBody>
                    <a:bodyPr/>
                    <a:lstStyle/>
                    <a:p>
                      <a:r>
                        <a:rPr lang="en-US" altLang="zh-CN" sz="1200" dirty="0"/>
                        <a:t>11-19/0202r1</a:t>
                      </a:r>
                    </a:p>
                  </a:txBody>
                  <a:tcPr/>
                </a:tc>
                <a:extLst>
                  <a:ext uri="{0D108BD9-81ED-4DB2-BD59-A6C34878D82A}">
                    <a16:rowId xmlns:a16="http://schemas.microsoft.com/office/drawing/2014/main" val="10001"/>
                  </a:ext>
                </a:extLst>
              </a:tr>
              <a:tr h="160689">
                <a:tc>
                  <a:txBody>
                    <a:bodyPr/>
                    <a:lstStyle/>
                    <a:p>
                      <a:r>
                        <a:rPr lang="en-US" altLang="zh-CN" sz="1200" dirty="0"/>
                        <a:t>Selection Procedure document</a:t>
                      </a:r>
                    </a:p>
                  </a:txBody>
                  <a:tcPr/>
                </a:tc>
                <a:tc>
                  <a:txBody>
                    <a:bodyPr/>
                    <a:lstStyle/>
                    <a:p>
                      <a:r>
                        <a:rPr lang="en-US" altLang="zh-CN" sz="1200" dirty="0">
                          <a:solidFill>
                            <a:schemeClr val="tx1"/>
                          </a:solidFill>
                        </a:rPr>
                        <a:t>11-19/0030r6</a:t>
                      </a:r>
                    </a:p>
                  </a:txBody>
                  <a:tcPr/>
                </a:tc>
                <a:extLst>
                  <a:ext uri="{0D108BD9-81ED-4DB2-BD59-A6C34878D82A}">
                    <a16:rowId xmlns:a16="http://schemas.microsoft.com/office/drawing/2014/main" val="10002"/>
                  </a:ext>
                </a:extLst>
              </a:tr>
              <a:tr h="160355">
                <a:tc>
                  <a:txBody>
                    <a:bodyPr/>
                    <a:lstStyle/>
                    <a:p>
                      <a:r>
                        <a:rPr lang="en-US" altLang="zh-CN" sz="1200" dirty="0"/>
                        <a:t>Functional Requirement document</a:t>
                      </a:r>
                    </a:p>
                  </a:txBody>
                  <a:tcPr/>
                </a:tc>
                <a:tc>
                  <a:txBody>
                    <a:bodyPr/>
                    <a:lstStyle/>
                    <a:p>
                      <a:r>
                        <a:rPr lang="en-US" altLang="zh-CN" sz="1200" dirty="0">
                          <a:solidFill>
                            <a:schemeClr val="tx1"/>
                          </a:solidFill>
                        </a:rPr>
                        <a:t>11-19/0495r3</a:t>
                      </a:r>
                    </a:p>
                  </a:txBody>
                  <a:tcPr/>
                </a:tc>
                <a:extLst>
                  <a:ext uri="{0D108BD9-81ED-4DB2-BD59-A6C34878D82A}">
                    <a16:rowId xmlns:a16="http://schemas.microsoft.com/office/drawing/2014/main" val="10003"/>
                  </a:ext>
                </a:extLst>
              </a:tr>
              <a:tr h="160355">
                <a:tc>
                  <a:txBody>
                    <a:bodyPr/>
                    <a:lstStyle/>
                    <a:p>
                      <a:r>
                        <a:rPr lang="en-US" altLang="zh-CN" sz="1200" dirty="0"/>
                        <a:t>Spec Framework document</a:t>
                      </a:r>
                    </a:p>
                  </a:txBody>
                  <a:tcPr/>
                </a:tc>
                <a:tc>
                  <a:txBody>
                    <a:bodyPr/>
                    <a:lstStyle/>
                    <a:p>
                      <a:r>
                        <a:rPr lang="en-US" altLang="zh-CN" sz="1200" dirty="0">
                          <a:solidFill>
                            <a:schemeClr val="tx1"/>
                          </a:solidFill>
                        </a:rPr>
                        <a:t>11-19/0497r7</a:t>
                      </a:r>
                    </a:p>
                  </a:txBody>
                  <a:tcPr/>
                </a:tc>
                <a:extLst>
                  <a:ext uri="{0D108BD9-81ED-4DB2-BD59-A6C34878D82A}">
                    <a16:rowId xmlns:a16="http://schemas.microsoft.com/office/drawing/2014/main" val="10004"/>
                  </a:ext>
                </a:extLst>
              </a:tr>
              <a:tr h="160689">
                <a:tc>
                  <a:txBody>
                    <a:bodyPr/>
                    <a:lstStyle/>
                    <a:p>
                      <a:r>
                        <a:rPr lang="en-US" altLang="zh-CN" sz="1200" dirty="0"/>
                        <a:t>Liaison response to IEEE VT/ITS</a:t>
                      </a:r>
                      <a:r>
                        <a:rPr lang="en-US" altLang="zh-CN" sz="1200" baseline="0" dirty="0"/>
                        <a:t> 1609 WG</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11-19/0437r3</a:t>
                      </a:r>
                    </a:p>
                  </a:txBody>
                  <a:tcPr/>
                </a:tc>
                <a:extLst>
                  <a:ext uri="{0D108BD9-81ED-4DB2-BD59-A6C34878D82A}">
                    <a16:rowId xmlns:a16="http://schemas.microsoft.com/office/drawing/2014/main" val="10005"/>
                  </a:ext>
                </a:extLst>
              </a:tr>
              <a:tr h="160355">
                <a:tc>
                  <a:txBody>
                    <a:bodyPr/>
                    <a:lstStyle/>
                    <a:p>
                      <a:r>
                        <a:rPr lang="en-US" altLang="zh-CN" sz="1200" dirty="0"/>
                        <a:t>Liaison response</a:t>
                      </a:r>
                      <a:r>
                        <a:rPr lang="en-US" altLang="zh-CN" sz="1200" baseline="0" dirty="0"/>
                        <a:t> to ITU-T CITS</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11-19/0843r0</a:t>
                      </a:r>
                    </a:p>
                  </a:txBody>
                  <a:tcPr/>
                </a:tc>
                <a:extLst>
                  <a:ext uri="{0D108BD9-81ED-4DB2-BD59-A6C34878D82A}">
                    <a16:rowId xmlns:a16="http://schemas.microsoft.com/office/drawing/2014/main" val="10006"/>
                  </a:ext>
                </a:extLst>
              </a:tr>
              <a:tr h="160689">
                <a:tc>
                  <a:txBody>
                    <a:bodyPr/>
                    <a:lstStyle/>
                    <a:p>
                      <a:r>
                        <a:rPr lang="en-US" altLang="zh-CN" sz="1200" dirty="0" err="1"/>
                        <a:t>TBbd</a:t>
                      </a:r>
                      <a:r>
                        <a:rPr lang="en-US" altLang="zh-CN" sz="1200" baseline="0" dirty="0"/>
                        <a:t> FRD/SFD Motion Booklet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11-19/0514r14</a:t>
                      </a:r>
                    </a:p>
                  </a:txBody>
                  <a:tcPr/>
                </a:tc>
                <a:extLst>
                  <a:ext uri="{0D108BD9-81ED-4DB2-BD59-A6C34878D82A}">
                    <a16:rowId xmlns:a16="http://schemas.microsoft.com/office/drawing/2014/main" val="10007"/>
                  </a:ext>
                </a:extLst>
              </a:tr>
              <a:tr h="160355">
                <a:tc>
                  <a:txBody>
                    <a:bodyPr/>
                    <a:lstStyle/>
                    <a:p>
                      <a:r>
                        <a:rPr lang="en-US" altLang="zh-CN" sz="1200" dirty="0" err="1"/>
                        <a:t>TGbd</a:t>
                      </a:r>
                      <a:r>
                        <a:rPr lang="en-US" altLang="zh-CN" sz="1200" dirty="0"/>
                        <a:t> Use Case</a:t>
                      </a:r>
                      <a:r>
                        <a:rPr lang="en-US" altLang="zh-CN" sz="1200" baseline="0" dirty="0"/>
                        <a:t> document</a:t>
                      </a:r>
                      <a:endParaRPr lang="en-US" altLang="zh-CN" sz="12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11-19/1342r1</a:t>
                      </a:r>
                    </a:p>
                  </a:txBody>
                  <a:tcPr/>
                </a:tc>
                <a:extLst>
                  <a:ext uri="{0D108BD9-81ED-4DB2-BD59-A6C34878D82A}">
                    <a16:rowId xmlns:a16="http://schemas.microsoft.com/office/drawing/2014/main" val="10008"/>
                  </a:ext>
                </a:extLst>
              </a:tr>
              <a:tr h="160355">
                <a:tc>
                  <a:txBody>
                    <a:bodyPr/>
                    <a:lstStyle/>
                    <a:p>
                      <a:pPr>
                        <a:buNone/>
                      </a:pPr>
                      <a:r>
                        <a:rPr lang="en-US" altLang="zh-CN" sz="1200" dirty="0"/>
                        <a:t>Teleconference Agenda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11-20/0774r10, </a:t>
                      </a:r>
                      <a:r>
                        <a:rPr lang="en-US" altLang="zh-CN" sz="1200" dirty="0">
                          <a:solidFill>
                            <a:schemeClr val="tx1"/>
                          </a:solidFill>
                        </a:rPr>
                        <a:t>11-20/1164r7, 11-20/1352r9, 11-20/1561r7, 11-20/1806r2, 11-20/1891r0, 11-20/1923r11, 11-21/0177r2, 11-21/0207r8, 11-21/0595r3, 11-21/0597r7, 11-21/0904r1, 11-21/0941r2, 11-21/1303r4, 11-21/1326r8,</a:t>
                      </a:r>
                      <a:r>
                        <a:rPr lang="en-US" altLang="zh-CN" sz="1200" baseline="0" dirty="0">
                          <a:solidFill>
                            <a:schemeClr val="tx1"/>
                          </a:solidFill>
                        </a:rPr>
                        <a:t> 11-21/1622r4, 11-21/1623r4, 11-21/1998r2,</a:t>
                      </a:r>
                      <a:r>
                        <a:rPr lang="en-US" altLang="zh-CN" sz="1200" baseline="0" dirty="0">
                          <a:solidFill>
                            <a:srgbClr val="0070C0"/>
                          </a:solidFill>
                        </a:rPr>
                        <a:t> 11-21/1999r3, 11-2I1/2000r0</a:t>
                      </a:r>
                      <a:endParaRPr lang="en-US" altLang="zh-CN" sz="1200" dirty="0">
                        <a:solidFill>
                          <a:srgbClr val="0070C0"/>
                        </a:solidFill>
                        <a:sym typeface="+mn-ea"/>
                      </a:endParaRPr>
                    </a:p>
                  </a:txBody>
                  <a:tcPr/>
                </a:tc>
                <a:extLst>
                  <a:ext uri="{0D108BD9-81ED-4DB2-BD59-A6C34878D82A}">
                    <a16:rowId xmlns:a16="http://schemas.microsoft.com/office/drawing/2014/main" val="10009"/>
                  </a:ext>
                </a:extLst>
              </a:tr>
              <a:tr h="160355">
                <a:tc>
                  <a:txBody>
                    <a:bodyPr/>
                    <a:lstStyle/>
                    <a:p>
                      <a:r>
                        <a:rPr lang="en-US" altLang="zh-CN" sz="1200" dirty="0"/>
                        <a:t>Teleconference Minutes</a:t>
                      </a:r>
                    </a:p>
                  </a:txBody>
                  <a:tcPr/>
                </a:tc>
                <a:tc>
                  <a:txBody>
                    <a:bodyPr/>
                    <a:lstStyle/>
                    <a:p>
                      <a:pPr marL="0" marR="0" lvl="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sym typeface="+mn-ea"/>
                        </a:rPr>
                        <a:t>11-20/0276r11, 11-20/1105r8, 11-20/1489r1, 11-20/1655r3, 11-20/1775r1, 11-20/1907r1, 11-21/0068r0,</a:t>
                      </a:r>
                      <a:r>
                        <a:rPr lang="en-US" altLang="zh-CN" sz="1200" baseline="0" dirty="0">
                          <a:solidFill>
                            <a:schemeClr val="tx1"/>
                          </a:solidFill>
                          <a:sym typeface="+mn-ea"/>
                        </a:rPr>
                        <a:t> </a:t>
                      </a:r>
                      <a:r>
                        <a:rPr lang="en-US" altLang="zh-CN" sz="1200" dirty="0">
                          <a:solidFill>
                            <a:schemeClr val="tx1"/>
                          </a:solidFill>
                          <a:sym typeface="+mn-ea"/>
                        </a:rPr>
                        <a:t>11-21/0117r0, 11-21/0327r0, 11-21/0453r0, 11-21/0454r0, 11-21/0565r0,</a:t>
                      </a:r>
                      <a:r>
                        <a:rPr lang="en-US" altLang="zh-CN" sz="1200" baseline="0" dirty="0">
                          <a:solidFill>
                            <a:schemeClr val="tx1"/>
                          </a:solidFill>
                          <a:sym typeface="+mn-ea"/>
                        </a:rPr>
                        <a:t> 11-21/0655r0, 11-21/0806r0, 11-21/0889r0, 11-21/1138r0, 11-21/1468r0, 11-21/1544r0, 11-21/1769r0, </a:t>
                      </a:r>
                      <a:r>
                        <a:rPr lang="en-US" altLang="zh-CN" sz="1200" baseline="0" dirty="0">
                          <a:solidFill>
                            <a:srgbClr val="0070C0"/>
                          </a:solidFill>
                          <a:sym typeface="+mn-ea"/>
                        </a:rPr>
                        <a:t>11/21/1863r0</a:t>
                      </a:r>
                      <a:endParaRPr lang="en-US" altLang="zh-CN" sz="1200" dirty="0">
                        <a:solidFill>
                          <a:srgbClr val="0070C0"/>
                        </a:solidFill>
                        <a:sym typeface="+mn-ea"/>
                      </a:endParaRPr>
                    </a:p>
                  </a:txBody>
                  <a:tcPr/>
                </a:tc>
                <a:extLst>
                  <a:ext uri="{0D108BD9-81ED-4DB2-BD59-A6C34878D82A}">
                    <a16:rowId xmlns:a16="http://schemas.microsoft.com/office/drawing/2014/main" val="10010"/>
                  </a:ext>
                </a:extLst>
              </a:tr>
              <a:tr h="160355">
                <a:tc>
                  <a:txBody>
                    <a:bodyPr/>
                    <a:lstStyle/>
                    <a:p>
                      <a:pPr>
                        <a:buNone/>
                      </a:pPr>
                      <a:r>
                        <a:rPr lang="en-US" altLang="zh-CN" sz="1200" dirty="0"/>
                        <a:t>Tech Editor Report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11-19/2045r14 (D2.0)</a:t>
                      </a:r>
                    </a:p>
                  </a:txBody>
                  <a:tcPr/>
                </a:tc>
                <a:extLst>
                  <a:ext uri="{0D108BD9-81ED-4DB2-BD59-A6C34878D82A}">
                    <a16:rowId xmlns:a16="http://schemas.microsoft.com/office/drawing/2014/main" val="10011"/>
                  </a:ext>
                </a:extLst>
              </a:tr>
              <a:tr h="160689">
                <a:tc>
                  <a:txBody>
                    <a:bodyPr/>
                    <a:lstStyle/>
                    <a:p>
                      <a:pPr>
                        <a:buNone/>
                      </a:pPr>
                      <a:r>
                        <a:rPr lang="en-US" altLang="zh-CN" sz="1200" dirty="0"/>
                        <a:t>Comment Database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11-20/0701r7 (D0.3), 11-20/1887r10 (LB251), 11-21/1296r6 (LB254), </a:t>
                      </a:r>
                      <a:r>
                        <a:rPr lang="en-US" altLang="zh-CN" sz="1200" dirty="0">
                          <a:solidFill>
                            <a:srgbClr val="0070C0"/>
                          </a:solidFill>
                        </a:rPr>
                        <a:t>11-21/2018r2 (LB259)</a:t>
                      </a:r>
                    </a:p>
                  </a:txBody>
                  <a:tcPr/>
                </a:tc>
                <a:extLst>
                  <a:ext uri="{0D108BD9-81ED-4DB2-BD59-A6C34878D82A}">
                    <a16:rowId xmlns:a16="http://schemas.microsoft.com/office/drawing/2014/main" val="10012"/>
                  </a:ext>
                </a:extLst>
              </a:tr>
              <a:tr h="160689">
                <a:tc>
                  <a:txBody>
                    <a:bodyPr/>
                    <a:lstStyle/>
                    <a:p>
                      <a:pPr>
                        <a:buNone/>
                      </a:pPr>
                      <a:r>
                        <a:rPr lang="en-US" altLang="zh-CN" sz="1200" dirty="0">
                          <a:solidFill>
                            <a:schemeClr val="tx1"/>
                          </a:solidFill>
                        </a:rPr>
                        <a:t>Coexistence</a:t>
                      </a:r>
                      <a:r>
                        <a:rPr lang="en-US" altLang="zh-CN" sz="1200" baseline="0" dirty="0">
                          <a:solidFill>
                            <a:schemeClr val="tx1"/>
                          </a:solidFill>
                        </a:rPr>
                        <a:t> Assurance Document</a:t>
                      </a:r>
                      <a:endParaRPr lang="en-US" altLang="zh-CN" sz="12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defRPr/>
                      </a:pPr>
                      <a:r>
                        <a:rPr lang="en-US" altLang="zh-CN" sz="1200" dirty="0">
                          <a:solidFill>
                            <a:schemeClr val="tx1"/>
                          </a:solidFill>
                        </a:rPr>
                        <a:t>11-20/1564r2</a:t>
                      </a:r>
                    </a:p>
                  </a:txBody>
                  <a:tcPr/>
                </a:tc>
                <a:extLst>
                  <a:ext uri="{0D108BD9-81ED-4DB2-BD59-A6C34878D82A}">
                    <a16:rowId xmlns:a16="http://schemas.microsoft.com/office/drawing/2014/main" val="10013"/>
                  </a:ext>
                </a:extLst>
              </a:tr>
            </a:tbl>
          </a:graphicData>
        </a:graphic>
      </p:graphicFrame>
      <p:sp>
        <p:nvSpPr>
          <p:cNvPr id="3" name="Footer Placeholder 2">
            <a:extLst>
              <a:ext uri="{FF2B5EF4-FFF2-40B4-BE49-F238E27FC236}">
                <a16:creationId xmlns:a16="http://schemas.microsoft.com/office/drawing/2014/main" id="{471090FF-26E1-4122-A4B1-C6781AEC175E}"/>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365EBDD1-85B8-4764-A348-9FD27A095A6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7" name="Date Placeholder 6">
            <a:extLst>
              <a:ext uri="{FF2B5EF4-FFF2-40B4-BE49-F238E27FC236}">
                <a16:creationId xmlns:a16="http://schemas.microsoft.com/office/drawing/2014/main" id="{8ADD76FB-B34F-4177-B3F4-9D05373EC333}"/>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8346300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IEEE 802.11 </a:t>
            </a:r>
            <a:r>
              <a:rPr lang="en-US" altLang="zh-CN" dirty="0" err="1"/>
              <a:t>TGbd</a:t>
            </a:r>
            <a:r>
              <a:rPr lang="en-US" altLang="zh-CN" dirty="0"/>
              <a:t> Timeline</a:t>
            </a:r>
            <a:endParaRPr lang="zh-CN" altLang="en-US" dirty="0"/>
          </a:p>
        </p:txBody>
      </p:sp>
      <p:sp>
        <p:nvSpPr>
          <p:cNvPr id="7" name="文本占位符 2"/>
          <p:cNvSpPr txBox="1"/>
          <p:nvPr/>
        </p:nvSpPr>
        <p:spPr>
          <a:xfrm>
            <a:off x="2215430" y="1751012"/>
            <a:ext cx="8144392" cy="4573511"/>
          </a:xfrm>
          <a:prstGeom prst="rect">
            <a:avLst/>
          </a:prstGeom>
          <a:noFill/>
          <a:ln w="9525">
            <a:noFill/>
          </a:ln>
        </p:spPr>
        <p:txBody>
          <a:bodyPr lIns="92160" tIns="46080" rIns="92160" bIns="46080" anchor="t" anchorCtr="0">
            <a:normAutofit lnSpcReduction="1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buFont typeface="Arial" panose="020B0604020202020204" pitchFamily="34" charset="0"/>
              <a:buChar char="•"/>
              <a:defRPr/>
            </a:pPr>
            <a:r>
              <a:rPr lang="en-US" altLang="en-US" sz="2000" kern="0" dirty="0">
                <a:solidFill>
                  <a:srgbClr val="00B050"/>
                </a:solidFill>
                <a:sym typeface="+mn-ea"/>
              </a:rPr>
              <a:t>PAR approved							Dec 2018</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First TG meeting							Jan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D0.1 										</a:t>
            </a:r>
            <a:r>
              <a:rPr lang="en-US" altLang="en-US" sz="2000" kern="0" dirty="0">
                <a:solidFill>
                  <a:srgbClr val="00B050"/>
                </a:solidFill>
                <a:sym typeface="Wingdings" panose="05000000000000000000" pitchFamily="2" charset="2"/>
              </a:rPr>
              <a:t>Nov 2019</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D1.0 Letter Ballot						</a:t>
            </a:r>
            <a:r>
              <a:rPr lang="en-US" altLang="en-US" sz="2000" kern="0" dirty="0">
                <a:solidFill>
                  <a:srgbClr val="00B050"/>
                </a:solidFill>
                <a:cs typeface="+mn-ea"/>
                <a:sym typeface="Wingdings" panose="05000000000000000000" pitchFamily="2" charset="2"/>
              </a:rPr>
              <a:t>Oct 2020 </a:t>
            </a:r>
            <a:endParaRPr lang="en-US" altLang="en-US" sz="2000" kern="0" dirty="0">
              <a:solidFill>
                <a:srgbClr val="00B050"/>
              </a:solidFill>
              <a:cs typeface="+mn-ea"/>
            </a:endParaRPr>
          </a:p>
          <a:p>
            <a:pPr lvl="1" defTabSz="337185">
              <a:buFont typeface="Arial" panose="020B0604020202020204" pitchFamily="34" charset="0"/>
              <a:buChar char="•"/>
              <a:defRPr/>
            </a:pPr>
            <a:r>
              <a:rPr lang="en-US" altLang="en-US" sz="2000" kern="0" dirty="0">
                <a:solidFill>
                  <a:srgbClr val="00B050"/>
                </a:solidFill>
                <a:sym typeface="+mn-ea"/>
              </a:rPr>
              <a:t>D2.0 LB recirculation					</a:t>
            </a:r>
            <a:r>
              <a:rPr lang="en-US" altLang="en-US" sz="2000" kern="0" dirty="0">
                <a:solidFill>
                  <a:srgbClr val="00B050"/>
                </a:solidFill>
                <a:cs typeface="+mn-ea"/>
                <a:sym typeface="Wingdings" panose="05000000000000000000" pitchFamily="2" charset="2"/>
              </a:rPr>
              <a:t>Jul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Form SA Ballot Pool					</a:t>
            </a:r>
            <a:r>
              <a:rPr lang="en-US" altLang="en-US" sz="2000" kern="0" dirty="0">
                <a:solidFill>
                  <a:srgbClr val="00B050"/>
                </a:solidFill>
                <a:cs typeface="+mn-ea"/>
                <a:sym typeface="Wingdings" panose="05000000000000000000" pitchFamily="2" charset="2"/>
              </a:rPr>
              <a:t>Nov 1 to Nov 30,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kern="0" dirty="0">
                <a:solidFill>
                  <a:srgbClr val="00B050"/>
                </a:solidFill>
                <a:sym typeface="+mn-ea"/>
              </a:rPr>
              <a:t>D3.0 LB recirculation					Dec</a:t>
            </a:r>
            <a:r>
              <a:rPr lang="en-US" altLang="en-US" sz="2000" kern="0" dirty="0">
                <a:solidFill>
                  <a:srgbClr val="00B050"/>
                </a:solidFill>
                <a:cs typeface="+mn-ea"/>
                <a:sym typeface="Wingdings" panose="05000000000000000000" pitchFamily="2" charset="2"/>
              </a:rPr>
              <a:t> 2021</a:t>
            </a:r>
            <a:endParaRPr lang="en-US" altLang="en-US" sz="2000" kern="0" dirty="0">
              <a:solidFill>
                <a:srgbClr val="00B050"/>
              </a:solidFill>
            </a:endParaRPr>
          </a:p>
          <a:p>
            <a:pPr lvl="1" defTabSz="337185">
              <a:buFont typeface="Arial" panose="020B0604020202020204" pitchFamily="34" charset="0"/>
              <a:buChar char="•"/>
              <a:defRPr/>
            </a:pPr>
            <a:r>
              <a:rPr lang="en-US" altLang="en-US" sz="2000" u="sng" kern="0" dirty="0">
                <a:solidFill>
                  <a:srgbClr val="0070C0"/>
                </a:solidFill>
                <a:sym typeface="+mn-ea"/>
              </a:rPr>
              <a:t>D4.0 LB recirculation					Mar 2022</a:t>
            </a:r>
          </a:p>
          <a:p>
            <a:pPr lvl="1" defTabSz="337185">
              <a:buFont typeface="Arial" panose="020B0604020202020204" pitchFamily="34" charset="0"/>
              <a:buChar char="•"/>
              <a:defRPr/>
            </a:pPr>
            <a:r>
              <a:rPr lang="en-US" altLang="en-US" sz="2000" u="sng" kern="0" dirty="0">
                <a:solidFill>
                  <a:srgbClr val="0070C0"/>
                </a:solidFill>
                <a:sym typeface="+mn-ea"/>
              </a:rPr>
              <a:t>D4.0 LB unchanged recirculation 		Mar 2022</a:t>
            </a:r>
            <a:endParaRPr lang="en-US" altLang="en-US" sz="2000" u="sng" kern="0" dirty="0">
              <a:solidFill>
                <a:srgbClr val="0070C0"/>
              </a:solidFill>
            </a:endParaRPr>
          </a:p>
          <a:p>
            <a:pPr lvl="1" defTabSz="337185">
              <a:buFont typeface="Arial" panose="020B0604020202020204" pitchFamily="34" charset="0"/>
              <a:buChar char="•"/>
              <a:defRPr/>
            </a:pPr>
            <a:r>
              <a:rPr lang="en-US" altLang="en-US" sz="2000" kern="0" dirty="0">
                <a:solidFill>
                  <a:schemeClr val="tx1"/>
                </a:solidFill>
                <a:sym typeface="+mn-ea"/>
              </a:rPr>
              <a:t>Initial SA Ballot (D4.0)					</a:t>
            </a:r>
            <a:r>
              <a:rPr lang="en-US" altLang="en-US" sz="2000" kern="0" dirty="0">
                <a:solidFill>
                  <a:schemeClr val="tx1"/>
                </a:solidFill>
                <a:cs typeface="+mn-ea"/>
                <a:sym typeface="Wingdings" panose="05000000000000000000" pitchFamily="2" charset="2"/>
              </a:rPr>
              <a:t>Mar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Final 802.11 WG approval				</a:t>
            </a:r>
            <a:r>
              <a:rPr lang="en-US" altLang="en-US" sz="2000" kern="0" dirty="0">
                <a:solidFill>
                  <a:schemeClr val="tx1"/>
                </a:solidFill>
                <a:cs typeface="+mn-ea"/>
                <a:sym typeface="Wingdings" panose="05000000000000000000" pitchFamily="2" charset="2"/>
              </a:rPr>
              <a:t>Sep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a:solidFill>
                  <a:schemeClr val="tx1"/>
                </a:solidFill>
                <a:sym typeface="+mn-ea"/>
              </a:rPr>
              <a:t>802 EC approval							</a:t>
            </a:r>
            <a:r>
              <a:rPr lang="en-US" altLang="en-US" sz="2000" kern="0" dirty="0">
                <a:solidFill>
                  <a:schemeClr val="tx1"/>
                </a:solidFill>
                <a:cs typeface="+mn-ea"/>
                <a:sym typeface="Wingdings" panose="05000000000000000000" pitchFamily="2" charset="2"/>
              </a:rPr>
              <a:t>Oct 2022</a:t>
            </a:r>
            <a:endParaRPr lang="en-US" altLang="en-US" sz="2000" kern="0" dirty="0">
              <a:solidFill>
                <a:schemeClr val="tx1"/>
              </a:solidFill>
            </a:endParaRPr>
          </a:p>
          <a:p>
            <a:pPr lvl="1" defTabSz="337185">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a:t>
            </a:r>
            <a:r>
              <a:rPr lang="en-US" altLang="en-US" sz="2000" kern="0" dirty="0">
                <a:solidFill>
                  <a:schemeClr val="tx1"/>
                </a:solidFill>
                <a:cs typeface="+mn-ea"/>
                <a:sym typeface="Wingdings" panose="05000000000000000000" pitchFamily="2" charset="2"/>
              </a:rPr>
              <a:t>Dec 2022</a:t>
            </a:r>
          </a:p>
        </p:txBody>
      </p:sp>
      <p:sp>
        <p:nvSpPr>
          <p:cNvPr id="3" name="Footer Placeholder 2">
            <a:extLst>
              <a:ext uri="{FF2B5EF4-FFF2-40B4-BE49-F238E27FC236}">
                <a16:creationId xmlns:a16="http://schemas.microsoft.com/office/drawing/2014/main" id="{B6D56DCA-00AC-4863-9BF2-E7BAE30720A6}"/>
              </a:ext>
            </a:extLst>
          </p:cNvPr>
          <p:cNvSpPr>
            <a:spLocks noGrp="1"/>
          </p:cNvSpPr>
          <p:nvPr>
            <p:ph type="ftr" idx="14"/>
          </p:nvPr>
        </p:nvSpPr>
        <p:spPr/>
        <p:txBody>
          <a:bodyPr/>
          <a:lstStyle/>
          <a:p>
            <a:r>
              <a:rPr lang="en-GB"/>
              <a:t>Bo Sun, ZTE Corporation</a:t>
            </a:r>
            <a:endParaRPr lang="en-GB" dirty="0"/>
          </a:p>
        </p:txBody>
      </p:sp>
      <p:sp>
        <p:nvSpPr>
          <p:cNvPr id="6" name="Slide Number Placeholder 5">
            <a:extLst>
              <a:ext uri="{FF2B5EF4-FFF2-40B4-BE49-F238E27FC236}">
                <a16:creationId xmlns:a16="http://schemas.microsoft.com/office/drawing/2014/main" id="{2661BC44-3B68-402E-9056-08E39A041CF8}"/>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9" name="Date Placeholder 8">
            <a:extLst>
              <a:ext uri="{FF2B5EF4-FFF2-40B4-BE49-F238E27FC236}">
                <a16:creationId xmlns:a16="http://schemas.microsoft.com/office/drawing/2014/main" id="{20ED4849-4224-4ADD-A87F-D0CDC5181425}"/>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4031241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880D8B06-A854-4B35-9FA4-59746B05ABE2}"/>
              </a:ext>
            </a:extLst>
          </p:cNvPr>
          <p:cNvPicPr>
            <a:picLocks noChangeAspect="1"/>
          </p:cNvPicPr>
          <p:nvPr/>
        </p:nvPicPr>
        <p:blipFill>
          <a:blip r:embed="rId2"/>
          <a:stretch>
            <a:fillRect/>
          </a:stretch>
        </p:blipFill>
        <p:spPr>
          <a:xfrm>
            <a:off x="8382000" y="1990111"/>
            <a:ext cx="3988416" cy="2991312"/>
          </a:xfrm>
          <a:prstGeom prst="rect">
            <a:avLst/>
          </a:prstGeom>
        </p:spPr>
      </p:pic>
      <p:sp>
        <p:nvSpPr>
          <p:cNvPr id="7" name="Title 6">
            <a:extLst>
              <a:ext uri="{FF2B5EF4-FFF2-40B4-BE49-F238E27FC236}">
                <a16:creationId xmlns:a16="http://schemas.microsoft.com/office/drawing/2014/main" id="{5E040B57-1D93-4ECB-AF79-BC87E3270092}"/>
              </a:ext>
            </a:extLst>
          </p:cNvPr>
          <p:cNvSpPr>
            <a:spLocks noGrp="1"/>
          </p:cNvSpPr>
          <p:nvPr>
            <p:ph type="title"/>
          </p:nvPr>
        </p:nvSpPr>
        <p:spPr/>
        <p:txBody>
          <a:bodyPr/>
          <a:lstStyle/>
          <a:p>
            <a:r>
              <a:rPr lang="en-US" dirty="0"/>
              <a:t>TGbe (Extremely High Throughput)</a:t>
            </a:r>
          </a:p>
        </p:txBody>
      </p:sp>
      <p:sp>
        <p:nvSpPr>
          <p:cNvPr id="8" name="Content Placeholder 7">
            <a:extLst>
              <a:ext uri="{FF2B5EF4-FFF2-40B4-BE49-F238E27FC236}">
                <a16:creationId xmlns:a16="http://schemas.microsoft.com/office/drawing/2014/main" id="{20D889CA-1380-4761-BDD5-F60F94A58849}"/>
              </a:ext>
            </a:extLst>
          </p:cNvPr>
          <p:cNvSpPr>
            <a:spLocks noGrp="1"/>
          </p:cNvSpPr>
          <p:nvPr>
            <p:ph idx="1"/>
          </p:nvPr>
        </p:nvSpPr>
        <p:spPr>
          <a:xfrm>
            <a:off x="914401" y="1981201"/>
            <a:ext cx="10475383" cy="4343399"/>
          </a:xfrm>
        </p:spPr>
        <p:txBody>
          <a:bodyPr/>
          <a:lstStyle/>
          <a:p>
            <a:pPr>
              <a:buFont typeface="Arial" panose="020B0604020202020204" pitchFamily="34" charset="0"/>
              <a:buChar char="•"/>
            </a:pPr>
            <a:r>
              <a:rPr lang="en-US" sz="1600" dirty="0"/>
              <a:t>Since the November electronic plenary meeting</a:t>
            </a:r>
          </a:p>
          <a:p>
            <a:pPr lvl="1">
              <a:buFont typeface="Arial" panose="020B0604020202020204" pitchFamily="34" charset="0"/>
              <a:buChar char="•"/>
            </a:pPr>
            <a:r>
              <a:rPr lang="en-US" sz="1400" dirty="0"/>
              <a:t>Held 18 teleconferences (4 Joint, 6 parallel MAC/PHY, and 8 MAC conf calls)</a:t>
            </a:r>
          </a:p>
          <a:p>
            <a:pPr marL="1200150" lvl="2" indent="-285750">
              <a:buFont typeface="Arial" panose="020B0604020202020204" pitchFamily="34" charset="0"/>
              <a:buChar char="•"/>
            </a:pPr>
            <a:r>
              <a:rPr lang="en-US" sz="1200" dirty="0"/>
              <a:t>Mainly focusing on comment resolution, and to a lesser extent on technical submissions.</a:t>
            </a:r>
          </a:p>
          <a:p>
            <a:pPr lvl="1">
              <a:buFont typeface="Arial" panose="020B0604020202020204" pitchFamily="34" charset="0"/>
              <a:buChar char="•"/>
            </a:pPr>
            <a:r>
              <a:rPr lang="en-US" sz="1400" dirty="0"/>
              <a:t>Delivered IEEE802.11be D1.31, which is available in the members area</a:t>
            </a:r>
          </a:p>
          <a:p>
            <a:pPr lvl="1">
              <a:buFont typeface="Arial" panose="020B0604020202020204" pitchFamily="34" charset="0"/>
              <a:buChar char="•"/>
            </a:pPr>
            <a:r>
              <a:rPr lang="en-US" sz="1400" dirty="0"/>
              <a:t>Resolved ~15% of the CIDs (approved/ready for motion) from WG CC36 on TGbe D1.0</a:t>
            </a:r>
          </a:p>
          <a:p>
            <a:pPr>
              <a:buFont typeface="Arial" panose="020B0604020202020204" pitchFamily="34" charset="0"/>
              <a:buChar char="•"/>
            </a:pPr>
            <a:r>
              <a:rPr lang="en-US" sz="1600" dirty="0"/>
              <a:t>Task group BE and ad-hoc groups operated smoothly following guidelines</a:t>
            </a:r>
          </a:p>
          <a:p>
            <a:pPr lvl="1">
              <a:buFont typeface="Arial" panose="020B0604020202020204" pitchFamily="34" charset="0"/>
              <a:buChar char="•"/>
            </a:pPr>
            <a:r>
              <a:rPr lang="en-US" sz="1400" dirty="0"/>
              <a:t>Ran straw polls on technical/comment submissions by using electronic polling systems</a:t>
            </a:r>
          </a:p>
          <a:p>
            <a:pPr marL="1200150" lvl="2" indent="-285750">
              <a:buFont typeface="Arial" panose="020B0604020202020204" pitchFamily="34" charset="0"/>
              <a:buChar char="•"/>
            </a:pPr>
            <a:r>
              <a:rPr lang="en-US" sz="1200" dirty="0"/>
              <a:t>Proposed draft texts and CR documents are expected to be included in subsequent TGbe drafts</a:t>
            </a:r>
          </a:p>
          <a:p>
            <a:pPr lvl="1">
              <a:buFont typeface="Arial" panose="020B0604020202020204" pitchFamily="34" charset="0"/>
              <a:buChar char="•"/>
            </a:pPr>
            <a:r>
              <a:rPr lang="en-US" sz="1400" dirty="0"/>
              <a:t>Ran (cumulative) motions during pre-announced Joint conference calls</a:t>
            </a:r>
          </a:p>
        </p:txBody>
      </p:sp>
      <p:sp>
        <p:nvSpPr>
          <p:cNvPr id="6" name="Slide Number Placeholder 5">
            <a:extLst>
              <a:ext uri="{FF2B5EF4-FFF2-40B4-BE49-F238E27FC236}">
                <a16:creationId xmlns:a16="http://schemas.microsoft.com/office/drawing/2014/main" id="{A03D9847-5657-4B58-B8FF-3668580ECB86}"/>
              </a:ext>
            </a:extLst>
          </p:cNvPr>
          <p:cNvSpPr>
            <a:spLocks noGrp="1"/>
          </p:cNvSpPr>
          <p:nvPr>
            <p:ph type="sldNum" idx="12"/>
          </p:nvPr>
        </p:nvSpPr>
        <p:spPr/>
        <p:txBody>
          <a:bodyPr/>
          <a:lstStyle/>
          <a:p>
            <a:r>
              <a:rPr lang="en-GB"/>
              <a:t>Slide </a:t>
            </a:r>
            <a:fld id="{DE40C9FC-4879-4F20-9ECA-A574A90476B7}" type="slidenum">
              <a:rPr lang="en-GB" smtClean="0"/>
              <a:pPr/>
              <a:t>24</a:t>
            </a:fld>
            <a:endParaRPr lang="en-GB"/>
          </a:p>
        </p:txBody>
      </p:sp>
      <p:sp>
        <p:nvSpPr>
          <p:cNvPr id="5" name="Footer Placeholder 4">
            <a:extLst>
              <a:ext uri="{FF2B5EF4-FFF2-40B4-BE49-F238E27FC236}">
                <a16:creationId xmlns:a16="http://schemas.microsoft.com/office/drawing/2014/main" id="{43F877FD-3629-4CD9-BDC2-2377AD7A92AF}"/>
              </a:ext>
            </a:extLst>
          </p:cNvPr>
          <p:cNvSpPr>
            <a:spLocks noGrp="1"/>
          </p:cNvSpPr>
          <p:nvPr>
            <p:ph type="ftr" idx="14"/>
          </p:nvPr>
        </p:nvSpPr>
        <p:spPr/>
        <p:txBody>
          <a:bodyPr/>
          <a:lstStyle/>
          <a:p>
            <a:r>
              <a:rPr lang="en-GB" dirty="0"/>
              <a:t>Alfred Asterjadhi, Qualcomm Inc.</a:t>
            </a:r>
          </a:p>
        </p:txBody>
      </p:sp>
      <p:sp>
        <p:nvSpPr>
          <p:cNvPr id="4" name="Date Placeholder 3">
            <a:extLst>
              <a:ext uri="{FF2B5EF4-FFF2-40B4-BE49-F238E27FC236}">
                <a16:creationId xmlns:a16="http://schemas.microsoft.com/office/drawing/2014/main" id="{7A49A46B-83F4-41E7-8168-FFD1DD87FEB5}"/>
              </a:ext>
            </a:extLst>
          </p:cNvPr>
          <p:cNvSpPr>
            <a:spLocks noGrp="1"/>
          </p:cNvSpPr>
          <p:nvPr>
            <p:ph type="dt" idx="15"/>
          </p:nvPr>
        </p:nvSpPr>
        <p:spPr/>
        <p:txBody>
          <a:bodyPr/>
          <a:lstStyle/>
          <a:p>
            <a:r>
              <a:rPr lang="en-US" dirty="0"/>
              <a:t>January 2022</a:t>
            </a:r>
            <a:endParaRPr lang="en-GB" dirty="0"/>
          </a:p>
        </p:txBody>
      </p:sp>
      <p:grpSp>
        <p:nvGrpSpPr>
          <p:cNvPr id="11" name="Group 10">
            <a:extLst>
              <a:ext uri="{FF2B5EF4-FFF2-40B4-BE49-F238E27FC236}">
                <a16:creationId xmlns:a16="http://schemas.microsoft.com/office/drawing/2014/main" id="{8DE90360-D941-43D1-853B-3415B3A0ED7E}"/>
              </a:ext>
            </a:extLst>
          </p:cNvPr>
          <p:cNvGrpSpPr/>
          <p:nvPr/>
        </p:nvGrpSpPr>
        <p:grpSpPr>
          <a:xfrm>
            <a:off x="8915400" y="5181600"/>
            <a:ext cx="3200399" cy="1055408"/>
            <a:chOff x="9370963" y="5383085"/>
            <a:chExt cx="2644301" cy="1017715"/>
          </a:xfrm>
        </p:grpSpPr>
        <p:sp>
          <p:nvSpPr>
            <p:cNvPr id="2" name="Rectangle 1">
              <a:extLst>
                <a:ext uri="{FF2B5EF4-FFF2-40B4-BE49-F238E27FC236}">
                  <a16:creationId xmlns:a16="http://schemas.microsoft.com/office/drawing/2014/main" id="{24DBDADD-EFD5-4EBD-8722-F83530F3A109}"/>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9" name="TextBox 8">
              <a:extLst>
                <a:ext uri="{FF2B5EF4-FFF2-40B4-BE49-F238E27FC236}">
                  <a16:creationId xmlns:a16="http://schemas.microsoft.com/office/drawing/2014/main" id="{F1036C4B-10F5-4228-BB94-1D0325C95929}"/>
                </a:ext>
              </a:extLst>
            </p:cNvPr>
            <p:cNvSpPr txBox="1"/>
            <p:nvPr/>
          </p:nvSpPr>
          <p:spPr>
            <a:xfrm>
              <a:off x="9663399" y="6093023"/>
              <a:ext cx="2071401" cy="307777"/>
            </a:xfrm>
            <a:prstGeom prst="rect">
              <a:avLst/>
            </a:prstGeom>
            <a:noFill/>
          </p:spPr>
          <p:txBody>
            <a:bodyPr wrap="none" rtlCol="0">
              <a:spAutoFit/>
            </a:bodyPr>
            <a:lstStyle/>
            <a:p>
              <a:r>
                <a:rPr lang="en-US" sz="1400" dirty="0">
                  <a:solidFill>
                    <a:schemeClr val="tx1"/>
                  </a:solidFill>
                </a:rPr>
                <a:t> CID Distribution (~4350)</a:t>
              </a:r>
            </a:p>
          </p:txBody>
        </p:sp>
        <p:sp>
          <p:nvSpPr>
            <p:cNvPr id="12" name="Rectangle 11">
              <a:extLst>
                <a:ext uri="{FF2B5EF4-FFF2-40B4-BE49-F238E27FC236}">
                  <a16:creationId xmlns:a16="http://schemas.microsoft.com/office/drawing/2014/main" id="{3CABFFB5-EB33-496A-8B11-9F178DE319A0}"/>
                </a:ext>
              </a:extLst>
            </p:cNvPr>
            <p:cNvSpPr/>
            <p:nvPr/>
          </p:nvSpPr>
          <p:spPr bwMode="auto">
            <a:xfrm>
              <a:off x="9370963" y="5578368"/>
              <a:ext cx="611237"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7" name="Rectangle 16">
              <a:extLst>
                <a:ext uri="{FF2B5EF4-FFF2-40B4-BE49-F238E27FC236}">
                  <a16:creationId xmlns:a16="http://schemas.microsoft.com/office/drawing/2014/main" id="{0C08FBFF-CEAD-49D5-BC69-DCF68E787267}"/>
                </a:ext>
              </a:extLst>
            </p:cNvPr>
            <p:cNvSpPr/>
            <p:nvPr/>
          </p:nvSpPr>
          <p:spPr bwMode="auto">
            <a:xfrm>
              <a:off x="9982199" y="5578368"/>
              <a:ext cx="1818051"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8" name="Rectangle 17">
              <a:extLst>
                <a:ext uri="{FF2B5EF4-FFF2-40B4-BE49-F238E27FC236}">
                  <a16:creationId xmlns:a16="http://schemas.microsoft.com/office/drawing/2014/main" id="{7FE48AD9-9D43-4965-A380-828DB24EF4E0}"/>
                </a:ext>
              </a:extLst>
            </p:cNvPr>
            <p:cNvSpPr/>
            <p:nvPr/>
          </p:nvSpPr>
          <p:spPr bwMode="auto">
            <a:xfrm>
              <a:off x="11800250" y="5578368"/>
              <a:ext cx="86948"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10" name="TextBox 9">
              <a:extLst>
                <a:ext uri="{FF2B5EF4-FFF2-40B4-BE49-F238E27FC236}">
                  <a16:creationId xmlns:a16="http://schemas.microsoft.com/office/drawing/2014/main" id="{13AC7F5B-8E05-46E5-8A8C-8CA361E79753}"/>
                </a:ext>
              </a:extLst>
            </p:cNvPr>
            <p:cNvSpPr txBox="1"/>
            <p:nvPr/>
          </p:nvSpPr>
          <p:spPr>
            <a:xfrm>
              <a:off x="11643046" y="5388508"/>
              <a:ext cx="372218" cy="261610"/>
            </a:xfrm>
            <a:prstGeom prst="rect">
              <a:avLst/>
            </a:prstGeom>
            <a:noFill/>
          </p:spPr>
          <p:txBody>
            <a:bodyPr wrap="none" rtlCol="0">
              <a:spAutoFit/>
            </a:bodyPr>
            <a:lstStyle/>
            <a:p>
              <a:r>
                <a:rPr lang="en-US" sz="1050" dirty="0">
                  <a:solidFill>
                    <a:schemeClr val="tx1"/>
                  </a:solidFill>
                </a:rPr>
                <a:t>9%</a:t>
              </a:r>
            </a:p>
          </p:txBody>
        </p:sp>
        <p:sp>
          <p:nvSpPr>
            <p:cNvPr id="23" name="TextBox 22">
              <a:extLst>
                <a:ext uri="{FF2B5EF4-FFF2-40B4-BE49-F238E27FC236}">
                  <a16:creationId xmlns:a16="http://schemas.microsoft.com/office/drawing/2014/main" id="{50D181A5-EDC2-4175-8345-CCC7A324853D}"/>
                </a:ext>
              </a:extLst>
            </p:cNvPr>
            <p:cNvSpPr txBox="1"/>
            <p:nvPr/>
          </p:nvSpPr>
          <p:spPr>
            <a:xfrm>
              <a:off x="10705115" y="5388508"/>
              <a:ext cx="431528" cy="253916"/>
            </a:xfrm>
            <a:prstGeom prst="rect">
              <a:avLst/>
            </a:prstGeom>
            <a:noFill/>
          </p:spPr>
          <p:txBody>
            <a:bodyPr wrap="none" rtlCol="0">
              <a:spAutoFit/>
            </a:bodyPr>
            <a:lstStyle/>
            <a:p>
              <a:r>
                <a:rPr lang="en-US" sz="1050" dirty="0">
                  <a:solidFill>
                    <a:schemeClr val="tx1"/>
                  </a:solidFill>
                </a:rPr>
                <a:t>67%</a:t>
              </a:r>
            </a:p>
          </p:txBody>
        </p:sp>
        <p:sp>
          <p:nvSpPr>
            <p:cNvPr id="24" name="TextBox 23">
              <a:extLst>
                <a:ext uri="{FF2B5EF4-FFF2-40B4-BE49-F238E27FC236}">
                  <a16:creationId xmlns:a16="http://schemas.microsoft.com/office/drawing/2014/main" id="{AAA1AB56-3428-4FAA-B81A-51FE57AE3119}"/>
                </a:ext>
              </a:extLst>
            </p:cNvPr>
            <p:cNvSpPr txBox="1"/>
            <p:nvPr/>
          </p:nvSpPr>
          <p:spPr>
            <a:xfrm>
              <a:off x="9542828" y="5383085"/>
              <a:ext cx="431528" cy="253916"/>
            </a:xfrm>
            <a:prstGeom prst="rect">
              <a:avLst/>
            </a:prstGeom>
            <a:noFill/>
          </p:spPr>
          <p:txBody>
            <a:bodyPr wrap="none" rtlCol="0">
              <a:spAutoFit/>
            </a:bodyPr>
            <a:lstStyle/>
            <a:p>
              <a:r>
                <a:rPr lang="en-US" sz="1050" dirty="0">
                  <a:solidFill>
                    <a:schemeClr val="tx1"/>
                  </a:solidFill>
                </a:rPr>
                <a:t>24%</a:t>
              </a:r>
            </a:p>
          </p:txBody>
        </p:sp>
      </p:grpSp>
      <p:grpSp>
        <p:nvGrpSpPr>
          <p:cNvPr id="25" name="Group 24">
            <a:extLst>
              <a:ext uri="{FF2B5EF4-FFF2-40B4-BE49-F238E27FC236}">
                <a16:creationId xmlns:a16="http://schemas.microsoft.com/office/drawing/2014/main" id="{E6D9511D-19D6-4C64-BC63-A88DC8DC09AC}"/>
              </a:ext>
            </a:extLst>
          </p:cNvPr>
          <p:cNvGrpSpPr/>
          <p:nvPr/>
        </p:nvGrpSpPr>
        <p:grpSpPr>
          <a:xfrm>
            <a:off x="8989012" y="2213369"/>
            <a:ext cx="2927461" cy="2441572"/>
            <a:chOff x="5947722" y="3166072"/>
            <a:chExt cx="2927461" cy="2441572"/>
          </a:xfrm>
        </p:grpSpPr>
        <p:sp>
          <p:nvSpPr>
            <p:cNvPr id="15" name="Rectangle 14">
              <a:extLst>
                <a:ext uri="{FF2B5EF4-FFF2-40B4-BE49-F238E27FC236}">
                  <a16:creationId xmlns:a16="http://schemas.microsoft.com/office/drawing/2014/main" id="{432D1A93-4889-4393-9523-9230667923D8}"/>
                </a:ext>
              </a:extLst>
            </p:cNvPr>
            <p:cNvSpPr/>
            <p:nvPr/>
          </p:nvSpPr>
          <p:spPr bwMode="auto">
            <a:xfrm>
              <a:off x="8260674" y="4226756"/>
              <a:ext cx="614509" cy="1378341"/>
            </a:xfrm>
            <a:prstGeom prst="rect">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6" name="Rectangle 15">
              <a:extLst>
                <a:ext uri="{FF2B5EF4-FFF2-40B4-BE49-F238E27FC236}">
                  <a16:creationId xmlns:a16="http://schemas.microsoft.com/office/drawing/2014/main" id="{55A9E7C4-2A0B-43F4-82A5-53442A56C22A}"/>
                </a:ext>
              </a:extLst>
            </p:cNvPr>
            <p:cNvSpPr/>
            <p:nvPr/>
          </p:nvSpPr>
          <p:spPr bwMode="auto">
            <a:xfrm>
              <a:off x="8260674" y="3166072"/>
              <a:ext cx="605535" cy="106323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Rectangle 26">
              <a:extLst>
                <a:ext uri="{FF2B5EF4-FFF2-40B4-BE49-F238E27FC236}">
                  <a16:creationId xmlns:a16="http://schemas.microsoft.com/office/drawing/2014/main" id="{19CD684B-6EE2-4147-B9BC-DCC69BBB5A76}"/>
                </a:ext>
              </a:extLst>
            </p:cNvPr>
            <p:cNvSpPr/>
            <p:nvPr/>
          </p:nvSpPr>
          <p:spPr bwMode="auto">
            <a:xfrm>
              <a:off x="7481286" y="3167786"/>
              <a:ext cx="619707" cy="165544"/>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8" name="Rectangle 27">
              <a:extLst>
                <a:ext uri="{FF2B5EF4-FFF2-40B4-BE49-F238E27FC236}">
                  <a16:creationId xmlns:a16="http://schemas.microsoft.com/office/drawing/2014/main" id="{BAC192F2-5143-4D42-986C-F0A1E4B618A1}"/>
                </a:ext>
              </a:extLst>
            </p:cNvPr>
            <p:cNvSpPr/>
            <p:nvPr/>
          </p:nvSpPr>
          <p:spPr bwMode="auto">
            <a:xfrm>
              <a:off x="6715174" y="3166072"/>
              <a:ext cx="606876" cy="1291832"/>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45DB4A1A-77A2-4490-BDD9-F76E2FDA9627}"/>
                </a:ext>
              </a:extLst>
            </p:cNvPr>
            <p:cNvSpPr/>
            <p:nvPr/>
          </p:nvSpPr>
          <p:spPr bwMode="auto">
            <a:xfrm>
              <a:off x="5947722" y="3166072"/>
              <a:ext cx="597285" cy="753669"/>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3933AA60-F542-42B1-B913-66B2AE660298}"/>
                </a:ext>
              </a:extLst>
            </p:cNvPr>
            <p:cNvSpPr/>
            <p:nvPr/>
          </p:nvSpPr>
          <p:spPr bwMode="auto">
            <a:xfrm>
              <a:off x="5952209" y="3928651"/>
              <a:ext cx="598176" cy="1668790"/>
            </a:xfrm>
            <a:prstGeom prst="rect">
              <a:avLst/>
            </a:prstGeom>
            <a:solidFill>
              <a:srgbClr val="00B05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1" name="Rectangle 30">
              <a:extLst>
                <a:ext uri="{FF2B5EF4-FFF2-40B4-BE49-F238E27FC236}">
                  <a16:creationId xmlns:a16="http://schemas.microsoft.com/office/drawing/2014/main" id="{B886C7C5-FB81-4163-AEB7-A36163CF51EC}"/>
                </a:ext>
              </a:extLst>
            </p:cNvPr>
            <p:cNvSpPr/>
            <p:nvPr/>
          </p:nvSpPr>
          <p:spPr bwMode="auto">
            <a:xfrm>
              <a:off x="6717073" y="4457904"/>
              <a:ext cx="604977" cy="1149677"/>
            </a:xfrm>
            <a:prstGeom prst="rect">
              <a:avLst/>
            </a:prstGeom>
            <a:solidFill>
              <a:srgbClr val="FF000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32" name="Rectangle 31">
              <a:extLst>
                <a:ext uri="{FF2B5EF4-FFF2-40B4-BE49-F238E27FC236}">
                  <a16:creationId xmlns:a16="http://schemas.microsoft.com/office/drawing/2014/main" id="{F89B998F-6B3C-45E4-A29C-084B3495113D}"/>
                </a:ext>
              </a:extLst>
            </p:cNvPr>
            <p:cNvSpPr/>
            <p:nvPr/>
          </p:nvSpPr>
          <p:spPr bwMode="auto">
            <a:xfrm>
              <a:off x="7481286" y="3333330"/>
              <a:ext cx="615219" cy="2274314"/>
            </a:xfrm>
            <a:prstGeom prst="rect">
              <a:avLst/>
            </a:prstGeom>
            <a:solidFill>
              <a:srgbClr val="0070C0"/>
            </a:solidFill>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172744406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5FFF3-3971-4A1D-9E32-FCF52E85E166}"/>
              </a:ext>
            </a:extLst>
          </p:cNvPr>
          <p:cNvSpPr>
            <a:spLocks noGrp="1"/>
          </p:cNvSpPr>
          <p:nvPr>
            <p:ph type="title"/>
          </p:nvPr>
        </p:nvSpPr>
        <p:spPr/>
        <p:txBody>
          <a:bodyPr/>
          <a:lstStyle/>
          <a:p>
            <a:r>
              <a:rPr lang="en-US" dirty="0"/>
              <a:t>TGbe (Extremely High Throughput)</a:t>
            </a:r>
          </a:p>
        </p:txBody>
      </p:sp>
      <p:sp>
        <p:nvSpPr>
          <p:cNvPr id="3" name="Content Placeholder 2">
            <a:extLst>
              <a:ext uri="{FF2B5EF4-FFF2-40B4-BE49-F238E27FC236}">
                <a16:creationId xmlns:a16="http://schemas.microsoft.com/office/drawing/2014/main" id="{31DC9244-F1D3-4E6B-8812-9165AD945109}"/>
              </a:ext>
            </a:extLst>
          </p:cNvPr>
          <p:cNvSpPr>
            <a:spLocks noGrp="1"/>
          </p:cNvSpPr>
          <p:nvPr>
            <p:ph idx="1"/>
          </p:nvPr>
        </p:nvSpPr>
        <p:spPr>
          <a:xfrm>
            <a:off x="914401" y="1981201"/>
            <a:ext cx="10361084" cy="4494213"/>
          </a:xfrm>
        </p:spPr>
        <p:txBody>
          <a:bodyPr/>
          <a:lstStyle/>
          <a:p>
            <a:pPr>
              <a:buFont typeface="Arial" panose="020B0604020202020204" pitchFamily="34" charset="0"/>
              <a:buChar char="•"/>
            </a:pPr>
            <a:r>
              <a:rPr lang="en-US" dirty="0">
                <a:solidFill>
                  <a:schemeClr val="tx1"/>
                </a:solidFill>
              </a:rPr>
              <a:t>TGbe has scheduled 4 conf. calls during the January electronic interim</a:t>
            </a:r>
          </a:p>
          <a:p>
            <a:pPr lvl="1">
              <a:buFont typeface="Arial" panose="020B0604020202020204" pitchFamily="34" charset="0"/>
              <a:buChar char="•"/>
            </a:pPr>
            <a:r>
              <a:rPr lang="en-US" dirty="0"/>
              <a:t>Two Joint, and two parallel MAC/PHY calls</a:t>
            </a:r>
          </a:p>
          <a:p>
            <a:pPr lvl="2">
              <a:buFont typeface="Arial" panose="020B0604020202020204" pitchFamily="34" charset="0"/>
              <a:buChar char="•"/>
            </a:pPr>
            <a:r>
              <a:rPr lang="en-US" dirty="0"/>
              <a:t>Continue resolving comments from CC36, and discussion any PDTs, and technical submissions</a:t>
            </a:r>
          </a:p>
          <a:p>
            <a:pPr lvl="1">
              <a:buFont typeface="Arial" panose="020B0604020202020204" pitchFamily="34" charset="0"/>
              <a:buChar char="•"/>
            </a:pPr>
            <a:r>
              <a:rPr lang="en-US" dirty="0"/>
              <a:t>Targets:</a:t>
            </a:r>
          </a:p>
          <a:p>
            <a:pPr lvl="2">
              <a:buFont typeface="Arial" panose="020B0604020202020204" pitchFamily="34" charset="0"/>
              <a:buChar char="•"/>
            </a:pPr>
            <a:r>
              <a:rPr lang="en-US" dirty="0"/>
              <a:t>Continue resolving comments from CC36</a:t>
            </a:r>
          </a:p>
          <a:p>
            <a:pPr lvl="2">
              <a:buFont typeface="Arial" panose="020B0604020202020204" pitchFamily="34" charset="0"/>
              <a:buChar char="•"/>
            </a:pPr>
            <a:r>
              <a:rPr lang="en-US" dirty="0"/>
              <a:t>Create IEEE802.11be D1.4</a:t>
            </a:r>
          </a:p>
          <a:p>
            <a:pPr marL="0" indent="0"/>
            <a:endParaRPr lang="en-US" dirty="0"/>
          </a:p>
          <a:p>
            <a:pPr>
              <a:buFont typeface="Arial" panose="020B0604020202020204" pitchFamily="34" charset="0"/>
              <a:buChar char="•"/>
            </a:pPr>
            <a:r>
              <a:rPr lang="en-US" dirty="0"/>
              <a:t>Agenda is available in 11-21/1971</a:t>
            </a:r>
          </a:p>
          <a:p>
            <a:pPr lvl="1">
              <a:buFont typeface="Arial" panose="020B0604020202020204" pitchFamily="34" charset="0"/>
              <a:buChar char="•"/>
            </a:pPr>
            <a:r>
              <a:rPr lang="en-US" u="sng" dirty="0">
                <a:highlight>
                  <a:srgbClr val="00FF00"/>
                </a:highlight>
              </a:rPr>
              <a:t>Schedule</a:t>
            </a:r>
            <a:r>
              <a:rPr lang="en-US" dirty="0"/>
              <a:t> is provided in the next slide</a:t>
            </a:r>
          </a:p>
        </p:txBody>
      </p:sp>
      <p:sp>
        <p:nvSpPr>
          <p:cNvPr id="4" name="Slide Number Placeholder 3">
            <a:extLst>
              <a:ext uri="{FF2B5EF4-FFF2-40B4-BE49-F238E27FC236}">
                <a16:creationId xmlns:a16="http://schemas.microsoft.com/office/drawing/2014/main" id="{3871601A-E80F-434B-A97D-F320083E6E3A}"/>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2C7159C5-3E2B-41FA-9D49-BA4DCFB9A88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21C99AD-073C-44E2-9ED3-C4B1C975F366}"/>
              </a:ext>
            </a:extLst>
          </p:cNvPr>
          <p:cNvSpPr>
            <a:spLocks noGrp="1"/>
          </p:cNvSpPr>
          <p:nvPr>
            <p:ph type="dt" idx="15"/>
          </p:nvPr>
        </p:nvSpPr>
        <p:spPr/>
        <p:txBody>
          <a:bodyPr/>
          <a:lstStyle/>
          <a:p>
            <a:r>
              <a:rPr lang="en-US" dirty="0"/>
              <a:t>January 2022</a:t>
            </a:r>
            <a:endParaRPr lang="en-GB" dirty="0"/>
          </a:p>
        </p:txBody>
      </p:sp>
    </p:spTree>
    <p:extLst>
      <p:ext uri="{BB962C8B-B14F-4D97-AF65-F5344CB8AC3E}">
        <p14:creationId xmlns:p14="http://schemas.microsoft.com/office/powerpoint/2010/main" val="20331991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C6B6C1-2CF1-4FA7-A15B-497AAB3AE60D}"/>
              </a:ext>
            </a:extLst>
          </p:cNvPr>
          <p:cNvSpPr>
            <a:spLocks noGrp="1"/>
          </p:cNvSpPr>
          <p:nvPr>
            <p:ph type="title"/>
          </p:nvPr>
        </p:nvSpPr>
        <p:spPr/>
        <p:txBody>
          <a:bodyPr/>
          <a:lstStyle/>
          <a:p>
            <a:r>
              <a:rPr lang="en-US" dirty="0" err="1">
                <a:solidFill>
                  <a:schemeClr val="tx1"/>
                </a:solidFill>
              </a:rPr>
              <a:t>TGbe</a:t>
            </a:r>
            <a:r>
              <a:rPr lang="en-US" dirty="0">
                <a:solidFill>
                  <a:schemeClr val="tx1"/>
                </a:solidFill>
              </a:rPr>
              <a:t> - Teleconference Plan</a:t>
            </a:r>
          </a:p>
        </p:txBody>
      </p:sp>
      <p:sp>
        <p:nvSpPr>
          <p:cNvPr id="4" name="Slide Number Placeholder 3">
            <a:extLst>
              <a:ext uri="{FF2B5EF4-FFF2-40B4-BE49-F238E27FC236}">
                <a16:creationId xmlns:a16="http://schemas.microsoft.com/office/drawing/2014/main" id="{6A52FC8E-3F2C-4E2E-ABD1-7DF4A6D163B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20806CAB-098F-4FA4-874C-F09858EA0A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DE5D496B-D904-44CD-879F-8DF7E1D59DD1}"/>
              </a:ext>
            </a:extLst>
          </p:cNvPr>
          <p:cNvSpPr>
            <a:spLocks noGrp="1"/>
          </p:cNvSpPr>
          <p:nvPr>
            <p:ph type="dt" idx="15"/>
          </p:nvPr>
        </p:nvSpPr>
        <p:spPr/>
        <p:txBody>
          <a:bodyPr/>
          <a:lstStyle/>
          <a:p>
            <a:r>
              <a:rPr lang="en-US" dirty="0"/>
              <a:t>January 2022</a:t>
            </a:r>
            <a:endParaRPr lang="en-GB" dirty="0"/>
          </a:p>
        </p:txBody>
      </p:sp>
      <p:sp>
        <p:nvSpPr>
          <p:cNvPr id="8" name="Content Placeholder 2">
            <a:extLst>
              <a:ext uri="{FF2B5EF4-FFF2-40B4-BE49-F238E27FC236}">
                <a16:creationId xmlns:a16="http://schemas.microsoft.com/office/drawing/2014/main" id="{77F4F601-23E3-46B6-A79D-1B06F13D1768}"/>
              </a:ext>
            </a:extLst>
          </p:cNvPr>
          <p:cNvSpPr txBox="1">
            <a:spLocks/>
          </p:cNvSpPr>
          <p:nvPr/>
        </p:nvSpPr>
        <p:spPr bwMode="auto">
          <a:xfrm>
            <a:off x="6466708" y="1447801"/>
            <a:ext cx="5437717" cy="50276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14 		</a:t>
            </a:r>
            <a:r>
              <a:rPr lang="en-GB" sz="1400" b="1" dirty="0">
                <a:effectLst/>
                <a:latin typeface="Times New Roman" panose="02020603050405020304" pitchFamily="18" charset="0"/>
                <a:ea typeface="Times New Roman" panose="02020603050405020304" pitchFamily="18" charset="0"/>
              </a:rPr>
              <a:t>Monday	– MAC/PHY		19:00-21:00 </a:t>
            </a:r>
            <a:r>
              <a:rPr lang="en-US" sz="1400" b="1" dirty="0">
                <a:effectLst/>
                <a:latin typeface="Times New Roman" panose="02020603050405020304" pitchFamily="18" charset="0"/>
                <a:ea typeface="Times New Roman" panose="02020603050405020304" pitchFamily="18" charset="0"/>
              </a:rPr>
              <a:t>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16</a:t>
            </a:r>
            <a:r>
              <a:rPr lang="en-GB" sz="1400" b="1" dirty="0">
                <a:effectLst/>
                <a:latin typeface="Times New Roman" panose="02020603050405020304" pitchFamily="18" charset="0"/>
                <a:ea typeface="Times New Roman" panose="02020603050405020304" pitchFamily="18" charset="0"/>
              </a:rPr>
              <a:t> 		Wednesday	– Joint**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17</a:t>
            </a:r>
            <a:r>
              <a:rPr lang="en-GB" sz="1400" b="1" dirty="0">
                <a:effectLst/>
                <a:latin typeface="Times New Roman" panose="02020603050405020304" pitchFamily="18" charset="0"/>
                <a:ea typeface="Times New Roman" panose="02020603050405020304" pitchFamily="18" charset="0"/>
              </a:rPr>
              <a:t> 		Thursday	– MAC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21</a:t>
            </a:r>
            <a:r>
              <a:rPr lang="en-GB" sz="1400" b="1" dirty="0">
                <a:effectLst/>
                <a:latin typeface="Times New Roman" panose="02020603050405020304" pitchFamily="18" charset="0"/>
                <a:ea typeface="Times New Roman" panose="02020603050405020304" pitchFamily="18" charset="0"/>
              </a:rPr>
              <a:t> 		Monday	– MAC/PHY		</a:t>
            </a:r>
            <a:r>
              <a:rPr lang="en-US" sz="1400" b="1" dirty="0">
                <a:effectLst/>
                <a:latin typeface="Times New Roman" panose="02020603050405020304" pitchFamily="18" charset="0"/>
                <a:ea typeface="Times New Roman" panose="02020603050405020304" pitchFamily="18" charset="0"/>
              </a:rPr>
              <a:t>19:00-21:00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23</a:t>
            </a:r>
            <a:r>
              <a:rPr lang="en-GB" sz="1400" b="1" dirty="0">
                <a:effectLst/>
                <a:latin typeface="Times New Roman" panose="02020603050405020304" pitchFamily="18" charset="0"/>
                <a:ea typeface="Times New Roman" panose="02020603050405020304" pitchFamily="18" charset="0"/>
              </a:rPr>
              <a:t> 		Wednesday	– Joint**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24</a:t>
            </a:r>
            <a:r>
              <a:rPr lang="en-GB" sz="1400" b="1" dirty="0">
                <a:effectLst/>
                <a:latin typeface="Times New Roman" panose="02020603050405020304" pitchFamily="18" charset="0"/>
                <a:ea typeface="Times New Roman" panose="02020603050405020304" pitchFamily="18" charset="0"/>
              </a:rPr>
              <a:t> 		Thursday	– MAC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28	 	Monday	– </a:t>
            </a:r>
            <a:r>
              <a:rPr lang="en-GB" sz="1400" b="1" dirty="0">
                <a:effectLst/>
                <a:latin typeface="Times New Roman" panose="02020603050405020304" pitchFamily="18" charset="0"/>
                <a:ea typeface="Times New Roman" panose="02020603050405020304" pitchFamily="18" charset="0"/>
              </a:rPr>
              <a:t>MAC/PHY</a:t>
            </a:r>
            <a:r>
              <a:rPr lang="en-US" sz="1400" b="1" dirty="0">
                <a:effectLst/>
                <a:latin typeface="Times New Roman" panose="02020603050405020304" pitchFamily="18" charset="0"/>
                <a:ea typeface="Times New Roman" panose="02020603050405020304" pitchFamily="18" charset="0"/>
              </a:rPr>
              <a:t>		</a:t>
            </a:r>
            <a:r>
              <a:rPr lang="en-GB" sz="1400" b="1" dirty="0">
                <a:effectLst/>
                <a:latin typeface="Times New Roman" panose="02020603050405020304" pitchFamily="18" charset="0"/>
                <a:ea typeface="Times New Roman" panose="02020603050405020304" pitchFamily="18" charset="0"/>
              </a:rPr>
              <a:t>19:00-21:00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Mar 02</a:t>
            </a:r>
            <a:r>
              <a:rPr lang="en-GB" sz="1400" b="1" dirty="0">
                <a:effectLst/>
                <a:latin typeface="Times New Roman" panose="02020603050405020304" pitchFamily="18" charset="0"/>
                <a:ea typeface="Times New Roman" panose="02020603050405020304" pitchFamily="18" charset="0"/>
              </a:rPr>
              <a:t> 		Wednesday	– Joint (Motions)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Mar 03</a:t>
            </a:r>
            <a:r>
              <a:rPr lang="en-GB" sz="1400" b="1" dirty="0">
                <a:effectLst/>
                <a:latin typeface="Times New Roman" panose="02020603050405020304" pitchFamily="18" charset="0"/>
                <a:ea typeface="Times New Roman" panose="02020603050405020304" pitchFamily="18" charset="0"/>
              </a:rPr>
              <a:t>		Thursday	– MAC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Mar 07</a:t>
            </a:r>
            <a:r>
              <a:rPr lang="en-GB" sz="1400" b="1" dirty="0">
                <a:effectLst/>
                <a:latin typeface="Times New Roman" panose="02020603050405020304" pitchFamily="18" charset="0"/>
                <a:ea typeface="Times New Roman" panose="02020603050405020304" pitchFamily="18" charset="0"/>
              </a:rPr>
              <a:t> 		Monday	– MAC/PHY		</a:t>
            </a:r>
            <a:r>
              <a:rPr lang="en-US" sz="1400" b="1" dirty="0">
                <a:effectLst/>
                <a:latin typeface="Times New Roman" panose="02020603050405020304" pitchFamily="18" charset="0"/>
                <a:ea typeface="Times New Roman" panose="02020603050405020304" pitchFamily="18" charset="0"/>
              </a:rPr>
              <a:t>19:00-21:00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Mar 09</a:t>
            </a:r>
            <a:r>
              <a:rPr lang="en-GB" sz="1400" b="1" dirty="0">
                <a:effectLst/>
                <a:latin typeface="Times New Roman" panose="02020603050405020304" pitchFamily="18" charset="0"/>
                <a:ea typeface="Times New Roman" panose="02020603050405020304" pitchFamily="18" charset="0"/>
              </a:rPr>
              <a:t> 		Wednesday	– Joint**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Mar 10</a:t>
            </a:r>
            <a:r>
              <a:rPr lang="en-GB" sz="1400" b="1" dirty="0">
                <a:effectLst/>
                <a:latin typeface="Times New Roman" panose="02020603050405020304" pitchFamily="18" charset="0"/>
                <a:ea typeface="Times New Roman" panose="02020603050405020304" pitchFamily="18" charset="0"/>
              </a:rPr>
              <a:t> 		Thursday	– MAC			</a:t>
            </a:r>
            <a:r>
              <a:rPr lang="en-US" sz="1400" b="1" dirty="0">
                <a:effectLst/>
                <a:latin typeface="Times New Roman" panose="02020603050405020304" pitchFamily="18" charset="0"/>
                <a:ea typeface="Times New Roman" panose="02020603050405020304" pitchFamily="18" charset="0"/>
              </a:rPr>
              <a:t>10:00-12:00 ET</a:t>
            </a:r>
          </a:p>
          <a:p>
            <a:pPr marL="0" marR="0" lvl="0" indent="0">
              <a:spcBef>
                <a:spcPts val="0"/>
              </a:spcBef>
              <a:spcAft>
                <a:spcPts val="1200"/>
              </a:spcAft>
            </a:pPr>
            <a:endParaRPr lang="en-US" sz="1100" dirty="0">
              <a:latin typeface="Times New Roman" panose="02020603050405020304" pitchFamily="18" charset="0"/>
              <a:ea typeface="Times New Roman" panose="02020603050405020304" pitchFamily="18" charset="0"/>
            </a:endParaRPr>
          </a:p>
          <a:p>
            <a:pPr marL="0" indent="0">
              <a:spcBef>
                <a:spcPts val="0"/>
              </a:spcBef>
              <a:spcAft>
                <a:spcPts val="1200"/>
              </a:spcAft>
            </a:pPr>
            <a:r>
              <a:rPr lang="en-GB" sz="1400" b="1" dirty="0">
                <a:effectLst/>
                <a:latin typeface="Times New Roman" panose="02020603050405020304" pitchFamily="18" charset="0"/>
                <a:ea typeface="Times New Roman" panose="02020603050405020304" pitchFamily="18" charset="0"/>
              </a:rPr>
              <a:t>** Can be modified to MAC/PHY on the fly with pre-announcement.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endParaRPr lang="en-US" sz="1400" dirty="0">
              <a:effectLst/>
              <a:latin typeface="Times New Roman" panose="02020603050405020304" pitchFamily="18" charset="0"/>
              <a:ea typeface="Times New Roman" panose="02020603050405020304" pitchFamily="18" charset="0"/>
            </a:endParaRPr>
          </a:p>
        </p:txBody>
      </p:sp>
      <p:sp>
        <p:nvSpPr>
          <p:cNvPr id="12" name="Content Placeholder 2">
            <a:extLst>
              <a:ext uri="{FF2B5EF4-FFF2-40B4-BE49-F238E27FC236}">
                <a16:creationId xmlns:a16="http://schemas.microsoft.com/office/drawing/2014/main" id="{1737DF73-1D87-41BC-91FB-A745EB8262F3}"/>
              </a:ext>
            </a:extLst>
          </p:cNvPr>
          <p:cNvSpPr txBox="1">
            <a:spLocks/>
          </p:cNvSpPr>
          <p:nvPr/>
        </p:nvSpPr>
        <p:spPr bwMode="auto">
          <a:xfrm>
            <a:off x="834435" y="1447801"/>
            <a:ext cx="5437717" cy="50276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lvl="0" indent="0">
              <a:spcBef>
                <a:spcPts val="0"/>
              </a:spcBef>
              <a:spcAft>
                <a:spcPts val="1200"/>
              </a:spcAft>
            </a:pPr>
            <a:r>
              <a:rPr lang="en-GB" sz="1400" b="1" u="sng" dirty="0">
                <a:effectLst/>
                <a:highlight>
                  <a:srgbClr val="00FF00"/>
                </a:highlight>
                <a:latin typeface="Times New Roman" panose="02020603050405020304" pitchFamily="18" charset="0"/>
                <a:ea typeface="Times New Roman" panose="02020603050405020304" pitchFamily="18" charset="0"/>
              </a:rPr>
              <a:t>Jan 17 		Monday 	– MAC/PHY		19:00-21:00 ET</a:t>
            </a:r>
            <a:endParaRPr lang="en-US" sz="1400" dirty="0">
              <a:effectLst/>
              <a:highlight>
                <a:srgbClr val="00FF00"/>
              </a:highligh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400" b="1" u="sng" dirty="0">
                <a:effectLst/>
                <a:highlight>
                  <a:srgbClr val="00FF00"/>
                </a:highlight>
                <a:latin typeface="Times New Roman" panose="02020603050405020304" pitchFamily="18" charset="0"/>
                <a:ea typeface="Times New Roman" panose="02020603050405020304" pitchFamily="18" charset="0"/>
              </a:rPr>
              <a:t>Jan 19		Wednesday	– Joint (Motions)		09:00-11:00 ET</a:t>
            </a:r>
            <a:endParaRPr lang="en-US" sz="1400" dirty="0">
              <a:effectLst/>
              <a:highlight>
                <a:srgbClr val="00FF00"/>
              </a:highligh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400" b="1" u="sng" dirty="0">
                <a:effectLst/>
                <a:highlight>
                  <a:srgbClr val="00FF00"/>
                </a:highlight>
                <a:latin typeface="Times New Roman" panose="02020603050405020304" pitchFamily="18" charset="0"/>
                <a:ea typeface="Times New Roman" panose="02020603050405020304" pitchFamily="18" charset="0"/>
              </a:rPr>
              <a:t>Jan 20		Thursday 	– MAC/PHY		09:00-11:00 ET</a:t>
            </a:r>
            <a:endParaRPr lang="en-US" sz="1400" dirty="0">
              <a:effectLst/>
              <a:highlight>
                <a:srgbClr val="00FF00"/>
              </a:highligh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400" b="1" u="sng" dirty="0">
                <a:effectLst/>
                <a:highlight>
                  <a:srgbClr val="00FF00"/>
                </a:highlight>
                <a:latin typeface="Times New Roman" panose="02020603050405020304" pitchFamily="18" charset="0"/>
                <a:ea typeface="Times New Roman" panose="02020603050405020304" pitchFamily="18" charset="0"/>
              </a:rPr>
              <a:t>Jan 24		Monday 	– Joint (Motions)		09:00-11:00 ET</a:t>
            </a:r>
            <a:endParaRPr lang="en-US" sz="1400" dirty="0">
              <a:effectLst/>
              <a:highlight>
                <a:srgbClr val="00FF00"/>
              </a:highligh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Jan 26		</a:t>
            </a:r>
            <a:r>
              <a:rPr lang="en-GB" sz="1400" b="1" dirty="0">
                <a:effectLst/>
                <a:latin typeface="Times New Roman" panose="02020603050405020304" pitchFamily="18" charset="0"/>
                <a:ea typeface="Times New Roman" panose="02020603050405020304" pitchFamily="18" charset="0"/>
              </a:rPr>
              <a:t>Wednesday	– MAC (No SP)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Jan 27 		</a:t>
            </a:r>
            <a:r>
              <a:rPr lang="en-GB" sz="1400" b="1" dirty="0">
                <a:effectLst/>
                <a:latin typeface="Times New Roman" panose="02020603050405020304" pitchFamily="18" charset="0"/>
                <a:ea typeface="Times New Roman" panose="02020603050405020304" pitchFamily="18" charset="0"/>
              </a:rPr>
              <a:t>Thursday 	– MAC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Jan 31		</a:t>
            </a: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Monday 	– </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No Conf Call</a:t>
            </a: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		Holiday</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02 		Wednesday	– </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No Conf Call</a:t>
            </a: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		Holiday</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Feb 03</a:t>
            </a: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 		Thursday	– </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No Conf Call</a:t>
            </a:r>
            <a:r>
              <a:rPr lang="en-GB" sz="1400" b="1" dirty="0">
                <a:solidFill>
                  <a:srgbClr val="FF0000"/>
                </a:solidFill>
                <a:effectLst/>
                <a:highlight>
                  <a:srgbClr val="00FFFF"/>
                </a:highlight>
                <a:latin typeface="Times New Roman" panose="02020603050405020304" pitchFamily="18" charset="0"/>
                <a:ea typeface="Times New Roman" panose="02020603050405020304" pitchFamily="18" charset="0"/>
              </a:rPr>
              <a:t>		Holiday</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07</a:t>
            </a:r>
            <a:r>
              <a:rPr lang="en-GB" sz="1400" b="1" dirty="0">
                <a:effectLst/>
                <a:latin typeface="Times New Roman" panose="02020603050405020304" pitchFamily="18" charset="0"/>
                <a:ea typeface="Times New Roman" panose="02020603050405020304" pitchFamily="18" charset="0"/>
              </a:rPr>
              <a:t> 		Monday	– MAC/PHY		19:00-21:00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09</a:t>
            </a:r>
            <a:r>
              <a:rPr lang="en-GB" sz="1400" b="1" dirty="0">
                <a:effectLst/>
                <a:latin typeface="Times New Roman" panose="02020603050405020304" pitchFamily="18" charset="0"/>
                <a:ea typeface="Times New Roman" panose="02020603050405020304" pitchFamily="18" charset="0"/>
              </a:rPr>
              <a:t> 		Wednesday	– Joint (Motions)		10:00-12:00 ET</a:t>
            </a:r>
            <a:endParaRPr lang="en-US" sz="1400" dirty="0">
              <a:effectLst/>
              <a:latin typeface="Times New Roman" panose="02020603050405020304" pitchFamily="18" charset="0"/>
              <a:ea typeface="Times New Roman" panose="02020603050405020304" pitchFamily="18" charset="0"/>
            </a:endParaRPr>
          </a:p>
          <a:p>
            <a:pPr marL="0" marR="0" lvl="0" indent="0">
              <a:spcBef>
                <a:spcPts val="0"/>
              </a:spcBef>
              <a:spcAft>
                <a:spcPts val="1200"/>
              </a:spcAft>
            </a:pPr>
            <a:r>
              <a:rPr lang="en-US" sz="1400" b="1" dirty="0">
                <a:effectLst/>
                <a:latin typeface="Times New Roman" panose="02020603050405020304" pitchFamily="18" charset="0"/>
                <a:ea typeface="Times New Roman" panose="02020603050405020304" pitchFamily="18" charset="0"/>
              </a:rPr>
              <a:t>Feb 10</a:t>
            </a:r>
            <a:r>
              <a:rPr lang="en-GB" sz="1400" b="1" dirty="0">
                <a:effectLst/>
                <a:latin typeface="Times New Roman" panose="02020603050405020304" pitchFamily="18" charset="0"/>
                <a:ea typeface="Times New Roman" panose="02020603050405020304" pitchFamily="18" charset="0"/>
              </a:rPr>
              <a:t>		Thursday	– MAC			</a:t>
            </a:r>
            <a:r>
              <a:rPr lang="en-US" sz="1400" b="1" dirty="0">
                <a:effectLst/>
                <a:latin typeface="Times New Roman" panose="02020603050405020304" pitchFamily="18" charset="0"/>
                <a:ea typeface="Times New Roman" panose="02020603050405020304" pitchFamily="18" charset="0"/>
              </a:rPr>
              <a:t>10:00-12:00 ET</a:t>
            </a:r>
            <a:endParaRPr lang="en-US" sz="1400" dirty="0">
              <a:effectLst/>
              <a:latin typeface="Times New Roman" panose="02020603050405020304" pitchFamily="18" charset="0"/>
              <a:ea typeface="Times New Roman" panose="02020603050405020304" pitchFamily="18" charset="0"/>
            </a:endParaRPr>
          </a:p>
          <a:p>
            <a:pPr marL="0" indent="0">
              <a:spcBef>
                <a:spcPts val="0"/>
              </a:spcBef>
              <a:spcAft>
                <a:spcPts val="1200"/>
              </a:spcAft>
            </a:pPr>
            <a:endParaRPr lang="en-US" sz="105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525789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err="1"/>
              <a:t>TGbf</a:t>
            </a:r>
            <a:r>
              <a:rPr lang="en-US" altLang="zh-CN" dirty="0"/>
              <a:t> (WLAN Sensing) </a:t>
            </a:r>
            <a:r>
              <a:rPr lang="en-US" dirty="0"/>
              <a:t>– </a:t>
            </a:r>
            <a:r>
              <a:rPr lang="en-US" altLang="zh-CN" dirty="0"/>
              <a:t>January </a:t>
            </a:r>
            <a:r>
              <a:rPr lang="en-US" dirty="0"/>
              <a:t>2022</a:t>
            </a:r>
            <a:endParaRPr lang="en-GB" dirty="0"/>
          </a:p>
        </p:txBody>
      </p:sp>
      <p:sp>
        <p:nvSpPr>
          <p:cNvPr id="9218" name="Rectangle 2"/>
          <p:cNvSpPr>
            <a:spLocks noGrp="1" noChangeArrowheads="1"/>
          </p:cNvSpPr>
          <p:nvPr>
            <p:ph idx="1"/>
          </p:nvPr>
        </p:nvSpPr>
        <p:spPr>
          <a:xfrm>
            <a:off x="914401" y="1676400"/>
            <a:ext cx="10361084" cy="4495800"/>
          </a:xfrm>
          <a:ln/>
        </p:spPr>
        <p:txBody>
          <a:bodyPr/>
          <a:lstStyle/>
          <a:p>
            <a:pPr algn="just">
              <a:spcBef>
                <a:spcPts val="0"/>
              </a:spcBef>
              <a:spcAft>
                <a:spcPts val="600"/>
              </a:spcAft>
              <a:buFont typeface="Arial" panose="020B0604020202020204" pitchFamily="34" charset="0"/>
              <a:buChar char="•"/>
            </a:pPr>
            <a:r>
              <a:rPr lang="en-US" dirty="0"/>
              <a:t>Progress since </a:t>
            </a:r>
            <a:r>
              <a:rPr lang="en-US" altLang="zh-CN" dirty="0"/>
              <a:t>November </a:t>
            </a:r>
            <a:r>
              <a:rPr lang="en-US" dirty="0"/>
              <a:t>meeting</a:t>
            </a:r>
          </a:p>
          <a:p>
            <a:pPr marL="720725" lvl="1" indent="-342900" algn="just">
              <a:spcBef>
                <a:spcPts val="0"/>
              </a:spcBef>
              <a:spcAft>
                <a:spcPts val="600"/>
              </a:spcAft>
              <a:buFont typeface="Times New Roman" panose="02020603050405020304" pitchFamily="18" charset="0"/>
              <a:buChar char="−"/>
            </a:pPr>
            <a:r>
              <a:rPr lang="en-US" dirty="0">
                <a:solidFill>
                  <a:srgbClr val="0000FF"/>
                </a:solidFill>
              </a:rPr>
              <a:t>13</a:t>
            </a:r>
            <a:r>
              <a:rPr lang="en-US" dirty="0"/>
              <a:t> teleconference calls were held</a:t>
            </a:r>
          </a:p>
          <a:p>
            <a:pPr marL="720725" lvl="1" indent="-342900" algn="just">
              <a:spcBef>
                <a:spcPts val="0"/>
              </a:spcBef>
              <a:spcAft>
                <a:spcPts val="600"/>
              </a:spcAft>
              <a:buFont typeface="Times New Roman" panose="02020603050405020304" pitchFamily="18" charset="0"/>
              <a:buChar char="−"/>
            </a:pPr>
            <a:r>
              <a:rPr lang="en-US" dirty="0"/>
              <a:t>Presentation of technical submissions (e.g., Feedback type, general protocol and procedure, DMG/EDMG……)</a:t>
            </a:r>
          </a:p>
          <a:p>
            <a:pPr marL="720725" lvl="1" indent="-342900" algn="just">
              <a:spcBef>
                <a:spcPts val="0"/>
              </a:spcBef>
              <a:spcAft>
                <a:spcPts val="600"/>
              </a:spcAft>
              <a:buFont typeface="Times New Roman" panose="02020603050405020304" pitchFamily="18" charset="0"/>
              <a:buChar char="−"/>
            </a:pPr>
            <a:r>
              <a:rPr lang="en-US" altLang="zh-CN" dirty="0"/>
              <a:t>Developing the SFD</a:t>
            </a:r>
          </a:p>
          <a:p>
            <a:pPr marL="720725" lvl="1" indent="-342900" algn="just">
              <a:spcBef>
                <a:spcPts val="0"/>
              </a:spcBef>
              <a:spcAft>
                <a:spcPts val="600"/>
              </a:spcAft>
              <a:buFont typeface="Times New Roman" panose="02020603050405020304" pitchFamily="18" charset="0"/>
              <a:buChar char="−"/>
            </a:pPr>
            <a:r>
              <a:rPr lang="en-US" altLang="zh-CN" dirty="0"/>
              <a:t>Worked towards the creation of </a:t>
            </a:r>
            <a:r>
              <a:rPr lang="en-US" altLang="zh-CN" dirty="0" err="1"/>
              <a:t>TGbf</a:t>
            </a:r>
            <a:r>
              <a:rPr lang="en-US" altLang="zh-CN" dirty="0"/>
              <a:t> D0.1 (Detailed plan in the next slide)</a:t>
            </a:r>
          </a:p>
          <a:p>
            <a:pPr marL="1657350" lvl="3" indent="-342900" algn="just">
              <a:spcBef>
                <a:spcPts val="0"/>
              </a:spcBef>
              <a:spcAft>
                <a:spcPts val="600"/>
              </a:spcAft>
              <a:buFont typeface="Arial" panose="020B0604020202020204" pitchFamily="34" charset="0"/>
              <a:buChar char="•"/>
            </a:pPr>
            <a:endParaRPr lang="en-US" dirty="0"/>
          </a:p>
          <a:p>
            <a:pPr algn="just">
              <a:spcBef>
                <a:spcPts val="0"/>
              </a:spcBef>
              <a:spcAft>
                <a:spcPts val="600"/>
              </a:spcAft>
              <a:buFont typeface="Arial" panose="020B0604020202020204" pitchFamily="34" charset="0"/>
              <a:buChar char="•"/>
            </a:pPr>
            <a:r>
              <a:rPr lang="en-US" dirty="0"/>
              <a:t>Goals for </a:t>
            </a:r>
            <a:r>
              <a:rPr lang="en-US" altLang="zh-CN" dirty="0"/>
              <a:t>January </a:t>
            </a:r>
            <a:r>
              <a:rPr lang="en-US" dirty="0"/>
              <a:t>meeting</a:t>
            </a:r>
          </a:p>
          <a:p>
            <a:pPr marL="720725" lvl="1" indent="-342900" algn="just">
              <a:spcBef>
                <a:spcPts val="0"/>
              </a:spcBef>
              <a:spcAft>
                <a:spcPts val="600"/>
              </a:spcAft>
              <a:buFont typeface="Times New Roman" panose="02020603050405020304" pitchFamily="18" charset="0"/>
              <a:buChar char="−"/>
            </a:pPr>
            <a:r>
              <a:rPr lang="en-US" dirty="0">
                <a:solidFill>
                  <a:srgbClr val="0000FF"/>
                </a:solidFill>
              </a:rPr>
              <a:t>4</a:t>
            </a:r>
            <a:r>
              <a:rPr lang="en-US" dirty="0"/>
              <a:t> teleconference calls scheduled for </a:t>
            </a:r>
            <a:r>
              <a:rPr lang="en-US" dirty="0" err="1"/>
              <a:t>TGbf</a:t>
            </a:r>
            <a:r>
              <a:rPr lang="en-US" dirty="0"/>
              <a:t> (</a:t>
            </a:r>
            <a:r>
              <a:rPr lang="en-US" altLang="zh-CN" dirty="0">
                <a:solidFill>
                  <a:srgbClr val="0000FF"/>
                </a:solidFill>
              </a:rPr>
              <a:t>January 18, 19, 21, 24</a:t>
            </a:r>
            <a:r>
              <a:rPr lang="en-US" dirty="0"/>
              <a:t>, 9am - 11:00am ET)</a:t>
            </a:r>
          </a:p>
          <a:p>
            <a:pPr marL="720725" lvl="1" indent="-342900" algn="just">
              <a:spcBef>
                <a:spcPts val="0"/>
              </a:spcBef>
              <a:spcAft>
                <a:spcPts val="600"/>
              </a:spcAft>
              <a:buFont typeface="Times New Roman" panose="02020603050405020304" pitchFamily="18" charset="0"/>
              <a:buChar char="−"/>
            </a:pPr>
            <a:r>
              <a:rPr lang="en-US" dirty="0"/>
              <a:t>Presentation of technical submissions</a:t>
            </a:r>
          </a:p>
          <a:p>
            <a:pPr marL="720725" lvl="1" indent="-342900" algn="just">
              <a:spcBef>
                <a:spcPts val="0"/>
              </a:spcBef>
              <a:spcAft>
                <a:spcPts val="600"/>
              </a:spcAft>
              <a:buFont typeface="Times New Roman" panose="02020603050405020304" pitchFamily="18" charset="0"/>
              <a:buChar char="−"/>
            </a:pPr>
            <a:r>
              <a:rPr lang="en-US" dirty="0"/>
              <a:t>Speed up the technical discussion and </a:t>
            </a:r>
            <a:r>
              <a:rPr lang="en-US" altLang="zh-CN" dirty="0"/>
              <a:t>developing the </a:t>
            </a:r>
            <a:r>
              <a:rPr lang="en-US" altLang="zh-CN" dirty="0">
                <a:solidFill>
                  <a:srgbClr val="0000FF"/>
                </a:solidFill>
              </a:rPr>
              <a:t>SFD</a:t>
            </a:r>
            <a:r>
              <a:rPr lang="en-US" altLang="zh-CN" dirty="0"/>
              <a:t> and </a:t>
            </a:r>
            <a:r>
              <a:rPr lang="en-US" altLang="zh-CN" dirty="0">
                <a:solidFill>
                  <a:srgbClr val="0000FF"/>
                </a:solidFill>
              </a:rPr>
              <a:t>D0.1</a:t>
            </a:r>
            <a:r>
              <a:rPr lang="en-US" altLang="zh-CN" dirty="0"/>
              <a:t> (Requested </a:t>
            </a:r>
            <a:r>
              <a:rPr lang="en-US" altLang="zh-CN" dirty="0">
                <a:solidFill>
                  <a:srgbClr val="0000FF"/>
                </a:solidFill>
              </a:rPr>
              <a:t>3</a:t>
            </a:r>
            <a:r>
              <a:rPr lang="en-US" altLang="zh-CN" dirty="0"/>
              <a:t> calls per week)</a:t>
            </a:r>
            <a:endParaRPr lang="en-US" dirty="0"/>
          </a:p>
          <a:p>
            <a:pPr marL="1657350" lvl="3" indent="-342900" algn="just">
              <a:spcBef>
                <a:spcPts val="0"/>
              </a:spcBef>
              <a:spcAft>
                <a:spcPts val="600"/>
              </a:spcAft>
              <a:buFont typeface="Arial" panose="020B0604020202020204" pitchFamily="34" charset="0"/>
              <a:buChar char="•"/>
            </a:pPr>
            <a:endParaRPr lang="en-US" dirty="0"/>
          </a:p>
        </p:txBody>
      </p:sp>
      <p:sp>
        <p:nvSpPr>
          <p:cNvPr id="3" name="Footer Placeholder 2">
            <a:extLst>
              <a:ext uri="{FF2B5EF4-FFF2-40B4-BE49-F238E27FC236}">
                <a16:creationId xmlns:a16="http://schemas.microsoft.com/office/drawing/2014/main" id="{09BFFB70-F986-44D7-A996-DB544A1A607F}"/>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7F1B7C35-048F-46D0-9BF6-B0064707FFEC}"/>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7" name="Date Placeholder 6">
            <a:extLst>
              <a:ext uri="{FF2B5EF4-FFF2-40B4-BE49-F238E27FC236}">
                <a16:creationId xmlns:a16="http://schemas.microsoft.com/office/drawing/2014/main" id="{88206DFC-CAC3-4AED-BCF6-94D7DD736499}"/>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664965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4878917" cy="609599"/>
          </a:xfrm>
        </p:spPr>
        <p:txBody>
          <a:bodyPr/>
          <a:lstStyle/>
          <a:p>
            <a:r>
              <a:rPr lang="en-US" altLang="zh-CN" dirty="0" err="1"/>
              <a:t>TGbf</a:t>
            </a:r>
            <a:r>
              <a:rPr lang="en-US" altLang="zh-CN" dirty="0"/>
              <a:t> Timeline (</a:t>
            </a:r>
            <a:r>
              <a:rPr lang="en-US" altLang="zh-CN" dirty="0">
                <a:solidFill>
                  <a:srgbClr val="FF0000"/>
                </a:solidFill>
              </a:rPr>
              <a:t>Updated</a:t>
            </a:r>
            <a:r>
              <a:rPr lang="en-US" altLang="zh-CN" dirty="0"/>
              <a:t>)</a:t>
            </a:r>
          </a:p>
        </p:txBody>
      </p:sp>
      <p:sp>
        <p:nvSpPr>
          <p:cNvPr id="8" name="Rectangle 3"/>
          <p:cNvSpPr txBox="1">
            <a:spLocks noChangeArrowheads="1"/>
          </p:cNvSpPr>
          <p:nvPr/>
        </p:nvSpPr>
        <p:spPr bwMode="auto">
          <a:xfrm>
            <a:off x="685800" y="1447800"/>
            <a:ext cx="5107518"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285750" marR="0" lvl="1" algn="just" defTabSz="914400" eaLnBrk="1" fontAlgn="auto" latinLnBrk="0" hangingPunct="1">
              <a:lnSpc>
                <a:spcPct val="100000"/>
              </a:lnSpc>
              <a:spcBef>
                <a:spcPts val="600"/>
              </a:spcBef>
              <a:spcAft>
                <a:spcPts val="600"/>
              </a:spcAft>
              <a:buClrTx/>
              <a:buSzTx/>
              <a:buFontTx/>
              <a:buChar char="–"/>
              <a:tabLst/>
              <a:defRPr/>
            </a:pPr>
            <a:r>
              <a:rPr kumimoji="0" lang="en-US" altLang="zh-CN" sz="16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PAR approved		Sep, 2020</a:t>
            </a:r>
          </a:p>
          <a:p>
            <a:pPr marL="285750" marR="0" lvl="1" algn="just" defTabSz="914400" eaLnBrk="1" fontAlgn="auto" latinLnBrk="0" hangingPunct="1">
              <a:lnSpc>
                <a:spcPct val="100000"/>
              </a:lnSpc>
              <a:spcBef>
                <a:spcPts val="600"/>
              </a:spcBef>
              <a:spcAft>
                <a:spcPts val="600"/>
              </a:spcAft>
              <a:buClrTx/>
              <a:buSzTx/>
              <a:buFontTx/>
              <a:buChar char="–"/>
              <a:tabLst/>
              <a:defRPr/>
            </a:pPr>
            <a:r>
              <a:rPr kumimoji="0" lang="en-US" altLang="zh-CN" sz="16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First TG meeting		Oct, 2020</a:t>
            </a:r>
          </a:p>
          <a:p>
            <a:pPr marL="285750" marR="0" lvl="1" algn="just" defTabSz="914400" eaLnBrk="1" fontAlgn="auto" latinLnBrk="0" hangingPunct="1">
              <a:lnSpc>
                <a:spcPct val="100000"/>
              </a:lnSpc>
              <a:spcBef>
                <a:spcPts val="600"/>
              </a:spcBef>
              <a:spcAft>
                <a:spcPts val="600"/>
              </a:spcAft>
              <a:buClrTx/>
              <a:buSzTx/>
              <a:buFontTx/>
              <a:buChar char="–"/>
              <a:tabLst/>
              <a:defRPr/>
            </a:pPr>
            <a:r>
              <a:rPr kumimoji="0" lang="en-US" altLang="zh-CN" sz="1600" b="0"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rPr>
              <a:t>Comment Collection (D0.1)	</a:t>
            </a:r>
            <a:r>
              <a:rPr kumimoji="0" lang="en-US" altLang="zh-CN" sz="1600" b="0" i="1" u="none" strike="sng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rPr>
              <a:t>Jan, 2022 </a:t>
            </a:r>
            <a:r>
              <a:rPr kumimoji="0" lang="en-US" altLang="zh-CN" sz="1600" b="0" i="1"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sym typeface="Wingdings" panose="05000000000000000000" pitchFamily="2" charset="2"/>
              </a:rPr>
              <a:t> March, 2022</a:t>
            </a:r>
            <a:endParaRPr kumimoji="0" lang="en-US" altLang="zh-CN" sz="1600" b="0" i="1"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endParaRPr>
          </a:p>
          <a:p>
            <a:pPr marL="285750" marR="0" lvl="1" algn="just" defTabSz="914400" eaLnBrk="1" fontAlgn="auto" latinLnBrk="0" hangingPunct="1">
              <a:lnSpc>
                <a:spcPct val="100000"/>
              </a:lnSpc>
              <a:spcBef>
                <a:spcPts val="600"/>
              </a:spcBef>
              <a:spcAft>
                <a:spcPts val="600"/>
              </a:spcAft>
              <a:buClrTx/>
              <a:buSzTx/>
              <a:buFontTx/>
              <a:buChar char="–"/>
              <a:tabLst/>
              <a:defRPr/>
            </a:pPr>
            <a:r>
              <a:rPr kumimoji="0" lang="en-US" altLang="zh-CN" sz="1600" b="0"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rPr>
              <a:t>Initial Letter Ballot (D1.0)	</a:t>
            </a:r>
            <a:r>
              <a:rPr kumimoji="0" lang="en-US" altLang="zh-CN" sz="1600" b="0" i="1" u="none" strike="sng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rPr>
              <a:t>Jul, 2022 </a:t>
            </a:r>
            <a:r>
              <a:rPr kumimoji="0" lang="en-US" altLang="zh-CN" sz="1600" b="0" i="1"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sym typeface="Wingdings" panose="05000000000000000000" pitchFamily="2" charset="2"/>
              </a:rPr>
              <a:t>  Sept</a:t>
            </a:r>
            <a:r>
              <a:rPr kumimoji="0" lang="en-US" altLang="zh-CN" sz="1600" b="0" i="1"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rPr>
              <a:t>, 2022</a:t>
            </a:r>
          </a:p>
          <a:p>
            <a:pPr marL="285750" marR="0" lvl="1" algn="just" defTabSz="914400" eaLnBrk="1" fontAlgn="auto" latinLnBrk="0" hangingPunct="1">
              <a:lnSpc>
                <a:spcPct val="100000"/>
              </a:lnSpc>
              <a:spcBef>
                <a:spcPts val="600"/>
              </a:spcBef>
              <a:spcAft>
                <a:spcPts val="600"/>
              </a:spcAft>
              <a:buClrTx/>
              <a:buSzTx/>
              <a:buFontTx/>
              <a:buChar char="–"/>
              <a:tabLst/>
              <a:defRPr/>
            </a:pPr>
            <a:r>
              <a:rPr kumimoji="0" lang="en-US" altLang="zh-CN" sz="16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Recirculation LB (D2.0)	</a:t>
            </a:r>
            <a:r>
              <a:rPr kumimoji="0" lang="en-US" altLang="zh-CN" sz="1600" b="0" i="1"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Jan, 2023</a:t>
            </a:r>
          </a:p>
          <a:p>
            <a:pPr marL="285750" marR="0" lvl="1" algn="just" defTabSz="914400" eaLnBrk="1" fontAlgn="auto" latinLnBrk="0" hangingPunct="1">
              <a:lnSpc>
                <a:spcPct val="100000"/>
              </a:lnSpc>
              <a:spcBef>
                <a:spcPts val="600"/>
              </a:spcBef>
              <a:spcAft>
                <a:spcPts val="600"/>
              </a:spcAft>
              <a:buClrTx/>
              <a:buSzTx/>
              <a:buFontTx/>
              <a:buChar char="–"/>
              <a:tabLst/>
              <a:defRPr/>
            </a:pPr>
            <a:r>
              <a:rPr kumimoji="0" lang="en-US" altLang="zh-CN" sz="16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Recirculation LB (D3.0)	</a:t>
            </a:r>
            <a:r>
              <a:rPr kumimoji="0" lang="en-US" altLang="zh-CN" sz="1600" b="0" i="1"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May, 2023</a:t>
            </a:r>
          </a:p>
          <a:p>
            <a:pPr marL="285750" marR="0" lvl="1" algn="just" defTabSz="914400" eaLnBrk="1" fontAlgn="auto" latinLnBrk="0" hangingPunct="1">
              <a:lnSpc>
                <a:spcPct val="100000"/>
              </a:lnSpc>
              <a:spcBef>
                <a:spcPts val="600"/>
              </a:spcBef>
              <a:spcAft>
                <a:spcPts val="600"/>
              </a:spcAft>
              <a:buClrTx/>
              <a:buSzTx/>
              <a:buFontTx/>
              <a:buChar char="–"/>
              <a:tabLst/>
              <a:defRPr/>
            </a:pPr>
            <a:r>
              <a:rPr kumimoji="0" lang="en-US" altLang="zh-CN" sz="16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Initial SA Ballot (D4.0)	Sep 2023</a:t>
            </a:r>
          </a:p>
          <a:p>
            <a:pPr marL="285750" marR="0" lvl="1" algn="just" defTabSz="914400" eaLnBrk="1" fontAlgn="auto" latinLnBrk="0" hangingPunct="1">
              <a:lnSpc>
                <a:spcPct val="100000"/>
              </a:lnSpc>
              <a:spcBef>
                <a:spcPts val="600"/>
              </a:spcBef>
              <a:spcAft>
                <a:spcPts val="600"/>
              </a:spcAft>
              <a:buClrTx/>
              <a:buSzTx/>
              <a:buFontTx/>
              <a:buChar char="–"/>
              <a:tabLst/>
              <a:defRPr/>
            </a:pPr>
            <a:r>
              <a:rPr kumimoji="0" lang="en-US" altLang="zh-CN" sz="16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Final 802.11 WG approval	</a:t>
            </a:r>
            <a:r>
              <a:rPr kumimoji="0" lang="en-US" altLang="zh-CN" sz="1600" b="0" i="1"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July 2024 </a:t>
            </a:r>
          </a:p>
          <a:p>
            <a:pPr marL="285750" marR="0" lvl="1" algn="just" defTabSz="914400" eaLnBrk="1" fontAlgn="auto" latinLnBrk="0" hangingPunct="1">
              <a:lnSpc>
                <a:spcPct val="100000"/>
              </a:lnSpc>
              <a:spcBef>
                <a:spcPts val="600"/>
              </a:spcBef>
              <a:spcAft>
                <a:spcPts val="600"/>
              </a:spcAft>
              <a:buClrTx/>
              <a:buSzTx/>
              <a:buFontTx/>
              <a:buChar char="–"/>
              <a:tabLst/>
              <a:defRPr/>
            </a:pPr>
            <a:r>
              <a:rPr kumimoji="0" lang="en-US" altLang="zh-CN" sz="16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802 EC approval		</a:t>
            </a:r>
            <a:r>
              <a:rPr kumimoji="0" lang="en-US" altLang="zh-CN" sz="1600" b="0" i="1"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July 2024 </a:t>
            </a:r>
          </a:p>
          <a:p>
            <a:pPr marL="285750" marR="0" lvl="1" algn="just" defTabSz="914400" eaLnBrk="1" fontAlgn="auto" latinLnBrk="0" hangingPunct="1">
              <a:lnSpc>
                <a:spcPct val="100000"/>
              </a:lnSpc>
              <a:spcBef>
                <a:spcPts val="600"/>
              </a:spcBef>
              <a:spcAft>
                <a:spcPts val="600"/>
              </a:spcAft>
              <a:buClrTx/>
              <a:buSzTx/>
              <a:buFontTx/>
              <a:buChar char="–"/>
              <a:tabLst/>
              <a:defRPr/>
            </a:pPr>
            <a:r>
              <a:rPr kumimoji="0" lang="en-US" altLang="zh-CN" sz="1600" b="0" i="0" u="none" strike="noStrike" kern="0" cap="none" spc="0" normalizeH="0" baseline="0" noProof="0" dirty="0" err="1">
                <a:ln>
                  <a:noFill/>
                </a:ln>
                <a:solidFill>
                  <a:srgbClr val="000000"/>
                </a:solidFill>
                <a:effectLst/>
                <a:uLnTx/>
                <a:uFillTx/>
                <a:latin typeface="Times New Roman" panose="02020603050405020304" pitchFamily="18" charset="0"/>
                <a:ea typeface="MS PGothic" panose="020B0600070205080204" pitchFamily="34" charset="-128"/>
              </a:rPr>
              <a:t>RevCom</a:t>
            </a:r>
            <a:r>
              <a:rPr kumimoji="0" lang="en-US" altLang="zh-CN" sz="16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 and SASB approval</a:t>
            </a:r>
            <a:r>
              <a:rPr kumimoji="0" lang="en-US" altLang="zh-CN" sz="14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	</a:t>
            </a:r>
            <a:r>
              <a:rPr kumimoji="0" lang="en-US" altLang="zh-CN" sz="16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Sep 2024</a:t>
            </a:r>
          </a:p>
        </p:txBody>
      </p:sp>
      <p:sp>
        <p:nvSpPr>
          <p:cNvPr id="9" name="Rectangle 2"/>
          <p:cNvSpPr txBox="1">
            <a:spLocks noChangeArrowheads="1"/>
          </p:cNvSpPr>
          <p:nvPr/>
        </p:nvSpPr>
        <p:spPr bwMode="auto">
          <a:xfrm>
            <a:off x="7143757" y="718722"/>
            <a:ext cx="5048244" cy="5483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eaLnBrk="1" fontAlgn="auto" latinLnBrk="0" hangingPunct="1">
              <a:lnSpc>
                <a:spcPct val="100000"/>
              </a:lnSpc>
              <a:spcBef>
                <a:spcPct val="20000"/>
              </a:spcBef>
              <a:spcAft>
                <a:spcPts val="0"/>
              </a:spcAft>
              <a:buClrTx/>
              <a:buSzTx/>
              <a:buFontTx/>
              <a:buNone/>
              <a:tabLst/>
              <a:defRPr/>
            </a:pPr>
            <a:r>
              <a:rPr kumimoji="0" lang="en-US" altLang="zh-CN" sz="2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Timeline for </a:t>
            </a:r>
            <a:r>
              <a:rPr kumimoji="0" lang="en-US" altLang="zh-CN" sz="2800" b="1" i="0" u="none" strike="noStrike" kern="0" cap="none" spc="0" normalizeH="0" baseline="0" noProof="0" dirty="0">
                <a:ln>
                  <a:noFill/>
                </a:ln>
                <a:solidFill>
                  <a:srgbClr val="0000FF"/>
                </a:solidFill>
                <a:effectLst/>
                <a:uLnTx/>
                <a:uFillTx/>
                <a:latin typeface="Times New Roman" panose="02020603050405020304" pitchFamily="18" charset="0"/>
                <a:ea typeface="MS PGothic" panose="020B0600070205080204" pitchFamily="34" charset="-128"/>
              </a:rPr>
              <a:t>D0.1 </a:t>
            </a:r>
            <a:r>
              <a:rPr kumimoji="0" lang="en-US" altLang="zh-CN" sz="2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(Tentative)</a:t>
            </a:r>
          </a:p>
        </p:txBody>
      </p:sp>
      <p:sp>
        <p:nvSpPr>
          <p:cNvPr id="10" name="Rectangle 3"/>
          <p:cNvSpPr txBox="1">
            <a:spLocks noChangeArrowheads="1"/>
          </p:cNvSpPr>
          <p:nvPr/>
        </p:nvSpPr>
        <p:spPr bwMode="auto">
          <a:xfrm>
            <a:off x="6172201" y="1295400"/>
            <a:ext cx="6019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79388" marR="0" lvl="0" indent="-179388" defTabSz="914400" eaLnBrk="1" fontAlgn="auto" latinLnBrk="0" hangingPunct="1">
              <a:lnSpc>
                <a:spcPct val="100000"/>
              </a:lnSpc>
              <a:spcBef>
                <a:spcPts val="600"/>
              </a:spcBef>
              <a:spcAft>
                <a:spcPts val="0"/>
              </a:spcAft>
              <a:buClrTx/>
              <a:buSzTx/>
              <a:buFontTx/>
              <a:buChar char="•"/>
              <a:tabLst/>
              <a:defRPr/>
            </a:pPr>
            <a:r>
              <a:rPr kumimoji="0" lang="en-US" altLang="zh-CN" sz="1800" b="1" i="0" u="none" strike="noStrike" kern="0" cap="none" spc="0" normalizeH="0" baseline="0" noProof="0" dirty="0">
                <a:ln>
                  <a:noFill/>
                </a:ln>
                <a:solidFill>
                  <a:schemeClr val="bg1">
                    <a:lumMod val="50000"/>
                  </a:schemeClr>
                </a:solidFill>
                <a:effectLst/>
                <a:uLnTx/>
                <a:uFillTx/>
                <a:latin typeface="Times New Roman" panose="02020603050405020304" pitchFamily="18" charset="0"/>
                <a:ea typeface="MS PGothic" panose="020B0600070205080204" pitchFamily="34" charset="-128"/>
              </a:rPr>
              <a:t>Week of January 3</a:t>
            </a:r>
          </a:p>
          <a:p>
            <a:pPr marL="358775" marR="0" lvl="1" indent="-193675" defTabSz="914400" eaLnBrk="1" fontAlgn="auto" latinLnBrk="0" hangingPunct="1">
              <a:lnSpc>
                <a:spcPct val="100000"/>
              </a:lnSpc>
              <a:spcBef>
                <a:spcPts val="600"/>
              </a:spcBef>
              <a:spcAft>
                <a:spcPts val="0"/>
              </a:spcAft>
              <a:buClrTx/>
              <a:buSzTx/>
              <a:buFont typeface="微软雅黑" panose="020B0503020204020204" pitchFamily="34" charset="-122"/>
              <a:buChar char="–"/>
              <a:tabLst/>
              <a:defRPr/>
            </a:pPr>
            <a:r>
              <a:rPr kumimoji="0" lang="en-US" altLang="zh-CN" sz="1400" b="0" i="0" u="none" strike="noStrike" kern="0" cap="none" spc="0" normalizeH="0" baseline="0" noProof="0" dirty="0">
                <a:ln>
                  <a:noFill/>
                </a:ln>
                <a:solidFill>
                  <a:srgbClr val="FFFFFF">
                    <a:lumMod val="50000"/>
                  </a:srgbClr>
                </a:solidFill>
                <a:effectLst/>
                <a:uLnTx/>
                <a:uFillTx/>
                <a:latin typeface="Times New Roman" panose="02020603050405020304" pitchFamily="18" charset="0"/>
                <a:ea typeface="MS PGothic" panose="020B0600070205080204" pitchFamily="34" charset="-128"/>
              </a:rPr>
              <a:t>Editor provides initial list of topics (and updated SFD revision)  (Tuesday)</a:t>
            </a:r>
          </a:p>
          <a:p>
            <a:pPr marL="358775" marR="0" lvl="1" indent="-193675" defTabSz="914400" eaLnBrk="1" fontAlgn="auto" latinLnBrk="0" hangingPunct="1">
              <a:lnSpc>
                <a:spcPct val="100000"/>
              </a:lnSpc>
              <a:spcBef>
                <a:spcPts val="600"/>
              </a:spcBef>
              <a:spcAft>
                <a:spcPts val="0"/>
              </a:spcAft>
              <a:buClrTx/>
              <a:buSzTx/>
              <a:buFont typeface="微软雅黑" panose="020B0503020204020204" pitchFamily="34" charset="-122"/>
              <a:buChar char="–"/>
              <a:tabLst/>
              <a:defRPr/>
            </a:pPr>
            <a:r>
              <a:rPr kumimoji="0" lang="en-US" altLang="zh-CN" sz="1400" b="0" i="0" u="none" strike="noStrike" kern="0" cap="none" spc="0" normalizeH="0" baseline="0" noProof="0" dirty="0">
                <a:ln>
                  <a:noFill/>
                </a:ln>
                <a:solidFill>
                  <a:srgbClr val="FFFFFF">
                    <a:lumMod val="50000"/>
                  </a:srgbClr>
                </a:solidFill>
                <a:effectLst/>
                <a:uLnTx/>
                <a:uFillTx/>
                <a:latin typeface="Times New Roman" panose="02020603050405020304" pitchFamily="18" charset="0"/>
                <a:ea typeface="MS PGothic" panose="020B0600070205080204" pitchFamily="34" charset="-128"/>
              </a:rPr>
              <a:t>Chair issues call for volunteers                                                      (Tuesday)</a:t>
            </a:r>
          </a:p>
          <a:p>
            <a:pPr marL="358775" marR="0" lvl="1" indent="-193675" defTabSz="914400" eaLnBrk="1" fontAlgn="auto" latinLnBrk="0" hangingPunct="1">
              <a:lnSpc>
                <a:spcPct val="100000"/>
              </a:lnSpc>
              <a:spcBef>
                <a:spcPts val="600"/>
              </a:spcBef>
              <a:spcAft>
                <a:spcPts val="0"/>
              </a:spcAft>
              <a:buClrTx/>
              <a:buSzTx/>
              <a:buFont typeface="微软雅黑" panose="020B0503020204020204" pitchFamily="34" charset="-122"/>
              <a:buChar char="–"/>
              <a:tabLst/>
              <a:defRPr/>
            </a:pPr>
            <a:r>
              <a:rPr kumimoji="0" lang="en-US" altLang="zh-CN" sz="1400" b="0" i="0" u="none" strike="noStrike" kern="0" cap="none" spc="0" normalizeH="0" baseline="0" noProof="0" dirty="0">
                <a:ln>
                  <a:noFill/>
                </a:ln>
                <a:solidFill>
                  <a:schemeClr val="bg1">
                    <a:lumMod val="50000"/>
                  </a:schemeClr>
                </a:solidFill>
                <a:effectLst/>
                <a:uLnTx/>
                <a:uFillTx/>
                <a:latin typeface="Times New Roman" panose="02020603050405020304" pitchFamily="18" charset="0"/>
                <a:ea typeface="MS PGothic" panose="020B0600070205080204" pitchFamily="34" charset="-128"/>
              </a:rPr>
              <a:t>POCs and volunteers are identified for topics in the initial list     (Friday)</a:t>
            </a:r>
          </a:p>
          <a:p>
            <a:pPr marL="179388" indent="-179388" defTabSz="914400" eaLnBrk="1" fontAlgn="auto" hangingPunct="1">
              <a:spcBef>
                <a:spcPts val="600"/>
              </a:spcBef>
              <a:spcAft>
                <a:spcPts val="0"/>
              </a:spcAft>
              <a:buClrTx/>
              <a:buSzTx/>
              <a:buFontTx/>
              <a:buChar char="•"/>
            </a:pPr>
            <a:r>
              <a:rPr lang="en-US" altLang="zh-CN" sz="1800" kern="0" dirty="0">
                <a:solidFill>
                  <a:srgbClr val="000000"/>
                </a:solidFill>
              </a:rPr>
              <a:t>January 21, 2022</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Deadline for </a:t>
            </a:r>
            <a:r>
              <a:rPr lang="en-US" altLang="zh-CN" sz="1400" kern="0" dirty="0">
                <a:solidFill>
                  <a:srgbClr val="0000FF"/>
                </a:solidFill>
              </a:rPr>
              <a:t>baseline document </a:t>
            </a:r>
            <a:r>
              <a:rPr lang="en-US" altLang="zh-CN" sz="1400" kern="0" dirty="0"/>
              <a:t>for each topic (in the initial list) to be uploaded</a:t>
            </a:r>
          </a:p>
          <a:p>
            <a:pPr marL="179388" lvl="0" indent="-179388" defTabSz="914400" eaLnBrk="1" fontAlgn="auto" hangingPunct="1">
              <a:spcBef>
                <a:spcPts val="600"/>
              </a:spcBef>
              <a:spcAft>
                <a:spcPts val="0"/>
              </a:spcAft>
              <a:buClrTx/>
              <a:buSzTx/>
              <a:buFontTx/>
              <a:buChar char="•"/>
            </a:pPr>
            <a:r>
              <a:rPr lang="en-US" altLang="zh-CN" sz="1800" kern="0" dirty="0">
                <a:solidFill>
                  <a:srgbClr val="000000"/>
                </a:solidFill>
              </a:rPr>
              <a:t>March 2022 IEEE Plenary</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Deadline for contributions to </a:t>
            </a:r>
            <a:r>
              <a:rPr lang="en-US" altLang="zh-CN" sz="1400" kern="0" dirty="0">
                <a:solidFill>
                  <a:srgbClr val="0000FF"/>
                </a:solidFill>
              </a:rPr>
              <a:t>pass motion </a:t>
            </a:r>
            <a:r>
              <a:rPr lang="en-US" altLang="zh-CN" sz="1400" kern="0" dirty="0"/>
              <a:t>and be included in D0.1</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Seek </a:t>
            </a:r>
            <a:r>
              <a:rPr lang="en-US" altLang="zh-CN" sz="1400" kern="0" dirty="0" err="1"/>
              <a:t>TGbf</a:t>
            </a:r>
            <a:r>
              <a:rPr lang="en-US" altLang="zh-CN" sz="1400" kern="0" dirty="0"/>
              <a:t> </a:t>
            </a:r>
            <a:r>
              <a:rPr lang="en-US" altLang="zh-CN" sz="1400" kern="0" dirty="0">
                <a:solidFill>
                  <a:srgbClr val="0000FF"/>
                </a:solidFill>
              </a:rPr>
              <a:t>approval</a:t>
            </a:r>
            <a:r>
              <a:rPr lang="en-US" altLang="zh-CN" sz="1400" kern="0" dirty="0"/>
              <a:t> to go to comment collection  (“Move to Approve a 30-day comment collection on </a:t>
            </a:r>
            <a:r>
              <a:rPr lang="en-US" altLang="zh-CN" sz="1400" kern="0" dirty="0" err="1"/>
              <a:t>TGbf</a:t>
            </a:r>
            <a:r>
              <a:rPr lang="en-US" altLang="zh-CN" sz="1400" kern="0" dirty="0"/>
              <a:t> D0.1?”)</a:t>
            </a:r>
          </a:p>
          <a:p>
            <a:pPr marL="179388" lvl="0" indent="-179388" defTabSz="914400" eaLnBrk="1" fontAlgn="auto" hangingPunct="1">
              <a:spcBef>
                <a:spcPts val="600"/>
              </a:spcBef>
              <a:spcAft>
                <a:spcPts val="0"/>
              </a:spcAft>
              <a:buClrTx/>
              <a:buSzTx/>
              <a:buFontTx/>
              <a:buChar char="•"/>
            </a:pPr>
            <a:r>
              <a:rPr lang="en-US" altLang="zh-CN" sz="1800" kern="0" dirty="0">
                <a:solidFill>
                  <a:srgbClr val="000000"/>
                </a:solidFill>
              </a:rPr>
              <a:t>March 28 (Monday, two weeks after March 2022 Plenary)</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Editor releases </a:t>
            </a:r>
            <a:r>
              <a:rPr lang="en-US" altLang="zh-CN" sz="1400" kern="0" dirty="0">
                <a:solidFill>
                  <a:srgbClr val="0000FF"/>
                </a:solidFill>
              </a:rPr>
              <a:t>D0.1</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If the Motion is favorable, the TG chair sends a </a:t>
            </a:r>
            <a:r>
              <a:rPr lang="en-US" altLang="zh-CN" sz="1400" kern="0" dirty="0">
                <a:solidFill>
                  <a:srgbClr val="0000FF"/>
                </a:solidFill>
              </a:rPr>
              <a:t>request</a:t>
            </a:r>
            <a:r>
              <a:rPr lang="en-US" altLang="zh-CN" sz="1400" kern="0" dirty="0"/>
              <a:t> to the WG chair (Dorothy) to start the comment collection</a:t>
            </a:r>
          </a:p>
          <a:p>
            <a:pPr marL="358775" lvl="1" indent="-193675" defTabSz="914400" eaLnBrk="1" fontAlgn="auto" hangingPunct="1">
              <a:spcBef>
                <a:spcPts val="600"/>
              </a:spcBef>
              <a:spcAft>
                <a:spcPts val="0"/>
              </a:spcAft>
              <a:buClrTx/>
              <a:buSzTx/>
              <a:buFont typeface="微软雅黑" panose="020B0503020204020204" pitchFamily="34" charset="-122"/>
              <a:buChar char="–"/>
            </a:pPr>
            <a:r>
              <a:rPr lang="en-US" altLang="zh-CN" sz="1400" kern="0" dirty="0"/>
              <a:t>30-day comment collection window </a:t>
            </a:r>
            <a:r>
              <a:rPr lang="en-US" altLang="zh-CN" sz="1400" kern="0" dirty="0">
                <a:solidFill>
                  <a:srgbClr val="0000FF"/>
                </a:solidFill>
              </a:rPr>
              <a:t>opens</a:t>
            </a:r>
          </a:p>
        </p:txBody>
      </p:sp>
      <p:sp>
        <p:nvSpPr>
          <p:cNvPr id="4" name="左大括号 3"/>
          <p:cNvSpPr/>
          <p:nvPr/>
        </p:nvSpPr>
        <p:spPr bwMode="auto">
          <a:xfrm>
            <a:off x="5793318" y="1447800"/>
            <a:ext cx="378883" cy="4419600"/>
          </a:xfrm>
          <a:prstGeom prst="leftBrace">
            <a:avLst>
              <a:gd name="adj1" fmla="val 8333"/>
              <a:gd name="adj2" fmla="val 21823"/>
            </a:avLst>
          </a:prstGeom>
          <a:noFill/>
          <a:ln w="349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zh-CN" altLang="en-US" sz="2400" b="0" i="0" u="none" strike="noStrike" cap="none" normalizeH="0" baseline="0">
              <a:ln>
                <a:noFill/>
              </a:ln>
              <a:solidFill>
                <a:schemeClr val="bg1"/>
              </a:solidFill>
              <a:effectLst/>
              <a:latin typeface="Times New Roman" pitchFamily="16" charset="0"/>
              <a:ea typeface="MS Gothic" charset="-128"/>
            </a:endParaRPr>
          </a:p>
        </p:txBody>
      </p:sp>
      <p:sp>
        <p:nvSpPr>
          <p:cNvPr id="3" name="Footer Placeholder 2">
            <a:extLst>
              <a:ext uri="{FF2B5EF4-FFF2-40B4-BE49-F238E27FC236}">
                <a16:creationId xmlns:a16="http://schemas.microsoft.com/office/drawing/2014/main" id="{B8B6CAF5-5823-43FC-9CA0-BD11F5724065}"/>
              </a:ext>
            </a:extLst>
          </p:cNvPr>
          <p:cNvSpPr>
            <a:spLocks noGrp="1"/>
          </p:cNvSpPr>
          <p:nvPr>
            <p:ph type="ftr" idx="14"/>
          </p:nvPr>
        </p:nvSpPr>
        <p:spPr/>
        <p:txBody>
          <a:bodyPr/>
          <a:lstStyle/>
          <a:p>
            <a:r>
              <a:rPr lang="en-GB"/>
              <a:t>Tony Xiao Han, Huawei</a:t>
            </a:r>
            <a:endParaRPr lang="en-GB" dirty="0"/>
          </a:p>
        </p:txBody>
      </p:sp>
      <p:sp>
        <p:nvSpPr>
          <p:cNvPr id="7" name="Slide Number Placeholder 6">
            <a:extLst>
              <a:ext uri="{FF2B5EF4-FFF2-40B4-BE49-F238E27FC236}">
                <a16:creationId xmlns:a16="http://schemas.microsoft.com/office/drawing/2014/main" id="{397CDB06-3DC3-4606-8B93-6FE2185CB0D0}"/>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11" name="Date Placeholder 10">
            <a:extLst>
              <a:ext uri="{FF2B5EF4-FFF2-40B4-BE49-F238E27FC236}">
                <a16:creationId xmlns:a16="http://schemas.microsoft.com/office/drawing/2014/main" id="{83395277-CF92-4BCC-B5BD-7AA4A4D3FCB8}"/>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6970796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85799"/>
          </a:xfrm>
        </p:spPr>
        <p:txBody>
          <a:bodyPr/>
          <a:lstStyle/>
          <a:p>
            <a:r>
              <a:rPr lang="en-US" altLang="zh-CN" dirty="0"/>
              <a:t>Teleconference Times</a:t>
            </a:r>
            <a:endParaRPr lang="en-US" altLang="en-US" dirty="0">
              <a:solidFill>
                <a:schemeClr val="tx2"/>
              </a:solidFill>
            </a:endParaRPr>
          </a:p>
        </p:txBody>
      </p:sp>
      <p:sp>
        <p:nvSpPr>
          <p:cNvPr id="10" name="Rectangle 3"/>
          <p:cNvSpPr txBox="1">
            <a:spLocks noChangeArrowheads="1"/>
          </p:cNvSpPr>
          <p:nvPr/>
        </p:nvSpPr>
        <p:spPr bwMode="auto">
          <a:xfrm>
            <a:off x="914400" y="1371600"/>
            <a:ext cx="10286999"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r>
              <a:rPr kumimoji="0" lang="en-US" altLang="zh-CN" sz="18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Confirmed:</a:t>
            </a:r>
          </a:p>
          <a:p>
            <a:pPr marL="400050" marR="0" lvl="2" indent="0" algn="just" defTabSz="449263" eaLnBrk="1" fontAlgn="auto" latinLnBrk="0" hangingPunct="1">
              <a:lnSpc>
                <a:spcPct val="100000"/>
              </a:lnSpc>
              <a:spcBef>
                <a:spcPct val="0"/>
              </a:spcBef>
              <a:spcAft>
                <a:spcPts val="0"/>
              </a:spcAft>
              <a:buClrTx/>
              <a:buSzTx/>
              <a:buFontTx/>
              <a:buNone/>
              <a:tabLst/>
              <a:defRPr/>
            </a:pPr>
            <a:r>
              <a:rPr kumimoji="0" lang="en-US" altLang="zh-CN" sz="1400" b="1" i="0" u="none" strike="noStrike" kern="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January Interim</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January 18 (Tuesday), 9am - 11:00am ET 		January 19 (Wednesday), 9am - 11:00am ET</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January 21 (Friday),    9am - 11:00am ET </a:t>
            </a:r>
            <a:r>
              <a:rPr kumimoji="0" lang="en-US" altLang="zh-CN" sz="10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(Deadline for baseline document for each topic (in the initial list) to be uploaded)</a:t>
            </a:r>
            <a:endParaRPr kumimoji="0" lang="en-US" altLang="zh-CN" sz="14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January 24 (Monday), 9am - 11:00am ET</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endParaRPr kumimoji="0" lang="en-US" altLang="zh-CN" sz="1050" b="0"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February     7  (Monday),  9am - 11:00am ET		February    8   (Tuesday),  9am - 11:00am ET</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3333CC"/>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February   10  (Thursday),  9am - 11:00am ET</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February   14  (Monday),  9am - 11:00am ET		February  15   (Tuesday),  9am - 11:00am ET</a:t>
            </a:r>
          </a:p>
          <a:p>
            <a:pPr marL="685800" marR="0" lvl="2" indent="-285750" algn="just" defTabSz="914400"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3333CC"/>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February   17  (Thursday),  9am - 11:00am ET</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February   22   (Tuesday),  9am - 11:00am ET</a:t>
            </a:r>
            <a:endParaRPr kumimoji="0" lang="en-US" altLang="zh-CN" sz="1400" b="0" i="0" u="none" strike="sng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3333CC"/>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February   24  (Thursday),  9am - 11:00am ET</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February   28  (Monday),  9am - 11:00am ET 		 </a:t>
            </a:r>
          </a:p>
          <a:p>
            <a:pPr marL="685800" marR="0" lvl="2" indent="-285750" algn="just" defTabSz="914400"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March        1   (Tuesday),  9am - 11:00am ET</a:t>
            </a:r>
            <a:r>
              <a:rPr kumimoji="0" lang="en-US" altLang="zh-CN" sz="11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 </a:t>
            </a:r>
            <a:endParaRPr kumimoji="0" lang="en-US" altLang="zh-CN" sz="1400" b="0"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1" i="0" u="none" strike="noStrike" kern="0" cap="none" spc="0" normalizeH="0" baseline="0" noProof="0" dirty="0">
                <a:ln>
                  <a:noFill/>
                </a:ln>
                <a:solidFill>
                  <a:srgbClr val="7030A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March       3   (Thursday), 10am - 11:00am ET ** (CAC)</a:t>
            </a:r>
          </a:p>
          <a:p>
            <a:pPr marL="400050" marR="0" lvl="2" indent="0" algn="just" defTabSz="449263" eaLnBrk="1" fontAlgn="auto" latinLnBrk="0" hangingPunct="1">
              <a:lnSpc>
                <a:spcPct val="100000"/>
              </a:lnSpc>
              <a:spcBef>
                <a:spcPct val="0"/>
              </a:spcBef>
              <a:spcAft>
                <a:spcPts val="0"/>
              </a:spcAft>
              <a:buClrTx/>
              <a:buSzTx/>
              <a:buFontTx/>
              <a:buNone/>
              <a:tabLst/>
              <a:defRPr/>
            </a:pPr>
            <a:endParaRPr kumimoji="0" lang="en-US" altLang="zh-CN" sz="7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endParaRPr>
          </a:p>
          <a:p>
            <a:pPr marL="400050" marR="0" lvl="2" indent="0" algn="just" defTabSz="449263" eaLnBrk="1" fontAlgn="auto" latinLnBrk="0" hangingPunct="1">
              <a:lnSpc>
                <a:spcPct val="100000"/>
              </a:lnSpc>
              <a:spcBef>
                <a:spcPct val="0"/>
              </a:spcBef>
              <a:spcAft>
                <a:spcPts val="0"/>
              </a:spcAft>
              <a:buClrTx/>
              <a:buSzTx/>
              <a:buFontTx/>
              <a:buNone/>
              <a:tabLst/>
              <a:defRPr/>
            </a:pPr>
            <a:r>
              <a:rPr kumimoji="0" lang="en-US" altLang="zh-CN" sz="14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March 2022 IEEE Plenary (March </a:t>
            </a:r>
            <a:r>
              <a:rPr kumimoji="0" lang="en-US" altLang="zh-CN" sz="1400" b="1"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rPr>
              <a:t>7-15</a:t>
            </a:r>
            <a:r>
              <a:rPr kumimoji="0" lang="en-US" altLang="zh-CN" sz="14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rPr>
              <a:t>)</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March        8   (Tuesday),      9am - 11:00am ET</a:t>
            </a:r>
            <a:r>
              <a:rPr kumimoji="0" lang="en-US" altLang="zh-CN" sz="1100" b="0" i="0" u="none" strike="sng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 </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March        9   </a:t>
            </a:r>
            <a:r>
              <a:rPr kumimoji="0" lang="en-US" altLang="zh-CN" sz="1400" b="0"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(Wednesday), 9am - 11:00am ET</a:t>
            </a: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March        11  </a:t>
            </a:r>
            <a:r>
              <a:rPr kumimoji="0" lang="en-US" altLang="zh-CN" sz="1400" b="0"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(Friday),        9am - 11:00am ET</a:t>
            </a:r>
            <a:endParaRPr kumimoji="0" lang="en-US" altLang="zh-CN" sz="1400" b="0"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685800" marR="0" lvl="2" indent="-285750" algn="just" defTabSz="449263" eaLnBrk="1" fontAlgn="auto" latinLnBrk="0" hangingPunct="1">
              <a:lnSpc>
                <a:spcPct val="100000"/>
              </a:lnSpc>
              <a:spcBef>
                <a:spcPct val="0"/>
              </a:spcBef>
              <a:spcAft>
                <a:spcPts val="0"/>
              </a:spcAft>
              <a:buClrTx/>
              <a:buSzTx/>
              <a:buFont typeface="Times New Roman" panose="02020603050405020304" pitchFamily="18" charset="0"/>
              <a:buChar char="―"/>
              <a:tabLst/>
              <a:defRPr/>
            </a:pPr>
            <a:r>
              <a:rPr kumimoji="0" lang="en-US" altLang="zh-CN" sz="1400" b="0"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March        14  </a:t>
            </a:r>
            <a:r>
              <a:rPr kumimoji="0" lang="en-US" altLang="zh-CN" sz="1400" b="0"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(Monday),     9am - 11:00am ET</a:t>
            </a:r>
          </a:p>
          <a:p>
            <a:pPr marL="228600" marR="0" lvl="1" indent="-228600" algn="just" defTabSz="449263" eaLnBrk="1" fontAlgn="auto" latinLnBrk="0" hangingPunct="1">
              <a:lnSpc>
                <a:spcPct val="100000"/>
              </a:lnSpc>
              <a:spcBef>
                <a:spcPct val="0"/>
              </a:spcBef>
              <a:spcAft>
                <a:spcPts val="0"/>
              </a:spcAft>
              <a:buClrTx/>
              <a:buSzTx/>
              <a:buFont typeface="Arial" panose="020B0604020202020204" pitchFamily="34" charset="0"/>
              <a:buChar char="•"/>
              <a:tabLst/>
              <a:defRPr/>
            </a:pPr>
            <a:endParaRPr kumimoji="0" lang="en-US" altLang="zh-CN" sz="12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a:p>
            <a:pPr marL="0" marR="0" lvl="1" indent="0" algn="just" defTabSz="449263" eaLnBrk="1" fontAlgn="auto" latinLnBrk="0" hangingPunct="1">
              <a:lnSpc>
                <a:spcPct val="100000"/>
              </a:lnSpc>
              <a:spcBef>
                <a:spcPct val="0"/>
              </a:spcBef>
              <a:spcAft>
                <a:spcPts val="0"/>
              </a:spcAft>
              <a:buClrTx/>
              <a:buSzTx/>
              <a:buFontTx/>
              <a:buNone/>
              <a:tabLst/>
              <a:defRPr/>
            </a:pPr>
            <a:r>
              <a:rPr kumimoji="0" lang="en-US" altLang="zh-CN" sz="14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 Note: when conflict with CAC, the call will be changed from </a:t>
            </a:r>
            <a:r>
              <a:rPr kumimoji="0" lang="en-US" altLang="zh-CN" sz="1400" b="1"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9am</a:t>
            </a:r>
            <a:r>
              <a:rPr kumimoji="0" lang="en-US" altLang="zh-CN" sz="14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 - 11:00am to </a:t>
            </a:r>
            <a:r>
              <a:rPr kumimoji="0" lang="en-US" altLang="zh-CN" sz="1400" b="1" i="0" u="none" strike="noStrike" kern="0" cap="none" spc="0" normalizeH="0" baseline="0" noProof="0" dirty="0">
                <a:ln>
                  <a:noFill/>
                </a:ln>
                <a:solidFill>
                  <a:srgbClr val="FF33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10am</a:t>
            </a:r>
            <a:r>
              <a:rPr kumimoji="0" lang="en-US" altLang="zh-CN" sz="14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 - 11:00am  </a:t>
            </a:r>
          </a:p>
          <a:p>
            <a:pPr marL="0" marR="0" lvl="1" indent="0" algn="just" defTabSz="449263" eaLnBrk="1" fontAlgn="auto" latinLnBrk="0" hangingPunct="1">
              <a:lnSpc>
                <a:spcPct val="100000"/>
              </a:lnSpc>
              <a:spcBef>
                <a:spcPct val="0"/>
              </a:spcBef>
              <a:spcAft>
                <a:spcPts val="0"/>
              </a:spcAft>
              <a:buClrTx/>
              <a:buSzTx/>
              <a:buFontTx/>
              <a:buNone/>
              <a:tabLst/>
              <a:defRPr/>
            </a:pPr>
            <a:r>
              <a:rPr kumimoji="0" lang="en-US" altLang="zh-CN" sz="14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    ( Jan-March 2022 CAC calls (TBD): Monday </a:t>
            </a:r>
            <a:r>
              <a:rPr kumimoji="0" lang="en-US" altLang="zh-CN" sz="1400" b="1"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February 21 </a:t>
            </a:r>
            <a:r>
              <a:rPr kumimoji="0" lang="en-US" altLang="zh-CN" sz="14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and Thursday </a:t>
            </a:r>
            <a:r>
              <a:rPr kumimoji="0" lang="en-US" altLang="zh-CN" sz="1400" b="1" i="0" u="none" strike="noStrike" kern="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March 3</a:t>
            </a:r>
            <a:r>
              <a:rPr kumimoji="0" lang="en-US" altLang="zh-CN" sz="1400" b="1" i="0" u="none" strike="noStrike" kern="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Times New Roman" panose="02020603050405020304" pitchFamily="18" charset="0"/>
              </a:rPr>
              <a:t> )</a:t>
            </a:r>
          </a:p>
        </p:txBody>
      </p:sp>
      <p:sp>
        <p:nvSpPr>
          <p:cNvPr id="3" name="Footer Placeholder 2">
            <a:extLst>
              <a:ext uri="{FF2B5EF4-FFF2-40B4-BE49-F238E27FC236}">
                <a16:creationId xmlns:a16="http://schemas.microsoft.com/office/drawing/2014/main" id="{887BCD7D-9D39-48ED-8C0B-4373B1AE8AEC}"/>
              </a:ext>
            </a:extLst>
          </p:cNvPr>
          <p:cNvSpPr>
            <a:spLocks noGrp="1"/>
          </p:cNvSpPr>
          <p:nvPr>
            <p:ph type="ftr" idx="14"/>
          </p:nvPr>
        </p:nvSpPr>
        <p:spPr/>
        <p:txBody>
          <a:bodyPr/>
          <a:lstStyle/>
          <a:p>
            <a:r>
              <a:rPr lang="en-GB"/>
              <a:t>Tony Xiao Han, Huawei</a:t>
            </a:r>
            <a:endParaRPr lang="en-GB" dirty="0"/>
          </a:p>
        </p:txBody>
      </p:sp>
      <p:sp>
        <p:nvSpPr>
          <p:cNvPr id="4" name="Slide Number Placeholder 3">
            <a:extLst>
              <a:ext uri="{FF2B5EF4-FFF2-40B4-BE49-F238E27FC236}">
                <a16:creationId xmlns:a16="http://schemas.microsoft.com/office/drawing/2014/main" id="{473071E0-D336-486A-97A1-A9A7A123022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7" name="Date Placeholder 6">
            <a:extLst>
              <a:ext uri="{FF2B5EF4-FFF2-40B4-BE49-F238E27FC236}">
                <a16:creationId xmlns:a16="http://schemas.microsoft.com/office/drawing/2014/main" id="{8D7BDCD3-08CF-4AA2-81CB-7E99CA1A6E3C}"/>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706353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Editors Meeting Agenda for 2021-01-17 meeting</a:t>
            </a:r>
          </a:p>
        </p:txBody>
      </p:sp>
      <p:sp>
        <p:nvSpPr>
          <p:cNvPr id="3" name="Content Placeholder 2"/>
          <p:cNvSpPr>
            <a:spLocks noGrp="1"/>
          </p:cNvSpPr>
          <p:nvPr>
            <p:ph idx="1"/>
          </p:nvPr>
        </p:nvSpPr>
        <p:spPr/>
        <p:txBody>
          <a:bodyPr/>
          <a:lstStyle/>
          <a:p>
            <a:r>
              <a:rPr lang="en-US" dirty="0"/>
              <a:t>Roll Call / Contacts / Reflector</a:t>
            </a:r>
          </a:p>
          <a:p>
            <a:r>
              <a:rPr lang="en-US" dirty="0"/>
              <a:t>Brief status report</a:t>
            </a:r>
          </a:p>
          <a:p>
            <a:r>
              <a:rPr lang="en-US" dirty="0"/>
              <a:t>Draft Numbering</a:t>
            </a:r>
          </a:p>
          <a:p>
            <a:r>
              <a:rPr lang="en-US" dirty="0"/>
              <a:t>Mandatory Draft Review for 11bd</a:t>
            </a:r>
          </a:p>
          <a:p>
            <a:r>
              <a:rPr lang="en-US" dirty="0"/>
              <a:t>Review WG Style Guide, 11be and </a:t>
            </a:r>
            <a:r>
              <a:rPr lang="en-US" dirty="0" err="1"/>
              <a:t>REVme</a:t>
            </a:r>
            <a:r>
              <a:rPr lang="en-US" dirty="0"/>
              <a:t> practice</a:t>
            </a:r>
          </a:p>
          <a:p>
            <a:r>
              <a:rPr lang="en-US" dirty="0"/>
              <a:t>WG Style Guide for 802.11 draft </a:t>
            </a:r>
            <a:r>
              <a:rPr lang="en-US" dirty="0">
                <a:solidFill>
                  <a:schemeClr val="tx1"/>
                </a:solidFill>
              </a:rPr>
              <a:t>09/1034r19</a:t>
            </a:r>
          </a:p>
          <a:p>
            <a:r>
              <a:rPr lang="en-US" dirty="0"/>
              <a:t>Draft and Amendment alignments</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Peter Ecclesine (Cisco Systems)</a:t>
            </a:r>
          </a:p>
        </p:txBody>
      </p:sp>
      <p:sp>
        <p:nvSpPr>
          <p:cNvPr id="6" name="Date Placeholder 5"/>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1"/>
            <a:ext cx="10896600"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(Random and Changing MAC Addresses) – Jan 2022</a:t>
            </a:r>
            <a:endParaRPr lang="en-GB" dirty="0"/>
          </a:p>
        </p:txBody>
      </p:sp>
      <p:sp>
        <p:nvSpPr>
          <p:cNvPr id="5122" name="Rectangle 2"/>
          <p:cNvSpPr>
            <a:spLocks noGrp="1" noChangeArrowheads="1"/>
          </p:cNvSpPr>
          <p:nvPr>
            <p:ph idx="1"/>
          </p:nvPr>
        </p:nvSpPr>
        <p:spPr>
          <a:xfrm>
            <a:off x="889001" y="1447800"/>
            <a:ext cx="10361084" cy="4343399"/>
          </a:xfrm>
          <a:ln/>
        </p:spPr>
        <p:txBody>
          <a:bodyPr/>
          <a:lstStyle/>
          <a:p>
            <a:pPr marL="0" lvl="2" indent="0">
              <a:spcBef>
                <a:spcPts val="300"/>
              </a:spcBef>
              <a:spcAft>
                <a:spcPts val="0"/>
              </a:spcAft>
              <a:defRPr/>
            </a:pPr>
            <a:r>
              <a:rPr lang="en-US" altLang="en-US" sz="2400" b="1" dirty="0"/>
              <a:t>Four teleconferences since November: Dec 7, 16, Jan 6, 11</a:t>
            </a:r>
          </a:p>
          <a:p>
            <a:pPr marL="342900" lvl="2" indent="-342900">
              <a:spcBef>
                <a:spcPts val="1200"/>
              </a:spcBef>
              <a:spcAft>
                <a:spcPts val="0"/>
              </a:spcAft>
              <a:defRPr/>
            </a:pPr>
            <a:r>
              <a:rPr lang="en-US" altLang="en-US" sz="2400" b="1" dirty="0"/>
              <a:t>Will have four meetings this session: Tuesday 13:30 ET, Wednesday 19:00 ET, Thursday 13:30 ET, Friday 9:00 ET</a:t>
            </a:r>
          </a:p>
          <a:p>
            <a:pPr marL="342900" lvl="2" indent="-342900">
              <a:spcBef>
                <a:spcPts val="1200"/>
              </a:spcBef>
              <a:spcAft>
                <a:spcPts val="0"/>
              </a:spcAft>
              <a:defRPr/>
            </a:pPr>
            <a:r>
              <a:rPr lang="en-US" altLang="en-US" sz="2400" b="1" dirty="0"/>
              <a:t>Agenda topics (agenda is in </a:t>
            </a:r>
            <a:r>
              <a:rPr lang="en-US" altLang="en-US" sz="2400" b="1" dirty="0">
                <a:hlinkClick r:id="rId3"/>
              </a:rPr>
              <a:t>11-21/1995r0</a:t>
            </a:r>
            <a:r>
              <a:rPr lang="en-US" altLang="en-US" sz="2400" b="1" dirty="0"/>
              <a:t>):</a:t>
            </a:r>
          </a:p>
          <a:p>
            <a:pPr marL="342900" lvl="2" indent="-342900">
              <a:spcBef>
                <a:spcPts val="0"/>
              </a:spcBef>
              <a:spcAft>
                <a:spcPts val="0"/>
              </a:spcAft>
              <a:buFontTx/>
              <a:buChar char="-"/>
              <a:defRPr/>
            </a:pPr>
            <a:r>
              <a:rPr lang="en-US" altLang="en-US" sz="2400" b="1" dirty="0"/>
              <a:t>Respond to liaison from WBA </a:t>
            </a:r>
            <a:r>
              <a:rPr lang="en-US" sz="2400" b="1" u="sng" dirty="0">
                <a:hlinkClick r:id="rId4"/>
              </a:rPr>
              <a:t>11-21/0703r0</a:t>
            </a:r>
            <a:r>
              <a:rPr lang="en-US" sz="2400" b="1" u="sng" dirty="0"/>
              <a:t> </a:t>
            </a:r>
            <a:endParaRPr lang="en-US" altLang="en-US" sz="2400" b="1" dirty="0"/>
          </a:p>
          <a:p>
            <a:pPr marL="342900" lvl="2" indent="-342900">
              <a:spcBef>
                <a:spcPts val="0"/>
              </a:spcBef>
              <a:spcAft>
                <a:spcPts val="0"/>
              </a:spcAft>
              <a:buFontTx/>
              <a:buChar char="-"/>
              <a:defRPr/>
            </a:pPr>
            <a:r>
              <a:rPr lang="en-US" altLang="en-US" sz="2400" b="1" dirty="0"/>
              <a:t>Discuss/update tracking document </a:t>
            </a:r>
            <a:r>
              <a:rPr lang="en-US" sz="2400" b="1" dirty="0">
                <a:hlinkClick r:id="rId5"/>
              </a:rPr>
              <a:t>11-21/0332r29</a:t>
            </a:r>
            <a:r>
              <a:rPr lang="en-US" sz="2400" b="1" dirty="0"/>
              <a:t> (especially open topics) </a:t>
            </a:r>
          </a:p>
          <a:p>
            <a:pPr marL="342900" lvl="2" indent="-342900">
              <a:spcBef>
                <a:spcPts val="0"/>
              </a:spcBef>
              <a:spcAft>
                <a:spcPts val="0"/>
              </a:spcAft>
              <a:buFontTx/>
              <a:buChar char="-"/>
              <a:defRPr/>
            </a:pPr>
            <a:r>
              <a:rPr lang="en-US" altLang="en-US" sz="2400" b="1" dirty="0"/>
              <a:t>Contributions and technical discussions</a:t>
            </a:r>
          </a:p>
          <a:p>
            <a:pPr marL="800100" lvl="3" indent="-342900">
              <a:spcBef>
                <a:spcPts val="0"/>
              </a:spcBef>
              <a:spcAft>
                <a:spcPts val="0"/>
              </a:spcAft>
              <a:buFontTx/>
              <a:buChar char="-"/>
              <a:defRPr/>
            </a:pPr>
            <a:r>
              <a:rPr lang="en-US" altLang="en-US" sz="2200" dirty="0"/>
              <a:t>Four non-AP STA identification proposals, so far – consider analyses, and select direction for D0.1</a:t>
            </a:r>
          </a:p>
          <a:p>
            <a:pPr marL="800100" lvl="3" indent="-342900">
              <a:spcBef>
                <a:spcPts val="0"/>
              </a:spcBef>
              <a:spcAft>
                <a:spcPts val="0"/>
              </a:spcAft>
              <a:buFontTx/>
              <a:buChar char="-"/>
              <a:defRPr/>
            </a:pPr>
            <a:r>
              <a:rPr lang="en-US" altLang="en-US" sz="2200" dirty="0"/>
              <a:t>Consider new contributions</a:t>
            </a:r>
          </a:p>
          <a:p>
            <a:pPr marL="800100" lvl="3" indent="-342900">
              <a:spcBef>
                <a:spcPts val="0"/>
              </a:spcBef>
              <a:spcAft>
                <a:spcPts val="0"/>
              </a:spcAft>
              <a:buFontTx/>
              <a:buChar char="-"/>
              <a:defRPr/>
            </a:pPr>
            <a:r>
              <a:rPr lang="en-US" altLang="en-US" sz="2200" dirty="0"/>
              <a:t>Other topics (especially “recommendations” in the Std) not covered yet, need proposals</a:t>
            </a:r>
          </a:p>
          <a:p>
            <a:pPr marL="342900" lvl="2" indent="-342900">
              <a:spcBef>
                <a:spcPts val="0"/>
              </a:spcBef>
              <a:spcAft>
                <a:spcPts val="0"/>
              </a:spcAft>
              <a:buFontTx/>
              <a:buChar char="-"/>
              <a:defRPr/>
            </a:pPr>
            <a:r>
              <a:rPr lang="en-US" altLang="en-US" sz="2400" b="1" dirty="0"/>
              <a:t>Approve material for D0.1, update Timeline</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8500978F-8513-45E3-AE53-CF7E39AEBE6C}"/>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2672263A-1EE2-47A8-9482-1699DA7A4234}"/>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7" name="Date Placeholder 6">
            <a:extLst>
              <a:ext uri="{FF2B5EF4-FFF2-40B4-BE49-F238E27FC236}">
                <a16:creationId xmlns:a16="http://schemas.microsoft.com/office/drawing/2014/main" id="{B86C3CC2-EE56-4B06-B223-2ED6C6C3E7D6}"/>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38574855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 name="Title 1"/>
          <p:cNvSpPr txBox="1">
            <a:spLocks noGrp="1"/>
          </p:cNvSpPr>
          <p:nvPr>
            <p:ph type="title" idx="4294967295"/>
          </p:nvPr>
        </p:nvSpPr>
        <p:spPr>
          <a:xfrm>
            <a:off x="929217" y="457200"/>
            <a:ext cx="10333565" cy="1066800"/>
          </a:xfrm>
          <a:prstGeom prst="rect">
            <a:avLst/>
          </a:prstGeom>
        </p:spPr>
        <p:txBody>
          <a:bodyPr lIns="45719" tIns="45719" rIns="45719" bIns="45719"/>
          <a:lstStyle/>
          <a:p>
            <a:r>
              <a:rPr lang="en-US" dirty="0" err="1"/>
              <a:t>TGbi</a:t>
            </a:r>
            <a:r>
              <a:rPr lang="en-US" dirty="0"/>
              <a:t> (Enhanced Data Privacy) </a:t>
            </a:r>
            <a:r>
              <a:rPr dirty="0"/>
              <a:t>– </a:t>
            </a:r>
            <a:r>
              <a:rPr lang="en-US" dirty="0"/>
              <a:t>January 2022</a:t>
            </a:r>
            <a:endParaRPr dirty="0"/>
          </a:p>
        </p:txBody>
      </p:sp>
      <p:sp>
        <p:nvSpPr>
          <p:cNvPr id="82" name="Content Placeholder 2"/>
          <p:cNvSpPr txBox="1">
            <a:spLocks noGrp="1"/>
          </p:cNvSpPr>
          <p:nvPr>
            <p:ph type="body" idx="4294967295"/>
          </p:nvPr>
        </p:nvSpPr>
        <p:spPr>
          <a:xfrm>
            <a:off x="1103843" y="1524000"/>
            <a:ext cx="10210800" cy="4761707"/>
          </a:xfrm>
          <a:prstGeom prst="rect">
            <a:avLst/>
          </a:prstGeom>
        </p:spPr>
        <p:txBody>
          <a:bodyPr lIns="45719" tIns="45719" rIns="45719" bIns="45719">
            <a:normAutofit/>
          </a:bodyPr>
          <a:lstStyle/>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will vote to complete issue identification in our first session during this interim (doc 21/641r6).</a:t>
            </a:r>
          </a:p>
          <a:p>
            <a:pPr>
              <a:buClr>
                <a:srgbClr val="000000"/>
              </a:buClr>
              <a:buSzPct val="100000"/>
              <a:buFont typeface="Arial"/>
              <a:buChar char="•"/>
            </a:pP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 will begin Requirement definition discussions during the remaining time.</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marL="343619">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There are 3 sessions in the January Interim for </a:t>
            </a:r>
            <a:r>
              <a:rPr lang="en-US" sz="2000" dirty="0" err="1">
                <a:latin typeface="Times New Roman" panose="02020603050405020304" pitchFamily="18" charset="0"/>
                <a:cs typeface="Times New Roman" panose="02020603050405020304" pitchFamily="18" charset="0"/>
              </a:rPr>
              <a:t>TGbi</a:t>
            </a:r>
            <a:r>
              <a:rPr lang="en-US" sz="2000" dirty="0">
                <a:latin typeface="Times New Roman" panose="02020603050405020304" pitchFamily="18" charset="0"/>
                <a:cs typeface="Times New Roman" panose="02020603050405020304" pitchFamily="18" charset="0"/>
              </a:rPr>
              <a: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Wednesday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Thursday	11:15 ET</a:t>
            </a:r>
          </a:p>
          <a:p>
            <a:pPr marL="922338" lvl="3" indent="-461963">
              <a:lnSpc>
                <a:spcPct val="81000"/>
              </a:lnSpc>
              <a:spcBef>
                <a:spcPts val="200"/>
              </a:spcBef>
              <a:buClr>
                <a:srgbClr val="000000"/>
              </a:buClr>
              <a:buSzPct val="100000"/>
              <a:buFont typeface="Arial" panose="020B0604020202020204" pitchFamily="34" charset="0"/>
              <a:buChar char="•"/>
              <a:defRPr sz="1500" b="1" spc="-1">
                <a:latin typeface="Times New Roman"/>
                <a:ea typeface="Times New Roman"/>
                <a:cs typeface="Times New Roman"/>
                <a:sym typeface="Times New Roman"/>
              </a:defRPr>
            </a:pPr>
            <a:r>
              <a:rPr lang="en-US" sz="2000" dirty="0">
                <a:latin typeface="Times New Roman" panose="02020603050405020304" pitchFamily="18" charset="0"/>
                <a:cs typeface="Times New Roman" panose="02020603050405020304" pitchFamily="18" charset="0"/>
              </a:rPr>
              <a:t>Friday    	11:15 ET </a:t>
            </a:r>
          </a:p>
          <a:p>
            <a:pPr marL="0" indent="0">
              <a:buClr>
                <a:srgbClr val="000000"/>
              </a:buClr>
              <a:buSzPct val="100000"/>
            </a:pPr>
            <a:endParaRPr lang="en-US"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lang="en-US" sz="2000" dirty="0">
                <a:latin typeface="Times New Roman" panose="02020603050405020304" pitchFamily="18" charset="0"/>
                <a:cs typeface="Times New Roman" panose="02020603050405020304" pitchFamily="18" charset="0"/>
              </a:rPr>
              <a:t>If any technical submissions are received after this time, they will be added to the agenda, time permitting, or to a subsequent teleconference.</a:t>
            </a:r>
          </a:p>
          <a:p>
            <a:pPr>
              <a:buClr>
                <a:srgbClr val="000000"/>
              </a:buClr>
              <a:buSzPct val="100000"/>
              <a:buFont typeface="Arial"/>
              <a:buChar char="•"/>
            </a:pPr>
            <a:endParaRPr sz="2000" dirty="0">
              <a:latin typeface="Times New Roman" panose="02020603050405020304" pitchFamily="18" charset="0"/>
              <a:cs typeface="Times New Roman" panose="02020603050405020304" pitchFamily="18" charset="0"/>
            </a:endParaRPr>
          </a:p>
          <a:p>
            <a:pPr>
              <a:buClr>
                <a:srgbClr val="000000"/>
              </a:buClr>
              <a:buSzPct val="100000"/>
              <a:buFont typeface="Arial"/>
              <a:buChar char="•"/>
            </a:pPr>
            <a:r>
              <a:rPr sz="2000" dirty="0">
                <a:latin typeface="Times New Roman" panose="02020603050405020304" pitchFamily="18" charset="0"/>
                <a:cs typeface="Times New Roman" panose="02020603050405020304" pitchFamily="18" charset="0"/>
              </a:rPr>
              <a:t>The agenda </a:t>
            </a:r>
            <a:r>
              <a:rPr lang="en-US" sz="2000" dirty="0">
                <a:latin typeface="Times New Roman" panose="02020603050405020304" pitchFamily="18" charset="0"/>
                <a:cs typeface="Times New Roman" panose="02020603050405020304" pitchFamily="18" charset="0"/>
              </a:rPr>
              <a:t>will be </a:t>
            </a:r>
            <a:r>
              <a:rPr sz="2000" dirty="0">
                <a:latin typeface="Times New Roman" panose="02020603050405020304" pitchFamily="18" charset="0"/>
                <a:cs typeface="Times New Roman" panose="02020603050405020304" pitchFamily="18" charset="0"/>
              </a:rPr>
              <a:t>available as 802.11-2</a:t>
            </a:r>
            <a:r>
              <a:rPr lang="en-US" sz="2000" dirty="0">
                <a:latin typeface="Times New Roman" panose="02020603050405020304" pitchFamily="18" charset="0"/>
                <a:cs typeface="Times New Roman" panose="02020603050405020304" pitchFamily="18" charset="0"/>
              </a:rPr>
              <a:t>1/1974r0.</a:t>
            </a:r>
            <a:endParaRPr sz="2000" dirty="0">
              <a:latin typeface="Times New Roman" panose="02020603050405020304" pitchFamily="18" charset="0"/>
              <a:cs typeface="Times New Roman" panose="02020603050405020304" pitchFamily="18" charset="0"/>
            </a:endParaRPr>
          </a:p>
        </p:txBody>
      </p:sp>
      <p:sp>
        <p:nvSpPr>
          <p:cNvPr id="2" name="Footer Placeholder 1">
            <a:extLst>
              <a:ext uri="{FF2B5EF4-FFF2-40B4-BE49-F238E27FC236}">
                <a16:creationId xmlns:a16="http://schemas.microsoft.com/office/drawing/2014/main" id="{075437FE-AB92-4ED2-9510-61AC6ED9E1A4}"/>
              </a:ext>
            </a:extLst>
          </p:cNvPr>
          <p:cNvSpPr>
            <a:spLocks noGrp="1"/>
          </p:cNvSpPr>
          <p:nvPr>
            <p:ph type="ftr" idx="11"/>
          </p:nvPr>
        </p:nvSpPr>
        <p:spPr/>
        <p:txBody>
          <a:bodyPr/>
          <a:lstStyle/>
          <a:p>
            <a:r>
              <a:rPr lang="en-GB"/>
              <a:t>Carol Ansley, Cox</a:t>
            </a:r>
          </a:p>
        </p:txBody>
      </p:sp>
      <p:sp>
        <p:nvSpPr>
          <p:cNvPr id="3" name="Slide Number Placeholder 2">
            <a:extLst>
              <a:ext uri="{FF2B5EF4-FFF2-40B4-BE49-F238E27FC236}">
                <a16:creationId xmlns:a16="http://schemas.microsoft.com/office/drawing/2014/main" id="{B8F1B004-A1E2-48E9-9FC6-E3808B49A1B5}"/>
              </a:ext>
            </a:extLst>
          </p:cNvPr>
          <p:cNvSpPr>
            <a:spLocks noGrp="1"/>
          </p:cNvSpPr>
          <p:nvPr>
            <p:ph type="sldNum" idx="12"/>
          </p:nvPr>
        </p:nvSpPr>
        <p:spPr/>
        <p:txBody>
          <a:bodyPr/>
          <a:lstStyle/>
          <a:p>
            <a:r>
              <a:rPr lang="en-GB"/>
              <a:t>Slide </a:t>
            </a:r>
            <a:fld id="{F5D8E26B-7BCF-4D25-9C89-0168A6618F18}" type="slidenum">
              <a:rPr lang="en-GB" smtClean="0"/>
              <a:pPr/>
              <a:t>31</a:t>
            </a:fld>
            <a:endParaRPr lang="en-GB"/>
          </a:p>
        </p:txBody>
      </p:sp>
      <p:sp>
        <p:nvSpPr>
          <p:cNvPr id="4" name="Date Placeholder 3">
            <a:extLst>
              <a:ext uri="{FF2B5EF4-FFF2-40B4-BE49-F238E27FC236}">
                <a16:creationId xmlns:a16="http://schemas.microsoft.com/office/drawing/2014/main" id="{2DC33750-B329-4AFE-8EE1-ADD1DEAF6970}"/>
              </a:ext>
            </a:extLst>
          </p:cNvPr>
          <p:cNvSpPr>
            <a:spLocks noGrp="1"/>
          </p:cNvSpPr>
          <p:nvPr>
            <p:ph type="dt" idx="10"/>
          </p:nvPr>
        </p:nvSpPr>
        <p:spPr/>
        <p:txBody>
          <a:bodyPr/>
          <a:lstStyle/>
          <a:p>
            <a:r>
              <a:rPr lang="en-US"/>
              <a:t>January 2022</a:t>
            </a:r>
            <a:endParaRPr lang="en-GB"/>
          </a:p>
        </p:txBody>
      </p:sp>
    </p:spTree>
    <p:extLst>
      <p:ext uri="{BB962C8B-B14F-4D97-AF65-F5344CB8AC3E}">
        <p14:creationId xmlns:p14="http://schemas.microsoft.com/office/powerpoint/2010/main" val="33972124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01699" y="504255"/>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802.11 ITU Liaison Ad Hoc (ITU AHG) – January 2022</a:t>
            </a:r>
            <a:endParaRPr lang="en-GB" dirty="0"/>
          </a:p>
        </p:txBody>
      </p:sp>
      <p:sp>
        <p:nvSpPr>
          <p:cNvPr id="5122" name="Rectangle 2"/>
          <p:cNvSpPr>
            <a:spLocks noGrp="1" noChangeArrowheads="1"/>
          </p:cNvSpPr>
          <p:nvPr>
            <p:ph idx="1"/>
          </p:nvPr>
        </p:nvSpPr>
        <p:spPr>
          <a:xfrm>
            <a:off x="915458" y="1167757"/>
            <a:ext cx="10361084" cy="5073649"/>
          </a:xfrm>
          <a:ln/>
        </p:spPr>
        <p:txBody>
          <a:bodyPr/>
          <a:lstStyle/>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rPr>
              <a:t>Ad Hoc had no meetings since November 2021 Plenary </a:t>
            </a:r>
          </a:p>
          <a:p>
            <a:pPr marL="342900" lvl="2" indent="-342900">
              <a:spcBef>
                <a:spcPts val="300"/>
              </a:spcBef>
              <a:spcAft>
                <a:spcPts val="0"/>
              </a:spcAft>
              <a:buFont typeface="Arial" panose="020B0604020202020204" pitchFamily="34" charset="0"/>
              <a:buChar char="•"/>
              <a:defRPr/>
            </a:pPr>
            <a:r>
              <a:rPr lang="en-US" altLang="en-US" sz="2000" dirty="0">
                <a:solidFill>
                  <a:schemeClr val="tx1"/>
                </a:solidFill>
              </a:rPr>
              <a:t>IEEE 802 Recommendations on M.1450-5 &amp; M.1801-2 (based on ITU –AHG recommendations) discussed in WP 5A Meeting </a:t>
            </a:r>
            <a:r>
              <a:rPr lang="pt-BR" sz="2000" dirty="0"/>
              <a:t>2021-11-15 to 2021-11-26</a:t>
            </a:r>
            <a:endParaRPr lang="en-US" altLang="en-US" sz="2000" dirty="0">
              <a:solidFill>
                <a:schemeClr val="tx1"/>
              </a:solidFill>
            </a:endParaRPr>
          </a:p>
          <a:p>
            <a:pPr marL="800100" lvl="3" indent="-342900">
              <a:spcBef>
                <a:spcPts val="300"/>
              </a:spcBef>
              <a:spcAft>
                <a:spcPts val="0"/>
              </a:spcAft>
              <a:buFont typeface="Arial" panose="020B0604020202020204" pitchFamily="34" charset="0"/>
              <a:buChar char="•"/>
              <a:defRPr/>
            </a:pPr>
            <a:r>
              <a:rPr lang="en-US" altLang="en-US" dirty="0">
                <a:solidFill>
                  <a:schemeClr val="tx1"/>
                </a:solidFill>
                <a:hlinkClick r:id="rId3"/>
              </a:rPr>
              <a:t>https://mentor.ieee.org/802.18/dcn/21/18-21-0117-04-0000-proposed-modifications-to-itu-r-m-1801-2.docx</a:t>
            </a:r>
            <a:r>
              <a:rPr lang="en-US" altLang="en-US" dirty="0">
                <a:solidFill>
                  <a:schemeClr val="tx1"/>
                </a:solidFill>
              </a:rPr>
              <a:t>  </a:t>
            </a:r>
          </a:p>
          <a:p>
            <a:pPr marL="800100" lvl="3" indent="-342900">
              <a:spcBef>
                <a:spcPts val="300"/>
              </a:spcBef>
              <a:spcAft>
                <a:spcPts val="0"/>
              </a:spcAft>
              <a:buFont typeface="Arial" panose="020B0604020202020204" pitchFamily="34" charset="0"/>
              <a:buChar char="•"/>
              <a:defRPr/>
            </a:pPr>
            <a:r>
              <a:rPr lang="en-US" altLang="en-US" dirty="0">
                <a:solidFill>
                  <a:schemeClr val="tx1"/>
                </a:solidFill>
                <a:hlinkClick r:id="rId4"/>
              </a:rPr>
              <a:t>https://mentor.ieee.org/802.18/dcn/21/18-21-0116-04-0000-proposed-modifications-to-itu-r-m-1450-5.docx</a:t>
            </a:r>
            <a:endParaRPr lang="en-US" altLang="en-US" dirty="0">
              <a:solidFill>
                <a:schemeClr val="tx1"/>
              </a:solidFill>
            </a:endParaRPr>
          </a:p>
          <a:p>
            <a:pPr marL="342900" lvl="2" indent="-342900">
              <a:spcBef>
                <a:spcPts val="300"/>
              </a:spcBef>
              <a:spcAft>
                <a:spcPts val="0"/>
              </a:spcAft>
              <a:buFont typeface="Arial" panose="020B0604020202020204" pitchFamily="34" charset="0"/>
              <a:buChar char="•"/>
              <a:defRPr/>
            </a:pPr>
            <a:r>
              <a:rPr lang="en-US" sz="2000" dirty="0">
                <a:solidFill>
                  <a:schemeClr val="tx1"/>
                </a:solidFill>
              </a:rPr>
              <a:t>ITU AHG has one session during January 2022 interim session</a:t>
            </a:r>
          </a:p>
          <a:p>
            <a:pPr marL="800100" lvl="3" indent="-342900">
              <a:spcBef>
                <a:spcPts val="300"/>
              </a:spcBef>
              <a:spcAft>
                <a:spcPts val="0"/>
              </a:spcAft>
              <a:buFont typeface="Arial" panose="020B0604020202020204" pitchFamily="34" charset="0"/>
              <a:buChar char="•"/>
              <a:defRPr/>
            </a:pPr>
            <a:r>
              <a:rPr lang="en-US" sz="2000" dirty="0">
                <a:solidFill>
                  <a:schemeClr val="tx1"/>
                </a:solidFill>
              </a:rPr>
              <a:t>Meeting Date/Time: January 20</a:t>
            </a:r>
            <a:r>
              <a:rPr lang="en-US" sz="2000" baseline="30000" dirty="0">
                <a:solidFill>
                  <a:schemeClr val="tx1"/>
                </a:solidFill>
              </a:rPr>
              <a:t>th</a:t>
            </a:r>
            <a:r>
              <a:rPr lang="en-US" sz="2000" dirty="0">
                <a:solidFill>
                  <a:schemeClr val="tx1"/>
                </a:solidFill>
              </a:rPr>
              <a:t>, 16:00 ET</a:t>
            </a:r>
          </a:p>
          <a:p>
            <a:pPr marL="800100" lvl="3" indent="-342900">
              <a:spcBef>
                <a:spcPts val="300"/>
              </a:spcBef>
              <a:spcAft>
                <a:spcPts val="0"/>
              </a:spcAft>
              <a:buFont typeface="Arial" panose="020B0604020202020204" pitchFamily="34" charset="0"/>
              <a:buChar char="•"/>
              <a:defRPr/>
            </a:pPr>
            <a:r>
              <a:rPr lang="en-US" sz="2000" dirty="0">
                <a:solidFill>
                  <a:schemeClr val="tx1"/>
                </a:solidFill>
              </a:rPr>
              <a:t>Agenda: </a:t>
            </a:r>
          </a:p>
          <a:p>
            <a:pPr marL="1257300" lvl="4" indent="-342900">
              <a:spcBef>
                <a:spcPts val="300"/>
              </a:spcBef>
              <a:spcAft>
                <a:spcPts val="0"/>
              </a:spcAft>
              <a:buFont typeface="Arial" panose="020B0604020202020204" pitchFamily="34" charset="0"/>
              <a:buChar char="•"/>
              <a:defRPr/>
            </a:pPr>
            <a:r>
              <a:rPr lang="en-US" sz="2000" dirty="0">
                <a:solidFill>
                  <a:schemeClr val="tx1"/>
                </a:solidFill>
              </a:rPr>
              <a:t>To provide and update on the result of WP 5A Nov 2021 meeting</a:t>
            </a:r>
          </a:p>
          <a:p>
            <a:pPr marL="1257300" lvl="4" indent="-342900">
              <a:spcBef>
                <a:spcPts val="300"/>
              </a:spcBef>
              <a:spcAft>
                <a:spcPts val="0"/>
              </a:spcAft>
              <a:buFont typeface="Arial" panose="020B0604020202020204" pitchFamily="34" charset="0"/>
              <a:buChar char="•"/>
              <a:defRPr/>
            </a:pPr>
            <a:r>
              <a:rPr lang="en-US" sz="2000" dirty="0">
                <a:solidFill>
                  <a:schemeClr val="tx1"/>
                </a:solidFill>
              </a:rPr>
              <a:t>Discuss next steps and plan for development of contributions to the WP5A May/June 2022 meeting</a:t>
            </a:r>
          </a:p>
          <a:p>
            <a:pPr marL="342900" lvl="2" indent="-342900">
              <a:spcBef>
                <a:spcPts val="300"/>
              </a:spcBef>
              <a:spcAft>
                <a:spcPts val="0"/>
              </a:spcAft>
              <a:buFont typeface="Arial" panose="020B0604020202020204" pitchFamily="34" charset="0"/>
              <a:buChar char="•"/>
              <a:defRPr/>
            </a:pPr>
            <a:r>
              <a:rPr lang="en-US" sz="2000" dirty="0">
                <a:solidFill>
                  <a:schemeClr val="tx1"/>
                </a:solidFill>
              </a:rPr>
              <a:t>Next Steps</a:t>
            </a:r>
          </a:p>
          <a:p>
            <a:pPr marL="800100" lvl="3" indent="-342900">
              <a:spcBef>
                <a:spcPts val="300"/>
              </a:spcBef>
              <a:spcAft>
                <a:spcPts val="0"/>
              </a:spcAft>
              <a:buFont typeface="Arial" panose="020B0604020202020204" pitchFamily="34" charset="0"/>
              <a:buChar char="•"/>
              <a:defRPr/>
            </a:pPr>
            <a:r>
              <a:rPr lang="en-US" sz="1800" dirty="0"/>
              <a:t>Working Party 5A Next Meeting Dates</a:t>
            </a:r>
          </a:p>
          <a:p>
            <a:pPr marL="1257300" lvl="4" indent="-342900">
              <a:spcBef>
                <a:spcPts val="300"/>
              </a:spcBef>
              <a:spcAft>
                <a:spcPts val="0"/>
              </a:spcAft>
              <a:buFont typeface="Arial" panose="020B0604020202020204" pitchFamily="34" charset="0"/>
              <a:buChar char="•"/>
              <a:defRPr/>
            </a:pPr>
            <a:r>
              <a:rPr lang="en-US" sz="1800" dirty="0">
                <a:hlinkClick r:id="rId5">
                  <a:extLst>
                    <a:ext uri="{A12FA001-AC4F-418D-AE19-62706E023703}">
                      <ahyp:hlinkClr xmlns:ahyp="http://schemas.microsoft.com/office/drawing/2018/hyperlinkcolor" val="tx"/>
                    </a:ext>
                  </a:extLst>
                </a:hlinkClick>
              </a:rPr>
              <a:t>Monday 2022-05-23 - Friday 2022-06-03</a:t>
            </a:r>
            <a:endParaRPr lang="pt-BR" sz="1800" dirty="0"/>
          </a:p>
          <a:p>
            <a:pPr marL="800100" lvl="3" indent="-342900">
              <a:spcBef>
                <a:spcPts val="300"/>
              </a:spcBef>
              <a:spcAft>
                <a:spcPts val="0"/>
              </a:spcAft>
              <a:buFont typeface="Arial" panose="020B0604020202020204" pitchFamily="34" charset="0"/>
              <a:buChar char="•"/>
              <a:defRPr/>
            </a:pPr>
            <a:r>
              <a:rPr lang="en-US" sz="1800" dirty="0"/>
              <a:t>Next ITU AHG Meeting: </a:t>
            </a:r>
          </a:p>
          <a:p>
            <a:pPr marL="1257300" lvl="4" indent="-342900">
              <a:spcBef>
                <a:spcPts val="300"/>
              </a:spcBef>
              <a:spcAft>
                <a:spcPts val="0"/>
              </a:spcAft>
              <a:buFont typeface="Arial" panose="020B0604020202020204" pitchFamily="34" charset="0"/>
              <a:buChar char="•"/>
              <a:defRPr/>
            </a:pPr>
            <a:r>
              <a:rPr lang="en-US" sz="1800" dirty="0"/>
              <a:t>TBD</a:t>
            </a:r>
            <a:endParaRPr lang="en-US" sz="2400" dirty="0">
              <a:solidFill>
                <a:schemeClr val="tx1"/>
              </a:solidFill>
            </a:endParaRPr>
          </a:p>
        </p:txBody>
      </p:sp>
      <p:sp>
        <p:nvSpPr>
          <p:cNvPr id="2" name="Footer Placeholder 1"/>
          <p:cNvSpPr>
            <a:spLocks noGrp="1"/>
          </p:cNvSpPr>
          <p:nvPr>
            <p:ph type="ftr" idx="14"/>
          </p:nvPr>
        </p:nvSpPr>
        <p:spPr/>
        <p:txBody>
          <a:bodyPr/>
          <a:lstStyle/>
          <a:p>
            <a:r>
              <a:rPr lang="en-GB" dirty="0"/>
              <a:t>Hassan Yaghoobi (Intel)</a:t>
            </a:r>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7" name="Date Placeholder 6"/>
          <p:cNvSpPr>
            <a:spLocks noGrp="1"/>
          </p:cNvSpPr>
          <p:nvPr>
            <p:ph type="dt" idx="15"/>
          </p:nvPr>
        </p:nvSpPr>
        <p:spPr/>
        <p:txBody>
          <a:bodyPr/>
          <a:lstStyle/>
          <a:p>
            <a:r>
              <a:rPr lang="en-US" dirty="0"/>
              <a:t>January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a:xfrm>
            <a:off x="2209800" y="609600"/>
            <a:ext cx="7772400" cy="1066800"/>
          </a:xfrm>
        </p:spPr>
        <p:txBody>
          <a:bodyPr/>
          <a:lstStyle/>
          <a:p>
            <a:r>
              <a:rPr lang="en-US" altLang="en-US" dirty="0"/>
              <a:t>ANA Status</a:t>
            </a:r>
          </a:p>
        </p:txBody>
      </p:sp>
      <p:sp>
        <p:nvSpPr>
          <p:cNvPr id="4099" name="Content Placeholder 6"/>
          <p:cNvSpPr>
            <a:spLocks noGrp="1"/>
          </p:cNvSpPr>
          <p:nvPr>
            <p:ph idx="1"/>
          </p:nvPr>
        </p:nvSpPr>
        <p:spPr>
          <a:xfrm>
            <a:off x="2209800" y="1905000"/>
            <a:ext cx="7772400" cy="3505200"/>
          </a:xfrm>
        </p:spPr>
        <p:txBody>
          <a:bodyPr/>
          <a:lstStyle/>
          <a:p>
            <a:pPr eaLnBrk="1" hangingPunct="1"/>
            <a:r>
              <a:rPr lang="en-US" altLang="en-US" dirty="0"/>
              <a:t>The latest database is 11-11/0270r57 (November 2021)</a:t>
            </a:r>
          </a:p>
          <a:p>
            <a:pPr eaLnBrk="1" hangingPunct="1"/>
            <a:r>
              <a:rPr lang="en-US" altLang="en-US" dirty="0"/>
              <a:t>Changes since November 2021:</a:t>
            </a:r>
          </a:p>
          <a:p>
            <a:pPr lvl="1" eaLnBrk="1" hangingPunct="1"/>
            <a:r>
              <a:rPr lang="en-US" altLang="en-US" dirty="0" err="1"/>
              <a:t>TGbe</a:t>
            </a:r>
            <a:r>
              <a:rPr lang="en-US" altLang="en-US" dirty="0"/>
              <a:t> released “NSEP Priority Service” category</a:t>
            </a:r>
          </a:p>
          <a:p>
            <a:pPr eaLnBrk="1" hangingPunct="1"/>
            <a:r>
              <a:rPr lang="en-US" altLang="en-US" dirty="0"/>
              <a:t>Pending changes:</a:t>
            </a:r>
          </a:p>
          <a:p>
            <a:pPr lvl="1" eaLnBrk="1" hangingPunct="1"/>
            <a:r>
              <a:rPr lang="en-US" altLang="en-US" dirty="0"/>
              <a:t>None</a:t>
            </a:r>
          </a:p>
        </p:txBody>
      </p:sp>
      <p:sp>
        <p:nvSpPr>
          <p:cNvPr id="2" name="Footer Placeholder 1">
            <a:extLst>
              <a:ext uri="{FF2B5EF4-FFF2-40B4-BE49-F238E27FC236}">
                <a16:creationId xmlns:a16="http://schemas.microsoft.com/office/drawing/2014/main" id="{AAA54AB5-2EF3-4B0B-9A36-C97B53354368}"/>
              </a:ext>
            </a:extLst>
          </p:cNvPr>
          <p:cNvSpPr>
            <a:spLocks noGrp="1"/>
          </p:cNvSpPr>
          <p:nvPr>
            <p:ph type="ftr" idx="14"/>
          </p:nvPr>
        </p:nvSpPr>
        <p:spPr/>
        <p:txBody>
          <a:bodyPr/>
          <a:lstStyle/>
          <a:p>
            <a:r>
              <a:rPr lang="en-GB"/>
              <a:t>Robert Stacey, Intel</a:t>
            </a:r>
            <a:endParaRPr lang="en-GB" dirty="0"/>
          </a:p>
        </p:txBody>
      </p:sp>
      <p:sp>
        <p:nvSpPr>
          <p:cNvPr id="3" name="Slide Number Placeholder 2">
            <a:extLst>
              <a:ext uri="{FF2B5EF4-FFF2-40B4-BE49-F238E27FC236}">
                <a16:creationId xmlns:a16="http://schemas.microsoft.com/office/drawing/2014/main" id="{4A62C73D-B53C-4417-AEC4-55F0E08445D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Date Placeholder 3">
            <a:extLst>
              <a:ext uri="{FF2B5EF4-FFF2-40B4-BE49-F238E27FC236}">
                <a16:creationId xmlns:a16="http://schemas.microsoft.com/office/drawing/2014/main" id="{D1ABD15F-F899-4967-8162-75740C2FE192}"/>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0223526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342900" lvl="2" indent="-342900">
              <a:spcBef>
                <a:spcPts val="300"/>
              </a:spcBef>
              <a:spcAft>
                <a:spcPts val="0"/>
              </a:spcAft>
              <a:defRPr/>
            </a:pPr>
            <a:r>
              <a:rPr lang="en-US" altLang="en-US" sz="2000" b="1" dirty="0"/>
              <a:t>Teleconferences since November (2): </a:t>
            </a:r>
          </a:p>
          <a:p>
            <a:pPr marL="342900" lvl="2" indent="-342900">
              <a:spcBef>
                <a:spcPts val="300"/>
              </a:spcBef>
              <a:spcAft>
                <a:spcPts val="0"/>
              </a:spcAft>
              <a:buFont typeface="Arial" panose="020B0604020202020204" pitchFamily="34" charset="0"/>
              <a:buChar char="•"/>
              <a:defRPr/>
            </a:pPr>
            <a:r>
              <a:rPr lang="en-US" altLang="en-US" sz="2000" b="1" dirty="0"/>
              <a:t>New Annex G approach: </a:t>
            </a:r>
            <a:r>
              <a:rPr lang="en-US" altLang="en-US" sz="2000" b="1" dirty="0">
                <a:hlinkClick r:id="rId3"/>
              </a:rPr>
              <a:t>11-21/1797r2</a:t>
            </a:r>
            <a:endParaRPr lang="en-US" altLang="en-US" sz="2000" b="1" dirty="0"/>
          </a:p>
          <a:p>
            <a:pPr marL="342900" lvl="2" indent="-342900">
              <a:spcBef>
                <a:spcPts val="300"/>
              </a:spcBef>
              <a:spcAft>
                <a:spcPts val="0"/>
              </a:spcAft>
              <a:buFont typeface="Arial" panose="020B0604020202020204" pitchFamily="34" charset="0"/>
              <a:buChar char="•"/>
              <a:defRPr/>
            </a:pPr>
            <a:r>
              <a:rPr lang="en-US" altLang="en-US" sz="2000" b="1" dirty="0"/>
              <a:t>IEEE Std 802 updates – reviewed 802 Technical Plenary and </a:t>
            </a:r>
            <a:r>
              <a:rPr lang="en-US" altLang="en-US" sz="2000" b="1" dirty="0" err="1"/>
              <a:t>Nencida</a:t>
            </a:r>
            <a:r>
              <a:rPr lang="en-US" altLang="en-US" sz="2000" b="1" dirty="0"/>
              <a:t> discussion: </a:t>
            </a:r>
            <a:r>
              <a:rPr lang="en-US" sz="2000" b="1" dirty="0">
                <a:hlinkClick r:id="rId4"/>
              </a:rPr>
              <a:t>11-21/2002r0</a:t>
            </a:r>
            <a:r>
              <a:rPr lang="en-US" altLang="en-US" sz="2000" b="1" dirty="0"/>
              <a:t> </a:t>
            </a:r>
          </a:p>
          <a:p>
            <a:pPr marL="342900" lvl="2" indent="-342900">
              <a:spcBef>
                <a:spcPts val="300"/>
              </a:spcBef>
              <a:spcAft>
                <a:spcPts val="0"/>
              </a:spcAft>
              <a:buFont typeface="Arial" panose="020B0604020202020204" pitchFamily="34" charset="0"/>
              <a:buChar char="•"/>
              <a:defRPr/>
            </a:pPr>
            <a:r>
              <a:rPr lang="en-US" altLang="en-US" sz="2000" b="1" dirty="0"/>
              <a:t>Way forward, for Clause 6: </a:t>
            </a:r>
            <a:r>
              <a:rPr lang="en-US" sz="2000" b="1" dirty="0">
                <a:hlinkClick r:id="rId5"/>
              </a:rPr>
              <a:t>11-21/1822r0</a:t>
            </a:r>
            <a:endParaRPr lang="en-US" altLang="en-US" sz="2000" b="1" dirty="0"/>
          </a:p>
          <a:p>
            <a:pPr marL="342900" lvl="2" indent="-342900">
              <a:spcBef>
                <a:spcPts val="1200"/>
              </a:spcBef>
              <a:spcAft>
                <a:spcPts val="1200"/>
              </a:spcAft>
              <a:defRPr/>
            </a:pPr>
            <a:r>
              <a:rPr lang="en-US" altLang="en-US" sz="2000" b="1" dirty="0"/>
              <a:t>Will have two meetings this week: Monday 13:30 ET, Wednesday 11:15 ET</a:t>
            </a:r>
          </a:p>
          <a:p>
            <a:pPr marL="342900" lvl="2" indent="-342900">
              <a:spcBef>
                <a:spcPts val="300"/>
              </a:spcBef>
              <a:spcAft>
                <a:spcPts val="0"/>
              </a:spcAft>
              <a:defRPr/>
            </a:pPr>
            <a:r>
              <a:rPr lang="en-US" altLang="en-US" sz="2000" b="1" dirty="0"/>
              <a:t>Agenda is here: </a:t>
            </a:r>
            <a:r>
              <a:rPr lang="en-US" altLang="en-US" sz="2000" b="1" dirty="0">
                <a:hlinkClick r:id="rId6"/>
              </a:rPr>
              <a:t>11-21/1994r0</a:t>
            </a:r>
            <a:r>
              <a:rPr lang="en-US" altLang="en-US" sz="2000" b="1" dirty="0"/>
              <a:t>, topics:</a:t>
            </a:r>
          </a:p>
          <a:p>
            <a:pPr marL="342900" lvl="2" indent="-342900">
              <a:spcBef>
                <a:spcPts val="300"/>
              </a:spcBef>
              <a:spcAft>
                <a:spcPts val="0"/>
              </a:spcAft>
              <a:buFontTx/>
              <a:buChar char="-"/>
              <a:defRPr/>
            </a:pPr>
            <a:r>
              <a:rPr lang="en-US" altLang="en-US" sz="2000" b="1" dirty="0"/>
              <a:t>Annex G: Discussion of new alternative</a:t>
            </a:r>
          </a:p>
          <a:p>
            <a:pPr marL="342900" lvl="2" indent="-342900">
              <a:spcBef>
                <a:spcPts val="300"/>
              </a:spcBef>
              <a:spcAft>
                <a:spcPts val="0"/>
              </a:spcAft>
              <a:buFontTx/>
              <a:buChar char="-"/>
              <a:defRPr/>
            </a:pPr>
            <a:r>
              <a:rPr lang="en-US" altLang="en-US" sz="2000" b="1" dirty="0"/>
              <a:t>802.1CQ (?)</a:t>
            </a:r>
          </a:p>
          <a:p>
            <a:pPr marL="342900" lvl="2" indent="-342900">
              <a:spcBef>
                <a:spcPts val="300"/>
              </a:spcBef>
              <a:spcAft>
                <a:spcPts val="0"/>
              </a:spcAft>
              <a:buFontTx/>
              <a:buChar char="-"/>
              <a:defRPr/>
            </a:pPr>
            <a:r>
              <a:rPr lang="en-US" altLang="en-US" sz="2000" b="1" dirty="0"/>
              <a:t>Consider 802/802EC/</a:t>
            </a:r>
            <a:r>
              <a:rPr lang="en-US" altLang="en-US" sz="2000" b="1" dirty="0" err="1"/>
              <a:t>Nendica</a:t>
            </a:r>
            <a:r>
              <a:rPr lang="en-US" altLang="en-US" sz="2000" b="1" dirty="0"/>
              <a:t> activity on IEEE Std 802 revision</a:t>
            </a:r>
          </a:p>
          <a:p>
            <a:pPr marL="342900" lvl="2" indent="-342900">
              <a:spcBef>
                <a:spcPts val="300"/>
              </a:spcBef>
              <a:spcAft>
                <a:spcPts val="0"/>
              </a:spcAft>
              <a:buFontTx/>
              <a:buChar char="-"/>
              <a:defRPr/>
            </a:pPr>
            <a:r>
              <a:rPr lang="en-US" altLang="en-US" sz="2000" b="1" dirty="0"/>
              <a:t>Clause 6 discussion (purpose and value?)</a:t>
            </a:r>
          </a:p>
          <a:p>
            <a:pPr marL="342900" lvl="2" indent="-342900">
              <a:spcBef>
                <a:spcPts val="300"/>
              </a:spcBef>
              <a:spcAft>
                <a:spcPts val="0"/>
              </a:spcAft>
              <a:buFontTx/>
              <a:buChar char="-"/>
              <a:defRPr/>
            </a:pPr>
            <a:r>
              <a:rPr lang="en-US" altLang="en-US" sz="2000" b="1" dirty="0"/>
              <a:t>Check on TGbe informative annex considerations</a:t>
            </a:r>
          </a:p>
          <a:p>
            <a:pPr marL="342900" lvl="2" indent="-342900">
              <a:spcBef>
                <a:spcPts val="300"/>
              </a:spcBef>
              <a:spcAft>
                <a:spcPts val="0"/>
              </a:spcAft>
              <a:buFontTx/>
              <a:buChar char="-"/>
              <a:defRPr/>
            </a:pPr>
            <a:r>
              <a:rPr lang="en-US" altLang="en-US" sz="2000" b="1" dirty="0"/>
              <a:t>Any other topics (especially from next slide) ??</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40237150-D4C0-4BFD-883C-6F42A2C26397}"/>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2B62D5A6-4835-4C24-834D-F694F245F6A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7" name="Date Placeholder 6">
            <a:extLst>
              <a:ext uri="{FF2B5EF4-FFF2-40B4-BE49-F238E27FC236}">
                <a16:creationId xmlns:a16="http://schemas.microsoft.com/office/drawing/2014/main" id="{A8B07B47-819B-4AD0-8D75-1EF84BD00FAB}"/>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0459285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Jan 2022</a:t>
            </a:r>
            <a:endParaRPr lang="en-GB" dirty="0"/>
          </a:p>
        </p:txBody>
      </p:sp>
      <p:sp>
        <p:nvSpPr>
          <p:cNvPr id="5122" name="Rectangle 2"/>
          <p:cNvSpPr>
            <a:spLocks noGrp="1" noChangeArrowheads="1"/>
          </p:cNvSpPr>
          <p:nvPr>
            <p:ph idx="1"/>
          </p:nvPr>
        </p:nvSpPr>
        <p:spPr>
          <a:xfrm>
            <a:off x="914401" y="1600200"/>
            <a:ext cx="10361084" cy="4924425"/>
          </a:xfrm>
          <a:ln/>
        </p:spPr>
        <p:txBody>
          <a:bodyPr/>
          <a:lstStyle/>
          <a:p>
            <a:pPr marL="0" lvl="2" indent="0">
              <a:spcBef>
                <a:spcPts val="300"/>
              </a:spcBef>
              <a:spcAft>
                <a:spcPts val="0"/>
              </a:spcAft>
              <a:buFontTx/>
              <a:buNone/>
              <a:defRPr/>
            </a:pPr>
            <a:r>
              <a:rPr lang="en-US" altLang="en-US" sz="2400" b="1" kern="0" dirty="0"/>
              <a:t>Other items being tracked (but not actively worked unless/until contributions):</a:t>
            </a:r>
          </a:p>
          <a:p>
            <a:pPr marL="685800" lvl="2" indent="-342900">
              <a:lnSpc>
                <a:spcPct val="90000"/>
              </a:lnSpc>
              <a:buFont typeface="Arial" pitchFamily="34" charset="0"/>
              <a:buChar char="•"/>
              <a:defRPr/>
            </a:pPr>
            <a:r>
              <a:rPr lang="en-US" sz="2000" b="1" kern="0" dirty="0"/>
              <a:t>Related to IEEE Std 802 updates:</a:t>
            </a:r>
          </a:p>
          <a:p>
            <a:pPr marL="1143000" lvl="3" indent="-342900">
              <a:lnSpc>
                <a:spcPct val="90000"/>
              </a:lnSpc>
              <a:buFont typeface="Arial" pitchFamily="34" charset="0"/>
              <a:buChar char="•"/>
              <a:defRPr/>
            </a:pPr>
            <a:r>
              <a:rPr lang="en-US" sz="2000" b="1" kern="0" dirty="0"/>
              <a:t>802.1AC mapping from ISS to 802.11 MAC SAP interface</a:t>
            </a:r>
          </a:p>
          <a:p>
            <a:pPr marL="1143000" lvl="3" indent="-342900">
              <a:lnSpc>
                <a:spcPct val="90000"/>
              </a:lnSpc>
              <a:buFont typeface="Arial" pitchFamily="34" charset="0"/>
              <a:buChar char="•"/>
              <a:defRPr/>
            </a:pPr>
            <a:r>
              <a:rPr lang="en-US" sz="2000" b="1" kern="0" dirty="0"/>
              <a:t>Consider any changes to remove 802.2/LLC terms?</a:t>
            </a:r>
          </a:p>
          <a:p>
            <a:pPr marL="1143000" lvl="3" indent="-342900">
              <a:lnSpc>
                <a:spcPct val="90000"/>
              </a:lnSpc>
              <a:buFont typeface="Arial" pitchFamily="34" charset="0"/>
              <a:buChar char="•"/>
              <a:defRPr/>
            </a:pPr>
            <a:r>
              <a:rPr lang="en-US" sz="2000" b="1" kern="0" dirty="0"/>
              <a:t>Clarifying EPD/LPD: </a:t>
            </a:r>
            <a:r>
              <a:rPr lang="en-US" sz="2000" kern="0" dirty="0">
                <a:hlinkClick r:id="rId3"/>
              </a:rPr>
              <a:t>11-20/0174r0</a:t>
            </a:r>
            <a:endParaRPr lang="en-US" sz="2000" b="1" kern="0" dirty="0">
              <a:solidFill>
                <a:schemeClr val="accent2">
                  <a:lumMod val="75000"/>
                </a:schemeClr>
              </a:solidFill>
            </a:endParaRPr>
          </a:p>
          <a:p>
            <a:pPr marL="685800" lvl="2" indent="-342900">
              <a:lnSpc>
                <a:spcPct val="90000"/>
              </a:lnSpc>
              <a:buFont typeface="Arial" pitchFamily="34" charset="0"/>
              <a:buChar char="•"/>
              <a:defRPr/>
            </a:pPr>
            <a:r>
              <a:rPr lang="en-US" sz="2000" b="1" kern="0" dirty="0"/>
              <a:t>“What is a STA?” (per </a:t>
            </a:r>
            <a:r>
              <a:rPr lang="en-US" sz="2000" b="1" kern="0" dirty="0" err="1"/>
              <a:t>REVmd</a:t>
            </a:r>
            <a:r>
              <a:rPr lang="en-US" sz="2000" b="1" kern="0" dirty="0"/>
              <a:t> discussion: </a:t>
            </a:r>
            <a:r>
              <a:rPr lang="en-US" sz="2000" b="1" kern="0"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kern="0" dirty="0"/>
              <a:t>)</a:t>
            </a:r>
          </a:p>
          <a:p>
            <a:pPr marL="685800" lvl="2" indent="-342900">
              <a:lnSpc>
                <a:spcPct val="90000"/>
              </a:lnSpc>
              <a:buFont typeface="Arial" pitchFamily="34" charset="0"/>
              <a:buChar char="•"/>
              <a:defRPr/>
            </a:pPr>
            <a:r>
              <a:rPr lang="en-US" sz="2000" b="1" kern="0" dirty="0"/>
              <a:t>Off-channel TDLS architecture</a:t>
            </a:r>
          </a:p>
          <a:p>
            <a:pPr marL="685800" lvl="2" indent="-342900">
              <a:lnSpc>
                <a:spcPct val="90000"/>
              </a:lnSpc>
              <a:spcBef>
                <a:spcPts val="300"/>
              </a:spcBef>
              <a:spcAft>
                <a:spcPts val="0"/>
              </a:spcAft>
              <a:buFont typeface="Arial" pitchFamily="34" charset="0"/>
              <a:buChar char="•"/>
              <a:defRPr/>
            </a:pPr>
            <a:r>
              <a:rPr lang="en-US" sz="2000" b="1" kern="0"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kern="0" dirty="0"/>
              <a:t>One aspect is how MAC address is set/controlled – related to IEEE 1609/</a:t>
            </a:r>
            <a:r>
              <a:rPr lang="en-US" sz="2000" b="1" kern="0" dirty="0" err="1"/>
              <a:t>TGbd</a:t>
            </a:r>
            <a:r>
              <a:rPr lang="en-US" sz="2000" b="1" kern="0" dirty="0"/>
              <a:t>  activities</a:t>
            </a:r>
          </a:p>
          <a:p>
            <a:pPr marL="685800" lvl="2" indent="-342900">
              <a:lnSpc>
                <a:spcPct val="90000"/>
              </a:lnSpc>
              <a:buFont typeface="Arial" pitchFamily="34" charset="0"/>
              <a:buChar char="•"/>
              <a:defRPr/>
            </a:pPr>
            <a:r>
              <a:rPr lang="en-US" sz="2000" b="1" kern="0" dirty="0" err="1"/>
              <a:t>Nendica’s</a:t>
            </a:r>
            <a:r>
              <a:rPr lang="en-US" sz="2000" b="1" kern="0" dirty="0"/>
              <a:t>/</a:t>
            </a:r>
            <a:r>
              <a:rPr lang="en-US" sz="2000" b="1" kern="0" dirty="0" err="1"/>
              <a:t>TGbe’s</a:t>
            </a:r>
            <a:r>
              <a:rPr lang="en-US" sz="2000" b="1" kern="0" dirty="0"/>
              <a:t> discussion on 802.11 in a Deterministic Network/Time-Sensitive Networking</a:t>
            </a:r>
          </a:p>
          <a:p>
            <a:pPr marL="342900" lvl="3" indent="0">
              <a:lnSpc>
                <a:spcPct val="90000"/>
              </a:lnSpc>
              <a:spcBef>
                <a:spcPts val="300"/>
              </a:spcBef>
              <a:spcAft>
                <a:spcPts val="0"/>
              </a:spcAft>
              <a:defRPr/>
            </a:pPr>
            <a:endParaRPr lang="en-US" sz="1800" b="1" dirty="0"/>
          </a:p>
        </p:txBody>
      </p:sp>
      <p:sp>
        <p:nvSpPr>
          <p:cNvPr id="2" name="Footer Placeholder 1">
            <a:extLst>
              <a:ext uri="{FF2B5EF4-FFF2-40B4-BE49-F238E27FC236}">
                <a16:creationId xmlns:a16="http://schemas.microsoft.com/office/drawing/2014/main" id="{190119F3-D194-454B-8397-CF6A8980895D}"/>
              </a:ext>
            </a:extLst>
          </p:cNvPr>
          <p:cNvSpPr>
            <a:spLocks noGrp="1"/>
          </p:cNvSpPr>
          <p:nvPr>
            <p:ph type="ftr" idx="14"/>
          </p:nvPr>
        </p:nvSpPr>
        <p:spPr/>
        <p:txBody>
          <a:bodyPr/>
          <a:lstStyle/>
          <a:p>
            <a:r>
              <a:rPr lang="en-GB"/>
              <a:t>Mark Hamilton, Ruckus/CommScope</a:t>
            </a:r>
            <a:endParaRPr lang="en-GB" dirty="0"/>
          </a:p>
        </p:txBody>
      </p:sp>
      <p:sp>
        <p:nvSpPr>
          <p:cNvPr id="3" name="Slide Number Placeholder 2">
            <a:extLst>
              <a:ext uri="{FF2B5EF4-FFF2-40B4-BE49-F238E27FC236}">
                <a16:creationId xmlns:a16="http://schemas.microsoft.com/office/drawing/2014/main" id="{7EF033FD-9F70-4330-BF2A-F2E66AD6135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7" name="Date Placeholder 6">
            <a:extLst>
              <a:ext uri="{FF2B5EF4-FFF2-40B4-BE49-F238E27FC236}">
                <a16:creationId xmlns:a16="http://schemas.microsoft.com/office/drawing/2014/main" id="{7572EC93-819D-4961-AAE1-26FE3F16D98D}"/>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49421215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itle 1">
            <a:extLst>
              <a:ext uri="{FF2B5EF4-FFF2-40B4-BE49-F238E27FC236}">
                <a16:creationId xmlns:a16="http://schemas.microsoft.com/office/drawing/2014/main" id="{C25017FC-02BF-491E-9298-B19A4075C4E8}"/>
              </a:ext>
            </a:extLst>
          </p:cNvPr>
          <p:cNvSpPr>
            <a:spLocks noGrp="1" noChangeArrowheads="1"/>
          </p:cNvSpPr>
          <p:nvPr>
            <p:ph type="title" idx="4294967295"/>
          </p:nvPr>
        </p:nvSpPr>
        <p:spPr>
          <a:xfrm>
            <a:off x="2220913" y="609600"/>
            <a:ext cx="7772400" cy="990600"/>
          </a:xfrm>
        </p:spPr>
        <p:txBody>
          <a:bodyPr vert="horz" wrap="square" lIns="91440" tIns="45720" rIns="91440" bIns="45720" numCol="1" anchor="ctr" anchorCtr="0" compatLnSpc="1">
            <a:prstTxWarp prst="textNoShape">
              <a:avLst/>
            </a:prstTxWarp>
          </a:bodyPr>
          <a:lstStyle/>
          <a:p>
            <a:r>
              <a:rPr lang="en-US" altLang="en-US"/>
              <a:t>The Coex SC will formally meet once</a:t>
            </a:r>
            <a:br>
              <a:rPr lang="en-US" altLang="en-US"/>
            </a:br>
            <a:r>
              <a:rPr lang="en-US" altLang="en-US"/>
              <a:t>(</a:t>
            </a:r>
            <a:r>
              <a:rPr lang="en-AU" altLang="en-US"/>
              <a:t>Mon, 24 Jan 2022 at 4-6 pm)</a:t>
            </a:r>
            <a:endParaRPr lang="en-US" altLang="en-US"/>
          </a:p>
        </p:txBody>
      </p:sp>
      <p:sp>
        <p:nvSpPr>
          <p:cNvPr id="15366" name="Content Placeholder 2">
            <a:extLst>
              <a:ext uri="{FF2B5EF4-FFF2-40B4-BE49-F238E27FC236}">
                <a16:creationId xmlns:a16="http://schemas.microsoft.com/office/drawing/2014/main" id="{EB5A488F-221A-4662-A308-ED5698B6FB38}"/>
              </a:ext>
            </a:extLst>
          </p:cNvPr>
          <p:cNvSpPr>
            <a:spLocks noGrp="1" noChangeArrowheads="1"/>
          </p:cNvSpPr>
          <p:nvPr>
            <p:ph idx="4294967295"/>
          </p:nvPr>
        </p:nvSpPr>
        <p:spPr>
          <a:xfrm>
            <a:off x="2251076" y="1676400"/>
            <a:ext cx="7783513" cy="4267200"/>
          </a:xfrm>
        </p:spPr>
        <p:txBody>
          <a:bodyPr vert="horz" wrap="square" lIns="91440" tIns="45720" rIns="91440" bIns="45720" numCol="1" anchor="t" anchorCtr="0" compatLnSpc="1">
            <a:prstTxWarp prst="textNoShape">
              <a:avLst/>
            </a:prstTxWarp>
          </a:bodyPr>
          <a:lstStyle/>
          <a:p>
            <a:pPr marL="0" indent="0">
              <a:defRPr/>
            </a:pPr>
            <a:r>
              <a:rPr lang="en-AU" altLang="en-US" dirty="0"/>
              <a:t>The Coex SC agenda (11-21-1997) will focus on:</a:t>
            </a:r>
          </a:p>
          <a:p>
            <a:pPr>
              <a:defRPr/>
            </a:pPr>
            <a:r>
              <a:rPr lang="en-AU" altLang="en-US" dirty="0"/>
              <a:t>LAA/Wi-Fi </a:t>
            </a:r>
            <a:r>
              <a:rPr lang="en-AU" altLang="en-US" dirty="0" err="1"/>
              <a:t>coex</a:t>
            </a:r>
            <a:r>
              <a:rPr lang="en-AU" altLang="en-US" dirty="0"/>
              <a:t> measurement efforts</a:t>
            </a:r>
          </a:p>
          <a:p>
            <a:pPr>
              <a:defRPr/>
            </a:pPr>
            <a:r>
              <a:rPr lang="en-AU" altLang="en-US" dirty="0"/>
              <a:t>BRAN Updates</a:t>
            </a:r>
          </a:p>
          <a:p>
            <a:pPr lvl="1">
              <a:defRPr/>
            </a:pPr>
            <a:r>
              <a:rPr lang="en-AU" altLang="en-US" dirty="0"/>
              <a:t>EN 301 893 issues (5 GHz), incl.</a:t>
            </a:r>
          </a:p>
          <a:p>
            <a:pPr lvl="2">
              <a:defRPr/>
            </a:pPr>
            <a:r>
              <a:rPr lang="en-AU" altLang="en-US" dirty="0"/>
              <a:t>Coexistence (with 802.11ax) challenges for 802.11be</a:t>
            </a:r>
          </a:p>
          <a:p>
            <a:pPr lvl="3">
              <a:defRPr/>
            </a:pPr>
            <a:r>
              <a:rPr lang="en-AU" altLang="en-US" dirty="0"/>
              <a:t>Will discuss possible LS’s to </a:t>
            </a:r>
            <a:r>
              <a:rPr lang="en-AU" altLang="en-US" dirty="0" err="1"/>
              <a:t>TGbe</a:t>
            </a:r>
            <a:r>
              <a:rPr lang="en-AU" altLang="en-US" dirty="0"/>
              <a:t>/</a:t>
            </a:r>
            <a:r>
              <a:rPr lang="en-AU" altLang="en-US" dirty="0" err="1"/>
              <a:t>TGme</a:t>
            </a:r>
            <a:r>
              <a:rPr lang="en-AU" altLang="en-US" dirty="0"/>
              <a:t> and WFA</a:t>
            </a:r>
          </a:p>
          <a:p>
            <a:pPr lvl="1">
              <a:defRPr/>
            </a:pPr>
            <a:r>
              <a:rPr lang="en-AU" altLang="en-US" dirty="0"/>
              <a:t>EN 303 687 issues (6 GHz), incl.</a:t>
            </a:r>
          </a:p>
          <a:p>
            <a:pPr lvl="2">
              <a:defRPr/>
            </a:pPr>
            <a:r>
              <a:rPr lang="en-AU" altLang="en-US" dirty="0"/>
              <a:t>NB FH in 6 GHz (contentious but resolving)</a:t>
            </a:r>
          </a:p>
          <a:p>
            <a:pPr lvl="2">
              <a:defRPr/>
            </a:pPr>
            <a:r>
              <a:rPr lang="en-AU" altLang="en-US" dirty="0"/>
              <a:t>C2C (becoming more contentious)</a:t>
            </a:r>
          </a:p>
          <a:p>
            <a:pPr lvl="2">
              <a:defRPr/>
            </a:pPr>
            <a:r>
              <a:rPr lang="en-AU" altLang="en-US" dirty="0"/>
              <a:t>Specification issues for 802.11ax/be</a:t>
            </a:r>
          </a:p>
          <a:p>
            <a:pPr lvl="3">
              <a:defRPr/>
            </a:pPr>
            <a:r>
              <a:rPr lang="en-AU" altLang="en-US" dirty="0"/>
              <a:t>Will discuss possible LS’s to </a:t>
            </a:r>
            <a:r>
              <a:rPr lang="en-AU" altLang="en-US" dirty="0" err="1"/>
              <a:t>TGbe</a:t>
            </a:r>
            <a:r>
              <a:rPr lang="en-AU" altLang="en-US" dirty="0"/>
              <a:t>/</a:t>
            </a:r>
            <a:r>
              <a:rPr lang="en-AU" altLang="en-US" dirty="0" err="1"/>
              <a:t>TGme</a:t>
            </a:r>
            <a:endParaRPr lang="en-AU" altLang="en-US" dirty="0"/>
          </a:p>
          <a:p>
            <a:pPr>
              <a:defRPr/>
            </a:pPr>
            <a:r>
              <a:rPr lang="en-AU" dirty="0"/>
              <a:t>Updates: 6 GHz spectrum, 3GPP, 60 GHz</a:t>
            </a:r>
          </a:p>
          <a:p>
            <a:pPr>
              <a:defRPr/>
            </a:pPr>
            <a:r>
              <a:rPr lang="en-AU" dirty="0"/>
              <a:t>IEEE 802 Tech Talk on coexistence in Jun 2022</a:t>
            </a:r>
          </a:p>
        </p:txBody>
      </p:sp>
      <p:sp>
        <p:nvSpPr>
          <p:cNvPr id="2" name="Footer Placeholder 1">
            <a:extLst>
              <a:ext uri="{FF2B5EF4-FFF2-40B4-BE49-F238E27FC236}">
                <a16:creationId xmlns:a16="http://schemas.microsoft.com/office/drawing/2014/main" id="{3346FD11-17B0-476E-A08E-644D5390568D}"/>
              </a:ext>
            </a:extLst>
          </p:cNvPr>
          <p:cNvSpPr>
            <a:spLocks noGrp="1"/>
          </p:cNvSpPr>
          <p:nvPr>
            <p:ph type="ftr" idx="11"/>
          </p:nvPr>
        </p:nvSpPr>
        <p:spPr/>
        <p:txBody>
          <a:bodyPr/>
          <a:lstStyle/>
          <a:p>
            <a:r>
              <a:rPr lang="en-GB"/>
              <a:t>Andrew Myles, Cisco</a:t>
            </a:r>
          </a:p>
        </p:txBody>
      </p:sp>
      <p:sp>
        <p:nvSpPr>
          <p:cNvPr id="3" name="Slide Number Placeholder 2">
            <a:extLst>
              <a:ext uri="{FF2B5EF4-FFF2-40B4-BE49-F238E27FC236}">
                <a16:creationId xmlns:a16="http://schemas.microsoft.com/office/drawing/2014/main" id="{9D316350-B2E2-482D-9FDE-F2051FDDF136}"/>
              </a:ext>
            </a:extLst>
          </p:cNvPr>
          <p:cNvSpPr>
            <a:spLocks noGrp="1"/>
          </p:cNvSpPr>
          <p:nvPr>
            <p:ph type="sldNum" idx="12"/>
          </p:nvPr>
        </p:nvSpPr>
        <p:spPr/>
        <p:txBody>
          <a:bodyPr/>
          <a:lstStyle/>
          <a:p>
            <a:r>
              <a:rPr lang="en-GB"/>
              <a:t>Slide </a:t>
            </a:r>
            <a:fld id="{F5D8E26B-7BCF-4D25-9C89-0168A6618F18}" type="slidenum">
              <a:rPr lang="en-GB" smtClean="0"/>
              <a:pPr/>
              <a:t>7</a:t>
            </a:fld>
            <a:endParaRPr lang="en-GB"/>
          </a:p>
        </p:txBody>
      </p:sp>
      <p:sp>
        <p:nvSpPr>
          <p:cNvPr id="4" name="Date Placeholder 3">
            <a:extLst>
              <a:ext uri="{FF2B5EF4-FFF2-40B4-BE49-F238E27FC236}">
                <a16:creationId xmlns:a16="http://schemas.microsoft.com/office/drawing/2014/main" id="{086B66A6-EE7A-4C4C-857F-087FA056C5C8}"/>
              </a:ext>
            </a:extLst>
          </p:cNvPr>
          <p:cNvSpPr>
            <a:spLocks noGrp="1"/>
          </p:cNvSpPr>
          <p:nvPr>
            <p:ph type="dt" idx="10"/>
          </p:nvPr>
        </p:nvSpPr>
        <p:spPr/>
        <p:txBody>
          <a:bodyPr/>
          <a:lstStyle/>
          <a:p>
            <a:r>
              <a:rPr lang="en-US"/>
              <a:t>January 2022</a:t>
            </a:r>
            <a:endParaRPr lang="en-GB"/>
          </a:p>
        </p:txBody>
      </p:sp>
    </p:spTree>
    <p:extLst>
      <p:ext uri="{BB962C8B-B14F-4D97-AF65-F5344CB8AC3E}">
        <p14:creationId xmlns:p14="http://schemas.microsoft.com/office/powerpoint/2010/main" val="947753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0DE7C-91F5-45A8-9A96-57DA2CC38B3B}"/>
              </a:ext>
            </a:extLst>
          </p:cNvPr>
          <p:cNvSpPr>
            <a:spLocks noGrp="1"/>
          </p:cNvSpPr>
          <p:nvPr>
            <p:ph type="title"/>
          </p:nvPr>
        </p:nvSpPr>
        <p:spPr/>
        <p:txBody>
          <a:bodyPr/>
          <a:lstStyle/>
          <a:p>
            <a:r>
              <a:rPr lang="en-US" altLang="en-US" dirty="0"/>
              <a:t>PAR Review SC – January Snapshot</a:t>
            </a:r>
            <a:br>
              <a:rPr lang="en-US" altLang="en-US" dirty="0"/>
            </a:br>
            <a:r>
              <a:rPr lang="en-US" altLang="en-US" dirty="0"/>
              <a:t>Chair: Jon Rosdahl</a:t>
            </a:r>
            <a:endParaRPr lang="en-US" dirty="0"/>
          </a:p>
        </p:txBody>
      </p:sp>
      <p:sp>
        <p:nvSpPr>
          <p:cNvPr id="3" name="Content Placeholder 2">
            <a:extLst>
              <a:ext uri="{FF2B5EF4-FFF2-40B4-BE49-F238E27FC236}">
                <a16:creationId xmlns:a16="http://schemas.microsoft.com/office/drawing/2014/main" id="{8A337E3F-2C54-47D6-B9F4-C7408CA692FF}"/>
              </a:ext>
            </a:extLst>
          </p:cNvPr>
          <p:cNvSpPr>
            <a:spLocks noGrp="1"/>
          </p:cNvSpPr>
          <p:nvPr>
            <p:ph idx="1"/>
          </p:nvPr>
        </p:nvSpPr>
        <p:spPr>
          <a:xfrm>
            <a:off x="695400" y="1981201"/>
            <a:ext cx="10766394" cy="4400127"/>
          </a:xfrm>
        </p:spPr>
        <p:txBody>
          <a:bodyPr/>
          <a:lstStyle/>
          <a:p>
            <a:pPr marL="285750" indent="-285750">
              <a:buFont typeface="Arial" panose="020B0604020202020204" pitchFamily="34" charset="0"/>
              <a:buChar char="•"/>
            </a:pPr>
            <a:r>
              <a:rPr lang="en-US" altLang="en-US" dirty="0"/>
              <a:t>Not meeting this week</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Will meet in March 2022 to review proposed PAR documents. </a:t>
            </a:r>
          </a:p>
          <a:p>
            <a:pPr marL="285750" indent="-285750">
              <a:buFont typeface="Arial" panose="020B0604020202020204" pitchFamily="34" charset="0"/>
              <a:buChar char="•"/>
            </a:pPr>
            <a:endParaRPr lang="en-US" altLang="en-US" dirty="0"/>
          </a:p>
          <a:p>
            <a:pPr marL="285750" indent="-285750">
              <a:buFont typeface="Arial" panose="020B0604020202020204" pitchFamily="34" charset="0"/>
              <a:buChar char="•"/>
            </a:pPr>
            <a:r>
              <a:rPr lang="en-US" altLang="en-US" dirty="0"/>
              <a:t>Upcoming Submission deadlines are</a:t>
            </a:r>
          </a:p>
          <a:p>
            <a:pPr lvl="1">
              <a:buFont typeface="Arial" panose="020B0604020202020204" pitchFamily="34" charset="0"/>
              <a:buChar char="•"/>
            </a:pPr>
            <a:r>
              <a:rPr lang="en-US" sz="1800" dirty="0"/>
              <a:t>WG PAR submission to 802 EC:  </a:t>
            </a:r>
            <a:r>
              <a:rPr lang="en-US" sz="1600" b="0" i="0" dirty="0">
                <a:solidFill>
                  <a:srgbClr val="000000"/>
                </a:solidFill>
                <a:effectLst/>
                <a:latin typeface="Times New Roman" panose="02020603050405020304" pitchFamily="18" charset="0"/>
              </a:rPr>
              <a:t>02 </a:t>
            </a:r>
            <a:r>
              <a:rPr lang="en-US" sz="1600" b="0" i="0">
                <a:solidFill>
                  <a:srgbClr val="000000"/>
                </a:solidFill>
                <a:effectLst/>
                <a:latin typeface="Times New Roman" panose="02020603050405020304" pitchFamily="18" charset="0"/>
              </a:rPr>
              <a:t>Feb 2022</a:t>
            </a:r>
            <a:endParaRPr lang="en-US" sz="1600" b="0" i="0" dirty="0">
              <a:solidFill>
                <a:srgbClr val="000000"/>
              </a:solidFill>
              <a:effectLst/>
              <a:latin typeface="Times New Roman" panose="02020603050405020304" pitchFamily="18" charset="0"/>
            </a:endParaRPr>
          </a:p>
          <a:p>
            <a:pPr lvl="1">
              <a:buFont typeface="Arial" panose="020B0604020202020204" pitchFamily="34" charset="0"/>
              <a:buChar char="•"/>
            </a:pPr>
            <a:r>
              <a:rPr lang="en-US" altLang="en-US" sz="1800" dirty="0"/>
              <a:t>WG PAR Submission to </a:t>
            </a:r>
            <a:r>
              <a:rPr lang="en-US" altLang="en-US" sz="1800" dirty="0" err="1"/>
              <a:t>NesCom</a:t>
            </a:r>
            <a:r>
              <a:rPr lang="en-US" altLang="en-US" sz="1800" dirty="0"/>
              <a:t> : 11 Feb 2022 for 23 March </a:t>
            </a:r>
            <a:r>
              <a:rPr lang="en-US" altLang="en-US" sz="1800" dirty="0" err="1"/>
              <a:t>NesCom</a:t>
            </a:r>
            <a:r>
              <a:rPr lang="en-US" altLang="en-US" sz="1800" dirty="0"/>
              <a:t> mtg</a:t>
            </a:r>
            <a:br>
              <a:rPr lang="en-US" altLang="en-US" sz="2400" dirty="0"/>
            </a:br>
            <a:endParaRPr lang="en-US" altLang="en-US" sz="2400" dirty="0"/>
          </a:p>
          <a:p>
            <a:pPr marL="285750" indent="-285750"/>
            <a:endParaRPr lang="en-US" dirty="0"/>
          </a:p>
        </p:txBody>
      </p:sp>
      <p:sp>
        <p:nvSpPr>
          <p:cNvPr id="7" name="Footer Placeholder 6">
            <a:extLst>
              <a:ext uri="{FF2B5EF4-FFF2-40B4-BE49-F238E27FC236}">
                <a16:creationId xmlns:a16="http://schemas.microsoft.com/office/drawing/2014/main" id="{CA1B504C-A05A-4D38-A095-CC6A09A83DCC}"/>
              </a:ext>
            </a:extLst>
          </p:cNvPr>
          <p:cNvSpPr>
            <a:spLocks noGrp="1"/>
          </p:cNvSpPr>
          <p:nvPr>
            <p:ph type="ftr" idx="14"/>
          </p:nvPr>
        </p:nvSpPr>
        <p:spPr/>
        <p:txBody>
          <a:bodyPr/>
          <a:lstStyle/>
          <a:p>
            <a:r>
              <a:rPr lang="en-GB"/>
              <a:t>Jon Rosdahl, Qualcomm</a:t>
            </a:r>
            <a:endParaRPr lang="en-GB" dirty="0"/>
          </a:p>
        </p:txBody>
      </p:sp>
      <p:sp>
        <p:nvSpPr>
          <p:cNvPr id="8" name="Slide Number Placeholder 7">
            <a:extLst>
              <a:ext uri="{FF2B5EF4-FFF2-40B4-BE49-F238E27FC236}">
                <a16:creationId xmlns:a16="http://schemas.microsoft.com/office/drawing/2014/main" id="{491C4BD1-5898-4D41-AC2E-2D810E45107A}"/>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 name="Date Placeholder 8">
            <a:extLst>
              <a:ext uri="{FF2B5EF4-FFF2-40B4-BE49-F238E27FC236}">
                <a16:creationId xmlns:a16="http://schemas.microsoft.com/office/drawing/2014/main" id="{45685424-2BF3-4236-A775-B573F60B47B9}"/>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112723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8DA8E327-97DE-44E8-8EA5-097E9907BA93}"/>
              </a:ext>
            </a:extLst>
          </p:cNvPr>
          <p:cNvSpPr>
            <a:spLocks noGrp="1" noChangeArrowheads="1"/>
          </p:cNvSpPr>
          <p:nvPr>
            <p:ph type="title"/>
          </p:nvPr>
        </p:nvSpPr>
        <p:spPr>
          <a:xfrm>
            <a:off x="2209800" y="581026"/>
            <a:ext cx="7772400" cy="561975"/>
          </a:xfrm>
        </p:spPr>
        <p:txBody>
          <a:bodyPr/>
          <a:lstStyle/>
          <a:p>
            <a:pPr eaLnBrk="1" hangingPunct="1"/>
            <a:r>
              <a:rPr lang="en-US" altLang="en-US"/>
              <a:t>802.11 WNG – January 2022</a:t>
            </a:r>
          </a:p>
        </p:txBody>
      </p:sp>
      <p:sp>
        <p:nvSpPr>
          <p:cNvPr id="15363" name="Rectangle 3">
            <a:extLst>
              <a:ext uri="{FF2B5EF4-FFF2-40B4-BE49-F238E27FC236}">
                <a16:creationId xmlns:a16="http://schemas.microsoft.com/office/drawing/2014/main" id="{62226B81-904C-4E40-8A86-CD7C09ECF36F}"/>
              </a:ext>
            </a:extLst>
          </p:cNvPr>
          <p:cNvSpPr>
            <a:spLocks noGrp="1" noChangeArrowheads="1"/>
          </p:cNvSpPr>
          <p:nvPr>
            <p:ph idx="1"/>
          </p:nvPr>
        </p:nvSpPr>
        <p:spPr>
          <a:xfrm>
            <a:off x="2057400" y="1722439"/>
            <a:ext cx="8382000" cy="4160837"/>
          </a:xfrm>
        </p:spPr>
        <p:txBody>
          <a:bodyPr/>
          <a:lstStyle/>
          <a:p>
            <a:pPr>
              <a:spcBef>
                <a:spcPts val="0"/>
              </a:spcBef>
              <a:defRPr/>
            </a:pPr>
            <a:r>
              <a:rPr lang="en-US" altLang="en-US" dirty="0"/>
              <a:t>Announcements</a:t>
            </a:r>
          </a:p>
          <a:p>
            <a:pPr>
              <a:spcBef>
                <a:spcPts val="0"/>
              </a:spcBef>
              <a:defRPr/>
            </a:pPr>
            <a:r>
              <a:rPr lang="en-US" altLang="en-US" dirty="0"/>
              <a:t>Approval of Minutes</a:t>
            </a:r>
          </a:p>
          <a:p>
            <a:pPr>
              <a:spcBef>
                <a:spcPts val="0"/>
              </a:spcBef>
              <a:defRPr/>
            </a:pPr>
            <a:r>
              <a:rPr lang="en-US" altLang="en-US" dirty="0"/>
              <a:t>Presentations</a:t>
            </a:r>
          </a:p>
          <a:p>
            <a:pPr lvl="1">
              <a:spcBef>
                <a:spcPts val="0"/>
              </a:spcBef>
              <a:defRPr/>
            </a:pPr>
            <a:r>
              <a:rPr lang="en-US" altLang="en-US" sz="1800" b="1" dirty="0"/>
              <a:t>Monday, January 17 1115-1315 EST</a:t>
            </a:r>
          </a:p>
          <a:p>
            <a:pPr marL="857250" lvl="1" indent="-457200">
              <a:spcBef>
                <a:spcPct val="0"/>
              </a:spcBef>
              <a:defRPr/>
            </a:pPr>
            <a:r>
              <a:rPr lang="en-US" sz="1800" dirty="0"/>
              <a:t>“Beyond be’” – Rolf de Vegt (Qualcomm)</a:t>
            </a:r>
          </a:p>
          <a:p>
            <a:pPr marL="857250" lvl="1" indent="-457200">
              <a:spcBef>
                <a:spcPct val="0"/>
              </a:spcBef>
              <a:defRPr/>
            </a:pPr>
            <a:r>
              <a:rPr lang="en-US" sz="1800" dirty="0"/>
              <a:t>“Next-Gen-After-11be” - </a:t>
            </a:r>
            <a:r>
              <a:rPr lang="en-US" sz="1800" dirty="0" err="1"/>
              <a:t>Vinko</a:t>
            </a:r>
            <a:r>
              <a:rPr lang="en-US" sz="1800" dirty="0"/>
              <a:t> Erceg (Broadcom)</a:t>
            </a:r>
          </a:p>
          <a:p>
            <a:pPr marL="857250" lvl="1" indent="-457200">
              <a:spcBef>
                <a:spcPct val="0"/>
              </a:spcBef>
              <a:defRPr/>
            </a:pPr>
            <a:r>
              <a:rPr lang="en-US" sz="1800" dirty="0"/>
              <a:t>“Next generation after 802.11be” – Laurent </a:t>
            </a:r>
            <a:r>
              <a:rPr lang="en-US" sz="1800" dirty="0" err="1"/>
              <a:t>Cariou</a:t>
            </a:r>
            <a:r>
              <a:rPr lang="en-US" sz="1800" dirty="0"/>
              <a:t> (Intel)</a:t>
            </a:r>
          </a:p>
          <a:p>
            <a:pPr marL="857250" lvl="1" indent="-457200">
              <a:spcBef>
                <a:spcPct val="0"/>
              </a:spcBef>
              <a:defRPr/>
            </a:pPr>
            <a:r>
              <a:rPr lang="en-US" sz="1800" dirty="0"/>
              <a:t>“Look ahead to next generation” - Ming Gan (Huawei)</a:t>
            </a:r>
          </a:p>
          <a:p>
            <a:pPr lvl="1">
              <a:spcBef>
                <a:spcPts val="0"/>
              </a:spcBef>
              <a:defRPr/>
            </a:pPr>
            <a:r>
              <a:rPr lang="en-US" sz="1800" b="1" dirty="0"/>
              <a:t>Tuesday, January 18 1115-1315 EST</a:t>
            </a:r>
          </a:p>
          <a:p>
            <a:pPr marL="857250" lvl="1" indent="-457200">
              <a:spcBef>
                <a:spcPct val="0"/>
              </a:spcBef>
              <a:defRPr/>
            </a:pPr>
            <a:r>
              <a:rPr lang="en-US" sz="1800" dirty="0"/>
              <a:t>“Inconsistent STA range and channel support indications” – Amelia </a:t>
            </a:r>
            <a:r>
              <a:rPr lang="en-US" sz="1800" dirty="0" err="1"/>
              <a:t>Andersdotter</a:t>
            </a:r>
            <a:r>
              <a:rPr lang="en-US" sz="1800" dirty="0"/>
              <a:t>, Sean Muir (Sky UK Group)</a:t>
            </a:r>
          </a:p>
          <a:p>
            <a:pPr marL="457200" indent="-457200">
              <a:spcBef>
                <a:spcPct val="0"/>
              </a:spcBef>
              <a:defRPr/>
            </a:pPr>
            <a:r>
              <a:rPr lang="en-US" altLang="en-US" dirty="0"/>
              <a:t>Plans for March 2022</a:t>
            </a:r>
          </a:p>
          <a:p>
            <a:pPr lvl="1">
              <a:spcBef>
                <a:spcPts val="0"/>
              </a:spcBef>
              <a:defRPr/>
            </a:pPr>
            <a:r>
              <a:rPr lang="en-US" altLang="en-US" dirty="0"/>
              <a:t>Chair will make a call for presentations in advance</a:t>
            </a:r>
          </a:p>
          <a:p>
            <a:pPr>
              <a:spcBef>
                <a:spcPts val="0"/>
              </a:spcBef>
              <a:defRPr/>
            </a:pPr>
            <a:r>
              <a:rPr lang="en-US" altLang="en-US" dirty="0"/>
              <a:t>Adjourn</a:t>
            </a:r>
            <a:endParaRPr lang="en-US" altLang="en-US" dirty="0">
              <a:solidFill>
                <a:srgbClr val="FF0000"/>
              </a:solidFill>
            </a:endParaRPr>
          </a:p>
          <a:p>
            <a:pPr marL="0" indent="0" algn="ctr">
              <a:spcBef>
                <a:spcPts val="0"/>
              </a:spcBef>
              <a:defRPr/>
            </a:pPr>
            <a:r>
              <a:rPr lang="en-US" altLang="en-US" sz="2000" dirty="0"/>
              <a:t>Current agenda is document 11-21/1970r0</a:t>
            </a:r>
          </a:p>
        </p:txBody>
      </p:sp>
      <p:sp>
        <p:nvSpPr>
          <p:cNvPr id="15367" name="Rectangle 1">
            <a:extLst>
              <a:ext uri="{FF2B5EF4-FFF2-40B4-BE49-F238E27FC236}">
                <a16:creationId xmlns:a16="http://schemas.microsoft.com/office/drawing/2014/main" id="{00195C2F-9525-4F0E-BB01-064420F1C4BD}"/>
              </a:ext>
            </a:extLst>
          </p:cNvPr>
          <p:cNvSpPr>
            <a:spLocks noChangeArrowheads="1"/>
          </p:cNvSpPr>
          <p:nvPr/>
        </p:nvSpPr>
        <p:spPr bwMode="auto">
          <a:xfrm>
            <a:off x="1524000" y="1216026"/>
            <a:ext cx="9144000"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eaLnBrk="1" hangingPunct="1">
              <a:spcBef>
                <a:spcPct val="0"/>
              </a:spcBef>
              <a:buFontTx/>
              <a:buNone/>
            </a:pPr>
            <a:r>
              <a:rPr lang="en-US" altLang="en-US"/>
              <a:t>Monday &amp; Tuesday, January 17-18 (11:15-1:15 EST)</a:t>
            </a:r>
            <a:endParaRPr lang="en-US" altLang="en-US" sz="2000"/>
          </a:p>
        </p:txBody>
      </p:sp>
      <p:sp>
        <p:nvSpPr>
          <p:cNvPr id="2" name="Footer Placeholder 1">
            <a:extLst>
              <a:ext uri="{FF2B5EF4-FFF2-40B4-BE49-F238E27FC236}">
                <a16:creationId xmlns:a16="http://schemas.microsoft.com/office/drawing/2014/main" id="{2E82C08E-3DB1-443F-816C-F2F2FE097716}"/>
              </a:ext>
            </a:extLst>
          </p:cNvPr>
          <p:cNvSpPr>
            <a:spLocks noGrp="1"/>
          </p:cNvSpPr>
          <p:nvPr>
            <p:ph type="ftr" idx="14"/>
          </p:nvPr>
        </p:nvSpPr>
        <p:spPr/>
        <p:txBody>
          <a:bodyPr/>
          <a:lstStyle/>
          <a:p>
            <a:r>
              <a:rPr lang="en-GB"/>
              <a:t>Jim Lansford, Qualcomm</a:t>
            </a:r>
            <a:endParaRPr lang="en-GB" dirty="0"/>
          </a:p>
        </p:txBody>
      </p:sp>
      <p:sp>
        <p:nvSpPr>
          <p:cNvPr id="3" name="Slide Number Placeholder 2">
            <a:extLst>
              <a:ext uri="{FF2B5EF4-FFF2-40B4-BE49-F238E27FC236}">
                <a16:creationId xmlns:a16="http://schemas.microsoft.com/office/drawing/2014/main" id="{DD01A5C3-C44C-4A95-94A1-7CEC0C0AB62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Date Placeholder 3">
            <a:extLst>
              <a:ext uri="{FF2B5EF4-FFF2-40B4-BE49-F238E27FC236}">
                <a16:creationId xmlns:a16="http://schemas.microsoft.com/office/drawing/2014/main" id="{79E1BD0F-5F3D-40B2-8956-8669A5565752}"/>
              </a:ext>
            </a:extLst>
          </p:cNvPr>
          <p:cNvSpPr>
            <a:spLocks noGrp="1"/>
          </p:cNvSpPr>
          <p:nvPr>
            <p:ph type="dt" idx="15"/>
          </p:nvPr>
        </p:nvSpPr>
        <p:spPr/>
        <p:txBody>
          <a:bodyPr/>
          <a:lstStyle/>
          <a:p>
            <a:r>
              <a:rPr lang="en-US"/>
              <a:t>January 2022</a:t>
            </a:r>
            <a:endParaRPr lang="en-GB" dirty="0"/>
          </a:p>
        </p:txBody>
      </p:sp>
    </p:spTree>
    <p:extLst>
      <p:ext uri="{BB962C8B-B14F-4D97-AF65-F5344CB8AC3E}">
        <p14:creationId xmlns:p14="http://schemas.microsoft.com/office/powerpoint/2010/main" val="219101230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KSO_WM_UNIT_TABLE_BEAUTIFY" val="smartTable{7c6689a7-e099-4b05-bbab-bcc547e00d32}"/>
</p:tagLst>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AD99616218D054EA63C510D5C3ED3A7" ma:contentTypeVersion="13" ma:contentTypeDescription="Create a new document." ma:contentTypeScope="" ma:versionID="9088c02c015a5ae6094a345e86c0e1ae">
  <xsd:schema xmlns:xsd="http://www.w3.org/2001/XMLSchema" xmlns:xs="http://www.w3.org/2001/XMLSchema" xmlns:p="http://schemas.microsoft.com/office/2006/metadata/properties" xmlns:ns3="23347348-f209-4824-a23a-1433d5a4d5f5" xmlns:ns4="5d48a4fd-b80d-4fe1-b239-a49a0c8fe0fd" targetNamespace="http://schemas.microsoft.com/office/2006/metadata/properties" ma:root="true" ma:fieldsID="0203ac7f69cc6692272b6eeae0d61c95" ns3:_="" ns4:_="">
    <xsd:import namespace="23347348-f209-4824-a23a-1433d5a4d5f5"/>
    <xsd:import namespace="5d48a4fd-b80d-4fe1-b239-a49a0c8fe0fd"/>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DateTaken" minOccurs="0"/>
                <xsd:element ref="ns3:MediaServiceOCR" minOccurs="0"/>
                <xsd:element ref="ns3:MediaServiceLocation"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3347348-f209-4824-a23a-1433d5a4d5f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d48a4fd-b80d-4fe1-b239-a49a0c8fe0fd"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68BF55D-B36D-4C6C-8902-4C438DCE577D}">
  <ds:schemaRefs>
    <ds:schemaRef ds:uri="http://schemas.microsoft.com/sharepoint/v3/contenttype/forms"/>
  </ds:schemaRefs>
</ds:datastoreItem>
</file>

<file path=customXml/itemProps2.xml><?xml version="1.0" encoding="utf-8"?>
<ds:datastoreItem xmlns:ds="http://schemas.openxmlformats.org/officeDocument/2006/customXml" ds:itemID="{1804785E-67BB-4305-9B97-6021308D188E}">
  <ds:schemaRefs>
    <ds:schemaRef ds:uri="23347348-f209-4824-a23a-1433d5a4d5f5"/>
    <ds:schemaRef ds:uri="http://schemas.microsoft.com/office/2006/metadata/properties"/>
    <ds:schemaRef ds:uri="http://purl.org/dc/terms/"/>
    <ds:schemaRef ds:uri="http://schemas.microsoft.com/office/2006/documentManagement/types"/>
    <ds:schemaRef ds:uri="5d48a4fd-b80d-4fe1-b239-a49a0c8fe0fd"/>
    <ds:schemaRef ds:uri="http://schemas.openxmlformats.org/package/2006/metadata/core-properties"/>
    <ds:schemaRef ds:uri="http://purl.org/dc/elements/1.1/"/>
    <ds:schemaRef ds:uri="http://schemas.microsoft.com/office/infopath/2007/PartnerControls"/>
    <ds:schemaRef ds:uri="http://www.w3.org/XML/1998/namespace"/>
    <ds:schemaRef ds:uri="http://purl.org/dc/dcmitype/"/>
  </ds:schemaRefs>
</ds:datastoreItem>
</file>

<file path=customXml/itemProps3.xml><?xml version="1.0" encoding="utf-8"?>
<ds:datastoreItem xmlns:ds="http://schemas.openxmlformats.org/officeDocument/2006/customXml" ds:itemID="{C1AF8EE4-B00A-41DD-9B69-99C984DD695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3347348-f209-4824-a23a-1433d5a4d5f5"/>
    <ds:schemaRef ds:uri="5d48a4fd-b80d-4fe1-b239-a49a0c8fe0f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7892</TotalTime>
  <Words>3851</Words>
  <Application>Microsoft Office PowerPoint</Application>
  <PresentationFormat>Widescreen</PresentationFormat>
  <Paragraphs>607</Paragraphs>
  <Slides>32</Slides>
  <Notes>18</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微软雅黑</vt:lpstr>
      <vt:lpstr>Arial</vt:lpstr>
      <vt:lpstr>Calibri</vt:lpstr>
      <vt:lpstr>Times New Roman</vt:lpstr>
      <vt:lpstr>Office Theme</vt:lpstr>
      <vt:lpstr>Document</vt:lpstr>
      <vt:lpstr>WG11 Opening Report Snapshot Slides January 2022</vt:lpstr>
      <vt:lpstr>Abstract</vt:lpstr>
      <vt:lpstr>Editors Meeting Agenda for 2021-01-17 meeting</vt:lpstr>
      <vt:lpstr>ANA Status</vt:lpstr>
      <vt:lpstr>ARC (Architecture) – Jan 2022</vt:lpstr>
      <vt:lpstr>ARC (Architecture) – Jan 2022</vt:lpstr>
      <vt:lpstr>The Coex SC will formally meet once (Mon, 24 Jan 2022 at 4-6 pm)</vt:lpstr>
      <vt:lpstr>PAR Review SC – January Snapshot Chair: Jon Rosdahl</vt:lpstr>
      <vt:lpstr>802.11 WNG – January 2022</vt:lpstr>
      <vt:lpstr>IEEE 802 JTC1 SC will meet once on Tue, 18 Jan 2022 @ 4-6pm ET</vt:lpstr>
      <vt:lpstr>A large number of IEEE 802 submissions are in the PSDO balloting process</vt:lpstr>
      <vt:lpstr>IEEE 802 has 115 standards in the PSDO pipeline</vt:lpstr>
      <vt:lpstr>REVme (Maintenance) Summary </vt:lpstr>
      <vt:lpstr>TGaz Next Generation Positioning</vt:lpstr>
      <vt:lpstr>TGaz Next Generation Positioning</vt:lpstr>
      <vt:lpstr>TGaz Next Generation Positioning</vt:lpstr>
      <vt:lpstr>TGbb (Light Communications)</vt:lpstr>
      <vt:lpstr>IEEE 802.11 TGbc Broadcast Services Chair: Marc Emmelmann</vt:lpstr>
      <vt:lpstr>IEEE 802.11 TGbc Broadcast Services Chair: Marc Emmelmann</vt:lpstr>
      <vt:lpstr>Snapshot of TGbd for Jan 2022 IEEE 802.11 Interim</vt:lpstr>
      <vt:lpstr>IEEE 802.11 TGbd Sessions in Interim week</vt:lpstr>
      <vt:lpstr>TGbd Progress Documents</vt:lpstr>
      <vt:lpstr>IEEE 802.11 TGbd Timeline</vt:lpstr>
      <vt:lpstr>TGbe (Extremely High Throughput)</vt:lpstr>
      <vt:lpstr>TGbe (Extremely High Throughput)</vt:lpstr>
      <vt:lpstr>TGbe - Teleconference Plan</vt:lpstr>
      <vt:lpstr>TGbf (WLAN Sensing) – January 2022</vt:lpstr>
      <vt:lpstr>TGbf Timeline (Updated)</vt:lpstr>
      <vt:lpstr>Teleconference Times</vt:lpstr>
      <vt:lpstr>TGbh (Random and Changing MAC Addresses) – Jan 2022</vt:lpstr>
      <vt:lpstr>TGbi (Enhanced Data Privacy) – January 2022</vt:lpstr>
      <vt:lpstr>802.11 ITU Liaison Ad Hoc (ITU AHG) – January 2022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Stacey, Robert</dc:creator>
  <cp:keywords>CTPClassification=CTP_PUBLIC:VisualMarkings=, CTPClassification=CTP_NT</cp:keywords>
  <cp:lastModifiedBy>Stacey, Robert</cp:lastModifiedBy>
  <cp:revision>190</cp:revision>
  <cp:lastPrinted>1601-01-01T00:00:00Z</cp:lastPrinted>
  <dcterms:created xsi:type="dcterms:W3CDTF">2018-05-02T19:26:26Z</dcterms:created>
  <dcterms:modified xsi:type="dcterms:W3CDTF">2022-01-13T18:38:38Z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b31d2a93-48ab-4433-a33b-4408480a8ecd</vt:lpwstr>
  </property>
  <property fmtid="{D5CDD505-2E9C-101B-9397-08002B2CF9AE}" pid="3" name="CTP_TimeStamp">
    <vt:lpwstr>2020-07-06 15:50:08Z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y fmtid="{D5CDD505-2E9C-101B-9397-08002B2CF9AE}" pid="8" name="ContentTypeId">
    <vt:lpwstr>0x0101005AD99616218D054EA63C510D5C3ED3A7</vt:lpwstr>
  </property>
</Properties>
</file>