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165" d="100"/>
          <a:sy n="165" d="100"/>
        </p:scale>
        <p:origin x="1020" y="13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802.11-21/1960r0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802.11-21/1960r0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January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802.11-21/1960r0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January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dstanley@ieee.org"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January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2022-01-24</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186"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smtClean="0"/>
              <a:t>T2.8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T2.9 Drafts for Sale by IEEE– as of 2021-01-15</a:t>
            </a:r>
          </a:p>
        </p:txBody>
      </p:sp>
      <p:graphicFrame>
        <p:nvGraphicFramePr>
          <p:cNvPr id="77901" name="Group 77"/>
          <p:cNvGraphicFramePr>
            <a:graphicFrameLocks noGrp="1"/>
          </p:cNvGraphicFramePr>
          <p:nvPr>
            <p:ph idx="1"/>
            <p:extLst>
              <p:ext uri="{D42A27DB-BD31-4B8C-83A1-F6EECF244321}">
                <p14:modId xmlns:p14="http://schemas.microsoft.com/office/powerpoint/2010/main" val="3661748417"/>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D2.1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a:t>
            </a:r>
            <a:r>
              <a:rPr lang="en-GB" altLang="en-US" dirty="0" smtClean="0"/>
              <a:t>802.11-2020, 802.11ax-2021</a:t>
            </a:r>
            <a:endParaRPr lang="en-GB" altLang="en-US" dirty="0" smtClean="0"/>
          </a:p>
          <a:p>
            <a:pPr>
              <a:defRPr/>
            </a:pPr>
            <a:r>
              <a:rPr lang="en-US" altLang="en-US" dirty="0"/>
              <a:t>802.11ax-2021, 802.11ay-2021 submitted under PSDO </a:t>
            </a:r>
            <a:endParaRPr lang="en-US" altLang="en-US" dirty="0" smtClean="0"/>
          </a:p>
          <a:p>
            <a:pPr>
              <a:defRPr/>
            </a:pPr>
            <a:r>
              <a:rPr lang="en-US" altLang="en-US" dirty="0" smtClean="0"/>
              <a:t>802.11ba-2021, EC approval July </a:t>
            </a:r>
            <a:r>
              <a:rPr lang="en-US" altLang="en-US" dirty="0" smtClean="0"/>
              <a:t>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for adoption and  P802.11az D4.0 for information</a:t>
            </a: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smtClean="0"/>
              <a:t>T2.10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smtClean="0"/>
              <a:t>T2.11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smtClean="0"/>
              <a:t>T2.12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smtClean="0"/>
              <a:t>T2.12 802.11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t>2022 June Tech talk on Coexistence is planned. A. Myles</a:t>
            </a:r>
            <a:endParaRPr lang="en-US" dirty="0"/>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a:t>
            </a:r>
            <a:r>
              <a:rPr lang="en-GB" altLang="en-US" sz="2800" dirty="0" smtClean="0"/>
              <a:t>. If </a:t>
            </a:r>
            <a:r>
              <a:rPr lang="en-GB" altLang="en-US" sz="2800" dirty="0" smtClean="0"/>
              <a:t>you are interested in these topics,  please attend.</a:t>
            </a:r>
          </a:p>
          <a:p>
            <a:r>
              <a:rPr lang="en-GB" altLang="en-US" sz="2800" dirty="0" smtClean="0"/>
              <a:t>The wireless chairs meeting </a:t>
            </a:r>
            <a:r>
              <a:rPr lang="en-GB" altLang="en-US" sz="2800" dirty="0" smtClean="0"/>
              <a:t> </a:t>
            </a:r>
            <a:endParaRPr lang="en-GB" altLang="en-US" sz="2800" dirty="0" smtClean="0"/>
          </a:p>
          <a:p>
            <a:pPr lvl="1"/>
            <a:r>
              <a:rPr lang="en-GB" altLang="en-US" dirty="0" smtClean="0"/>
              <a:t>At 4:00pm local time on the Sunday of 802 Plenary and </a:t>
            </a:r>
            <a:r>
              <a:rPr lang="en-GB" altLang="en-US" dirty="0" smtClean="0"/>
              <a:t>Wireless </a:t>
            </a:r>
            <a:r>
              <a:rPr lang="en-GB" altLang="en-US" dirty="0" smtClean="0"/>
              <a:t>Interim in-person </a:t>
            </a:r>
            <a:r>
              <a:rPr lang="en-GB" altLang="en-US" dirty="0" smtClean="0"/>
              <a:t>sessions</a:t>
            </a:r>
            <a:endParaRPr lang="en-GB" altLang="en-US" dirty="0" smtClean="0"/>
          </a:p>
          <a:p>
            <a:pPr lvl="1"/>
            <a:r>
              <a:rPr lang="en-GB" altLang="en-US" dirty="0" smtClean="0"/>
              <a:t>As scheduled via teleconference for electronic sessions; </a:t>
            </a:r>
            <a:endParaRPr lang="en-GB" altLang="en-US" dirty="0" smtClean="0"/>
          </a:p>
          <a:p>
            <a:pPr lvl="1"/>
            <a:r>
              <a:rPr lang="en-GB" altLang="en-US" dirty="0" smtClean="0"/>
              <a:t>Next meetings: </a:t>
            </a:r>
            <a:r>
              <a:rPr lang="en-GB" altLang="en-US" b="1" dirty="0" smtClean="0"/>
              <a:t>Wednesday 2021-02-02, 2022-03-02 3PM Eastern</a:t>
            </a:r>
            <a:r>
              <a:rPr lang="en-GB" altLang="en-US" dirty="0" smtClean="0"/>
              <a:t>, call details will be posted here: </a:t>
            </a:r>
            <a:r>
              <a:rPr lang="en-GB" altLang="en-US" dirty="0" smtClean="0">
                <a:hlinkClick r:id="rId2"/>
              </a:rPr>
              <a:t>http://ieee802.org/802tele_calendar.html</a:t>
            </a:r>
            <a:r>
              <a:rPr lang="en-GB" altLang="en-US" dirty="0" smtClean="0"/>
              <a:t> . Note that the MTG Events tool will be used for the February </a:t>
            </a:r>
            <a:r>
              <a:rPr lang="en-GB" altLang="en-US" dirty="0" smtClean="0"/>
              <a:t>2020 meeting</a:t>
            </a:r>
            <a:r>
              <a:rPr lang="en-GB" altLang="en-US" dirty="0" smtClean="0"/>
              <a:t>. Separate “registration” is required (no fee</a:t>
            </a:r>
            <a:r>
              <a:rPr lang="en-GB" altLang="en-US" dirty="0" smtClean="0"/>
              <a:t>), send request to </a:t>
            </a:r>
            <a:r>
              <a:rPr lang="en-GB" altLang="en-US" dirty="0" smtClean="0">
                <a:hlinkClick r:id="rId3"/>
              </a:rPr>
              <a:t>dstanley@ieee.org</a:t>
            </a:r>
            <a:r>
              <a:rPr lang="en-GB" altLang="en-US" dirty="0" smtClean="0"/>
              <a:t> .</a:t>
            </a:r>
            <a:endParaRPr lang="en-GB" altLang="en-US" dirty="0" smtClean="0"/>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March 2022 </a:t>
            </a:r>
            <a:r>
              <a:rPr lang="en-US" sz="3200" dirty="0"/>
              <a:t>electronic WG11 meeting: </a:t>
            </a:r>
            <a:r>
              <a:rPr lang="en-US" sz="3200" dirty="0" smtClean="0"/>
              <a:t>March 7-15</a:t>
            </a:r>
          </a:p>
          <a:p>
            <a:pPr>
              <a:defRPr/>
            </a:pPr>
            <a:r>
              <a:rPr lang="en-US" sz="3200" dirty="0" smtClean="0"/>
              <a:t>802 Plenary session </a:t>
            </a:r>
            <a:r>
              <a:rPr lang="en-US" sz="3200" dirty="0"/>
              <a:t>M</a:t>
            </a:r>
            <a:r>
              <a:rPr lang="en-US" sz="3200" dirty="0" smtClean="0"/>
              <a:t>arch 4-18, 2022</a:t>
            </a:r>
          </a:p>
          <a:p>
            <a:pPr>
              <a:defRPr/>
            </a:pPr>
            <a:r>
              <a:rPr lang="en-US" sz="3200" dirty="0" smtClean="0"/>
              <a:t>This meeting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Plenary</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January 20222 802.11 WG session.</a:t>
            </a:r>
          </a:p>
          <a:p>
            <a:endParaRPr lang="en-GB" altLang="en-US" sz="2800" b="0" dirty="0" smtClean="0"/>
          </a:p>
          <a:p>
            <a:r>
              <a:rPr lang="en-GB" altLang="en-US" sz="2800" b="0" dirty="0" smtClean="0"/>
              <a:t>Refer to the agenda: 11-21/1958r&lt;latest&gt;</a:t>
            </a:r>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smtClean="0"/>
              <a:t>T2.1 Participant behavior in IEEE-SA activities is guided</a:t>
            </a:r>
            <a:br>
              <a:rPr lang="en-US" altLang="en-US" smtClean="0"/>
            </a:br>
            <a:r>
              <a:rPr lang="en-US" altLang="en-US" smtClean="0"/>
              <a:t>by the IEEE Codes of Ethics &amp; Conduct</a:t>
            </a:r>
            <a:endParaRPr lang="en-GB" altLang="en-US"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smtClean="0"/>
              <a:t>The </a:t>
            </a:r>
            <a:r>
              <a:rPr lang="en-US" altLang="en-US" smtClean="0">
                <a:hlinkClick r:id="rId3"/>
              </a:rPr>
              <a:t>IEEE-SA Standards Board Bylaws </a:t>
            </a:r>
            <a:r>
              <a:rPr lang="en-US" altLang="en-US" smtClean="0"/>
              <a:t>(clause 5.2.1.3) specifies that “</a:t>
            </a:r>
            <a:r>
              <a:rPr lang="en-US" altLang="en-US" i="1" smtClean="0"/>
              <a:t>the standards development process shall not be dominated by any single interest category, individual, or organization</a:t>
            </a:r>
            <a:r>
              <a:rPr lang="en-US" altLang="en-US" smtClean="0"/>
              <a:t>”</a:t>
            </a:r>
          </a:p>
          <a:p>
            <a:pPr lvl="1">
              <a:buFont typeface="Arial" panose="020B0604020202020204" pitchFamily="34"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r>
              <a:rPr lang="en-US" altLang="en-US" smtClean="0"/>
              <a:t>This rule applies equally to those participating in a standards development project and to that project’s leadership group</a:t>
            </a:r>
          </a:p>
          <a:p>
            <a:r>
              <a:rPr lang="en-US" altLang="en-US" smtClean="0"/>
              <a:t>Any person who reasonably suspects that dominance is occurring in a standards development project is encouraged to bring the issue to the attention of the Standards Committee or the project’s IEEE-SA Program Manager</a:t>
            </a:r>
          </a:p>
          <a:p>
            <a:endParaRPr lang="en-US" altLang="en-US"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smtClean="0">
                <a:latin typeface="Calibri" panose="020F0502020204030204" pitchFamily="34" charset="0"/>
                <a:cs typeface="Calibri" panose="020F0502020204030204" pitchFamily="34" charset="0"/>
              </a:rPr>
              <a:t/>
            </a:r>
            <a:br>
              <a:rPr lang="en-US" altLang="en-US" sz="3200" smtClean="0">
                <a:latin typeface="Calibri" panose="020F0502020204030204" pitchFamily="34" charset="0"/>
                <a:cs typeface="Calibri" panose="020F0502020204030204" pitchFamily="34" charset="0"/>
              </a:rPr>
            </a:br>
            <a:endParaRPr lang="en-US" altLang="en-US" sz="320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Electronic March 7-15,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a:t>
            </a:r>
            <a:r>
              <a:rPr lang="en-GB" altLang="en-US" b="1" dirty="0" smtClean="0"/>
              <a:t>2022-02-21 </a:t>
            </a:r>
            <a:r>
              <a:rPr lang="en-GB" altLang="en-US" b="1" dirty="0" smtClean="0"/>
              <a:t>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a:t>
            </a:r>
            <a:r>
              <a:rPr lang="en-GB" altLang="en-US" sz="1600" dirty="0" smtClean="0"/>
              <a:t>) by February 4 to meet </a:t>
            </a:r>
            <a:r>
              <a:rPr lang="en-GB" altLang="en-US" sz="1600" dirty="0" smtClean="0"/>
              <a:t>30-day agenda submission deadline.</a:t>
            </a:r>
          </a:p>
          <a:p>
            <a:pPr marL="457200" lvl="1" indent="0">
              <a:buFontTx/>
              <a:buNone/>
              <a:defRPr/>
            </a:pPr>
            <a:r>
              <a:rPr lang="en-GB" altLang="en-US" dirty="0" smtClean="0"/>
              <a:t>CAC </a:t>
            </a:r>
            <a:r>
              <a:rPr lang="en-GB" altLang="en-US" dirty="0" smtClean="0"/>
              <a:t>teleconference: </a:t>
            </a:r>
            <a:r>
              <a:rPr lang="en-GB" altLang="en-US" b="1" dirty="0" smtClean="0"/>
              <a:t>Thursday </a:t>
            </a:r>
            <a:r>
              <a:rPr lang="en-GB" altLang="en-US" b="1" dirty="0" smtClean="0"/>
              <a:t>2022-03-03 </a:t>
            </a:r>
            <a:r>
              <a:rPr lang="en-GB" altLang="en-US" b="1" dirty="0" smtClean="0"/>
              <a:t>at 9 am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135613</TotalTime>
  <Words>1885</Words>
  <Application>Microsoft Office PowerPoint</Application>
  <PresentationFormat>Widescreen</PresentationFormat>
  <Paragraphs>374</Paragraphs>
  <Slides>23</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January 2022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T2.8 Requests for Letters of Assurance</vt:lpstr>
      <vt:lpstr>T2.9 Drafts for Sale by IEEE– as of 2021-01-15</vt:lpstr>
      <vt:lpstr>T2.10 ISO/IEC JTC1/SC6</vt:lpstr>
      <vt:lpstr>T2.11 Press Releases, Blogs </vt:lpstr>
      <vt:lpstr>T2.12 IEEE 802 Public Visibility Standing Committee</vt:lpstr>
      <vt:lpstr>T2.12 802.11 Public Visibility Events</vt:lpstr>
      <vt:lpstr>T7.1 802 Wireless Chairs meeting</vt:lpstr>
      <vt:lpstr>T7.2 Planned Next Meeting – Plenary</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2022 Supplementary Material</dc:title>
  <dc:creator>dorothy.stanley@hpe.com</dc:creator>
  <cp:keywords>11-21-1960r0</cp:keywords>
  <cp:lastModifiedBy>Stanley, Dorothy</cp:lastModifiedBy>
  <cp:revision>2314</cp:revision>
  <cp:lastPrinted>1998-02-10T13:28:06Z</cp:lastPrinted>
  <dcterms:created xsi:type="dcterms:W3CDTF">1998-02-10T13:07:52Z</dcterms:created>
  <dcterms:modified xsi:type="dcterms:W3CDTF">2022-01-24T22:56:53Z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