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0"/>
  </p:notesMasterIdLst>
  <p:handoutMasterIdLst>
    <p:handoutMasterId r:id="rId31"/>
  </p:handoutMasterIdLst>
  <p:sldIdLst>
    <p:sldId id="522" r:id="rId3"/>
    <p:sldId id="523" r:id="rId4"/>
    <p:sldId id="524" r:id="rId5"/>
    <p:sldId id="525" r:id="rId6"/>
    <p:sldId id="526" r:id="rId7"/>
    <p:sldId id="527" r:id="rId8"/>
    <p:sldId id="528" r:id="rId9"/>
    <p:sldId id="529" r:id="rId10"/>
    <p:sldId id="530" r:id="rId11"/>
    <p:sldId id="531" r:id="rId12"/>
    <p:sldId id="532" r:id="rId13"/>
    <p:sldId id="430" r:id="rId14"/>
    <p:sldId id="378" r:id="rId15"/>
    <p:sldId id="374" r:id="rId16"/>
    <p:sldId id="422" r:id="rId17"/>
    <p:sldId id="496" r:id="rId18"/>
    <p:sldId id="398" r:id="rId19"/>
    <p:sldId id="379" r:id="rId20"/>
    <p:sldId id="383" r:id="rId21"/>
    <p:sldId id="513" r:id="rId22"/>
    <p:sldId id="466" r:id="rId23"/>
    <p:sldId id="518" r:id="rId24"/>
    <p:sldId id="519" r:id="rId25"/>
    <p:sldId id="520" r:id="rId26"/>
    <p:sldId id="521" r:id="rId27"/>
    <p:sldId id="489" r:id="rId28"/>
    <p:sldId id="458" r:id="rId29"/>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FFE0"/>
    <a:srgbClr val="CCFFCC"/>
    <a:srgbClr val="FFCCFF"/>
    <a:srgbClr val="FF00FF"/>
    <a:srgbClr val="FF33CC"/>
    <a:srgbClr val="00CC99"/>
    <a:srgbClr val="FFFFCC"/>
    <a:srgbClr val="FF97DA"/>
    <a:srgbClr val="99FF66"/>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247" autoAdjust="0"/>
    <p:restoredTop sz="92269" autoAdjust="0"/>
  </p:normalViewPr>
  <p:slideViewPr>
    <p:cSldViewPr>
      <p:cViewPr varScale="1">
        <p:scale>
          <a:sx n="150" d="100"/>
          <a:sy n="150" d="100"/>
        </p:scale>
        <p:origin x="300" y="126"/>
      </p:cViewPr>
      <p:guideLst>
        <p:guide orient="horz" pos="2160"/>
        <p:guide pos="3840"/>
      </p:guideLst>
    </p:cSldViewPr>
  </p:slideViewPr>
  <p:outlineViewPr>
    <p:cViewPr>
      <p:scale>
        <a:sx n="33" d="100"/>
        <a:sy n="33" d="100"/>
      </p:scale>
      <p:origin x="0" y="-2448"/>
    </p:cViewPr>
  </p:outlineViewPr>
  <p:notesTextViewPr>
    <p:cViewPr>
      <p:scale>
        <a:sx n="3" d="2"/>
        <a:sy n="3" d="2"/>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802.11-21-1959r0</a:t>
            </a:r>
            <a:endParaRPr lang="en-US"/>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January 2022</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802.11-21-1959r0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January 2022</a:t>
            </a:r>
            <a:endParaRPr lang="en-US"/>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802.11-21-1604r0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November 2021</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6CBAD885-81A5-421E-8FC3-B2D944C8FA29}" type="slidenum">
              <a:rPr lang="en-US" sz="1200" b="0" smtClean="0"/>
              <a:pPr/>
              <a:t>1</a:t>
            </a:fld>
            <a:endParaRPr lang="en-US" sz="1200" b="0" smtClean="0"/>
          </a:p>
        </p:txBody>
      </p:sp>
      <p:sp>
        <p:nvSpPr>
          <p:cNvPr id="7174" name="Rectangle 2"/>
          <p:cNvSpPr>
            <a:spLocks noGrp="1" noRot="1" noChangeAspect="1" noChangeArrowheads="1" noTextEdit="1"/>
          </p:cNvSpPr>
          <p:nvPr>
            <p:ph type="sldImg"/>
          </p:nvPr>
        </p:nvSpPr>
        <p:spPr>
          <a:xfrm>
            <a:off x="341313" y="701675"/>
            <a:ext cx="6178550" cy="3476625"/>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082207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1313" y="701675"/>
            <a:ext cx="6178550" cy="3476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802.11-21-1959r0</a:t>
            </a:r>
            <a:endParaRPr lang="en-US"/>
          </a:p>
        </p:txBody>
      </p:sp>
      <p:sp>
        <p:nvSpPr>
          <p:cNvPr id="5" name="Date Placeholder 4"/>
          <p:cNvSpPr>
            <a:spLocks noGrp="1"/>
          </p:cNvSpPr>
          <p:nvPr>
            <p:ph type="dt" idx="11"/>
          </p:nvPr>
        </p:nvSpPr>
        <p:spPr/>
        <p:txBody>
          <a:bodyPr/>
          <a:lstStyle/>
          <a:p>
            <a:pPr>
              <a:defRPr/>
            </a:pPr>
            <a:r>
              <a:rPr lang="en-US" smtClean="0"/>
              <a:t>January 2022</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18</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802.11-21-1959r0</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January 2022</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Dorothy Stanley, HP Enterprise</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4F87FA4D-B203-4A7A-ABA8-34BFB8289880}" type="slidenum">
              <a:rPr lang="en-US" sz="1200" b="0" smtClean="0"/>
              <a:pPr/>
              <a:t>19</a:t>
            </a:fld>
            <a:endParaRPr lang="en-US" sz="1200" b="0" smtClean="0"/>
          </a:p>
        </p:txBody>
      </p:sp>
      <p:sp>
        <p:nvSpPr>
          <p:cNvPr id="23558" name="Rectangle 2"/>
          <p:cNvSpPr>
            <a:spLocks noGrp="1" noRot="1" noChangeAspect="1" noChangeArrowheads="1" noTextEdit="1"/>
          </p:cNvSpPr>
          <p:nvPr>
            <p:ph type="sldImg"/>
          </p:nvPr>
        </p:nvSpPr>
        <p:spPr>
          <a:xfrm>
            <a:off x="341313" y="701675"/>
            <a:ext cx="6178550" cy="3476625"/>
          </a:xfrm>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1030352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802.11-21-1959r0</a:t>
            </a:r>
            <a:endParaRPr lang="en-US"/>
          </a:p>
        </p:txBody>
      </p:sp>
      <p:sp>
        <p:nvSpPr>
          <p:cNvPr id="5" name="Date Placeholder 4"/>
          <p:cNvSpPr>
            <a:spLocks noGrp="1"/>
          </p:cNvSpPr>
          <p:nvPr>
            <p:ph type="dt" idx="11"/>
          </p:nvPr>
        </p:nvSpPr>
        <p:spPr/>
        <p:txBody>
          <a:bodyPr/>
          <a:lstStyle/>
          <a:p>
            <a:pPr>
              <a:defRPr/>
            </a:pPr>
            <a:r>
              <a:rPr lang="en-US" smtClean="0"/>
              <a:t>January 2022</a:t>
            </a:r>
            <a:endParaRPr lang="en-US"/>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21</a:t>
            </a:fld>
            <a:endParaRPr lang="en-US"/>
          </a:p>
        </p:txBody>
      </p:sp>
    </p:spTree>
    <p:extLst>
      <p:ext uri="{BB962C8B-B14F-4D97-AF65-F5344CB8AC3E}">
        <p14:creationId xmlns:p14="http://schemas.microsoft.com/office/powerpoint/2010/main" val="11008601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802.11-21-1959r0</a:t>
            </a:r>
            <a:endParaRPr lang="en-US"/>
          </a:p>
        </p:txBody>
      </p:sp>
      <p:sp>
        <p:nvSpPr>
          <p:cNvPr id="5" name="Date Placeholder 4"/>
          <p:cNvSpPr>
            <a:spLocks noGrp="1"/>
          </p:cNvSpPr>
          <p:nvPr>
            <p:ph type="dt" idx="11"/>
          </p:nvPr>
        </p:nvSpPr>
        <p:spPr/>
        <p:txBody>
          <a:bodyPr/>
          <a:lstStyle/>
          <a:p>
            <a:pPr>
              <a:defRPr/>
            </a:pPr>
            <a:r>
              <a:rPr lang="en-US" smtClean="0"/>
              <a:t>January 2022</a:t>
            </a:r>
            <a:endParaRPr lang="en-US"/>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26</a:t>
            </a:fld>
            <a:endParaRPr lang="en-US"/>
          </a:p>
        </p:txBody>
      </p:sp>
    </p:spTree>
    <p:extLst>
      <p:ext uri="{BB962C8B-B14F-4D97-AF65-F5344CB8AC3E}">
        <p14:creationId xmlns:p14="http://schemas.microsoft.com/office/powerpoint/2010/main" val="2285141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802.11-21-1604r0</a:t>
            </a:r>
            <a:endParaRPr lang="en-US"/>
          </a:p>
        </p:txBody>
      </p:sp>
      <p:sp>
        <p:nvSpPr>
          <p:cNvPr id="5" name="Date Placeholder 4"/>
          <p:cNvSpPr>
            <a:spLocks noGrp="1"/>
          </p:cNvSpPr>
          <p:nvPr>
            <p:ph type="dt" idx="11"/>
          </p:nvPr>
        </p:nvSpPr>
        <p:spPr/>
        <p:txBody>
          <a:bodyPr/>
          <a:lstStyle/>
          <a:p>
            <a:pPr>
              <a:defRPr/>
            </a:pPr>
            <a:r>
              <a:rPr lang="en-US" smtClean="0"/>
              <a:t>November 2021</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4</a:t>
            </a:fld>
            <a:endParaRPr lang="en-US"/>
          </a:p>
        </p:txBody>
      </p:sp>
    </p:spTree>
    <p:extLst>
      <p:ext uri="{BB962C8B-B14F-4D97-AF65-F5344CB8AC3E}">
        <p14:creationId xmlns:p14="http://schemas.microsoft.com/office/powerpoint/2010/main" val="11835149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802.11-21-1604r0</a:t>
            </a:r>
            <a:endParaRPr lang="en-US"/>
          </a:p>
        </p:txBody>
      </p:sp>
      <p:sp>
        <p:nvSpPr>
          <p:cNvPr id="5" name="Date Placeholder 4"/>
          <p:cNvSpPr>
            <a:spLocks noGrp="1"/>
          </p:cNvSpPr>
          <p:nvPr>
            <p:ph type="dt" idx="11"/>
          </p:nvPr>
        </p:nvSpPr>
        <p:spPr/>
        <p:txBody>
          <a:bodyPr/>
          <a:lstStyle/>
          <a:p>
            <a:pPr>
              <a:defRPr/>
            </a:pPr>
            <a:r>
              <a:rPr lang="en-US" smtClean="0"/>
              <a:t>November 2021</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5</a:t>
            </a:fld>
            <a:endParaRPr lang="en-US"/>
          </a:p>
        </p:txBody>
      </p:sp>
    </p:spTree>
    <p:extLst>
      <p:ext uri="{BB962C8B-B14F-4D97-AF65-F5344CB8AC3E}">
        <p14:creationId xmlns:p14="http://schemas.microsoft.com/office/powerpoint/2010/main" val="1121578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802.11-21-1604r0</a:t>
            </a:r>
            <a:endParaRPr lang="en-US"/>
          </a:p>
        </p:txBody>
      </p:sp>
      <p:sp>
        <p:nvSpPr>
          <p:cNvPr id="5" name="Date Placeholder 4"/>
          <p:cNvSpPr>
            <a:spLocks noGrp="1"/>
          </p:cNvSpPr>
          <p:nvPr>
            <p:ph type="dt" idx="11"/>
          </p:nvPr>
        </p:nvSpPr>
        <p:spPr/>
        <p:txBody>
          <a:bodyPr/>
          <a:lstStyle/>
          <a:p>
            <a:pPr>
              <a:defRPr/>
            </a:pPr>
            <a:r>
              <a:rPr lang="en-US" smtClean="0"/>
              <a:t>November 2021</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7</a:t>
            </a:fld>
            <a:endParaRPr lang="en-US"/>
          </a:p>
        </p:txBody>
      </p:sp>
    </p:spTree>
    <p:extLst>
      <p:ext uri="{BB962C8B-B14F-4D97-AF65-F5344CB8AC3E}">
        <p14:creationId xmlns:p14="http://schemas.microsoft.com/office/powerpoint/2010/main" val="32780163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802.11-21-1604r0</a:t>
            </a:r>
            <a:endParaRPr lang="en-US"/>
          </a:p>
        </p:txBody>
      </p:sp>
      <p:sp>
        <p:nvSpPr>
          <p:cNvPr id="5" name="Date Placeholder 4"/>
          <p:cNvSpPr>
            <a:spLocks noGrp="1"/>
          </p:cNvSpPr>
          <p:nvPr>
            <p:ph type="dt" idx="11"/>
          </p:nvPr>
        </p:nvSpPr>
        <p:spPr/>
        <p:txBody>
          <a:bodyPr/>
          <a:lstStyle/>
          <a:p>
            <a:pPr>
              <a:defRPr/>
            </a:pPr>
            <a:r>
              <a:rPr lang="en-US" smtClean="0"/>
              <a:t>November 2021</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10</a:t>
            </a:fld>
            <a:endParaRPr lang="en-US"/>
          </a:p>
        </p:txBody>
      </p:sp>
    </p:spTree>
    <p:extLst>
      <p:ext uri="{BB962C8B-B14F-4D97-AF65-F5344CB8AC3E}">
        <p14:creationId xmlns:p14="http://schemas.microsoft.com/office/powerpoint/2010/main" val="21602069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341313" y="701675"/>
            <a:ext cx="6178550" cy="3476625"/>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2292" name="Header Placeholder 3"/>
          <p:cNvSpPr>
            <a:spLocks noGrp="1"/>
          </p:cNvSpPr>
          <p:nvPr>
            <p:ph type="hdr" sz="quarter"/>
          </p:nvPr>
        </p:nvSpPr>
        <p:spPr>
          <a:xfrm>
            <a:off x="5572125" y="98425"/>
            <a:ext cx="641350"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802.11-21-1959r0</a:t>
            </a:r>
          </a:p>
        </p:txBody>
      </p:sp>
      <p:sp>
        <p:nvSpPr>
          <p:cNvPr id="12293" name="Date Placeholder 4"/>
          <p:cNvSpPr>
            <a:spLocks noGrp="1"/>
          </p:cNvSpPr>
          <p:nvPr>
            <p:ph type="dt" sz="quarter" idx="1"/>
          </p:nvPr>
        </p:nvSpPr>
        <p:spPr>
          <a:xfrm>
            <a:off x="646113" y="98425"/>
            <a:ext cx="827087"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January 2022</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56FFF4EB-5DB1-4C83-B02D-8AD5D978A35E}" type="slidenum">
              <a:rPr lang="en-US" sz="1200" b="0" smtClean="0"/>
              <a:pPr/>
              <a:t>12</a:t>
            </a:fld>
            <a:endParaRPr lang="en-US" sz="1200" b="0" smtClean="0"/>
          </a:p>
        </p:txBody>
      </p:sp>
    </p:spTree>
    <p:extLst>
      <p:ext uri="{BB962C8B-B14F-4D97-AF65-F5344CB8AC3E}">
        <p14:creationId xmlns:p14="http://schemas.microsoft.com/office/powerpoint/2010/main" val="34324142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802.11-21-1959r0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January 2022</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Dorothy Stanley, HP Enterprise</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E4A194D4-8BFB-4484-915A-61D91B0287BE}" type="slidenum">
              <a:rPr lang="en-US" sz="1200" b="0" smtClean="0"/>
              <a:pPr/>
              <a:t>15</a:t>
            </a:fld>
            <a:endParaRPr lang="en-US" sz="1200" b="0" smtClean="0"/>
          </a:p>
        </p:txBody>
      </p:sp>
      <p:sp>
        <p:nvSpPr>
          <p:cNvPr id="16390" name="Rectangle 2"/>
          <p:cNvSpPr>
            <a:spLocks noGrp="1" noRot="1" noChangeAspect="1" noChangeArrowheads="1" noTextEdit="1"/>
          </p:cNvSpPr>
          <p:nvPr>
            <p:ph type="sldImg"/>
          </p:nvPr>
        </p:nvSpPr>
        <p:spPr>
          <a:xfrm>
            <a:off x="341313" y="701675"/>
            <a:ext cx="6178550" cy="3476625"/>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extLst>
      <p:ext uri="{BB962C8B-B14F-4D97-AF65-F5344CB8AC3E}">
        <p14:creationId xmlns:p14="http://schemas.microsoft.com/office/powerpoint/2010/main" val="21491353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16</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1660480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17</a:t>
            </a:fld>
            <a:endParaRPr lang="en-US" sz="1200" dirty="0"/>
          </a:p>
        </p:txBody>
      </p:sp>
      <p:sp>
        <p:nvSpPr>
          <p:cNvPr id="31749" name="Rectangle 2"/>
          <p:cNvSpPr>
            <a:spLocks noGrp="1" noRot="1" noChangeAspect="1" noChangeArrowheads="1" noTextEdit="1"/>
          </p:cNvSpPr>
          <p:nvPr>
            <p:ph type="sldImg"/>
          </p:nvPr>
        </p:nvSpPr>
        <p:spPr>
          <a:xfrm>
            <a:off x="382588" y="688975"/>
            <a:ext cx="6092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953500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January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January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January 2022</a:t>
            </a: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January 2022</a:t>
            </a: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384"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929218" y="332604"/>
            <a:ext cx="1541128" cy="276999"/>
          </a:xfrm>
        </p:spPr>
        <p:txBody>
          <a:bodyPr/>
          <a:lstStyle>
            <a:lvl1pPr>
              <a:defRPr smtClean="0"/>
            </a:lvl1pPr>
          </a:lstStyle>
          <a:p>
            <a:pPr>
              <a:defRPr/>
            </a:pPr>
            <a:r>
              <a:rPr lang="en-US" smtClean="0"/>
              <a:t>January 2022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January 2022</a:t>
            </a:r>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January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January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929218" y="332604"/>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January 2022</a:t>
            </a:r>
            <a:endParaRPr lang="en-US" dirty="0"/>
          </a:p>
        </p:txBody>
      </p:sp>
      <p:sp>
        <p:nvSpPr>
          <p:cNvPr id="1029" name="Rectangle 5"/>
          <p:cNvSpPr>
            <a:spLocks noGrp="1" noChangeArrowheads="1"/>
          </p:cNvSpPr>
          <p:nvPr>
            <p:ph type="ftr" sz="quarter" idx="3"/>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7977654"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smtClean="0"/>
              <a:t>doc.: IEEE 802.11-21/1959r0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
        <p:nvSpPr>
          <p:cNvPr id="1033" name="Rectangle 9"/>
          <p:cNvSpPr>
            <a:spLocks noChangeArrowheads="1"/>
          </p:cNvSpPr>
          <p:nvPr/>
        </p:nvSpPr>
        <p:spPr bwMode="auto">
          <a:xfrm>
            <a:off x="914402" y="6475413"/>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smtClean="0"/>
              <a:t>January 2022</a:t>
            </a:r>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smtClean="0"/>
              <a:t>Dorothy Stanley, HP Enterprise</a:t>
            </a:r>
            <a:endParaRPr lang="en-US"/>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www.ieee802.org/19/"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mentor.ieee.org/802.19/document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ieee802.org/802tele_calendar.html" TargetMode="External"/><Relationship Id="rId2" Type="http://schemas.openxmlformats.org/officeDocument/2006/relationships/hyperlink" Target="https://www.ieee802.org/" TargetMode="External"/><Relationship Id="rId1" Type="http://schemas.openxmlformats.org/officeDocument/2006/relationships/slideLayout" Target="../slideLayouts/slideLayout2.xml"/><Relationship Id="rId4" Type="http://schemas.openxmlformats.org/officeDocument/2006/relationships/hyperlink" Target="https://mentor.ieee.org/802/bp/StartPage"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ec/dcn/21/ec-21-0309" TargetMode="External"/><Relationship Id="rId3" Type="http://schemas.openxmlformats.org/officeDocument/2006/relationships/hyperlink" Target="https://mentor.ieee.org/802.11/dcn/11-21-1958" TargetMode="External"/><Relationship Id="rId7" Type="http://schemas.openxmlformats.org/officeDocument/2006/relationships/hyperlink" Target="https://mentor.ieee.org/802.11/dcn/11-21-1962" TargetMode="External"/><Relationship Id="rId12" Type="http://schemas.openxmlformats.org/officeDocument/2006/relationships/hyperlink" Target="https://mentor.ieee.org/802.11/dcn/11-21-1764"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mentor.ieee.org/802.11/dcn/11-21-1966" TargetMode="External"/><Relationship Id="rId11" Type="http://schemas.openxmlformats.org/officeDocument/2006/relationships/hyperlink" Target="https://mentor.ieee.org/802.11/dcn/11-21-1964" TargetMode="External"/><Relationship Id="rId5" Type="http://schemas.openxmlformats.org/officeDocument/2006/relationships/hyperlink" Target="https://mentor.ieee.org/802.11/dcn/11-21-1963" TargetMode="External"/><Relationship Id="rId10" Type="http://schemas.openxmlformats.org/officeDocument/2006/relationships/hyperlink" Target="https://mentor.ieee.org/802.11/dcn/11-21-1992" TargetMode="External"/><Relationship Id="rId4" Type="http://schemas.openxmlformats.org/officeDocument/2006/relationships/hyperlink" Target="https://mentor.ieee.org/802.11/dcn/11-21-1959" TargetMode="External"/><Relationship Id="rId9" Type="http://schemas.openxmlformats.org/officeDocument/2006/relationships/hyperlink" Target="https://mentor.ieee.org/802.11/dcn/11-21-1960"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802.org/18/" TargetMode="External"/><Relationship Id="rId2" Type="http://schemas.openxmlformats.org/officeDocument/2006/relationships/hyperlink" Target="https://mentor.ieee.org/802.18/documents" TargetMode="External"/><Relationship Id="rId1" Type="http://schemas.openxmlformats.org/officeDocument/2006/relationships/slideLayout" Target="../slideLayouts/slideLayout2.xml"/><Relationship Id="rId4" Type="http://schemas.openxmlformats.org/officeDocument/2006/relationships/hyperlink" Target="https://ieee802.org/802tele_calendar.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noFill/>
        </p:spPr>
        <p:txBody>
          <a:bodyPr/>
          <a:lstStyle/>
          <a:p>
            <a:r>
              <a:rPr lang="en-US" dirty="0" smtClean="0"/>
              <a:t>802.11 Working Group Opening Report</a:t>
            </a:r>
            <a:br>
              <a:rPr lang="en-US" dirty="0" smtClean="0"/>
            </a:br>
            <a:r>
              <a:rPr lang="en-US" dirty="0" smtClean="0"/>
              <a:t>January 2022</a:t>
            </a:r>
            <a:endParaRPr lang="en-US" dirty="0" smtClean="0"/>
          </a:p>
        </p:txBody>
      </p:sp>
      <p:sp>
        <p:nvSpPr>
          <p:cNvPr id="6150" name="Rectangle 6"/>
          <p:cNvSpPr>
            <a:spLocks noGrp="1" noChangeArrowheads="1"/>
          </p:cNvSpPr>
          <p:nvPr>
            <p:ph idx="1"/>
          </p:nvPr>
        </p:nvSpPr>
        <p:spPr>
          <a:noFill/>
        </p:spPr>
        <p:txBody>
          <a:bodyPr/>
          <a:lstStyle/>
          <a:p>
            <a:pPr algn="ctr">
              <a:lnSpc>
                <a:spcPct val="90000"/>
              </a:lnSpc>
              <a:buFontTx/>
              <a:buNone/>
            </a:pPr>
            <a:r>
              <a:rPr lang="en-US" sz="2000" dirty="0"/>
              <a:t>Date:</a:t>
            </a:r>
            <a:r>
              <a:rPr lang="en-US" sz="2000" b="0" dirty="0"/>
              <a:t> </a:t>
            </a:r>
            <a:r>
              <a:rPr lang="en-US" sz="2000" b="0" dirty="0" smtClean="0"/>
              <a:t>2022-01-14</a:t>
            </a:r>
            <a:endParaRPr lang="en-US" sz="2000" b="0" dirty="0" smtClean="0"/>
          </a:p>
          <a:p>
            <a:pPr algn="ctr">
              <a:lnSpc>
                <a:spcPct val="90000"/>
              </a:lnSpc>
              <a:buFontTx/>
              <a:buNone/>
            </a:pPr>
            <a:endParaRPr lang="en-US" sz="2000" b="0" dirty="0"/>
          </a:p>
        </p:txBody>
      </p:sp>
      <p:sp>
        <p:nvSpPr>
          <p:cNvPr id="2" name="Date Placeholder 1"/>
          <p:cNvSpPr>
            <a:spLocks noGrp="1"/>
          </p:cNvSpPr>
          <p:nvPr>
            <p:ph type="dt" sz="half" idx="10"/>
          </p:nvPr>
        </p:nvSpPr>
        <p:spPr/>
        <p:txBody>
          <a:bodyPr/>
          <a:lstStyle/>
          <a:p>
            <a:pPr>
              <a:defRPr/>
            </a:pPr>
            <a:r>
              <a:rPr lang="en-US" smtClean="0"/>
              <a:t>January 2022</a:t>
            </a:r>
            <a:endParaRPr lang="en-US" dirty="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 Enterprise</a:t>
            </a:r>
            <a:endParaRPr lang="en-US" sz="1200" b="0"/>
          </a:p>
        </p:txBody>
      </p:sp>
      <p:graphicFrame>
        <p:nvGraphicFramePr>
          <p:cNvPr id="6151" name="Object 11"/>
          <p:cNvGraphicFramePr>
            <a:graphicFrameLocks noChangeAspect="1"/>
          </p:cNvGraphicFramePr>
          <p:nvPr>
            <p:extLst/>
          </p:nvPr>
        </p:nvGraphicFramePr>
        <p:xfrm>
          <a:off x="2052638" y="2325688"/>
          <a:ext cx="7653337" cy="2566987"/>
        </p:xfrm>
        <a:graphic>
          <a:graphicData uri="http://schemas.openxmlformats.org/presentationml/2006/ole">
            <mc:AlternateContent xmlns:mc="http://schemas.openxmlformats.org/markup-compatibility/2006">
              <mc:Choice xmlns:v="urn:schemas-microsoft-com:vml" Requires="v">
                <p:oleObj spid="_x0000_s1030" name="Document" r:id="rId4" imgW="8286150" imgH="2777437" progId="Word.Document.8">
                  <p:embed/>
                </p:oleObj>
              </mc:Choice>
              <mc:Fallback>
                <p:oleObj name="Document" r:id="rId4" imgW="8286150" imgH="2777437" progId="Word.Document.8">
                  <p:embed/>
                  <p:pic>
                    <p:nvPicPr>
                      <p:cNvPr id="0" name=""/>
                      <p:cNvPicPr>
                        <a:picLocks noChangeAspect="1" noChangeArrowheads="1"/>
                      </p:cNvPicPr>
                      <p:nvPr/>
                    </p:nvPicPr>
                    <p:blipFill>
                      <a:blip r:embed="rId5"/>
                      <a:srcRect/>
                      <a:stretch>
                        <a:fillRect/>
                      </a:stretch>
                    </p:blipFill>
                    <p:spPr bwMode="auto">
                      <a:xfrm>
                        <a:off x="2052638" y="2325688"/>
                        <a:ext cx="7653337" cy="2566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1</a:t>
            </a:fld>
            <a:endParaRPr lang="en-US"/>
          </a:p>
        </p:txBody>
      </p:sp>
    </p:spTree>
    <p:extLst>
      <p:ext uri="{BB962C8B-B14F-4D97-AF65-F5344CB8AC3E}">
        <p14:creationId xmlns:p14="http://schemas.microsoft.com/office/powerpoint/2010/main" val="1091391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smtClean="0"/>
              <a:t>M3.2 802.19 details</a:t>
            </a:r>
          </a:p>
        </p:txBody>
      </p:sp>
      <p:sp>
        <p:nvSpPr>
          <p:cNvPr id="13315" name="Content Placeholder 6"/>
          <p:cNvSpPr>
            <a:spLocks noGrp="1"/>
          </p:cNvSpPr>
          <p:nvPr>
            <p:ph idx="1"/>
          </p:nvPr>
        </p:nvSpPr>
        <p:spPr>
          <a:xfrm>
            <a:off x="914400" y="1824315"/>
            <a:ext cx="10363200" cy="4495800"/>
          </a:xfrm>
        </p:spPr>
        <p:txBody>
          <a:bodyPr/>
          <a:lstStyle/>
          <a:p>
            <a:pPr>
              <a:spcBef>
                <a:spcPts val="0"/>
              </a:spcBef>
              <a:buFont typeface="Arial" panose="020B0604020202020204" pitchFamily="34" charset="0"/>
              <a:buChar char="•"/>
            </a:pPr>
            <a:r>
              <a:rPr lang="en-US" dirty="0"/>
              <a:t>S</a:t>
            </a:r>
            <a:r>
              <a:rPr lang="en-US" dirty="0" smtClean="0"/>
              <a:t>ee </a:t>
            </a:r>
            <a:r>
              <a:rPr lang="en-US" dirty="0">
                <a:hlinkClick r:id="rId3"/>
              </a:rPr>
              <a:t>https://www.ieee802.org/19</a:t>
            </a:r>
            <a:r>
              <a:rPr lang="en-US" dirty="0" smtClean="0">
                <a:hlinkClick r:id="rId3"/>
              </a:rPr>
              <a:t>/</a:t>
            </a:r>
            <a:r>
              <a:rPr lang="en-US" dirty="0" smtClean="0"/>
              <a:t> </a:t>
            </a:r>
          </a:p>
          <a:p>
            <a:pPr>
              <a:spcBef>
                <a:spcPts val="0"/>
              </a:spcBef>
              <a:buFont typeface="Arial" panose="020B0604020202020204" pitchFamily="34" charset="0"/>
              <a:buChar char="•"/>
            </a:pPr>
            <a:r>
              <a:rPr lang="en-US" altLang="en-US" dirty="0" smtClean="0"/>
              <a:t>802.19 </a:t>
            </a:r>
            <a:r>
              <a:rPr lang="en-US" altLang="en-US" dirty="0"/>
              <a:t>documents: </a:t>
            </a:r>
            <a:r>
              <a:rPr lang="en-US" altLang="en-US" dirty="0">
                <a:hlinkClick r:id="rId4"/>
              </a:rPr>
              <a:t>https://</a:t>
            </a:r>
            <a:r>
              <a:rPr lang="en-US" altLang="en-US" dirty="0" smtClean="0">
                <a:hlinkClick r:id="rId4"/>
              </a:rPr>
              <a:t>mentor.ieee.org/802.19/documents</a:t>
            </a:r>
            <a:endParaRPr lang="en-US" altLang="en-US" dirty="0" smtClean="0"/>
          </a:p>
          <a:p>
            <a:pPr>
              <a:spcBef>
                <a:spcPts val="0"/>
              </a:spcBef>
              <a:buFont typeface="Arial" panose="020B0604020202020204" pitchFamily="34" charset="0"/>
              <a:buChar char="•"/>
            </a:pPr>
            <a:endParaRPr lang="en-US" altLang="en-US" sz="2400" dirty="0"/>
          </a:p>
          <a:p>
            <a:pPr lvl="1">
              <a:spcBef>
                <a:spcPts val="0"/>
              </a:spcBef>
              <a:buFont typeface="Arial" panose="020B0604020202020204" pitchFamily="34" charset="0"/>
              <a:buChar char="•"/>
            </a:pPr>
            <a:endParaRPr lang="en-US" sz="1800" dirty="0" smtClean="0"/>
          </a:p>
          <a:p>
            <a:pPr>
              <a:spcBef>
                <a:spcPts val="0"/>
              </a:spcBef>
              <a:buFont typeface="Arial" panose="020B0604020202020204" pitchFamily="34" charset="0"/>
              <a:buChar char="•"/>
            </a:pPr>
            <a:endParaRPr lang="en-US" sz="2200" dirty="0" smtClean="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endParaRPr lang="en-US" altLang="en-US" sz="1800"/>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endParaRPr lang="en-US" altLang="en-US" sz="1200" b="0"/>
          </a:p>
        </p:txBody>
      </p:sp>
      <p:sp>
        <p:nvSpPr>
          <p:cNvPr id="2" name="Slide Number Placeholder 1"/>
          <p:cNvSpPr>
            <a:spLocks noGrp="1"/>
          </p:cNvSpPr>
          <p:nvPr>
            <p:ph type="sldNum" sz="quarter" idx="12"/>
          </p:nvPr>
        </p:nvSpPr>
        <p:spPr/>
        <p:txBody>
          <a:bodyPr/>
          <a:lstStyle/>
          <a:p>
            <a:pPr>
              <a:defRPr/>
            </a:pPr>
            <a:r>
              <a:rPr lang="en-US" smtClean="0"/>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3797856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smtClean="0"/>
              <a:t>M3.2 Other 802 WG meetings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endParaRPr lang="en-US" dirty="0" smtClean="0"/>
          </a:p>
          <a:p>
            <a:pPr>
              <a:spcBef>
                <a:spcPts val="0"/>
              </a:spcBef>
              <a:buFont typeface="Arial" panose="020B0604020202020204" pitchFamily="34" charset="0"/>
              <a:buChar char="•"/>
            </a:pPr>
            <a:r>
              <a:rPr lang="en-US" dirty="0" smtClean="0"/>
              <a:t>IEEE </a:t>
            </a:r>
            <a:r>
              <a:rPr lang="en-US" dirty="0"/>
              <a:t>802 website: </a:t>
            </a:r>
            <a:r>
              <a:rPr lang="en-US" dirty="0">
                <a:hlinkClick r:id="rId2"/>
              </a:rPr>
              <a:t>https://www.ieee802.org</a:t>
            </a:r>
            <a:r>
              <a:rPr lang="en-US" dirty="0" smtClean="0">
                <a:hlinkClick r:id="rId2"/>
              </a:rPr>
              <a:t>/</a:t>
            </a:r>
            <a:r>
              <a:rPr lang="en-US" dirty="0" smtClean="0"/>
              <a:t> </a:t>
            </a:r>
          </a:p>
          <a:p>
            <a:pPr lvl="1">
              <a:spcBef>
                <a:spcPts val="0"/>
              </a:spcBef>
              <a:buFont typeface="Arial" panose="020B0604020202020204" pitchFamily="34" charset="0"/>
              <a:buChar char="•"/>
            </a:pPr>
            <a:r>
              <a:rPr lang="en-US" dirty="0" smtClean="0"/>
              <a:t>Includes links to all WG webpages</a:t>
            </a:r>
          </a:p>
          <a:p>
            <a:pPr lvl="1">
              <a:spcBef>
                <a:spcPts val="0"/>
              </a:spcBef>
              <a:buFont typeface="Arial" panose="020B0604020202020204" pitchFamily="34" charset="0"/>
              <a:buChar char="•"/>
            </a:pPr>
            <a:endParaRPr lang="en-US" dirty="0" smtClean="0"/>
          </a:p>
          <a:p>
            <a:pPr>
              <a:spcBef>
                <a:spcPts val="0"/>
              </a:spcBef>
              <a:buFont typeface="Arial" panose="020B0604020202020204" pitchFamily="34" charset="0"/>
              <a:buChar char="•"/>
            </a:pPr>
            <a:r>
              <a:rPr lang="en-US" dirty="0" smtClean="0"/>
              <a:t>Consolidated calendar: </a:t>
            </a:r>
            <a:r>
              <a:rPr lang="en-US" dirty="0" smtClean="0">
                <a:hlinkClick r:id="rId3"/>
              </a:rPr>
              <a:t>https://ieee802.org/802tele_calendar.html</a:t>
            </a:r>
            <a:r>
              <a:rPr lang="en-US" dirty="0" smtClean="0"/>
              <a:t> </a:t>
            </a:r>
          </a:p>
          <a:p>
            <a:pPr lvl="1">
              <a:spcBef>
                <a:spcPts val="0"/>
              </a:spcBef>
              <a:buFont typeface="Arial" panose="020B0604020202020204" pitchFamily="34" charset="0"/>
              <a:buChar char="•"/>
            </a:pPr>
            <a:endParaRPr lang="en-US" dirty="0" smtClean="0"/>
          </a:p>
          <a:p>
            <a:pPr>
              <a:spcBef>
                <a:spcPts val="0"/>
              </a:spcBef>
              <a:buFont typeface="Arial" panose="020B0604020202020204" pitchFamily="34" charset="0"/>
              <a:buChar char="•"/>
            </a:pPr>
            <a:r>
              <a:rPr lang="en-US" dirty="0"/>
              <a:t>Documents: 802.11, 15, 18, 19, 24: </a:t>
            </a:r>
            <a:r>
              <a:rPr lang="en-US" dirty="0">
                <a:hlinkClick r:id="rId4"/>
              </a:rPr>
              <a:t>https://</a:t>
            </a:r>
            <a:r>
              <a:rPr lang="en-US" dirty="0" smtClean="0">
                <a:hlinkClick r:id="rId4"/>
              </a:rPr>
              <a:t>mentor.ieee.org/802/bp/StartPage</a:t>
            </a:r>
            <a:r>
              <a:rPr lang="en-US" dirty="0" smtClean="0"/>
              <a:t> </a:t>
            </a:r>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endParaRPr lang="en-US" altLang="en-US" sz="1800"/>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endParaRPr lang="en-US" altLang="en-US" sz="1200" b="0"/>
          </a:p>
        </p:txBody>
      </p:sp>
      <p:sp>
        <p:nvSpPr>
          <p:cNvPr id="2" name="Slide Number Placeholder 1"/>
          <p:cNvSpPr>
            <a:spLocks noGrp="1"/>
          </p:cNvSpPr>
          <p:nvPr>
            <p:ph type="sldNum" sz="quarter" idx="12"/>
          </p:nvPr>
        </p:nvSpPr>
        <p:spPr/>
        <p:txBody>
          <a:bodyPr/>
          <a:lstStyle/>
          <a:p>
            <a:pPr>
              <a:defRPr/>
            </a:pPr>
            <a:r>
              <a:rPr lang="en-US" smtClean="0"/>
              <a:t>Slide </a:t>
            </a:r>
            <a:fld id="{DDBC98B1-8847-456F-A590-69DC1C4B50DA}" type="slidenum">
              <a:rPr lang="en-US" smtClean="0"/>
              <a:pPr>
                <a:defRPr/>
              </a:pPr>
              <a:t>11</a:t>
            </a:fld>
            <a:endParaRPr lang="en-US"/>
          </a:p>
        </p:txBody>
      </p:sp>
    </p:spTree>
    <p:extLst>
      <p:ext uri="{BB962C8B-B14F-4D97-AF65-F5344CB8AC3E}">
        <p14:creationId xmlns:p14="http://schemas.microsoft.com/office/powerpoint/2010/main" val="21673348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171700" y="644426"/>
            <a:ext cx="7086600" cy="457200"/>
          </a:xfrm>
        </p:spPr>
        <p:txBody>
          <a:bodyPr/>
          <a:lstStyle/>
          <a:p>
            <a:r>
              <a:rPr lang="en-GB" dirty="0" smtClean="0"/>
              <a:t>M4.1.1 IEEE 802.11 Groups </a:t>
            </a:r>
          </a:p>
        </p:txBody>
      </p:sp>
      <p:graphicFrame>
        <p:nvGraphicFramePr>
          <p:cNvPr id="7" name="Group 148"/>
          <p:cNvGraphicFramePr>
            <a:graphicFrameLocks/>
          </p:cNvGraphicFramePr>
          <p:nvPr>
            <p:extLst>
              <p:ext uri="{D42A27DB-BD31-4B8C-83A1-F6EECF244321}">
                <p14:modId xmlns:p14="http://schemas.microsoft.com/office/powerpoint/2010/main" val="2866957658"/>
              </p:ext>
            </p:extLst>
          </p:nvPr>
        </p:nvGraphicFramePr>
        <p:xfrm>
          <a:off x="533401" y="1719575"/>
          <a:ext cx="5181601" cy="1938025"/>
        </p:xfrm>
        <a:graphic>
          <a:graphicData uri="http://schemas.openxmlformats.org/drawingml/2006/table">
            <a:tbl>
              <a:tblPr/>
              <a:tblGrid>
                <a:gridCol w="969537"/>
                <a:gridCol w="875652"/>
                <a:gridCol w="3336412"/>
              </a:tblGrid>
              <a:tr h="25555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WG &amp; Infrastructure</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r>
              <a:tr h="3461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WG</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WG11</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The IEEE 802.11 Working 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ARC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Architecture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COEX</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Coexistence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PAR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PAR review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802 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JTC1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ISO/IEC JTC1/SC6</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 name="Date Placeholder 1"/>
          <p:cNvSpPr>
            <a:spLocks noGrp="1"/>
          </p:cNvSpPr>
          <p:nvPr>
            <p:ph type="dt" sz="half" idx="10"/>
          </p:nvPr>
        </p:nvSpPr>
        <p:spPr/>
        <p:txBody>
          <a:bodyPr/>
          <a:lstStyle/>
          <a:p>
            <a:pPr>
              <a:defRPr/>
            </a:pPr>
            <a:r>
              <a:rPr lang="en-US" smtClean="0"/>
              <a:t>January 2022</a:t>
            </a:r>
            <a:endParaRPr lang="en-US" dirty="0"/>
          </a:p>
        </p:txBody>
      </p:sp>
      <p:graphicFrame>
        <p:nvGraphicFramePr>
          <p:cNvPr id="6" name="Group 148"/>
          <p:cNvGraphicFramePr>
            <a:graphicFrameLocks/>
          </p:cNvGraphicFramePr>
          <p:nvPr>
            <p:extLst>
              <p:ext uri="{D42A27DB-BD31-4B8C-83A1-F6EECF244321}">
                <p14:modId xmlns:p14="http://schemas.microsoft.com/office/powerpoint/2010/main" val="3201028590"/>
              </p:ext>
            </p:extLst>
          </p:nvPr>
        </p:nvGraphicFramePr>
        <p:xfrm>
          <a:off x="533401" y="4114800"/>
          <a:ext cx="5181600" cy="996325"/>
        </p:xfrm>
        <a:graphic>
          <a:graphicData uri="http://schemas.openxmlformats.org/drawingml/2006/table">
            <a:tbl>
              <a:tblPr/>
              <a:tblGrid>
                <a:gridCol w="973637"/>
                <a:gridCol w="873206"/>
                <a:gridCol w="3334757"/>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New Work</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WNG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Wireless Next Generation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AHG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ITU</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ITU Liaison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graphicFrame>
        <p:nvGraphicFramePr>
          <p:cNvPr id="8" name="Group 148"/>
          <p:cNvGraphicFramePr>
            <a:graphicFrameLocks/>
          </p:cNvGraphicFramePr>
          <p:nvPr>
            <p:extLst>
              <p:ext uri="{D42A27DB-BD31-4B8C-83A1-F6EECF244321}">
                <p14:modId xmlns:p14="http://schemas.microsoft.com/office/powerpoint/2010/main" val="263143632"/>
              </p:ext>
            </p:extLst>
          </p:nvPr>
        </p:nvGraphicFramePr>
        <p:xfrm>
          <a:off x="6248400" y="2133600"/>
          <a:ext cx="5744499" cy="3229920"/>
        </p:xfrm>
        <a:graphic>
          <a:graphicData uri="http://schemas.openxmlformats.org/drawingml/2006/table">
            <a:tbl>
              <a:tblPr/>
              <a:tblGrid>
                <a:gridCol w="838296"/>
                <a:gridCol w="1128150"/>
                <a:gridCol w="3778053"/>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Amendments/Revision</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AZ</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Next Generation Positioning (NGP)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BB</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Light Communication (LC)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BC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Enhanced Broadcast Service (BCS)</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BD</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Enhancements for Next Gen V2X (NGV)</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BE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Extremely High Throughput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BF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WLAN Sensing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BH</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Randomized MAC Addresses (RCM)</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BI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Enhanced Data Privacy Protection (EDP)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ME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Revision (</a:t>
                      </a:r>
                      <a:r>
                        <a:rPr kumimoji="0" lang="en-US" sz="1600" b="0" i="0" u="none" strike="noStrike" cap="none" normalizeH="0" baseline="0" dirty="0" err="1" smtClean="0">
                          <a:ln>
                            <a:noFill/>
                          </a:ln>
                          <a:solidFill>
                            <a:schemeClr val="tx1"/>
                          </a:solidFill>
                          <a:effectLst/>
                          <a:latin typeface="Times New Roman" pitchFamily="18" charset="0"/>
                        </a:rPr>
                        <a:t>REVme</a:t>
                      </a:r>
                      <a:r>
                        <a:rPr kumimoji="0" lang="en-US" sz="1600" b="0" i="0" u="none" strike="noStrike" cap="none" normalizeH="0" baseline="0" dirty="0" smtClean="0">
                          <a:ln>
                            <a:noFill/>
                          </a:ln>
                          <a:solidFill>
                            <a:schemeClr val="tx1"/>
                          </a:solidFill>
                          <a:effectLst/>
                          <a:latin typeface="Times New Roman" pitchFamily="18" charset="0"/>
                        </a:rPr>
                        <a: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4" name="Footer Placeholder 3"/>
          <p:cNvSpPr>
            <a:spLocks noGrp="1"/>
          </p:cNvSpPr>
          <p:nvPr>
            <p:ph type="ftr" sz="quarter" idx="11"/>
          </p:nvPr>
        </p:nvSpPr>
        <p:spPr/>
        <p:txBody>
          <a:bodyPr/>
          <a:lstStyle/>
          <a:p>
            <a:pPr>
              <a:defRPr/>
            </a:pPr>
            <a:r>
              <a:rPr lang="en-US" smtClean="0"/>
              <a:t>Dorothy Stanley, HP Enterprise</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12</a:t>
            </a:fld>
            <a:endParaRPr lang="en-US"/>
          </a:p>
        </p:txBody>
      </p:sp>
    </p:spTree>
    <p:extLst>
      <p:ext uri="{BB962C8B-B14F-4D97-AF65-F5344CB8AC3E}">
        <p14:creationId xmlns:p14="http://schemas.microsoft.com/office/powerpoint/2010/main" val="37033237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a:xfrm>
            <a:off x="2209800" y="685800"/>
            <a:ext cx="7772400" cy="685800"/>
          </a:xfrm>
        </p:spPr>
        <p:txBody>
          <a:bodyPr/>
          <a:lstStyle/>
          <a:p>
            <a:r>
              <a:rPr lang="en-US" dirty="0" smtClean="0"/>
              <a:t>M4.1.2 PAR Expiration/Renewal Schedule</a:t>
            </a:r>
          </a:p>
        </p:txBody>
      </p:sp>
      <p:graphicFrame>
        <p:nvGraphicFramePr>
          <p:cNvPr id="3247205" name="Group 101"/>
          <p:cNvGraphicFramePr>
            <a:graphicFrameLocks noGrp="1"/>
          </p:cNvGraphicFramePr>
          <p:nvPr>
            <p:ph idx="1"/>
            <p:extLst>
              <p:ext uri="{D42A27DB-BD31-4B8C-83A1-F6EECF244321}">
                <p14:modId xmlns:p14="http://schemas.microsoft.com/office/powerpoint/2010/main" val="656632848"/>
              </p:ext>
            </p:extLst>
          </p:nvPr>
        </p:nvGraphicFramePr>
        <p:xfrm>
          <a:off x="2954528" y="1447801"/>
          <a:ext cx="5656072" cy="3762318"/>
        </p:xfrm>
        <a:graphic>
          <a:graphicData uri="http://schemas.openxmlformats.org/drawingml/2006/table">
            <a:tbl>
              <a:tblPr/>
              <a:tblGrid>
                <a:gridCol w="2685446"/>
                <a:gridCol w="2970626"/>
              </a:tblGrid>
              <a:tr h="38169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AZ</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31-DEC-2023</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smtClean="0">
                          <a:ln>
                            <a:noFill/>
                          </a:ln>
                          <a:solidFill>
                            <a:schemeClr val="tx1"/>
                          </a:solidFill>
                          <a:effectLst/>
                          <a:latin typeface="Times New Roman" pitchFamily="18" charset="0"/>
                        </a:rPr>
                        <a:t>BB</a:t>
                      </a:r>
                      <a:endParaRPr kumimoji="0" lang="en-US" sz="1800" b="1" i="0" u="none" strike="noStrike" cap="none" normalizeH="0" baseline="0" dirty="0" smtClean="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smtClean="0">
                          <a:ln>
                            <a:noFill/>
                          </a:ln>
                          <a:solidFill>
                            <a:schemeClr val="tx1"/>
                          </a:solidFill>
                          <a:effectLst/>
                          <a:latin typeface="Times New Roman" pitchFamily="18" charset="0"/>
                        </a:rPr>
                        <a:t>31-DEC 2022</a:t>
                      </a:r>
                      <a:endParaRPr kumimoji="0" lang="en-US" sz="1800" b="1" i="0" u="none" strike="noStrike" cap="none" normalizeH="0" baseline="0" dirty="0" smtClean="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BC</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smtClean="0">
                          <a:ln>
                            <a:noFill/>
                          </a:ln>
                          <a:solidFill>
                            <a:schemeClr val="tx1"/>
                          </a:solidFill>
                          <a:effectLst/>
                          <a:latin typeface="Times New Roman" pitchFamily="18" charset="0"/>
                        </a:rPr>
                        <a:t>31-DEC 2022</a:t>
                      </a:r>
                      <a:endParaRPr kumimoji="0" lang="en-US" sz="1800" b="1" i="0" u="none" strike="noStrike" cap="none" normalizeH="0" baseline="0" dirty="0" smtClean="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BD</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smtClean="0">
                          <a:ln>
                            <a:noFill/>
                          </a:ln>
                          <a:solidFill>
                            <a:schemeClr val="tx1"/>
                          </a:solidFill>
                          <a:effectLst/>
                          <a:latin typeface="Times New Roman" pitchFamily="18" charset="0"/>
                        </a:rPr>
                        <a:t>31-DEC 2022</a:t>
                      </a:r>
                      <a:endParaRPr kumimoji="0" lang="en-US" sz="1800" b="1" i="0" u="none" strike="noStrike" cap="none" normalizeH="0" baseline="0" dirty="0" smtClean="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BE</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smtClean="0">
                          <a:ln>
                            <a:noFill/>
                          </a:ln>
                          <a:solidFill>
                            <a:schemeClr val="tx1"/>
                          </a:solidFill>
                          <a:effectLst/>
                          <a:latin typeface="Times New Roman" pitchFamily="18" charset="0"/>
                        </a:rPr>
                        <a:t>31-DEC 2023</a:t>
                      </a:r>
                      <a:endParaRPr kumimoji="0" lang="en-US" sz="1800" b="1" i="0" u="none" strike="noStrike" cap="none" normalizeH="0" baseline="0" dirty="0" smtClean="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smtClean="0">
                          <a:ln>
                            <a:noFill/>
                          </a:ln>
                          <a:solidFill>
                            <a:schemeClr val="tx1"/>
                          </a:solidFill>
                          <a:effectLst/>
                          <a:latin typeface="Times New Roman" pitchFamily="18" charset="0"/>
                        </a:rPr>
                        <a:t>BF</a:t>
                      </a:r>
                      <a:endParaRPr kumimoji="0" lang="en-US" sz="1800" b="1" i="0" u="none" strike="noStrike" cap="none" normalizeH="0" baseline="0" dirty="0" smtClean="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smtClean="0">
                          <a:ln>
                            <a:noFill/>
                          </a:ln>
                          <a:solidFill>
                            <a:schemeClr val="tx1"/>
                          </a:solidFill>
                          <a:effectLst/>
                          <a:latin typeface="Times New Roman" pitchFamily="18" charset="0"/>
                        </a:rPr>
                        <a:t>31-DEC 2024</a:t>
                      </a:r>
                      <a:endParaRPr kumimoji="0" lang="en-US" sz="1800" b="1" i="0" u="none" strike="noStrike" cap="none" normalizeH="0" baseline="0" dirty="0" smtClean="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BH</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BI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err="1" smtClean="0">
                          <a:ln>
                            <a:noFill/>
                          </a:ln>
                          <a:solidFill>
                            <a:schemeClr val="tx1"/>
                          </a:solidFill>
                          <a:effectLst/>
                          <a:latin typeface="Times New Roman" pitchFamily="18" charset="0"/>
                        </a:rPr>
                        <a:t>REVme</a:t>
                      </a:r>
                      <a:endParaRPr kumimoji="0" lang="en-US" sz="1800" b="1" i="0" u="none" strike="noStrike" cap="none" normalizeH="0" baseline="0" dirty="0" smtClean="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31 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3345" name="Text Box 83"/>
          <p:cNvSpPr txBox="1">
            <a:spLocks noChangeArrowheads="1"/>
          </p:cNvSpPr>
          <p:nvPr/>
        </p:nvSpPr>
        <p:spPr bwMode="auto">
          <a:xfrm>
            <a:off x="304800" y="6073933"/>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dirty="0">
                <a:hlinkClick r:id="rId2"/>
              </a:rPr>
              <a:t>http://www.ieee802.org/11/PARs/index.html</a:t>
            </a:r>
            <a:endParaRPr lang="en-US" sz="1800" dirty="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 Enterprise</a:t>
            </a:r>
            <a:endParaRPr lang="en-US" sz="1200" b="0"/>
          </a:p>
        </p:txBody>
      </p:sp>
      <p:sp>
        <p:nvSpPr>
          <p:cNvPr id="2" name="Date Placeholder 1"/>
          <p:cNvSpPr>
            <a:spLocks noGrp="1"/>
          </p:cNvSpPr>
          <p:nvPr>
            <p:ph type="dt" sz="half" idx="10"/>
          </p:nvPr>
        </p:nvSpPr>
        <p:spPr/>
        <p:txBody>
          <a:bodyPr/>
          <a:lstStyle/>
          <a:p>
            <a:pPr>
              <a:defRPr/>
            </a:pPr>
            <a:r>
              <a:rPr lang="en-US" smtClean="0"/>
              <a:t>January 2022</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209800" y="930278"/>
            <a:ext cx="7772400" cy="822325"/>
          </a:xfrm>
        </p:spPr>
        <p:txBody>
          <a:bodyPr/>
          <a:lstStyle/>
          <a:p>
            <a:r>
              <a:rPr lang="en-US" dirty="0" smtClean="0"/>
              <a:t>M4.1.3 802.11 WG Appointed positions</a:t>
            </a:r>
          </a:p>
        </p:txBody>
      </p:sp>
      <p:sp>
        <p:nvSpPr>
          <p:cNvPr id="76805" name="Rectangle 3"/>
          <p:cNvSpPr>
            <a:spLocks noGrp="1" noChangeArrowheads="1"/>
          </p:cNvSpPr>
          <p:nvPr>
            <p:ph type="body" idx="1"/>
          </p:nvPr>
        </p:nvSpPr>
        <p:spPr>
          <a:xfrm>
            <a:off x="1673228" y="1989138"/>
            <a:ext cx="8994775" cy="4114800"/>
          </a:xfrm>
        </p:spPr>
        <p:txBody>
          <a:bodyPr/>
          <a:lstStyle/>
          <a:p>
            <a:pPr>
              <a:defRPr/>
            </a:pPr>
            <a:r>
              <a:rPr lang="en-US" sz="2600" dirty="0"/>
              <a:t>WG Secretary – Stephen McCann</a:t>
            </a:r>
          </a:p>
          <a:p>
            <a:pPr>
              <a:defRPr/>
            </a:pPr>
            <a:r>
              <a:rPr lang="en-US" sz="2600" dirty="0"/>
              <a:t>Treasurer – Jon Rosdahl</a:t>
            </a:r>
          </a:p>
          <a:p>
            <a:pPr>
              <a:defRPr/>
            </a:pPr>
            <a:r>
              <a:rPr lang="en-US" sz="2600" dirty="0"/>
              <a:t>ANA Authority – Robert Stacey</a:t>
            </a:r>
          </a:p>
          <a:p>
            <a:pPr>
              <a:defRPr/>
            </a:pPr>
            <a:r>
              <a:rPr lang="en-US" sz="2600" dirty="0"/>
              <a:t>WG Technical Editors – Robert Stacey, Peter Ecclesine</a:t>
            </a:r>
          </a:p>
          <a:p>
            <a:pPr marL="0" indent="0">
              <a:buNone/>
              <a:defRPr/>
            </a:pPr>
            <a:endParaRPr lang="en-US" sz="2600" dirty="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 Enterprise</a:t>
            </a:r>
            <a:endParaRPr lang="en-US" sz="1200" b="0"/>
          </a:p>
        </p:txBody>
      </p:sp>
      <p:sp>
        <p:nvSpPr>
          <p:cNvPr id="2" name="Date Placeholder 1"/>
          <p:cNvSpPr>
            <a:spLocks noGrp="1"/>
          </p:cNvSpPr>
          <p:nvPr>
            <p:ph type="dt" sz="half" idx="10"/>
          </p:nvPr>
        </p:nvSpPr>
        <p:spPr/>
        <p:txBody>
          <a:bodyPr/>
          <a:lstStyle/>
          <a:p>
            <a:pPr>
              <a:defRPr/>
            </a:pPr>
            <a:r>
              <a:rPr lang="en-US" smtClean="0"/>
              <a:t>January 2022</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981200" y="142103"/>
            <a:ext cx="7239000" cy="381000"/>
          </a:xfrm>
        </p:spPr>
        <p:txBody>
          <a:bodyPr/>
          <a:lstStyle/>
          <a:p>
            <a:r>
              <a:rPr lang="en-US" sz="2800" dirty="0"/>
              <a:t>M4.1.3 Officers</a:t>
            </a:r>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 Enterprise</a:t>
            </a:r>
            <a:endParaRPr lang="en-US" sz="1200" b="0"/>
          </a:p>
        </p:txBody>
      </p:sp>
      <p:sp>
        <p:nvSpPr>
          <p:cNvPr id="2" name="Date Placeholder 1"/>
          <p:cNvSpPr>
            <a:spLocks noGrp="1"/>
          </p:cNvSpPr>
          <p:nvPr>
            <p:ph type="dt" sz="half" idx="10"/>
          </p:nvPr>
        </p:nvSpPr>
        <p:spPr/>
        <p:txBody>
          <a:bodyPr/>
          <a:lstStyle/>
          <a:p>
            <a:pPr>
              <a:defRPr/>
            </a:pPr>
            <a:r>
              <a:rPr lang="en-US" smtClean="0"/>
              <a:t>January 2022</a:t>
            </a:r>
            <a:endParaRPr lang="en-US" dirty="0"/>
          </a:p>
        </p:txBody>
      </p:sp>
      <p:sp>
        <p:nvSpPr>
          <p:cNvPr id="4" name="TextBox 3"/>
          <p:cNvSpPr txBox="1"/>
          <p:nvPr/>
        </p:nvSpPr>
        <p:spPr>
          <a:xfrm>
            <a:off x="7239000" y="5691144"/>
            <a:ext cx="2743200" cy="338554"/>
          </a:xfrm>
          <a:prstGeom prst="rect">
            <a:avLst/>
          </a:prstGeom>
          <a:solidFill>
            <a:srgbClr val="FFFF00"/>
          </a:solidFill>
        </p:spPr>
        <p:txBody>
          <a:bodyPr wrap="square" rtlCol="0">
            <a:spAutoFit/>
          </a:bodyPr>
          <a:lstStyle/>
          <a:p>
            <a:r>
              <a:rPr lang="en-GB" sz="1600" dirty="0" smtClean="0"/>
              <a:t>New since last meeting</a:t>
            </a:r>
            <a:endParaRPr lang="en-GB" sz="1600" dirty="0"/>
          </a:p>
        </p:txBody>
      </p:sp>
      <p:graphicFrame>
        <p:nvGraphicFramePr>
          <p:cNvPr id="7" name="Group 148"/>
          <p:cNvGraphicFramePr>
            <a:graphicFrameLocks/>
          </p:cNvGraphicFramePr>
          <p:nvPr>
            <p:extLst>
              <p:ext uri="{D42A27DB-BD31-4B8C-83A1-F6EECF244321}">
                <p14:modId xmlns:p14="http://schemas.microsoft.com/office/powerpoint/2010/main" val="2706335259"/>
              </p:ext>
            </p:extLst>
          </p:nvPr>
        </p:nvGraphicFramePr>
        <p:xfrm>
          <a:off x="152400" y="897598"/>
          <a:ext cx="11734800" cy="4070642"/>
        </p:xfrm>
        <a:graphic>
          <a:graphicData uri="http://schemas.openxmlformats.org/drawingml/2006/table">
            <a:tbl>
              <a:tblPr/>
              <a:tblGrid>
                <a:gridCol w="533400"/>
                <a:gridCol w="609600"/>
                <a:gridCol w="2362200"/>
                <a:gridCol w="3124200"/>
                <a:gridCol w="2971800"/>
                <a:gridCol w="2133600"/>
              </a:tblGrid>
              <a:tr h="25711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Cat</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Group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Vice 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Technical Editor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 Secretary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WG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Dorothy STANLEY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Jon ROSDAHL, Robert STACEY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Robert STACEY</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Peter ECCLESINE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Stephen MCCANN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ARC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Coex</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Andrew MYLES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Guido HIERTZ</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PAR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WNG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Jim LANSFORD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smtClean="0">
                          <a:ln>
                            <a:noFill/>
                          </a:ln>
                          <a:solidFill>
                            <a:schemeClr val="tx1"/>
                          </a:solidFill>
                          <a:effectLst/>
                          <a:latin typeface="Times New Roman" pitchFamily="18" charset="0"/>
                          <a:ea typeface="+mn-ea"/>
                          <a:cs typeface="+mn-cs"/>
                        </a:rPr>
                        <a:t>TG</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smtClean="0">
                          <a:ln>
                            <a:noFill/>
                          </a:ln>
                          <a:solidFill>
                            <a:schemeClr val="tx1"/>
                          </a:solidFill>
                          <a:effectLst/>
                          <a:latin typeface="Times New Roman" pitchFamily="18" charset="0"/>
                          <a:ea typeface="+mn-ea"/>
                          <a:cs typeface="+mn-cs"/>
                        </a:rPr>
                        <a:t>ME</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smtClean="0">
                          <a:ln>
                            <a:noFill/>
                          </a:ln>
                          <a:solidFill>
                            <a:schemeClr val="tx1"/>
                          </a:solidFill>
                          <a:effectLst/>
                          <a:latin typeface="Times New Roman" pitchFamily="18" charset="0"/>
                          <a:ea typeface="+mn-ea"/>
                          <a:cs typeface="+mn-cs"/>
                        </a:rPr>
                        <a:t>Michael MONTEMURRO</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Mark HAMILTON, Mark RISON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Emily QI, 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AZ</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Jonathan SEGEV</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Chao-Chun WANG, Roy WANT</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Assaf KASHER</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BB</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Nikola SERAFIMOVSKI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Tuncer BAYKAS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Volker JUNGNICKEL</a:t>
                      </a:r>
                      <a:br>
                        <a:rPr kumimoji="0" lang="en-US" sz="1400" b="1" i="0" u="none" strike="noStrike" kern="1200" cap="none" normalizeH="0" baseline="0" dirty="0" smtClean="0">
                          <a:ln>
                            <a:noFill/>
                          </a:ln>
                          <a:solidFill>
                            <a:schemeClr val="tx1"/>
                          </a:solidFill>
                          <a:effectLst/>
                          <a:latin typeface="Times New Roman" pitchFamily="18" charset="0"/>
                          <a:ea typeface="+mn-ea"/>
                          <a:cs typeface="+mn-cs"/>
                        </a:rPr>
                      </a:b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Harry BIMS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Volker JUNGNICKEL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BC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Hitoshi MORIOKA, Stephen MCCANN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Xiaofei</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WANG</a:t>
                      </a:r>
                      <a:endParaRPr kumimoji="0" lang="en-GB"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BD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Bo SUN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Hongyuan</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ZHANG, 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Yujin</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NOH</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Yan ZHANG </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BE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Alfred ASTERJADHI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Laurent CARIOU, Matthew FISCHER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Dennis SUNDMAN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BF</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Tony Xiao HAN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Sang KIM, 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Claudio DA SILVA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Leif WILHELMSSON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BH</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Peter YEE, Stephen ORR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Graham SMITH</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Stephen MCCANN, Jerome HENRY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Po-Kai HUANG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Amelia ANDERSDOTTER</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AHG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ITU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Hassan YAGHOOBI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15</a:t>
            </a:fld>
            <a:endParaRPr lang="en-US"/>
          </a:p>
        </p:txBody>
      </p:sp>
    </p:spTree>
    <p:extLst>
      <p:ext uri="{BB962C8B-B14F-4D97-AF65-F5344CB8AC3E}">
        <p14:creationId xmlns:p14="http://schemas.microsoft.com/office/powerpoint/2010/main" val="25579098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055202" y="139980"/>
            <a:ext cx="4712887" cy="457200"/>
          </a:xfrm>
        </p:spPr>
        <p:txBody>
          <a:bodyPr/>
          <a:lstStyle/>
          <a:p>
            <a:pPr algn="ctr"/>
            <a:r>
              <a:rPr lang="en-US" sz="2400" dirty="0" smtClean="0"/>
              <a:t>M4.1.4 IEEE </a:t>
            </a:r>
            <a:r>
              <a:rPr lang="en-US" sz="2400" dirty="0"/>
              <a:t>802.11 Revisions</a:t>
            </a:r>
          </a:p>
        </p:txBody>
      </p:sp>
      <p:sp>
        <p:nvSpPr>
          <p:cNvPr id="32787" name="Text Box 6"/>
          <p:cNvSpPr txBox="1">
            <a:spLocks noChangeArrowheads="1"/>
          </p:cNvSpPr>
          <p:nvPr/>
        </p:nvSpPr>
        <p:spPr bwMode="auto">
          <a:xfrm rot="16200000">
            <a:off x="469900" y="1388929"/>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grpSp>
        <p:nvGrpSpPr>
          <p:cNvPr id="2" name="Group 1"/>
          <p:cNvGrpSpPr/>
          <p:nvPr/>
        </p:nvGrpSpPr>
        <p:grpSpPr>
          <a:xfrm>
            <a:off x="2744639" y="710932"/>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11aa</a:t>
              </a:r>
            </a:p>
            <a:p>
              <a:pPr algn="ctr"/>
              <a:r>
                <a:rPr lang="en-US" sz="1100" dirty="0">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11ae</a:t>
              </a:r>
            </a:p>
            <a:p>
              <a:pPr algn="ctr"/>
              <a:r>
                <a:rPr lang="en-US" sz="1100" dirty="0" err="1">
                  <a:latin typeface="Tahoma" pitchFamily="34" charset="0"/>
                  <a:ea typeface="ＭＳ Ｐゴシック" charset="-128"/>
                  <a:cs typeface="Arial" pitchFamily="34" charset="0"/>
                </a:rPr>
                <a:t>QoS</a:t>
              </a:r>
              <a:r>
                <a:rPr lang="en-US" sz="1100" dirty="0">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11ac -VHT</a:t>
              </a:r>
            </a:p>
            <a:p>
              <a:pPr algn="ctr"/>
              <a:r>
                <a:rPr lang="en-US" sz="1050" dirty="0">
                  <a:latin typeface="Tahoma" pitchFamily="34" charset="0"/>
                  <a:ea typeface="ＭＳ Ｐゴシック" charset="-128"/>
                  <a:cs typeface="Arial" pitchFamily="34" charset="0"/>
                </a:rPr>
                <a:t>&gt;1 </a:t>
              </a:r>
              <a:r>
                <a:rPr lang="en-US" sz="1050" dirty="0" err="1">
                  <a:latin typeface="Tahoma" pitchFamily="34" charset="0"/>
                  <a:ea typeface="ＭＳ Ｐゴシック" charset="-128"/>
                  <a:cs typeface="Arial" pitchFamily="34" charset="0"/>
                </a:rPr>
                <a:t>Gbps</a:t>
              </a:r>
              <a:r>
                <a:rPr lang="en-US" sz="1050" dirty="0">
                  <a:latin typeface="Tahoma" pitchFamily="34" charset="0"/>
                  <a:ea typeface="ＭＳ Ｐゴシック" charset="-128"/>
                  <a:cs typeface="Arial" pitchFamily="34" charset="0"/>
                </a:rPr>
                <a:t> @ 5GHz</a:t>
              </a: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11ad - VHT</a:t>
              </a:r>
            </a:p>
            <a:p>
              <a:pPr algn="ctr"/>
              <a:r>
                <a:rPr lang="en-US" sz="1000" dirty="0">
                  <a:latin typeface="Tahoma" pitchFamily="34" charset="0"/>
                  <a:ea typeface="ＭＳ Ｐゴシック" charset="-128"/>
                  <a:cs typeface="Arial" pitchFamily="34" charset="0"/>
                </a:rPr>
                <a:t>&gt;1 </a:t>
              </a:r>
              <a:r>
                <a:rPr lang="en-US" sz="1000" dirty="0" err="1">
                  <a:latin typeface="Tahoma" pitchFamily="34" charset="0"/>
                  <a:ea typeface="ＭＳ Ｐゴシック" charset="-128"/>
                  <a:cs typeface="Arial" pitchFamily="34" charset="0"/>
                </a:rPr>
                <a:t>Gbps</a:t>
              </a:r>
              <a:r>
                <a:rPr lang="en-US" sz="1000" dirty="0">
                  <a:latin typeface="Tahoma" pitchFamily="34" charset="0"/>
                  <a:ea typeface="ＭＳ Ｐゴシック" charset="-128"/>
                  <a:cs typeface="Arial" pitchFamily="34" charset="0"/>
                </a:rPr>
                <a:t> @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11af</a:t>
              </a:r>
            </a:p>
            <a:p>
              <a:pPr algn="ctr"/>
              <a:r>
                <a:rPr lang="en-US" sz="1100" dirty="0">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4184304" y="314728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6" name="Footer Placeholder 5"/>
          <p:cNvSpPr>
            <a:spLocks noGrp="1"/>
          </p:cNvSpPr>
          <p:nvPr>
            <p:ph type="ftr" sz="quarter" idx="11"/>
          </p:nvPr>
        </p:nvSpPr>
        <p:spPr/>
        <p:txBody>
          <a:bodyPr/>
          <a:lstStyle/>
          <a:p>
            <a:pPr>
              <a:defRPr/>
            </a:pPr>
            <a:r>
              <a:rPr lang="en-US" smtClean="0"/>
              <a:t>Dorothy Stanley, HP Enterprise</a:t>
            </a:r>
            <a:endParaRPr lang="en-US"/>
          </a:p>
        </p:txBody>
      </p:sp>
      <p:sp>
        <p:nvSpPr>
          <p:cNvPr id="7" name="Date Placeholder 6"/>
          <p:cNvSpPr>
            <a:spLocks noGrp="1"/>
          </p:cNvSpPr>
          <p:nvPr>
            <p:ph type="dt" sz="half" idx="10"/>
          </p:nvPr>
        </p:nvSpPr>
        <p:spPr/>
        <p:txBody>
          <a:bodyPr/>
          <a:lstStyle/>
          <a:p>
            <a:pPr>
              <a:defRPr/>
            </a:pPr>
            <a:r>
              <a:rPr lang="en-US" smtClean="0"/>
              <a:t>January 2022</a:t>
            </a:r>
            <a:endParaRPr lang="en-US" dirty="0"/>
          </a:p>
        </p:txBody>
      </p:sp>
      <p:sp>
        <p:nvSpPr>
          <p:cNvPr id="47" name="Text Box 6"/>
          <p:cNvSpPr txBox="1">
            <a:spLocks noChangeArrowheads="1"/>
          </p:cNvSpPr>
          <p:nvPr/>
        </p:nvSpPr>
        <p:spPr bwMode="auto">
          <a:xfrm rot="16200000">
            <a:off x="157395" y="4593854"/>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PHY &amp; MAC</a:t>
            </a:r>
            <a:endParaRPr lang="en-US" sz="2000"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9144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9144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6858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4575865" y="686091"/>
            <a:ext cx="2754440"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-2012</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11w</a:t>
              </a:r>
            </a:p>
            <a:p>
              <a:pPr algn="ctr"/>
              <a:r>
                <a:rPr lang="en-US" sz="1000" dirty="0">
                  <a:latin typeface="Tahoma" pitchFamily="34" charset="0"/>
                  <a:ea typeface="ＭＳ Ｐゴシック" charset="-128"/>
                  <a:cs typeface="Arial" pitchFamily="34" charset="0"/>
                </a:rPr>
                <a:t>Management</a:t>
              </a:r>
            </a:p>
            <a:p>
              <a:pPr algn="ctr"/>
              <a:r>
                <a:rPr lang="en-US" sz="1000" dirty="0">
                  <a:latin typeface="Tahoma" pitchFamily="34" charset="0"/>
                  <a:ea typeface="ＭＳ Ｐゴシック" charset="-128"/>
                  <a:cs typeface="Arial" pitchFamily="34" charset="0"/>
                </a:rPr>
                <a:t>Frame </a:t>
              </a:r>
            </a:p>
            <a:p>
              <a:pPr algn="ctr"/>
              <a:r>
                <a:rPr lang="en-US" sz="1000" dirty="0">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11k</a:t>
              </a:r>
            </a:p>
            <a:p>
              <a:pPr algn="ctr"/>
              <a:r>
                <a:rPr lang="en-US" sz="1000" dirty="0">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11r</a:t>
              </a:r>
            </a:p>
            <a:p>
              <a:pPr algn="ctr"/>
              <a:r>
                <a:rPr lang="en-US" sz="1000" dirty="0">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11v</a:t>
              </a:r>
            </a:p>
            <a:p>
              <a:pPr algn="ctr"/>
              <a:r>
                <a:rPr lang="en-US" sz="1000" dirty="0">
                  <a:latin typeface="Tahoma" pitchFamily="34" charset="0"/>
                  <a:ea typeface="ＭＳ Ｐゴシック" charset="-128"/>
                  <a:cs typeface="Arial" pitchFamily="34" charset="0"/>
                </a:rPr>
                <a:t>Network</a:t>
              </a:r>
            </a:p>
            <a:p>
              <a:pPr algn="ctr"/>
              <a:r>
                <a:rPr lang="en-US" sz="1000" dirty="0">
                  <a:latin typeface="Tahoma" pitchFamily="34" charset="0"/>
                  <a:ea typeface="ＭＳ Ｐゴシック" charset="-128"/>
                  <a:cs typeface="Arial" pitchFamily="34" charset="0"/>
                </a:rPr>
                <a:t>Management</a:t>
              </a:r>
            </a:p>
            <a:p>
              <a:pPr algn="ctr"/>
              <a:endParaRPr lang="en-US" sz="1000"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11s</a:t>
              </a:r>
            </a:p>
            <a:p>
              <a:pPr algn="ctr"/>
              <a:r>
                <a:rPr lang="en-US" sz="1000" dirty="0">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11u</a:t>
              </a:r>
            </a:p>
            <a:p>
              <a:pPr algn="ctr"/>
              <a:r>
                <a:rPr lang="en-US" sz="1000" dirty="0">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Tahoma" pitchFamily="34" charset="0"/>
                  <a:cs typeface="Tahoma" pitchFamily="34" charset="0"/>
                </a:rPr>
                <a:t>11y</a:t>
              </a:r>
            </a:p>
            <a:p>
              <a:pPr algn="ctr" eaLnBrk="0" hangingPunct="0"/>
              <a:r>
                <a:rPr lang="en-US" sz="1000" dirty="0">
                  <a:solidFill>
                    <a:srgbClr val="000000"/>
                  </a:solidFill>
                  <a:latin typeface="Tahoma" pitchFamily="34" charset="0"/>
                  <a:ea typeface="Tahoma" pitchFamily="34" charset="0"/>
                  <a:cs typeface="Tahoma" pitchFamily="34" charset="0"/>
                </a:rPr>
                <a:t>Contention</a:t>
              </a:r>
            </a:p>
            <a:p>
              <a:pPr algn="ctr" eaLnBrk="0" hangingPunct="0"/>
              <a:r>
                <a:rPr lang="en-US" sz="1000" dirty="0">
                  <a:solidFill>
                    <a:srgbClr val="000000"/>
                  </a:solidFill>
                  <a:latin typeface="Tahoma" pitchFamily="34" charset="0"/>
                  <a:ea typeface="Tahoma" pitchFamily="34" charset="0"/>
                  <a:cs typeface="Tahoma" pitchFamily="34" charset="0"/>
                </a:rPr>
                <a:t>Based</a:t>
              </a:r>
            </a:p>
            <a:p>
              <a:pPr algn="ctr" eaLnBrk="0" hangingPunct="0"/>
              <a:r>
                <a:rPr lang="en-US" sz="1000" dirty="0">
                  <a:solidFill>
                    <a:srgbClr val="000000"/>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11n</a:t>
              </a:r>
            </a:p>
            <a:p>
              <a:pPr algn="ctr"/>
              <a:r>
                <a:rPr lang="en-US" sz="1000" dirty="0">
                  <a:latin typeface="Tahoma" pitchFamily="34" charset="0"/>
                  <a:ea typeface="ＭＳ Ｐゴシック" charset="-128"/>
                  <a:cs typeface="Arial" pitchFamily="34" charset="0"/>
                </a:rPr>
                <a:t>High </a:t>
              </a:r>
            </a:p>
            <a:p>
              <a:pPr algn="ctr"/>
              <a:r>
                <a:rPr lang="en-US" sz="1000" dirty="0">
                  <a:latin typeface="Tahoma" pitchFamily="34" charset="0"/>
                  <a:ea typeface="ＭＳ Ｐゴシック" charset="-128"/>
                  <a:cs typeface="Arial" pitchFamily="34" charset="0"/>
                </a:rPr>
                <a:t>Throughput</a:t>
              </a:r>
            </a:p>
            <a:p>
              <a:pPr algn="ctr"/>
              <a:r>
                <a:rPr lang="en-US" sz="1000" dirty="0">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11z</a:t>
              </a:r>
            </a:p>
            <a:p>
              <a:pPr algn="ctr"/>
              <a:r>
                <a:rPr lang="en-US" sz="1000" dirty="0">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11p</a:t>
              </a:r>
            </a:p>
            <a:p>
              <a:pPr algn="ctr"/>
              <a:r>
                <a:rPr lang="en-US" sz="1000" dirty="0">
                  <a:latin typeface="Tahoma" pitchFamily="34" charset="0"/>
                  <a:ea typeface="ＭＳ Ｐゴシック" charset="-128"/>
                  <a:cs typeface="Arial" pitchFamily="34" charset="0"/>
                </a:rPr>
                <a:t>WAVE</a:t>
              </a:r>
            </a:p>
          </p:txBody>
        </p:sp>
      </p:grpSp>
      <p:sp>
        <p:nvSpPr>
          <p:cNvPr id="50" name="Right Arrow 49"/>
          <p:cNvSpPr/>
          <p:nvPr/>
        </p:nvSpPr>
        <p:spPr bwMode="auto">
          <a:xfrm rot="10800000">
            <a:off x="7178991"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4" name="Group 3"/>
          <p:cNvGrpSpPr/>
          <p:nvPr/>
        </p:nvGrpSpPr>
        <p:grpSpPr>
          <a:xfrm>
            <a:off x="7541801" y="733396"/>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-2007</a:t>
              </a: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11g</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11e</a:t>
              </a:r>
            </a:p>
            <a:p>
              <a:pPr algn="ctr"/>
              <a:r>
                <a:rPr lang="en-US" sz="1000" dirty="0" err="1">
                  <a:latin typeface="Tahoma" pitchFamily="34" charset="0"/>
                  <a:ea typeface="ＭＳ Ｐゴシック" charset="-128"/>
                  <a:cs typeface="Arial" pitchFamily="34" charset="0"/>
                </a:rPr>
                <a:t>QoS</a:t>
              </a:r>
              <a:endParaRPr lang="en-US" sz="1000" dirty="0">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11i</a:t>
              </a:r>
            </a:p>
            <a:p>
              <a:pPr algn="ctr"/>
              <a:r>
                <a:rPr lang="en-US" sz="1000" dirty="0">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11h</a:t>
              </a:r>
            </a:p>
            <a:p>
              <a:pPr algn="ctr"/>
              <a:r>
                <a:rPr lang="en-US" sz="1000" dirty="0">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11j</a:t>
              </a:r>
            </a:p>
            <a:p>
              <a:pPr algn="ctr"/>
              <a:r>
                <a:rPr lang="en-US" sz="1000" dirty="0">
                  <a:latin typeface="Tahoma" pitchFamily="34" charset="0"/>
                  <a:ea typeface="ＭＳ Ｐゴシック" charset="-128"/>
                  <a:cs typeface="Arial" pitchFamily="34" charset="0"/>
                </a:rPr>
                <a:t>JP bands</a:t>
              </a:r>
              <a:r>
                <a:rPr lang="en-US" sz="1000" dirty="0">
                  <a:solidFill>
                    <a:schemeClr val="bg1"/>
                  </a:solidFill>
                  <a:latin typeface="Tahoma" pitchFamily="34" charset="0"/>
                  <a:ea typeface="ＭＳ Ｐゴシック" charset="-128"/>
                  <a:cs typeface="Arial" pitchFamily="34" charset="0"/>
                </a:rPr>
                <a:t> </a:t>
              </a:r>
            </a:p>
          </p:txBody>
        </p:sp>
        <p:sp>
          <p:nvSpPr>
            <p:cNvPr id="40" name="AutoShape 18"/>
            <p:cNvSpPr>
              <a:spLocks noChangeArrowheads="1"/>
            </p:cNvSpPr>
            <p:nvPr/>
          </p:nvSpPr>
          <p:spPr bwMode="auto">
            <a:xfrm>
              <a:off x="2922200" y="2699543"/>
              <a:ext cx="998408" cy="376238"/>
            </a:xfrm>
            <a:prstGeom prst="cube">
              <a:avLst>
                <a:gd name="adj" fmla="val 6597"/>
              </a:avLst>
            </a:prstGeom>
            <a:solidFill>
              <a:schemeClr val="bg2">
                <a:lumMod val="20000"/>
                <a:lumOff val="80000"/>
              </a:schemeClr>
            </a:solidFill>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dirty="0">
                  <a:solidFill>
                    <a:schemeClr val="bg2">
                      <a:lumMod val="75000"/>
                    </a:schemeClr>
                  </a:solidFill>
                  <a:latin typeface="Tahoma" pitchFamily="34" charset="0"/>
                  <a:ea typeface="ＭＳ Ｐゴシック" charset="-128"/>
                  <a:cs typeface="Arial" charset="0"/>
                </a:rPr>
                <a:t>11f </a:t>
              </a:r>
            </a:p>
            <a:p>
              <a:pPr algn="ctr">
                <a:defRPr/>
              </a:pPr>
              <a:r>
                <a:rPr lang="en-US" sz="1000" dirty="0">
                  <a:solidFill>
                    <a:schemeClr val="bg2">
                      <a:lumMod val="75000"/>
                    </a:schemeClr>
                  </a:solidFill>
                  <a:latin typeface="Tahoma" pitchFamily="34" charset="0"/>
                  <a:ea typeface="ＭＳ Ｐゴシック" charset="-128"/>
                  <a:cs typeface="Arial" charset="0"/>
                </a:rPr>
                <a:t>Inter AP </a:t>
              </a:r>
            </a:p>
          </p:txBody>
        </p:sp>
      </p:grpSp>
      <p:sp>
        <p:nvSpPr>
          <p:cNvPr id="5" name="Right Arrow 4"/>
          <p:cNvSpPr/>
          <p:nvPr/>
        </p:nvSpPr>
        <p:spPr bwMode="auto">
          <a:xfrm rot="10800000">
            <a:off x="8891447"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8" name="Group 7"/>
          <p:cNvGrpSpPr/>
          <p:nvPr/>
        </p:nvGrpSpPr>
        <p:grpSpPr>
          <a:xfrm>
            <a:off x="9205088" y="733396"/>
            <a:ext cx="1175220"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 </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11b</a:t>
              </a:r>
            </a:p>
            <a:p>
              <a:pPr algn="ctr"/>
              <a:r>
                <a:rPr lang="en-US" sz="1000" dirty="0">
                  <a:latin typeface="Tahoma" pitchFamily="34" charset="0"/>
                  <a:ea typeface="ＭＳ Ｐゴシック" charset="-128"/>
                  <a:cs typeface="Arial" pitchFamily="34" charset="0"/>
                </a:rPr>
                <a:t>11 Mbps</a:t>
              </a:r>
            </a:p>
            <a:p>
              <a:pPr algn="ctr"/>
              <a:r>
                <a:rPr lang="en-US" sz="1000" dirty="0">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11d</a:t>
              </a:r>
            </a:p>
            <a:p>
              <a:pPr algn="ctr"/>
              <a:r>
                <a:rPr lang="en-US" sz="1000" dirty="0">
                  <a:latin typeface="Tahoma" pitchFamily="34" charset="0"/>
                  <a:ea typeface="ＭＳ Ｐゴシック" charset="-128"/>
                  <a:cs typeface="Arial" pitchFamily="34" charset="0"/>
                </a:rPr>
                <a:t>Intl roaming</a:t>
              </a:r>
              <a:r>
                <a:rPr lang="en-US" sz="1000" dirty="0">
                  <a:solidFill>
                    <a:schemeClr val="bg1"/>
                  </a:solidFill>
                  <a:latin typeface="Tahoma" pitchFamily="34" charset="0"/>
                  <a:ea typeface="ＭＳ Ｐゴシック" charset="-128"/>
                  <a:cs typeface="Arial" pitchFamily="34" charset="0"/>
                </a:rPr>
                <a:t> </a:t>
              </a:r>
            </a:p>
          </p:txBody>
        </p:sp>
      </p:grpSp>
      <p:sp>
        <p:nvSpPr>
          <p:cNvPr id="55" name="Right Arrow 54"/>
          <p:cNvSpPr/>
          <p:nvPr/>
        </p:nvSpPr>
        <p:spPr bwMode="auto">
          <a:xfrm rot="10800000">
            <a:off x="10158785" y="3079053"/>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32785" name="AutoShape 12"/>
          <p:cNvSpPr>
            <a:spLocks noChangeArrowheads="1"/>
          </p:cNvSpPr>
          <p:nvPr/>
        </p:nvSpPr>
        <p:spPr bwMode="auto">
          <a:xfrm>
            <a:off x="10591800" y="1421170"/>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IEEE</a:t>
            </a:r>
          </a:p>
          <a:p>
            <a:pPr algn="ctr"/>
            <a:r>
              <a:rPr lang="en-US" sz="1400" dirty="0" err="1">
                <a:latin typeface="Arial" panose="020B0604020202020204" pitchFamily="34" charset="0"/>
                <a:cs typeface="Arial" panose="020B0604020202020204" pitchFamily="34" charset="0"/>
              </a:rPr>
              <a:t>Std</a:t>
            </a:r>
            <a:endParaRPr lang="en-US" sz="1400" dirty="0">
              <a:latin typeface="Arial" panose="020B0604020202020204" pitchFamily="34" charset="0"/>
              <a:cs typeface="Arial" panose="020B0604020202020204" pitchFamily="34" charset="0"/>
            </a:endParaRPr>
          </a:p>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 -1997</a:t>
            </a:r>
          </a:p>
          <a:p>
            <a:pPr algn="ctr"/>
            <a:endParaRPr lang="en-US" sz="1000" dirty="0">
              <a:latin typeface="Tahoma" pitchFamily="34" charset="0"/>
              <a:ea typeface="ＭＳ Ｐゴシック" charset="-128"/>
              <a:cs typeface="Arial" pitchFamily="34" charset="0"/>
            </a:endParaRPr>
          </a:p>
        </p:txBody>
      </p:sp>
      <p:sp>
        <p:nvSpPr>
          <p:cNvPr id="9" name="Slide Number Placeholder 8"/>
          <p:cNvSpPr>
            <a:spLocks noGrp="1"/>
          </p:cNvSpPr>
          <p:nvPr>
            <p:ph type="sldNum" sz="quarter" idx="12"/>
          </p:nvPr>
        </p:nvSpPr>
        <p:spPr/>
        <p:txBody>
          <a:bodyPr/>
          <a:lstStyle/>
          <a:p>
            <a:pPr>
              <a:defRPr/>
            </a:pPr>
            <a:r>
              <a:rPr lang="en-US" smtClean="0"/>
              <a:t>Slide </a:t>
            </a:r>
            <a:fld id="{3FBD1F51-5136-477F-A21E-BB3B46CB0CD8}" type="slidenum">
              <a:rPr lang="en-US" smtClean="0"/>
              <a:pPr>
                <a:defRPr/>
              </a:pPr>
              <a:t>16</a:t>
            </a:fld>
            <a:endParaRPr lang="en-US"/>
          </a:p>
        </p:txBody>
      </p:sp>
      <p:grpSp>
        <p:nvGrpSpPr>
          <p:cNvPr id="49" name="Group 48"/>
          <p:cNvGrpSpPr/>
          <p:nvPr/>
        </p:nvGrpSpPr>
        <p:grpSpPr>
          <a:xfrm>
            <a:off x="911599" y="710932"/>
            <a:ext cx="1676400" cy="5218420"/>
            <a:chOff x="7391400" y="706218"/>
            <a:chExt cx="1676400" cy="5218420"/>
          </a:xfrm>
        </p:grpSpPr>
        <p:sp>
          <p:nvSpPr>
            <p:cNvPr id="52"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a:t>
              </a:r>
              <a:r>
                <a:rPr lang="en-US" sz="1400" dirty="0" smtClean="0">
                  <a:latin typeface="Arial" panose="020B0604020202020204" pitchFamily="34" charset="0"/>
                  <a:cs typeface="Arial" panose="020B0604020202020204" pitchFamily="34" charset="0"/>
                </a:rPr>
                <a:t>2020</a:t>
              </a:r>
              <a:endParaRPr lang="en-US" sz="1400" dirty="0">
                <a:latin typeface="Arial" panose="020B0604020202020204" pitchFamily="34" charset="0"/>
                <a:cs typeface="Arial" panose="020B0604020202020204" pitchFamily="34" charset="0"/>
              </a:endParaRPr>
            </a:p>
          </p:txBody>
        </p:sp>
        <p:sp>
          <p:nvSpPr>
            <p:cNvPr id="53"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11aq</a:t>
              </a:r>
              <a:endParaRPr lang="en-US" sz="1100" dirty="0">
                <a:latin typeface="Tahoma" pitchFamily="34" charset="0"/>
                <a:ea typeface="ＭＳ Ｐゴシック" charset="-128"/>
                <a:cs typeface="Arial" pitchFamily="34" charset="0"/>
              </a:endParaRPr>
            </a:p>
            <a:p>
              <a:pPr algn="ctr"/>
              <a:r>
                <a:rPr lang="en-US" sz="1100" dirty="0" smtClean="0">
                  <a:latin typeface="Tahoma" pitchFamily="34" charset="0"/>
                  <a:ea typeface="ＭＳ Ｐゴシック" charset="-128"/>
                  <a:cs typeface="Arial" pitchFamily="34" charset="0"/>
                </a:rPr>
                <a:t>Pre Association</a:t>
              </a:r>
            </a:p>
            <a:p>
              <a:pPr algn="ctr"/>
              <a:r>
                <a:rPr lang="en-US" sz="1100" dirty="0" smtClean="0">
                  <a:latin typeface="Tahoma" pitchFamily="34" charset="0"/>
                  <a:ea typeface="ＭＳ Ｐゴシック" charset="-128"/>
                  <a:cs typeface="Arial" pitchFamily="34" charset="0"/>
                </a:rPr>
                <a:t>Discovery</a:t>
              </a:r>
              <a:endParaRPr lang="en-US" sz="1100" dirty="0">
                <a:latin typeface="Tahoma" pitchFamily="34" charset="0"/>
                <a:ea typeface="ＭＳ Ｐゴシック" charset="-128"/>
                <a:cs typeface="Arial" pitchFamily="34" charset="0"/>
              </a:endParaRPr>
            </a:p>
          </p:txBody>
        </p:sp>
        <p:sp>
          <p:nvSpPr>
            <p:cNvPr id="56"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11ak</a:t>
              </a:r>
              <a:endParaRPr lang="en-US" sz="1100" dirty="0">
                <a:latin typeface="Tahoma" pitchFamily="34" charset="0"/>
                <a:ea typeface="ＭＳ Ｐゴシック" charset="-128"/>
                <a:cs typeface="Arial" pitchFamily="34" charset="0"/>
              </a:endParaRPr>
            </a:p>
            <a:p>
              <a:pPr algn="ctr"/>
              <a:r>
                <a:rPr lang="en-US" sz="1100" dirty="0" smtClean="0">
                  <a:latin typeface="Tahoma" pitchFamily="34" charset="0"/>
                  <a:ea typeface="ＭＳ Ｐゴシック" charset="-128"/>
                  <a:cs typeface="Arial" pitchFamily="34" charset="0"/>
                </a:rPr>
                <a:t>General Link</a:t>
              </a:r>
              <a:endParaRPr lang="en-US" sz="1100" dirty="0">
                <a:latin typeface="Tahoma" pitchFamily="34" charset="0"/>
                <a:ea typeface="ＭＳ Ｐゴシック" charset="-128"/>
                <a:cs typeface="Arial" pitchFamily="34" charset="0"/>
              </a:endParaRPr>
            </a:p>
          </p:txBody>
        </p:sp>
        <p:sp>
          <p:nvSpPr>
            <p:cNvPr id="57" name="AutoShape 41"/>
            <p:cNvSpPr>
              <a:spLocks noChangeArrowheads="1"/>
            </p:cNvSpPr>
            <p:nvPr/>
          </p:nvSpPr>
          <p:spPr bwMode="auto">
            <a:xfrm>
              <a:off x="7550534" y="395570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smtClean="0">
                  <a:latin typeface="Tahoma" pitchFamily="34" charset="0"/>
                  <a:ea typeface="ＭＳ Ｐゴシック" charset="-128"/>
                  <a:cs typeface="Arial" pitchFamily="34" charset="0"/>
                </a:rPr>
                <a:t>11ah </a:t>
              </a:r>
            </a:p>
            <a:p>
              <a:pPr algn="ctr"/>
              <a:r>
                <a:rPr lang="en-US" sz="1050" dirty="0" smtClean="0">
                  <a:latin typeface="Tahoma" pitchFamily="34" charset="0"/>
                  <a:ea typeface="ＭＳ Ｐゴシック" charset="-128"/>
                  <a:cs typeface="Arial" pitchFamily="34" charset="0"/>
                </a:rPr>
                <a:t>Sub 1 GHz</a:t>
              </a:r>
              <a:endParaRPr lang="en-US" sz="1050" dirty="0">
                <a:latin typeface="Tahoma" pitchFamily="34" charset="0"/>
                <a:ea typeface="ＭＳ Ｐゴシック" charset="-128"/>
                <a:cs typeface="Arial" pitchFamily="34" charset="0"/>
              </a:endParaRPr>
            </a:p>
          </p:txBody>
        </p:sp>
        <p:sp>
          <p:nvSpPr>
            <p:cNvPr id="58" name="AutoShape 41"/>
            <p:cNvSpPr>
              <a:spLocks noChangeArrowheads="1"/>
            </p:cNvSpPr>
            <p:nvPr/>
          </p:nvSpPr>
          <p:spPr bwMode="auto">
            <a:xfrm>
              <a:off x="7556884" y="4537466"/>
              <a:ext cx="1301750" cy="51128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smtClean="0">
                  <a:latin typeface="Tahoma" pitchFamily="34" charset="0"/>
                  <a:ea typeface="ＭＳ Ｐゴシック" charset="-128"/>
                  <a:cs typeface="Arial" pitchFamily="34" charset="0"/>
                </a:rPr>
                <a:t>11aj </a:t>
              </a:r>
            </a:p>
            <a:p>
              <a:pPr algn="ctr"/>
              <a:r>
                <a:rPr lang="en-US" sz="1000" dirty="0" smtClean="0">
                  <a:latin typeface="Tahoma" pitchFamily="34" charset="0"/>
                  <a:ea typeface="ＭＳ Ｐゴシック" charset="-128"/>
                  <a:cs typeface="Arial" pitchFamily="34" charset="0"/>
                </a:rPr>
                <a:t>China millimeter </a:t>
              </a:r>
            </a:p>
            <a:p>
              <a:pPr algn="ctr"/>
              <a:r>
                <a:rPr lang="en-US" sz="1000" dirty="0" smtClean="0">
                  <a:latin typeface="Tahoma" pitchFamily="34" charset="0"/>
                  <a:ea typeface="ＭＳ Ｐゴシック" charset="-128"/>
                  <a:cs typeface="Arial" pitchFamily="34" charset="0"/>
                </a:rPr>
                <a:t>wave</a:t>
              </a:r>
              <a:endParaRPr lang="en-US" sz="1000" dirty="0">
                <a:latin typeface="Tahoma" pitchFamily="34" charset="0"/>
                <a:ea typeface="ＭＳ Ｐゴシック" charset="-128"/>
                <a:cs typeface="Arial" pitchFamily="34" charset="0"/>
              </a:endParaRPr>
            </a:p>
          </p:txBody>
        </p:sp>
        <p:sp>
          <p:nvSpPr>
            <p:cNvPr id="59" name="AutoShape 9"/>
            <p:cNvSpPr>
              <a:spLocks noChangeArrowheads="1"/>
            </p:cNvSpPr>
            <p:nvPr/>
          </p:nvSpPr>
          <p:spPr bwMode="auto">
            <a:xfrm>
              <a:off x="7524738" y="2460542"/>
              <a:ext cx="1294732" cy="6048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11ai</a:t>
              </a:r>
              <a:endParaRPr lang="en-US" sz="1100" dirty="0">
                <a:latin typeface="Tahoma" pitchFamily="34" charset="0"/>
                <a:ea typeface="ＭＳ Ｐゴシック" charset="-128"/>
                <a:cs typeface="Arial" pitchFamily="34" charset="0"/>
              </a:endParaRPr>
            </a:p>
            <a:p>
              <a:pPr algn="ctr"/>
              <a:r>
                <a:rPr lang="en-US" sz="1100" dirty="0" smtClean="0">
                  <a:latin typeface="Tahoma" pitchFamily="34" charset="0"/>
                  <a:ea typeface="ＭＳ Ｐゴシック" charset="-128"/>
                  <a:cs typeface="Arial" pitchFamily="34" charset="0"/>
                </a:rPr>
                <a:t>Fast Initial Link </a:t>
              </a:r>
            </a:p>
            <a:p>
              <a:pPr algn="ctr"/>
              <a:r>
                <a:rPr lang="en-US" sz="1100" dirty="0" smtClean="0">
                  <a:latin typeface="Tahoma" pitchFamily="34" charset="0"/>
                  <a:ea typeface="ＭＳ Ｐゴシック" charset="-128"/>
                  <a:cs typeface="Arial" pitchFamily="34" charset="0"/>
                </a:rPr>
                <a:t>Setup</a:t>
              </a:r>
              <a:endParaRPr lang="en-US" sz="1100" dirty="0">
                <a:latin typeface="Tahoma" pitchFamily="34" charset="0"/>
                <a:ea typeface="ＭＳ Ｐゴシック" charset="-128"/>
                <a:cs typeface="Arial" pitchFamily="34" charset="0"/>
              </a:endParaRPr>
            </a:p>
          </p:txBody>
        </p:sp>
      </p:grpSp>
      <p:sp>
        <p:nvSpPr>
          <p:cNvPr id="60" name="Right Arrow 59"/>
          <p:cNvSpPr/>
          <p:nvPr/>
        </p:nvSpPr>
        <p:spPr bwMode="auto">
          <a:xfrm rot="10800000">
            <a:off x="2352404" y="3094275"/>
            <a:ext cx="392235"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12" name="Right Arrow 11"/>
          <p:cNvSpPr/>
          <p:nvPr/>
        </p:nvSpPr>
        <p:spPr bwMode="auto">
          <a:xfrm>
            <a:off x="304800" y="2140857"/>
            <a:ext cx="533400" cy="324399"/>
          </a:xfrm>
          <a:prstGeom prst="rightArrow">
            <a:avLst/>
          </a:prstGeom>
          <a:solidFill>
            <a:schemeClr val="accent3">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549967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09800" y="685803"/>
            <a:ext cx="7772400" cy="649287"/>
          </a:xfrm>
        </p:spPr>
        <p:txBody>
          <a:bodyPr/>
          <a:lstStyle/>
          <a:p>
            <a:r>
              <a:rPr lang="en-US" dirty="0" smtClean="0"/>
              <a:t>M4.1.4 IEEE 802.11 Standards Pipeline</a:t>
            </a:r>
          </a:p>
        </p:txBody>
      </p:sp>
      <p:sp>
        <p:nvSpPr>
          <p:cNvPr id="30723" name="Text Box 3"/>
          <p:cNvSpPr txBox="1">
            <a:spLocks noChangeArrowheads="1"/>
          </p:cNvSpPr>
          <p:nvPr/>
        </p:nvSpPr>
        <p:spPr bwMode="auto">
          <a:xfrm>
            <a:off x="1677631" y="5182748"/>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 &amp; PHY</a:t>
            </a:r>
            <a:endParaRPr lang="en-US" sz="2000"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6758459" y="5965584"/>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smtClean="0">
                <a:latin typeface="Tahoma" pitchFamily="34" charset="0"/>
                <a:ea typeface="ＭＳ Ｐゴシック" charset="-128"/>
                <a:cs typeface="Arial" pitchFamily="34" charset="0"/>
              </a:rPr>
              <a:t>SA</a:t>
            </a:r>
            <a:endParaRPr lang="en-US" sz="1200" dirty="0">
              <a:latin typeface="Tahoma" pitchFamily="34" charset="0"/>
              <a:ea typeface="ＭＳ Ｐゴシック" charset="-128"/>
              <a:cs typeface="Arial" pitchFamily="34" charset="0"/>
            </a:endParaRP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572135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1990727" y="1526033"/>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2871000"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3411540"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9294619" y="5939138"/>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5332138"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6927076"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2798766"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4541841"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4008917"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760538"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2221687"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7759303" y="595752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9264" name="Cloud"/>
          <p:cNvSpPr>
            <a:spLocks noChangeAspect="1" noEditPoints="1" noChangeArrowheads="1"/>
          </p:cNvSpPr>
          <p:nvPr/>
        </p:nvSpPr>
        <p:spPr bwMode="auto">
          <a:xfrm>
            <a:off x="1371600" y="2184403"/>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a:extLst/>
        </p:spPr>
        <p:txBody>
          <a:bodyPr/>
          <a:lstStyle/>
          <a:p>
            <a:pPr eaLnBrk="0" hangingPunct="0">
              <a:defRPr/>
            </a:pPr>
            <a:endParaRPr lang="en-US"/>
          </a:p>
        </p:txBody>
      </p:sp>
      <p:sp>
        <p:nvSpPr>
          <p:cNvPr id="30765" name="AutoShape 46"/>
          <p:cNvSpPr>
            <a:spLocks noChangeArrowheads="1"/>
          </p:cNvSpPr>
          <p:nvPr/>
        </p:nvSpPr>
        <p:spPr bwMode="auto">
          <a:xfrm>
            <a:off x="1676400" y="3278187"/>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42" name="AutoShape 46"/>
          <p:cNvSpPr>
            <a:spLocks noChangeArrowheads="1"/>
          </p:cNvSpPr>
          <p:nvPr/>
        </p:nvSpPr>
        <p:spPr bwMode="auto">
          <a:xfrm>
            <a:off x="8020990" y="3660948"/>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802.11ax</a:t>
            </a:r>
          </a:p>
          <a:p>
            <a:pPr algn="ctr"/>
            <a:r>
              <a:rPr lang="en-US" sz="1200" dirty="0">
                <a:latin typeface="Tahoma" pitchFamily="34" charset="0"/>
                <a:ea typeface="ＭＳ Ｐゴシック" charset="-128"/>
                <a:cs typeface="Arial" pitchFamily="34" charset="0"/>
              </a:rPr>
              <a:t>HEW</a:t>
            </a:r>
          </a:p>
        </p:txBody>
      </p:sp>
      <p:sp>
        <p:nvSpPr>
          <p:cNvPr id="45" name="AutoShape 46"/>
          <p:cNvSpPr>
            <a:spLocks noChangeArrowheads="1"/>
          </p:cNvSpPr>
          <p:nvPr/>
        </p:nvSpPr>
        <p:spPr bwMode="auto">
          <a:xfrm>
            <a:off x="8020990" y="4262400"/>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802.11ay</a:t>
            </a:r>
          </a:p>
          <a:p>
            <a:pPr algn="ctr"/>
            <a:r>
              <a:rPr lang="en-US" sz="1200" dirty="0">
                <a:latin typeface="Tahoma" pitchFamily="34" charset="0"/>
                <a:ea typeface="ＭＳ Ｐゴシック" charset="-128"/>
                <a:cs typeface="Arial" pitchFamily="34" charset="0"/>
              </a:rPr>
              <a:t>NG60</a:t>
            </a:r>
          </a:p>
        </p:txBody>
      </p:sp>
      <p:sp>
        <p:nvSpPr>
          <p:cNvPr id="51" name="AutoShape 11"/>
          <p:cNvSpPr>
            <a:spLocks noChangeArrowheads="1"/>
          </p:cNvSpPr>
          <p:nvPr/>
        </p:nvSpPr>
        <p:spPr bwMode="auto">
          <a:xfrm>
            <a:off x="9294616" y="1436917"/>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a:t>
            </a:r>
            <a:r>
              <a:rPr lang="en-US" sz="1400" dirty="0" smtClean="0">
                <a:latin typeface="Arial" panose="020B0604020202020204" pitchFamily="34" charset="0"/>
                <a:cs typeface="Arial" panose="020B0604020202020204" pitchFamily="34" charset="0"/>
              </a:rPr>
              <a:t>2020</a:t>
            </a:r>
            <a:endParaRPr lang="en-US" sz="1400" dirty="0">
              <a:latin typeface="Arial" panose="020B0604020202020204" pitchFamily="34" charset="0"/>
              <a:cs typeface="Arial" panose="020B0604020202020204" pitchFamily="34" charset="0"/>
            </a:endParaRPr>
          </a:p>
        </p:txBody>
      </p:sp>
      <p:sp>
        <p:nvSpPr>
          <p:cNvPr id="52" name="Slide Number Placeholder 4"/>
          <p:cNvSpPr txBox="1">
            <a:spLocks/>
          </p:cNvSpPr>
          <p:nvPr/>
        </p:nvSpPr>
        <p:spPr>
          <a:xfrm>
            <a:off x="9982200" y="6629400"/>
            <a:ext cx="438150" cy="228600"/>
          </a:xfrm>
          <a:prstGeom prst="rect">
            <a:avLst/>
          </a:prstGeom>
        </p:spPr>
        <p:txBody>
          <a:bodyPr/>
          <a:lstStyle/>
          <a:p>
            <a:pPr eaLnBrk="1" fontAlgn="auto" hangingPunct="1">
              <a:spcBef>
                <a:spcPts val="0"/>
              </a:spcBef>
              <a:spcAft>
                <a:spcPts val="0"/>
              </a:spcAft>
              <a:defRPr/>
            </a:pPr>
            <a:fld id="{9DB06DC2-A86B-4567-B1B6-4A779827CDB5}" type="slidenum">
              <a:rPr lang="en-US" sz="800">
                <a:latin typeface="+mj-lt"/>
              </a:rPr>
              <a:pPr eaLnBrk="1" fontAlgn="auto" hangingPunct="1">
                <a:spcBef>
                  <a:spcPts val="0"/>
                </a:spcBef>
                <a:spcAft>
                  <a:spcPts val="0"/>
                </a:spcAft>
                <a:defRPr/>
              </a:pPr>
              <a:t>17</a:t>
            </a:fld>
            <a:endParaRPr lang="en-US" sz="800" dirty="0">
              <a:latin typeface="+mj-lt"/>
            </a:endParaRPr>
          </a:p>
        </p:txBody>
      </p:sp>
      <p:sp>
        <p:nvSpPr>
          <p:cNvPr id="4" name="Footer Placeholder 3"/>
          <p:cNvSpPr>
            <a:spLocks noGrp="1"/>
          </p:cNvSpPr>
          <p:nvPr>
            <p:ph type="ftr" sz="quarter" idx="11"/>
          </p:nvPr>
        </p:nvSpPr>
        <p:spPr/>
        <p:txBody>
          <a:bodyPr/>
          <a:lstStyle/>
          <a:p>
            <a:pPr>
              <a:defRPr/>
            </a:pPr>
            <a:r>
              <a:rPr lang="en-US" smtClean="0"/>
              <a:t>Dorothy Stanley, HP Enterprise</a:t>
            </a:r>
            <a:endParaRPr lang="en-US"/>
          </a:p>
        </p:txBody>
      </p:sp>
      <p:sp>
        <p:nvSpPr>
          <p:cNvPr id="5" name="Date Placeholder 4"/>
          <p:cNvSpPr>
            <a:spLocks noGrp="1"/>
          </p:cNvSpPr>
          <p:nvPr>
            <p:ph type="dt" sz="half" idx="10"/>
          </p:nvPr>
        </p:nvSpPr>
        <p:spPr/>
        <p:txBody>
          <a:bodyPr/>
          <a:lstStyle/>
          <a:p>
            <a:pPr>
              <a:defRPr/>
            </a:pPr>
            <a:r>
              <a:rPr lang="en-US" smtClean="0"/>
              <a:t>January 2022</a:t>
            </a:r>
            <a:endParaRPr lang="en-US" dirty="0"/>
          </a:p>
        </p:txBody>
      </p:sp>
      <p:sp>
        <p:nvSpPr>
          <p:cNvPr id="44" name="AutoShape 46"/>
          <p:cNvSpPr>
            <a:spLocks noChangeArrowheads="1"/>
          </p:cNvSpPr>
          <p:nvPr/>
        </p:nvSpPr>
        <p:spPr bwMode="auto">
          <a:xfrm>
            <a:off x="6701844" y="2895600"/>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802.11az</a:t>
            </a:r>
          </a:p>
          <a:p>
            <a:pPr algn="ctr"/>
            <a:r>
              <a:rPr lang="en-US" sz="1200" dirty="0">
                <a:latin typeface="Tahoma" pitchFamily="34" charset="0"/>
                <a:ea typeface="ＭＳ Ｐゴシック" charset="-128"/>
                <a:cs typeface="Arial" pitchFamily="34" charset="0"/>
              </a:rPr>
              <a:t>NGP</a:t>
            </a:r>
          </a:p>
        </p:txBody>
      </p:sp>
      <p:sp>
        <p:nvSpPr>
          <p:cNvPr id="46" name="AutoShape 46"/>
          <p:cNvSpPr>
            <a:spLocks noChangeArrowheads="1"/>
          </p:cNvSpPr>
          <p:nvPr/>
        </p:nvSpPr>
        <p:spPr bwMode="auto">
          <a:xfrm>
            <a:off x="7999704" y="2896763"/>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802.11ba</a:t>
            </a:r>
          </a:p>
          <a:p>
            <a:pPr algn="ctr"/>
            <a:r>
              <a:rPr lang="en-US" sz="1200" dirty="0">
                <a:latin typeface="Tahoma" pitchFamily="34" charset="0"/>
                <a:ea typeface="ＭＳ Ｐゴシック" charset="-128"/>
                <a:cs typeface="Arial" pitchFamily="34" charset="0"/>
              </a:rPr>
              <a:t>WUR</a:t>
            </a:r>
          </a:p>
        </p:txBody>
      </p:sp>
      <p:sp>
        <p:nvSpPr>
          <p:cNvPr id="48" name="AutoShape 46"/>
          <p:cNvSpPr>
            <a:spLocks noChangeArrowheads="1"/>
          </p:cNvSpPr>
          <p:nvPr/>
        </p:nvSpPr>
        <p:spPr bwMode="auto">
          <a:xfrm>
            <a:off x="4261563" y="3749664"/>
            <a:ext cx="906803" cy="54146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smtClean="0">
                <a:latin typeface="Tahoma" pitchFamily="34" charset="0"/>
                <a:ea typeface="ＭＳ Ｐゴシック" charset="-128"/>
                <a:cs typeface="Arial" pitchFamily="34" charset="0"/>
              </a:rPr>
              <a:t>802.11be </a:t>
            </a:r>
            <a:br>
              <a:rPr lang="en-US" sz="1200" dirty="0" smtClean="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E</a:t>
            </a:r>
            <a:r>
              <a:rPr lang="en-US" sz="1200" dirty="0" smtClean="0">
                <a:latin typeface="Tahoma" pitchFamily="34" charset="0"/>
                <a:ea typeface="ＭＳ Ｐゴシック" charset="-128"/>
                <a:cs typeface="Arial" pitchFamily="34" charset="0"/>
              </a:rPr>
              <a:t>HT</a:t>
            </a:r>
            <a:endParaRPr lang="en-US" sz="1200" dirty="0">
              <a:latin typeface="Tahoma" pitchFamily="34" charset="0"/>
              <a:ea typeface="ＭＳ Ｐゴシック" charset="-128"/>
              <a:cs typeface="Arial" pitchFamily="34" charset="0"/>
            </a:endParaRPr>
          </a:p>
        </p:txBody>
      </p:sp>
      <p:sp>
        <p:nvSpPr>
          <p:cNvPr id="53" name="AutoShape 27"/>
          <p:cNvSpPr>
            <a:spLocks/>
          </p:cNvSpPr>
          <p:nvPr/>
        </p:nvSpPr>
        <p:spPr bwMode="auto">
          <a:xfrm rot="-5400000">
            <a:off x="8230301"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6" name="AutoShape 46"/>
          <p:cNvSpPr>
            <a:spLocks noChangeArrowheads="1"/>
          </p:cNvSpPr>
          <p:nvPr/>
        </p:nvSpPr>
        <p:spPr bwMode="auto">
          <a:xfrm>
            <a:off x="5469626" y="1461107"/>
            <a:ext cx="931174" cy="476924"/>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err="1" smtClean="0">
                <a:latin typeface="Arial" panose="020B0604020202020204" pitchFamily="34" charset="0"/>
                <a:cs typeface="Arial" panose="020B0604020202020204" pitchFamily="34" charset="0"/>
              </a:rPr>
              <a:t>REVme</a:t>
            </a:r>
            <a:endParaRPr lang="en-US" sz="1400" dirty="0">
              <a:latin typeface="Arial" panose="020B0604020202020204" pitchFamily="34" charset="0"/>
              <a:cs typeface="Arial" panose="020B0604020202020204" pitchFamily="34" charset="0"/>
            </a:endParaRPr>
          </a:p>
        </p:txBody>
      </p:sp>
      <p:sp>
        <p:nvSpPr>
          <p:cNvPr id="37" name="AutoShape 46"/>
          <p:cNvSpPr>
            <a:spLocks noChangeArrowheads="1"/>
          </p:cNvSpPr>
          <p:nvPr/>
        </p:nvSpPr>
        <p:spPr bwMode="auto">
          <a:xfrm>
            <a:off x="5454341" y="2316229"/>
            <a:ext cx="934864"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802.11bc</a:t>
            </a:r>
          </a:p>
          <a:p>
            <a:pPr algn="ctr"/>
            <a:r>
              <a:rPr lang="en-US" sz="1200" dirty="0" smtClean="0">
                <a:latin typeface="Tahoma" pitchFamily="34" charset="0"/>
                <a:ea typeface="ＭＳ Ｐゴシック" charset="-128"/>
                <a:cs typeface="Arial" pitchFamily="34" charset="0"/>
              </a:rPr>
              <a:t>BCS</a:t>
            </a:r>
            <a:endParaRPr lang="en-US" sz="1200" dirty="0">
              <a:latin typeface="Tahoma" pitchFamily="34" charset="0"/>
              <a:ea typeface="ＭＳ Ｐゴシック" charset="-128"/>
              <a:cs typeface="Arial" pitchFamily="34" charset="0"/>
            </a:endParaRPr>
          </a:p>
        </p:txBody>
      </p:sp>
      <p:sp>
        <p:nvSpPr>
          <p:cNvPr id="39" name="AutoShape 46"/>
          <p:cNvSpPr>
            <a:spLocks noChangeArrowheads="1"/>
          </p:cNvSpPr>
          <p:nvPr/>
        </p:nvSpPr>
        <p:spPr bwMode="auto">
          <a:xfrm>
            <a:off x="5454340" y="3725976"/>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smtClean="0">
                <a:latin typeface="Tahoma" pitchFamily="34" charset="0"/>
                <a:ea typeface="ＭＳ Ｐゴシック" charset="-128"/>
                <a:cs typeface="Arial" pitchFamily="34" charset="0"/>
              </a:rPr>
              <a:t>802.11bd</a:t>
            </a:r>
            <a:br>
              <a:rPr lang="en-US" sz="1200" dirty="0" smtClean="0">
                <a:latin typeface="Tahoma" pitchFamily="34" charset="0"/>
                <a:ea typeface="ＭＳ Ｐゴシック" charset="-128"/>
                <a:cs typeface="Arial" pitchFamily="34" charset="0"/>
              </a:rPr>
            </a:br>
            <a:r>
              <a:rPr lang="en-US" sz="1200" dirty="0" smtClean="0">
                <a:latin typeface="Tahoma" pitchFamily="34" charset="0"/>
                <a:ea typeface="ＭＳ Ｐゴシック" charset="-128"/>
                <a:cs typeface="Arial" pitchFamily="34" charset="0"/>
              </a:rPr>
              <a:t> NGV</a:t>
            </a:r>
            <a:endParaRPr lang="en-US" sz="1200" dirty="0">
              <a:latin typeface="Tahoma" pitchFamily="34" charset="0"/>
              <a:ea typeface="ＭＳ Ｐゴシック" charset="-128"/>
              <a:cs typeface="Arial" pitchFamily="34" charset="0"/>
            </a:endParaRPr>
          </a:p>
        </p:txBody>
      </p:sp>
      <p:sp>
        <p:nvSpPr>
          <p:cNvPr id="40" name="AutoShape 46"/>
          <p:cNvSpPr>
            <a:spLocks noChangeArrowheads="1"/>
          </p:cNvSpPr>
          <p:nvPr/>
        </p:nvSpPr>
        <p:spPr bwMode="auto">
          <a:xfrm>
            <a:off x="5469627" y="4384948"/>
            <a:ext cx="1007374" cy="56642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smtClean="0">
                <a:latin typeface="Tahoma" pitchFamily="34" charset="0"/>
                <a:ea typeface="ＭＳ Ｐゴシック" charset="-128"/>
                <a:cs typeface="Arial" pitchFamily="34" charset="0"/>
              </a:rPr>
              <a:t>802.11bb</a:t>
            </a:r>
            <a:endParaRPr lang="en-US" sz="1200" dirty="0">
              <a:latin typeface="Tahoma" pitchFamily="34" charset="0"/>
              <a:ea typeface="ＭＳ Ｐゴシック" charset="-128"/>
              <a:cs typeface="Arial" pitchFamily="34" charset="0"/>
            </a:endParaRPr>
          </a:p>
          <a:p>
            <a:pPr algn="ctr"/>
            <a:r>
              <a:rPr lang="en-US" sz="1200" dirty="0" smtClean="0">
                <a:latin typeface="Tahoma" pitchFamily="34" charset="0"/>
                <a:ea typeface="ＭＳ Ｐゴシック" charset="-128"/>
                <a:cs typeface="Arial" pitchFamily="34" charset="0"/>
              </a:rPr>
              <a:t>LC</a:t>
            </a:r>
            <a:endParaRPr lang="en-US" sz="1200" dirty="0">
              <a:latin typeface="Tahoma" pitchFamily="34" charset="0"/>
              <a:ea typeface="ＭＳ Ｐゴシック" charset="-128"/>
              <a:cs typeface="Arial" pitchFamily="34" charset="0"/>
            </a:endParaRPr>
          </a:p>
        </p:txBody>
      </p:sp>
      <p:sp>
        <p:nvSpPr>
          <p:cNvPr id="41" name="AutoShape 46"/>
          <p:cNvSpPr>
            <a:spLocks noChangeArrowheads="1"/>
          </p:cNvSpPr>
          <p:nvPr/>
        </p:nvSpPr>
        <p:spPr bwMode="auto">
          <a:xfrm>
            <a:off x="4238421" y="2570276"/>
            <a:ext cx="929946" cy="4777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802.11bi</a:t>
            </a:r>
          </a:p>
          <a:p>
            <a:pPr algn="ctr"/>
            <a:r>
              <a:rPr lang="en-US" sz="1100" dirty="0" smtClean="0">
                <a:latin typeface="Tahoma" pitchFamily="34" charset="0"/>
                <a:ea typeface="ＭＳ Ｐゴシック" charset="-128"/>
                <a:cs typeface="Arial" pitchFamily="34" charset="0"/>
              </a:rPr>
              <a:t>EDP</a:t>
            </a:r>
            <a:endParaRPr lang="en-US" sz="1100" dirty="0">
              <a:latin typeface="Tahoma" pitchFamily="34" charset="0"/>
              <a:ea typeface="ＭＳ Ｐゴシック" charset="-128"/>
              <a:cs typeface="Arial" pitchFamily="34" charset="0"/>
            </a:endParaRPr>
          </a:p>
        </p:txBody>
      </p:sp>
      <p:sp>
        <p:nvSpPr>
          <p:cNvPr id="49" name="AutoShape 46"/>
          <p:cNvSpPr>
            <a:spLocks noChangeArrowheads="1"/>
          </p:cNvSpPr>
          <p:nvPr/>
        </p:nvSpPr>
        <p:spPr bwMode="auto">
          <a:xfrm>
            <a:off x="4261563" y="3176669"/>
            <a:ext cx="906803" cy="48093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802.11bf</a:t>
            </a:r>
            <a:br>
              <a:rPr lang="en-US" sz="1100" dirty="0" smtClean="0">
                <a:latin typeface="Tahoma" pitchFamily="34" charset="0"/>
                <a:ea typeface="ＭＳ Ｐゴシック" charset="-128"/>
                <a:cs typeface="Arial" pitchFamily="34" charset="0"/>
              </a:rPr>
            </a:br>
            <a:r>
              <a:rPr lang="en-US" sz="1100" dirty="0" smtClean="0">
                <a:latin typeface="Tahoma" pitchFamily="34" charset="0"/>
                <a:ea typeface="ＭＳ Ｐゴシック" charset="-128"/>
                <a:cs typeface="Arial" pitchFamily="34" charset="0"/>
              </a:rPr>
              <a:t>SENS</a:t>
            </a:r>
            <a:endParaRPr lang="en-US" sz="1100" dirty="0">
              <a:latin typeface="Tahoma" pitchFamily="34" charset="0"/>
              <a:ea typeface="ＭＳ Ｐゴシック" charset="-128"/>
              <a:cs typeface="Arial" pitchFamily="34" charset="0"/>
            </a:endParaRPr>
          </a:p>
        </p:txBody>
      </p:sp>
      <p:sp>
        <p:nvSpPr>
          <p:cNvPr id="2" name="Slide Number Placeholder 1"/>
          <p:cNvSpPr>
            <a:spLocks noGrp="1"/>
          </p:cNvSpPr>
          <p:nvPr>
            <p:ph type="sldNum" sz="quarter" idx="12"/>
          </p:nvPr>
        </p:nvSpPr>
        <p:spPr/>
        <p:txBody>
          <a:bodyPr/>
          <a:lstStyle/>
          <a:p>
            <a:pPr>
              <a:defRPr/>
            </a:pPr>
            <a:r>
              <a:rPr lang="en-US" smtClean="0"/>
              <a:t>Slide </a:t>
            </a:r>
            <a:fld id="{3FBD1F51-5136-477F-A21E-BB3B46CB0CD8}" type="slidenum">
              <a:rPr lang="en-US" smtClean="0"/>
              <a:pPr>
                <a:defRPr/>
              </a:pPr>
              <a:t>17</a:t>
            </a:fld>
            <a:endParaRPr lang="en-US"/>
          </a:p>
        </p:txBody>
      </p:sp>
      <p:sp>
        <p:nvSpPr>
          <p:cNvPr id="50" name="AutoShape 46"/>
          <p:cNvSpPr>
            <a:spLocks noChangeArrowheads="1"/>
          </p:cNvSpPr>
          <p:nvPr/>
        </p:nvSpPr>
        <p:spPr bwMode="auto">
          <a:xfrm>
            <a:off x="298027" y="3140798"/>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ITU Liaison</a:t>
            </a:r>
          </a:p>
          <a:p>
            <a:pPr algn="ctr"/>
            <a:r>
              <a:rPr lang="en-US" sz="1100" dirty="0" smtClean="0">
                <a:latin typeface="Tahoma" pitchFamily="34" charset="0"/>
                <a:ea typeface="ＭＳ Ｐゴシック" charset="-128"/>
                <a:cs typeface="Arial" pitchFamily="34" charset="0"/>
              </a:rPr>
              <a:t>(ITU) AHG</a:t>
            </a:r>
            <a:endParaRPr lang="en-US" sz="1100" dirty="0">
              <a:latin typeface="Tahoma" pitchFamily="34" charset="0"/>
              <a:ea typeface="ＭＳ Ｐゴシック" charset="-128"/>
              <a:cs typeface="Arial" pitchFamily="34" charset="0"/>
            </a:endParaRPr>
          </a:p>
        </p:txBody>
      </p:sp>
      <p:sp>
        <p:nvSpPr>
          <p:cNvPr id="54" name="Text Box 3"/>
          <p:cNvSpPr txBox="1">
            <a:spLocks noChangeArrowheads="1"/>
          </p:cNvSpPr>
          <p:nvPr/>
        </p:nvSpPr>
        <p:spPr bwMode="auto">
          <a:xfrm>
            <a:off x="304800" y="5182748"/>
            <a:ext cx="8226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smtClean="0">
                <a:latin typeface="Tahoma" pitchFamily="34" charset="0"/>
                <a:ea typeface="ＭＳ Ｐゴシック" charset="-128"/>
                <a:cs typeface="Arial" pitchFamily="34" charset="0"/>
              </a:rPr>
              <a:t>Liaison</a:t>
            </a:r>
            <a:endParaRPr lang="en-US" sz="2000" dirty="0">
              <a:latin typeface="Tahoma" pitchFamily="34" charset="0"/>
              <a:ea typeface="ＭＳ Ｐゴシック" charset="-128"/>
              <a:cs typeface="Arial" pitchFamily="34" charset="0"/>
            </a:endParaRPr>
          </a:p>
        </p:txBody>
      </p:sp>
      <p:sp>
        <p:nvSpPr>
          <p:cNvPr id="55" name="Text Box 36"/>
          <p:cNvSpPr txBox="1">
            <a:spLocks noChangeArrowheads="1"/>
          </p:cNvSpPr>
          <p:nvPr/>
        </p:nvSpPr>
        <p:spPr bwMode="auto">
          <a:xfrm>
            <a:off x="387707"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smtClean="0">
                <a:latin typeface="Tahoma" pitchFamily="34" charset="0"/>
                <a:ea typeface="ＭＳ Ｐゴシック" charset="-128"/>
                <a:cs typeface="Arial" pitchFamily="34" charset="0"/>
              </a:rPr>
              <a:t>Liaison  </a:t>
            </a:r>
            <a:r>
              <a:rPr lang="en-US" sz="1200" dirty="0">
                <a:latin typeface="Tahoma" pitchFamily="34" charset="0"/>
                <a:ea typeface="ＭＳ Ｐゴシック" charset="-128"/>
                <a:cs typeface="Arial" pitchFamily="34" charset="0"/>
              </a:rPr>
              <a:t>Topics</a:t>
            </a:r>
          </a:p>
        </p:txBody>
      </p:sp>
      <p:sp>
        <p:nvSpPr>
          <p:cNvPr id="56" name="AutoShape 37"/>
          <p:cNvSpPr>
            <a:spLocks/>
          </p:cNvSpPr>
          <p:nvPr/>
        </p:nvSpPr>
        <p:spPr bwMode="auto">
          <a:xfrm rot="-5400000">
            <a:off x="848856"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8" name="AutoShape 46"/>
          <p:cNvSpPr>
            <a:spLocks noChangeArrowheads="1"/>
          </p:cNvSpPr>
          <p:nvPr/>
        </p:nvSpPr>
        <p:spPr bwMode="auto">
          <a:xfrm>
            <a:off x="4253966" y="2026355"/>
            <a:ext cx="914400" cy="48824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802.11bh </a:t>
            </a:r>
          </a:p>
          <a:p>
            <a:pPr algn="ctr"/>
            <a:r>
              <a:rPr lang="en-US" sz="1100" dirty="0" smtClean="0">
                <a:latin typeface="Tahoma" pitchFamily="34" charset="0"/>
                <a:ea typeface="ＭＳ Ｐゴシック" charset="-128"/>
                <a:cs typeface="Arial" pitchFamily="34" charset="0"/>
              </a:rPr>
              <a:t>RCM</a:t>
            </a:r>
            <a:endParaRPr lang="en-US" sz="1100" dirty="0">
              <a:latin typeface="Tahoma" pitchFamily="34" charset="0"/>
              <a:ea typeface="ＭＳ Ｐゴシック" charset="-128"/>
              <a:cs typeface="Arial" pitchFamily="34" charset="0"/>
            </a:endParaRPr>
          </a:p>
        </p:txBody>
      </p:sp>
      <p:sp>
        <p:nvSpPr>
          <p:cNvPr id="59" name="AutoShape 46"/>
          <p:cNvSpPr>
            <a:spLocks noChangeArrowheads="1"/>
          </p:cNvSpPr>
          <p:nvPr/>
        </p:nvSpPr>
        <p:spPr bwMode="auto">
          <a:xfrm>
            <a:off x="3041227" y="2984265"/>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Study </a:t>
            </a:r>
            <a:endParaRPr lang="en-US" sz="1100" dirty="0" smtClean="0">
              <a:latin typeface="Tahoma" pitchFamily="34" charset="0"/>
              <a:ea typeface="ＭＳ Ｐゴシック" charset="-128"/>
              <a:cs typeface="Arial" pitchFamily="34" charset="0"/>
            </a:endParaRPr>
          </a:p>
          <a:p>
            <a:pPr algn="ctr"/>
            <a:r>
              <a:rPr lang="en-US" sz="1100" dirty="0" smtClean="0">
                <a:latin typeface="Tahoma" pitchFamily="34" charset="0"/>
                <a:ea typeface="ＭＳ Ｐゴシック" charset="-128"/>
                <a:cs typeface="Arial" pitchFamily="34" charset="0"/>
              </a:rPr>
              <a:t>Group(s</a:t>
            </a:r>
            <a:r>
              <a:rPr lang="en-US" sz="1100" dirty="0">
                <a:latin typeface="Tahoma" pitchFamily="34" charset="0"/>
                <a:ea typeface="ＭＳ Ｐゴシック" charset="-128"/>
                <a:cs typeface="Arial" pitchFamily="34" charset="0"/>
              </a:rPr>
              <a:t>)</a:t>
            </a:r>
          </a:p>
        </p:txBody>
      </p:sp>
      <p:sp>
        <p:nvSpPr>
          <p:cNvPr id="60" name="AutoShape 46"/>
          <p:cNvSpPr>
            <a:spLocks noChangeArrowheads="1"/>
          </p:cNvSpPr>
          <p:nvPr/>
        </p:nvSpPr>
        <p:spPr bwMode="auto">
          <a:xfrm>
            <a:off x="3033304" y="3741896"/>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Topic </a:t>
            </a:r>
            <a:endParaRPr lang="en-US" sz="1100" dirty="0" smtClean="0">
              <a:latin typeface="Tahoma" pitchFamily="34" charset="0"/>
              <a:ea typeface="ＭＳ Ｐゴシック" charset="-128"/>
              <a:cs typeface="Arial" pitchFamily="34" charset="0"/>
            </a:endParaRPr>
          </a:p>
          <a:p>
            <a:pPr algn="ctr"/>
            <a:r>
              <a:rPr lang="en-US" sz="1100" dirty="0" smtClean="0">
                <a:latin typeface="Tahoma" pitchFamily="34" charset="0"/>
                <a:ea typeface="ＭＳ Ｐゴシック" charset="-128"/>
                <a:cs typeface="Arial" pitchFamily="34" charset="0"/>
              </a:rPr>
              <a:t>Interest</a:t>
            </a:r>
            <a:endParaRPr lang="en-US" sz="1100" dirty="0">
              <a:latin typeface="Tahoma" pitchFamily="34" charset="0"/>
              <a:ea typeface="ＭＳ Ｐゴシック" charset="-128"/>
              <a:cs typeface="Arial" pitchFamily="34" charset="0"/>
            </a:endParaRPr>
          </a:p>
          <a:p>
            <a:pPr algn="ctr"/>
            <a:r>
              <a:rPr lang="en-US" sz="1100" dirty="0">
                <a:latin typeface="Tahoma" pitchFamily="34" charset="0"/>
                <a:ea typeface="ＭＳ Ｐゴシック" charset="-128"/>
                <a:cs typeface="Arial" pitchFamily="34" charset="0"/>
              </a:rPr>
              <a:t>Group(s)</a:t>
            </a:r>
          </a:p>
        </p:txBody>
      </p:sp>
    </p:spTree>
    <p:extLst>
      <p:ext uri="{BB962C8B-B14F-4D97-AF65-F5344CB8AC3E}">
        <p14:creationId xmlns:p14="http://schemas.microsoft.com/office/powerpoint/2010/main" val="20161957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4000" y="685800"/>
            <a:ext cx="8915400" cy="533400"/>
          </a:xfrm>
        </p:spPr>
        <p:txBody>
          <a:bodyPr/>
          <a:lstStyle/>
          <a:p>
            <a:r>
              <a:rPr lang="en-GB" dirty="0" smtClean="0"/>
              <a:t>M4.1.5 </a:t>
            </a:r>
            <a:r>
              <a:rPr lang="en-GB" sz="2800" dirty="0"/>
              <a:t>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 Enterprise</a:t>
            </a:r>
            <a:endParaRPr lang="en-US" sz="1200" b="0"/>
          </a:p>
        </p:txBody>
      </p:sp>
      <p:graphicFrame>
        <p:nvGraphicFramePr>
          <p:cNvPr id="7" name="Table 6"/>
          <p:cNvGraphicFramePr>
            <a:graphicFrameLocks noGrp="1"/>
          </p:cNvGraphicFramePr>
          <p:nvPr>
            <p:extLst>
              <p:ext uri="{D42A27DB-BD31-4B8C-83A1-F6EECF244321}">
                <p14:modId xmlns:p14="http://schemas.microsoft.com/office/powerpoint/2010/main" val="2472739730"/>
              </p:ext>
            </p:extLst>
          </p:nvPr>
        </p:nvGraphicFramePr>
        <p:xfrm>
          <a:off x="750357" y="1524000"/>
          <a:ext cx="10908243" cy="4175013"/>
        </p:xfrm>
        <a:graphic>
          <a:graphicData uri="http://schemas.openxmlformats.org/drawingml/2006/table">
            <a:tbl>
              <a:tblPr firstRow="1" bandRow="1">
                <a:tableStyleId>{93296810-A885-4BE3-A3E7-6D5BEEA58F35}</a:tableStyleId>
              </a:tblPr>
              <a:tblGrid>
                <a:gridCol w="765343"/>
                <a:gridCol w="1227500"/>
                <a:gridCol w="1143000"/>
                <a:gridCol w="867636"/>
                <a:gridCol w="656364"/>
                <a:gridCol w="838200"/>
                <a:gridCol w="666193"/>
                <a:gridCol w="765268"/>
                <a:gridCol w="969300"/>
                <a:gridCol w="720252"/>
                <a:gridCol w="688987"/>
                <a:gridCol w="762000"/>
                <a:gridCol w="838200"/>
              </a:tblGrid>
              <a:tr h="1615168">
                <a:tc>
                  <a:txBody>
                    <a:bodyPr/>
                    <a:lstStyle/>
                    <a:p>
                      <a:pPr lvl="0" algn="ctr"/>
                      <a:r>
                        <a:rPr lang="en-GB" sz="2400" dirty="0" smtClean="0"/>
                        <a:t>Type</a:t>
                      </a:r>
                      <a:endParaRPr lang="en-GB" sz="2400" b="1" dirty="0">
                        <a:latin typeface="Arial Narrow" panose="020B0606020202030204" pitchFamily="34" charset="0"/>
                      </a:endParaRPr>
                    </a:p>
                  </a:txBody>
                  <a:tcPr vert="vert270" anchor="ctr"/>
                </a:tc>
                <a:tc>
                  <a:txBody>
                    <a:bodyPr/>
                    <a:lstStyle/>
                    <a:p>
                      <a:pPr lvl="0" algn="ctr"/>
                      <a:r>
                        <a:rPr lang="en-GB" sz="2400" dirty="0" smtClean="0"/>
                        <a:t>Label</a:t>
                      </a:r>
                      <a:endParaRPr lang="en-GB" sz="2400" b="1" dirty="0">
                        <a:latin typeface="Arial Narrow" panose="020B0606020202030204" pitchFamily="34" charset="0"/>
                      </a:endParaRPr>
                    </a:p>
                  </a:txBody>
                  <a:tcPr vert="vert270" anchor="ctr"/>
                </a:tc>
                <a:tc>
                  <a:txBody>
                    <a:bodyPr/>
                    <a:lstStyle/>
                    <a:p>
                      <a:pPr lvl="0" algn="ctr"/>
                      <a:r>
                        <a:rPr lang="en-GB" sz="2000" dirty="0" smtClean="0"/>
                        <a:t>Group</a:t>
                      </a:r>
                      <a:endParaRPr lang="en-GB" sz="2000" b="1" dirty="0">
                        <a:latin typeface="Arial Narrow" panose="020B0606020202030204" pitchFamily="34" charset="0"/>
                      </a:endParaRPr>
                    </a:p>
                  </a:txBody>
                  <a:tcPr vert="vert270" anchor="ctr"/>
                </a:tc>
                <a:tc>
                  <a:txBody>
                    <a:bodyPr/>
                    <a:lstStyle/>
                    <a:p>
                      <a:pPr lvl="0" algn="ctr"/>
                      <a:r>
                        <a:rPr lang="en-GB" sz="2000" dirty="0" smtClean="0"/>
                        <a:t>Opened</a:t>
                      </a:r>
                    </a:p>
                    <a:p>
                      <a:pPr lvl="0" algn="ctr"/>
                      <a:r>
                        <a:rPr lang="en-GB" sz="2000" dirty="0" smtClean="0"/>
                        <a:t> (mm-</a:t>
                      </a:r>
                      <a:r>
                        <a:rPr lang="en-GB" sz="2000" dirty="0" err="1" smtClean="0"/>
                        <a:t>dd</a:t>
                      </a:r>
                      <a:r>
                        <a:rPr lang="en-GB" sz="2000" dirty="0" smtClean="0"/>
                        <a:t>)</a:t>
                      </a:r>
                      <a:endParaRPr lang="en-GB" sz="2000" b="1" dirty="0">
                        <a:latin typeface="Arial Narrow" panose="020B0606020202030204" pitchFamily="34" charset="0"/>
                      </a:endParaRPr>
                    </a:p>
                  </a:txBody>
                  <a:tcPr vert="vert270" anchor="ctr"/>
                </a:tc>
                <a:tc>
                  <a:txBody>
                    <a:bodyPr/>
                    <a:lstStyle/>
                    <a:p>
                      <a:pPr lvl="0" algn="ctr"/>
                      <a:r>
                        <a:rPr lang="en-GB" sz="2000" dirty="0" err="1" smtClean="0"/>
                        <a:t>Dur</a:t>
                      </a:r>
                      <a:r>
                        <a:rPr lang="en-GB" sz="2000" dirty="0" smtClean="0"/>
                        <a:t> (d)</a:t>
                      </a:r>
                      <a:endParaRPr lang="en-GB" sz="2000" b="1" dirty="0">
                        <a:latin typeface="Arial Narrow" panose="020B0606020202030204" pitchFamily="34" charset="0"/>
                      </a:endParaRPr>
                    </a:p>
                  </a:txBody>
                  <a:tcPr vert="vert270" anchor="ctr"/>
                </a:tc>
                <a:tc>
                  <a:txBody>
                    <a:bodyPr/>
                    <a:lstStyle/>
                    <a:p>
                      <a:pPr lvl="0" algn="ctr"/>
                      <a:r>
                        <a:rPr lang="en-GB" sz="2000" dirty="0" smtClean="0"/>
                        <a:t># Comments</a:t>
                      </a:r>
                      <a:endParaRPr lang="en-GB" sz="2000" b="1" dirty="0">
                        <a:latin typeface="Arial Narrow" panose="020B0606020202030204" pitchFamily="34" charset="0"/>
                      </a:endParaRPr>
                    </a:p>
                  </a:txBody>
                  <a:tcPr vert="vert270" anchor="ctr"/>
                </a:tc>
                <a:tc>
                  <a:txBody>
                    <a:bodyPr/>
                    <a:lstStyle/>
                    <a:p>
                      <a:pPr lvl="0" algn="ctr"/>
                      <a:r>
                        <a:rPr lang="en-GB" sz="2000" dirty="0" smtClean="0"/>
                        <a:t>Ballot</a:t>
                      </a:r>
                      <a:r>
                        <a:rPr lang="en-GB" sz="2000" baseline="0" dirty="0" smtClean="0"/>
                        <a:t> Group</a:t>
                      </a:r>
                      <a:endParaRPr lang="en-GB" sz="2000" b="1" dirty="0">
                        <a:latin typeface="Arial Narrow" panose="020B0606020202030204" pitchFamily="34" charset="0"/>
                      </a:endParaRPr>
                    </a:p>
                  </a:txBody>
                  <a:tcPr vert="vert270" anchor="ctr"/>
                </a:tc>
                <a:tc>
                  <a:txBody>
                    <a:bodyPr/>
                    <a:lstStyle/>
                    <a:p>
                      <a:pPr lvl="0" algn="ctr"/>
                      <a:r>
                        <a:rPr lang="en-GB" sz="2400" dirty="0" smtClean="0"/>
                        <a:t>Approve</a:t>
                      </a:r>
                      <a:endParaRPr lang="en-GB" sz="2400" b="1" dirty="0">
                        <a:latin typeface="Arial Narrow" panose="020B0606020202030204" pitchFamily="34" charset="0"/>
                      </a:endParaRPr>
                    </a:p>
                  </a:txBody>
                  <a:tcPr vert="vert270" anchor="ctr"/>
                </a:tc>
                <a:tc>
                  <a:txBody>
                    <a:bodyPr/>
                    <a:lstStyle/>
                    <a:p>
                      <a:pPr lvl="0" algn="ctr"/>
                      <a:r>
                        <a:rPr lang="en-GB" sz="2400" dirty="0" smtClean="0"/>
                        <a:t>Disapprove</a:t>
                      </a:r>
                      <a:endParaRPr lang="en-GB" sz="2400" b="1" dirty="0">
                        <a:latin typeface="Arial Narrow" panose="020B0606020202030204" pitchFamily="34" charset="0"/>
                      </a:endParaRPr>
                    </a:p>
                  </a:txBody>
                  <a:tcPr vert="vert270" anchor="ctr"/>
                </a:tc>
                <a:tc>
                  <a:txBody>
                    <a:bodyPr/>
                    <a:lstStyle/>
                    <a:p>
                      <a:pPr lvl="0" algn="ctr"/>
                      <a:r>
                        <a:rPr lang="en-GB" sz="2400" dirty="0" smtClean="0"/>
                        <a:t>Abstain</a:t>
                      </a:r>
                      <a:endParaRPr lang="en-GB" sz="2400" b="1" dirty="0">
                        <a:latin typeface="Arial Narrow" panose="020B0606020202030204" pitchFamily="34" charset="0"/>
                      </a:endParaRPr>
                    </a:p>
                  </a:txBody>
                  <a:tcPr vert="vert270" anchor="ctr"/>
                </a:tc>
                <a:tc>
                  <a:txBody>
                    <a:bodyPr/>
                    <a:lstStyle/>
                    <a:p>
                      <a:pPr lvl="0" algn="ctr"/>
                      <a:r>
                        <a:rPr lang="en-GB" sz="2000" dirty="0" smtClean="0"/>
                        <a:t>Return %</a:t>
                      </a:r>
                      <a:endParaRPr lang="en-GB" sz="2000" b="1" dirty="0">
                        <a:latin typeface="Arial Narrow" panose="020B0606020202030204" pitchFamily="34" charset="0"/>
                      </a:endParaRPr>
                    </a:p>
                  </a:txBody>
                  <a:tcPr vert="vert270" anchor="ctr"/>
                </a:tc>
                <a:tc>
                  <a:txBody>
                    <a:bodyPr/>
                    <a:lstStyle/>
                    <a:p>
                      <a:pPr lvl="0" algn="ctr"/>
                      <a:r>
                        <a:rPr lang="en-GB" sz="2000" dirty="0" smtClean="0"/>
                        <a:t>Approve %</a:t>
                      </a:r>
                      <a:endParaRPr lang="en-GB" sz="2000" b="1" dirty="0">
                        <a:latin typeface="Arial Narrow" panose="020B0606020202030204" pitchFamily="34" charset="0"/>
                      </a:endParaRPr>
                    </a:p>
                  </a:txBody>
                  <a:tcPr vert="vert270" anchor="ctr"/>
                </a:tc>
                <a:tc>
                  <a:txBody>
                    <a:bodyPr/>
                    <a:lstStyle/>
                    <a:p>
                      <a:pPr lvl="0" algn="ctr"/>
                      <a:r>
                        <a:rPr lang="en-GB" sz="2400" dirty="0" smtClean="0"/>
                        <a:t>Result</a:t>
                      </a:r>
                      <a:endParaRPr lang="en-GB" sz="2400" b="1" dirty="0">
                        <a:latin typeface="Arial Narrow" panose="020B0606020202030204" pitchFamily="34" charset="0"/>
                      </a:endParaRPr>
                    </a:p>
                  </a:txBody>
                  <a:tcPr vert="vert270" anchor="ctr"/>
                </a:tc>
              </a:tr>
              <a:tr h="511969">
                <a:tc>
                  <a:txBody>
                    <a:bodyPr/>
                    <a:lstStyle/>
                    <a:p>
                      <a:pPr algn="ctr"/>
                      <a:r>
                        <a:rPr lang="en-US" sz="2000" b="1" dirty="0" smtClean="0">
                          <a:latin typeface="Calibri" panose="020F0502020204030204" pitchFamily="34" charset="0"/>
                          <a:cs typeface="Calibri" panose="020F0502020204030204" pitchFamily="34" charset="0"/>
                        </a:rPr>
                        <a:t>T</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LB258</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err="1" smtClean="0">
                          <a:latin typeface="Calibri" panose="020F0502020204030204" pitchFamily="34" charset="0"/>
                          <a:cs typeface="Calibri" panose="020F0502020204030204" pitchFamily="34" charset="0"/>
                        </a:rPr>
                        <a:t>TGme</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12-01</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40</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1392</a:t>
                      </a:r>
                      <a:endParaRPr lang="en-GB" sz="2000" b="1" dirty="0">
                        <a:latin typeface="Calibri" panose="020F0502020204030204" pitchFamily="34" charset="0"/>
                        <a:cs typeface="Calibri" panose="020F0502020204030204" pitchFamily="34" charset="0"/>
                      </a:endParaRPr>
                    </a:p>
                  </a:txBody>
                  <a:tcPr/>
                </a:tc>
                <a:tc>
                  <a:txBody>
                    <a:bodyPr/>
                    <a:lstStyle/>
                    <a:p>
                      <a:pPr marL="0" algn="ctr" defTabSz="914400" rtl="0" eaLnBrk="1" latinLnBrk="0" hangingPunct="1"/>
                      <a:r>
                        <a:rPr lang="en-US" sz="2000" b="1" kern="1200" dirty="0" smtClean="0">
                          <a:solidFill>
                            <a:schemeClr val="dk1"/>
                          </a:solidFill>
                          <a:latin typeface="Calibri" panose="020F0502020204030204" pitchFamily="34" charset="0"/>
                          <a:ea typeface="+mn-ea"/>
                          <a:cs typeface="Calibri" panose="020F0502020204030204" pitchFamily="34" charset="0"/>
                        </a:rPr>
                        <a:t>485</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US" sz="2000" b="1" kern="1200" dirty="0" smtClean="0">
                          <a:solidFill>
                            <a:schemeClr val="dk1"/>
                          </a:solidFill>
                          <a:latin typeface="Calibri" panose="020F0502020204030204" pitchFamily="34" charset="0"/>
                          <a:ea typeface="+mn-ea"/>
                          <a:cs typeface="Calibri" panose="020F0502020204030204" pitchFamily="34" charset="0"/>
                        </a:rPr>
                        <a:t>243</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US" sz="2000" b="1" kern="1200" dirty="0" smtClean="0">
                          <a:solidFill>
                            <a:schemeClr val="dk1"/>
                          </a:solidFill>
                          <a:latin typeface="Calibri" panose="020F0502020204030204" pitchFamily="34" charset="0"/>
                          <a:ea typeface="+mn-ea"/>
                          <a:cs typeface="Calibri" panose="020F0502020204030204" pitchFamily="34" charset="0"/>
                        </a:rPr>
                        <a:t>45</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US" sz="2000" b="1" kern="1200" dirty="0" smtClean="0">
                          <a:solidFill>
                            <a:schemeClr val="dk1"/>
                          </a:solidFill>
                          <a:latin typeface="Calibri" panose="020F0502020204030204" pitchFamily="34" charset="0"/>
                          <a:ea typeface="+mn-ea"/>
                          <a:cs typeface="Calibri" panose="020F0502020204030204" pitchFamily="34" charset="0"/>
                        </a:rPr>
                        <a:t>25</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US" sz="2000" b="1" kern="1200" dirty="0" smtClean="0">
                          <a:solidFill>
                            <a:schemeClr val="dk1"/>
                          </a:solidFill>
                          <a:latin typeface="Calibri" panose="020F0502020204030204" pitchFamily="34" charset="0"/>
                          <a:ea typeface="+mn-ea"/>
                          <a:cs typeface="Calibri" panose="020F0502020204030204" pitchFamily="34" charset="0"/>
                        </a:rPr>
                        <a:t>66</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US" sz="2000" b="1" kern="1200" dirty="0" smtClean="0">
                          <a:solidFill>
                            <a:schemeClr val="dk1"/>
                          </a:solidFill>
                          <a:latin typeface="Calibri" panose="020F0502020204030204" pitchFamily="34" charset="0"/>
                          <a:ea typeface="+mn-ea"/>
                          <a:cs typeface="Calibri" panose="020F0502020204030204" pitchFamily="34" charset="0"/>
                        </a:rPr>
                        <a:t>84</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US" sz="2000" b="1" kern="1200" dirty="0" smtClean="0">
                          <a:solidFill>
                            <a:schemeClr val="dk1"/>
                          </a:solidFill>
                          <a:latin typeface="Calibri" panose="020F0502020204030204" pitchFamily="34" charset="0"/>
                          <a:ea typeface="+mn-ea"/>
                          <a:cs typeface="Calibri" panose="020F0502020204030204" pitchFamily="34" charset="0"/>
                        </a:rPr>
                        <a:t>Pass</a:t>
                      </a:r>
                      <a:endParaRPr lang="en-GB" sz="2000" b="1" kern="1200" dirty="0" smtClean="0">
                        <a:solidFill>
                          <a:schemeClr val="dk1"/>
                        </a:solidFill>
                        <a:latin typeface="Calibri" panose="020F0502020204030204" pitchFamily="34" charset="0"/>
                        <a:ea typeface="+mn-ea"/>
                        <a:cs typeface="Calibri" panose="020F0502020204030204" pitchFamily="34" charset="0"/>
                      </a:endParaRPr>
                    </a:p>
                  </a:txBody>
                  <a:tcPr/>
                </a:tc>
              </a:tr>
              <a:tr h="511969">
                <a:tc>
                  <a:txBody>
                    <a:bodyPr/>
                    <a:lstStyle/>
                    <a:p>
                      <a:pPr algn="ctr"/>
                      <a:r>
                        <a:rPr lang="en-US" sz="2000" b="1" dirty="0" smtClean="0">
                          <a:latin typeface="Calibri" panose="020F0502020204030204" pitchFamily="34" charset="0"/>
                          <a:cs typeface="Calibri" panose="020F0502020204030204" pitchFamily="34" charset="0"/>
                        </a:rPr>
                        <a:t>T</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LB259</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err="1" smtClean="0">
                          <a:latin typeface="Calibri" panose="020F0502020204030204" pitchFamily="34" charset="0"/>
                          <a:cs typeface="Calibri" panose="020F0502020204030204" pitchFamily="34" charset="0"/>
                        </a:rPr>
                        <a:t>TGbd</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12-01</a:t>
                      </a:r>
                      <a:endParaRPr lang="en-GB" sz="2000" b="1" dirty="0">
                        <a:latin typeface="Calibri" panose="020F0502020204030204" pitchFamily="34" charset="0"/>
                        <a:cs typeface="Calibri" panose="020F0502020204030204" pitchFamily="34" charset="0"/>
                      </a:endParaRPr>
                    </a:p>
                  </a:txBody>
                  <a:tcPr/>
                </a:tc>
                <a:tc>
                  <a:txBody>
                    <a:bodyPr/>
                    <a:lstStyle/>
                    <a:p>
                      <a:pPr marL="0" algn="ctr" defTabSz="914400" rtl="0" eaLnBrk="1" latinLnBrk="0" hangingPunct="1"/>
                      <a:r>
                        <a:rPr lang="en-US" sz="2000" b="1" kern="1200" dirty="0" smtClean="0">
                          <a:solidFill>
                            <a:schemeClr val="dk1"/>
                          </a:solidFill>
                          <a:latin typeface="Calibri" panose="020F0502020204030204" pitchFamily="34" charset="0"/>
                          <a:ea typeface="+mn-ea"/>
                          <a:cs typeface="Calibri" panose="020F0502020204030204" pitchFamily="34" charset="0"/>
                        </a:rPr>
                        <a:t>15</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107</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340</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223</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15</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29</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80</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93.7</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Pass</a:t>
                      </a:r>
                      <a:endParaRPr lang="en-GB" sz="2000" b="1" dirty="0" smtClean="0">
                        <a:latin typeface="Calibri" panose="020F0502020204030204" pitchFamily="34" charset="0"/>
                        <a:cs typeface="Calibri" panose="020F0502020204030204" pitchFamily="34" charset="0"/>
                      </a:endParaRPr>
                    </a:p>
                  </a:txBody>
                  <a:tcPr/>
                </a:tc>
              </a:tr>
              <a:tr h="511969">
                <a:tc>
                  <a:txBody>
                    <a:bodyPr/>
                    <a:lstStyle/>
                    <a:p>
                      <a:pPr algn="ctr"/>
                      <a:r>
                        <a:rPr lang="en-US" sz="2000" b="1" dirty="0" smtClean="0">
                          <a:latin typeface="Calibri" panose="020F0502020204030204" pitchFamily="34" charset="0"/>
                          <a:cs typeface="Calibri" panose="020F0502020204030204" pitchFamily="34" charset="0"/>
                        </a:rPr>
                        <a:t>T</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LB260</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err="1" smtClean="0">
                          <a:latin typeface="Calibri" panose="020F0502020204030204" pitchFamily="34" charset="0"/>
                          <a:cs typeface="Calibri" panose="020F0502020204030204" pitchFamily="34" charset="0"/>
                        </a:rPr>
                        <a:t>TGbb</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12-03</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40</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333</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485</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220</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34</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59</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66</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86</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smtClean="0">
                          <a:latin typeface="Calibri" panose="020F0502020204030204" pitchFamily="34" charset="0"/>
                          <a:cs typeface="Calibri" panose="020F0502020204030204" pitchFamily="34" charset="0"/>
                        </a:rPr>
                        <a:t>Pass</a:t>
                      </a:r>
                      <a:endParaRPr lang="en-GB" sz="2000" b="1" dirty="0" smtClean="0">
                        <a:latin typeface="Calibri" panose="020F0502020204030204" pitchFamily="34" charset="0"/>
                        <a:cs typeface="Calibri" panose="020F0502020204030204" pitchFamily="34" charset="0"/>
                      </a:endParaRPr>
                    </a:p>
                  </a:txBody>
                  <a:tcPr/>
                </a:tc>
              </a:tr>
              <a:tr h="511969">
                <a:tc>
                  <a:txBody>
                    <a:bodyPr/>
                    <a:lstStyle/>
                    <a:p>
                      <a:pPr algn="ctr"/>
                      <a:r>
                        <a:rPr lang="en-US" sz="2000" b="1" dirty="0" smtClean="0">
                          <a:latin typeface="Calibri" panose="020F0502020204030204" pitchFamily="34" charset="0"/>
                          <a:cs typeface="Calibri" panose="020F0502020204030204" pitchFamily="34" charset="0"/>
                        </a:rPr>
                        <a:t>T</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SA1</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err="1" smtClean="0">
                          <a:latin typeface="Calibri" panose="020F0502020204030204" pitchFamily="34" charset="0"/>
                          <a:cs typeface="Calibri" panose="020F0502020204030204" pitchFamily="34" charset="0"/>
                        </a:rPr>
                        <a:t>TGaz</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10-06</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30</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364</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122</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86</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6</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5</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79</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93</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smtClean="0">
                          <a:latin typeface="Calibri" panose="020F0502020204030204" pitchFamily="34" charset="0"/>
                          <a:cs typeface="Calibri" panose="020F0502020204030204" pitchFamily="34" charset="0"/>
                        </a:rPr>
                        <a:t>Pass</a:t>
                      </a:r>
                      <a:endParaRPr lang="en-GB" sz="2000" b="1" dirty="0" smtClean="0">
                        <a:latin typeface="Calibri" panose="020F0502020204030204" pitchFamily="34" charset="0"/>
                        <a:cs typeface="Calibri" panose="020F0502020204030204" pitchFamily="34" charset="0"/>
                      </a:endParaRPr>
                    </a:p>
                  </a:txBody>
                  <a:tcPr/>
                </a:tc>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smtClean="0">
                        <a:latin typeface="Calibri" panose="020F0502020204030204" pitchFamily="34" charset="0"/>
                        <a:cs typeface="Calibri" panose="020F0502020204030204" pitchFamily="34" charset="0"/>
                      </a:endParaRPr>
                    </a:p>
                  </a:txBody>
                  <a:tcPr/>
                </a:tc>
              </a:tr>
            </a:tbl>
          </a:graphicData>
        </a:graphic>
      </p:graphicFrame>
      <p:sp>
        <p:nvSpPr>
          <p:cNvPr id="6" name="Date Placeholder 5"/>
          <p:cNvSpPr>
            <a:spLocks noGrp="1"/>
          </p:cNvSpPr>
          <p:nvPr>
            <p:ph type="dt" sz="half" idx="10"/>
          </p:nvPr>
        </p:nvSpPr>
        <p:spPr/>
        <p:txBody>
          <a:bodyPr/>
          <a:lstStyle/>
          <a:p>
            <a:pPr>
              <a:defRPr/>
            </a:pPr>
            <a:r>
              <a:rPr lang="en-US" smtClean="0"/>
              <a:t>January 2022</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DDBC98B1-8847-456F-A590-69DC1C4B50DA}"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 Enterprise</a:t>
            </a:r>
            <a:endParaRPr lang="en-US" sz="1200" b="0"/>
          </a:p>
        </p:txBody>
      </p:sp>
      <p:sp>
        <p:nvSpPr>
          <p:cNvPr id="22533" name="Rectangle 2"/>
          <p:cNvSpPr>
            <a:spLocks noGrp="1" noChangeArrowheads="1"/>
          </p:cNvSpPr>
          <p:nvPr>
            <p:ph type="title"/>
          </p:nvPr>
        </p:nvSpPr>
        <p:spPr/>
        <p:txBody>
          <a:bodyPr/>
          <a:lstStyle/>
          <a:p>
            <a:r>
              <a:rPr lang="en-GB" dirty="0" smtClean="0"/>
              <a:t>M4.1.6 Current Membership Status</a:t>
            </a:r>
          </a:p>
        </p:txBody>
      </p:sp>
      <p:sp>
        <p:nvSpPr>
          <p:cNvPr id="22534" name="Text Box 3"/>
          <p:cNvSpPr txBox="1">
            <a:spLocks noChangeArrowheads="1"/>
          </p:cNvSpPr>
          <p:nvPr/>
        </p:nvSpPr>
        <p:spPr bwMode="auto">
          <a:xfrm>
            <a:off x="345121" y="1613712"/>
            <a:ext cx="24339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b="0" dirty="0"/>
              <a:t>Data as of </a:t>
            </a:r>
            <a:r>
              <a:rPr lang="en-GB" sz="1200" b="0" dirty="0" smtClean="0"/>
              <a:t>2021-12-02</a:t>
            </a:r>
            <a:endParaRPr lang="en-GB" sz="1200" b="0" dirty="0"/>
          </a:p>
        </p:txBody>
      </p:sp>
      <p:sp>
        <p:nvSpPr>
          <p:cNvPr id="22535" name="TextBox 8"/>
          <p:cNvSpPr txBox="1">
            <a:spLocks noChangeArrowheads="1"/>
          </p:cNvSpPr>
          <p:nvPr/>
        </p:nvSpPr>
        <p:spPr bwMode="auto">
          <a:xfrm>
            <a:off x="1066800" y="4114800"/>
            <a:ext cx="10210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smtClean="0"/>
              <a:t>Definitions</a:t>
            </a:r>
            <a:r>
              <a:rPr lang="en-GB" sz="1800" b="0" dirty="0"/>
              <a:t>: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802.11</a:t>
            </a:r>
          </a:p>
        </p:txBody>
      </p:sp>
      <p:graphicFrame>
        <p:nvGraphicFramePr>
          <p:cNvPr id="5" name="Table 4"/>
          <p:cNvGraphicFramePr>
            <a:graphicFrameLocks noGrp="1"/>
          </p:cNvGraphicFramePr>
          <p:nvPr>
            <p:extLst>
              <p:ext uri="{D42A27DB-BD31-4B8C-83A1-F6EECF244321}">
                <p14:modId xmlns:p14="http://schemas.microsoft.com/office/powerpoint/2010/main" val="2892832561"/>
              </p:ext>
            </p:extLst>
          </p:nvPr>
        </p:nvGraphicFramePr>
        <p:xfrm>
          <a:off x="2209800" y="1483416"/>
          <a:ext cx="7772400" cy="2286000"/>
        </p:xfrm>
        <a:graphic>
          <a:graphicData uri="http://schemas.openxmlformats.org/drawingml/2006/table">
            <a:tbl>
              <a:tblPr firstRow="1">
                <a:tableStyleId>{93296810-A885-4BE3-A3E7-6D5BEEA58F35}</a:tableStyleId>
              </a:tblPr>
              <a:tblGrid>
                <a:gridCol w="3886200"/>
                <a:gridCol w="3886200"/>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dirty="0">
                          <a:effectLst/>
                        </a:rPr>
                        <a:t>Number</a:t>
                      </a:r>
                      <a:endParaRPr lang="en-GB" sz="4000" dirty="0"/>
                    </a:p>
                  </a:txBody>
                  <a:tcPr marT="45673" marB="45673" anchor="ctr"/>
                </a:tc>
              </a:tr>
              <a:tr h="457200">
                <a:tc>
                  <a:txBody>
                    <a:bodyPr/>
                    <a:lstStyle/>
                    <a:p>
                      <a:pPr algn="ctr"/>
                      <a:r>
                        <a:rPr lang="en-GB" sz="2400" dirty="0">
                          <a:effectLst/>
                        </a:rPr>
                        <a:t>Aspirant</a:t>
                      </a:r>
                      <a:endParaRPr lang="en-GB" sz="4000" dirty="0"/>
                    </a:p>
                  </a:txBody>
                  <a:tcPr marT="45673" marB="45673"/>
                </a:tc>
                <a:tc>
                  <a:txBody>
                    <a:bodyPr/>
                    <a:lstStyle/>
                    <a:p>
                      <a:pPr marL="0" algn="ctr" defTabSz="914400" rtl="0" eaLnBrk="1" latinLnBrk="0" hangingPunct="1"/>
                      <a:r>
                        <a:rPr lang="en-US" sz="2400" b="0" i="0" kern="1200" dirty="0" smtClean="0">
                          <a:solidFill>
                            <a:schemeClr val="dk1"/>
                          </a:solidFill>
                          <a:effectLst/>
                          <a:latin typeface="+mn-lt"/>
                          <a:ea typeface="+mn-ea"/>
                          <a:cs typeface="+mn-cs"/>
                        </a:rPr>
                        <a:t>106</a:t>
                      </a:r>
                      <a:endParaRPr lang="en-GB" sz="2400" b="0" i="0" kern="1200" dirty="0">
                        <a:solidFill>
                          <a:schemeClr val="dk1"/>
                        </a:solidFill>
                        <a:effectLst/>
                        <a:latin typeface="+mn-lt"/>
                        <a:ea typeface="+mn-ea"/>
                        <a:cs typeface="+mn-cs"/>
                      </a:endParaRPr>
                    </a:p>
                  </a:txBody>
                  <a:tcPr marT="45673" marB="45673"/>
                </a:tc>
              </a:tr>
              <a:tr h="457200">
                <a:tc>
                  <a:txBody>
                    <a:bodyPr/>
                    <a:lstStyle/>
                    <a:p>
                      <a:pPr algn="ctr"/>
                      <a:r>
                        <a:rPr lang="en-GB" sz="2400" dirty="0">
                          <a:effectLst/>
                        </a:rPr>
                        <a:t>Potential Voter</a:t>
                      </a:r>
                      <a:endParaRPr lang="en-GB" sz="4000" dirty="0"/>
                    </a:p>
                  </a:txBody>
                  <a:tcPr marT="45673" marB="45673"/>
                </a:tc>
                <a:tc>
                  <a:txBody>
                    <a:bodyPr/>
                    <a:lstStyle/>
                    <a:p>
                      <a:pPr algn="ctr"/>
                      <a:r>
                        <a:rPr lang="en-US" sz="2400" b="0" i="0" dirty="0" smtClean="0">
                          <a:effectLst/>
                        </a:rPr>
                        <a:t>39</a:t>
                      </a:r>
                      <a:endParaRPr lang="en-GB" sz="4000" b="1" i="1" dirty="0"/>
                    </a:p>
                  </a:txBody>
                  <a:tcPr marT="45673" marB="45673"/>
                </a:tc>
              </a:tr>
              <a:tr h="457200">
                <a:tc>
                  <a:txBody>
                    <a:bodyPr/>
                    <a:lstStyle/>
                    <a:p>
                      <a:pPr algn="ctr"/>
                      <a:r>
                        <a:rPr lang="en-GB" sz="2400" dirty="0">
                          <a:effectLst/>
                        </a:rPr>
                        <a:t>Voter</a:t>
                      </a:r>
                      <a:endParaRPr lang="en-GB" sz="4000" dirty="0"/>
                    </a:p>
                  </a:txBody>
                  <a:tcPr marT="45673" marB="45673"/>
                </a:tc>
                <a:tc>
                  <a:txBody>
                    <a:bodyPr/>
                    <a:lstStyle/>
                    <a:p>
                      <a:pPr algn="ctr"/>
                      <a:r>
                        <a:rPr lang="en-GB" sz="2400" dirty="0" smtClean="0">
                          <a:effectLst/>
                        </a:rPr>
                        <a:t>485</a:t>
                      </a:r>
                      <a:endParaRPr lang="en-GB" sz="4000" dirty="0"/>
                    </a:p>
                  </a:txBody>
                  <a:tcPr marT="45673" marB="45673"/>
                </a:tc>
              </a:tr>
              <a:tr h="457200">
                <a:tc>
                  <a:txBody>
                    <a:bodyPr/>
                    <a:lstStyle/>
                    <a:p>
                      <a:pPr marL="0" algn="ctr" defTabSz="914400" rtl="0" eaLnBrk="1" latinLnBrk="0" hangingPunct="1"/>
                      <a:r>
                        <a:rPr lang="en-GB" sz="2400" kern="1200" dirty="0" smtClean="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smtClean="0">
                          <a:effectLst/>
                        </a:rPr>
                        <a:t>11</a:t>
                      </a:r>
                      <a:endParaRPr lang="en-GB" sz="2400" kern="1200" dirty="0" smtClean="0">
                        <a:solidFill>
                          <a:schemeClr val="dk1"/>
                        </a:solidFill>
                        <a:effectLst/>
                        <a:latin typeface="+mn-lt"/>
                        <a:ea typeface="+mn-ea"/>
                        <a:cs typeface="+mn-cs"/>
                      </a:endParaRPr>
                    </a:p>
                  </a:txBody>
                  <a:tcPr marT="45673" marB="45673"/>
                </a:tc>
              </a:tr>
            </a:tbl>
          </a:graphicData>
        </a:graphic>
      </p:graphicFrame>
      <p:sp>
        <p:nvSpPr>
          <p:cNvPr id="2" name="Date Placeholder 1"/>
          <p:cNvSpPr>
            <a:spLocks noGrp="1"/>
          </p:cNvSpPr>
          <p:nvPr>
            <p:ph type="dt" sz="half" idx="10"/>
          </p:nvPr>
        </p:nvSpPr>
        <p:spPr/>
        <p:txBody>
          <a:bodyPr/>
          <a:lstStyle/>
          <a:p>
            <a:pPr>
              <a:defRPr/>
            </a:pPr>
            <a:r>
              <a:rPr lang="en-US" smtClean="0"/>
              <a:t>January 2022</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smtClean="0"/>
              <a:t>Introduction</a:t>
            </a:r>
            <a:endParaRPr lang="en-US" smtClean="0"/>
          </a:p>
        </p:txBody>
      </p:sp>
      <p:sp>
        <p:nvSpPr>
          <p:cNvPr id="8195" name="Content Placeholder 2"/>
          <p:cNvSpPr>
            <a:spLocks noGrp="1"/>
          </p:cNvSpPr>
          <p:nvPr>
            <p:ph idx="1"/>
          </p:nvPr>
        </p:nvSpPr>
        <p:spPr/>
        <p:txBody>
          <a:bodyPr/>
          <a:lstStyle/>
          <a:p>
            <a:r>
              <a:rPr lang="en-GB" sz="2800" b="0" dirty="0"/>
              <a:t>This presentation, together with the reports cited </a:t>
            </a:r>
            <a:r>
              <a:rPr lang="en-GB" sz="2800" b="0" dirty="0" smtClean="0"/>
              <a:t>herein, </a:t>
            </a:r>
            <a:r>
              <a:rPr lang="en-GB" sz="2800" b="0" dirty="0"/>
              <a:t>forms the opening report of the IEEE 802.11 Working Group for </a:t>
            </a:r>
            <a:r>
              <a:rPr lang="en-GB" sz="2800" b="0" dirty="0" smtClean="0"/>
              <a:t>January 2022.</a:t>
            </a:r>
            <a:endParaRPr lang="en-GB" sz="2800" b="0" dirty="0"/>
          </a:p>
          <a:p>
            <a:r>
              <a:rPr lang="en-GB" sz="2800" b="0" dirty="0" smtClean="0"/>
              <a:t>“</a:t>
            </a:r>
            <a:r>
              <a:rPr lang="en-GB" sz="2800" b="0" i="1" dirty="0" err="1"/>
              <a:t>Mx.y.z</a:t>
            </a:r>
            <a:r>
              <a:rPr lang="en-GB" sz="2800" b="0" dirty="0"/>
              <a:t>” terminology indicates that the item was on the tentative agenda for the </a:t>
            </a:r>
            <a:r>
              <a:rPr lang="en-GB" sz="2800" b="0" i="1" dirty="0"/>
              <a:t>M</a:t>
            </a:r>
            <a:r>
              <a:rPr lang="en-GB" sz="2800" b="0" dirty="0"/>
              <a:t>onday 802.11 plenary, and was agenda item </a:t>
            </a:r>
            <a:r>
              <a:rPr lang="en-GB" sz="2800" b="0" i="1" dirty="0" err="1"/>
              <a:t>x.y.z</a:t>
            </a:r>
            <a:r>
              <a:rPr lang="en-GB" sz="2800" b="0" dirty="0" smtClean="0"/>
              <a:t>.</a:t>
            </a:r>
          </a:p>
          <a:p>
            <a:endParaRPr lang="en-US" sz="2800" b="0" dirty="0"/>
          </a:p>
          <a:p>
            <a:r>
              <a:rPr lang="en-US" sz="2800" b="0" dirty="0" smtClean="0"/>
              <a:t>R1: includes updated membership slides</a:t>
            </a:r>
            <a:endParaRPr lang="en-GB" sz="2800" b="0" dirty="0"/>
          </a:p>
        </p:txBody>
      </p:sp>
      <p:sp>
        <p:nvSpPr>
          <p:cNvPr id="2" name="Date Placeholder 1"/>
          <p:cNvSpPr>
            <a:spLocks noGrp="1"/>
          </p:cNvSpPr>
          <p:nvPr>
            <p:ph type="dt" sz="half" idx="10"/>
          </p:nvPr>
        </p:nvSpPr>
        <p:spPr/>
        <p:txBody>
          <a:bodyPr/>
          <a:lstStyle/>
          <a:p>
            <a:pPr>
              <a:defRPr/>
            </a:pPr>
            <a:r>
              <a:rPr lang="en-US" smtClean="0"/>
              <a:t>January 2022</a:t>
            </a:r>
            <a:endParaRPr lang="en-US"/>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 Enterprise</a:t>
            </a:r>
            <a:endParaRPr lang="en-US" sz="1200" b="0"/>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2</a:t>
            </a:fld>
            <a:endParaRPr lang="en-US"/>
          </a:p>
        </p:txBody>
      </p:sp>
    </p:spTree>
    <p:extLst>
      <p:ext uri="{BB962C8B-B14F-4D97-AF65-F5344CB8AC3E}">
        <p14:creationId xmlns:p14="http://schemas.microsoft.com/office/powerpoint/2010/main" val="6094088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1"/>
          <p:cNvSpPr>
            <a:spLocks noGrp="1"/>
          </p:cNvSpPr>
          <p:nvPr>
            <p:ph idx="1"/>
          </p:nvPr>
        </p:nvSpPr>
        <p:spPr>
          <a:xfrm>
            <a:off x="696913" y="1295400"/>
            <a:ext cx="10363200" cy="5027613"/>
          </a:xfrm>
        </p:spPr>
        <p:txBody>
          <a:bodyPr/>
          <a:lstStyle/>
          <a:p>
            <a:r>
              <a:rPr lang="en-GB" altLang="en-US" dirty="0" smtClean="0"/>
              <a:t>The WG officer elected positions (Chair, 2 vice chairs) are open for election in March 2022.</a:t>
            </a:r>
          </a:p>
          <a:p>
            <a:r>
              <a:rPr lang="en-GB" altLang="en-US" dirty="0" smtClean="0"/>
              <a:t>Nominations will be opened, received and closed during the March 2022  Monday opening plenary. Self nomination is valid.</a:t>
            </a:r>
          </a:p>
          <a:p>
            <a:r>
              <a:rPr lang="en-US" altLang="en-US" dirty="0" smtClean="0"/>
              <a:t>The current officers are seeking re-election.</a:t>
            </a:r>
            <a:endParaRPr lang="en-GB" altLang="en-US" dirty="0" smtClean="0"/>
          </a:p>
          <a:p>
            <a:r>
              <a:rPr lang="en-GB" altLang="en-US" dirty="0" smtClean="0"/>
              <a:t>Introductory statements made by candidates with Q&amp;A on Monday.</a:t>
            </a:r>
          </a:p>
          <a:p>
            <a:r>
              <a:rPr lang="en-GB" altLang="en-US" dirty="0" smtClean="0"/>
              <a:t>Elections take place on Wednesday (if in-person), or scheduled mid week plenary (electronic).</a:t>
            </a:r>
          </a:p>
          <a:p>
            <a:pPr lvl="1"/>
            <a:r>
              <a:rPr lang="en-GB" altLang="en-US" dirty="0" smtClean="0"/>
              <a:t>In the case of a contested election, secret elimination ballot(s) will be held as necessary</a:t>
            </a:r>
          </a:p>
          <a:p>
            <a:pPr lvl="1"/>
            <a:r>
              <a:rPr lang="en-GB" altLang="en-US" dirty="0" smtClean="0"/>
              <a:t>All positions require majority confirmation vote. </a:t>
            </a:r>
          </a:p>
          <a:p>
            <a:r>
              <a:rPr lang="en-GB" altLang="en-US" dirty="0" smtClean="0"/>
              <a:t>The WG chair &amp; vice chairs are subject to confirmation by IEEE 802 EC, and must provide and have had accepted statements of affiliation and support to 802 EC secretary before the Friday closing EC meeting.</a:t>
            </a:r>
          </a:p>
        </p:txBody>
      </p:sp>
      <p:sp>
        <p:nvSpPr>
          <p:cNvPr id="24579" name="Title 2"/>
          <p:cNvSpPr>
            <a:spLocks noGrp="1"/>
          </p:cNvSpPr>
          <p:nvPr>
            <p:ph type="title"/>
          </p:nvPr>
        </p:nvSpPr>
        <p:spPr>
          <a:xfrm>
            <a:off x="914400" y="685800"/>
            <a:ext cx="10363200" cy="685800"/>
          </a:xfrm>
        </p:spPr>
        <p:txBody>
          <a:bodyPr/>
          <a:lstStyle/>
          <a:p>
            <a:r>
              <a:rPr lang="en-GB" altLang="en-US" dirty="0"/>
              <a:t>M</a:t>
            </a:r>
            <a:r>
              <a:rPr lang="en-GB" altLang="en-US" dirty="0" smtClean="0"/>
              <a:t>6.1 – WG Officer Elections Planned March 2022</a:t>
            </a:r>
          </a:p>
        </p:txBody>
      </p:sp>
      <p:sp>
        <p:nvSpPr>
          <p:cNvPr id="2458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endParaRPr lang="en-US" altLang="en-US" sz="1800" smtClean="0"/>
          </a:p>
        </p:txBody>
      </p:sp>
      <p:sp>
        <p:nvSpPr>
          <p:cNvPr id="2458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45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20EDCA67-571E-4F29-A6BA-F5C476F85358}" type="slidenum">
              <a:rPr lang="en-US" altLang="en-US" sz="1200" b="0" smtClean="0"/>
              <a:pPr>
                <a:spcBef>
                  <a:spcPct val="0"/>
                </a:spcBef>
                <a:buFontTx/>
                <a:buNone/>
              </a:pPr>
              <a:t>20</a:t>
            </a:fld>
            <a:endParaRPr lang="en-US" altLang="en-US" sz="1200" b="0" smtClean="0"/>
          </a:p>
        </p:txBody>
      </p:sp>
    </p:spTree>
    <p:extLst>
      <p:ext uri="{BB962C8B-B14F-4D97-AF65-F5344CB8AC3E}">
        <p14:creationId xmlns:p14="http://schemas.microsoft.com/office/powerpoint/2010/main" val="6164196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background data</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smtClean="0"/>
              <a:t>January 2022</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21</a:t>
            </a:fld>
            <a:endParaRPr lang="en-US"/>
          </a:p>
        </p:txBody>
      </p:sp>
    </p:spTree>
    <p:extLst>
      <p:ext uri="{BB962C8B-B14F-4D97-AF65-F5344CB8AC3E}">
        <p14:creationId xmlns:p14="http://schemas.microsoft.com/office/powerpoint/2010/main" val="22521196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January 2022</a:t>
            </a:r>
            <a:endParaRPr lang="en-US"/>
          </a:p>
        </p:txBody>
      </p:sp>
      <p:sp>
        <p:nvSpPr>
          <p:cNvPr id="5" name="Footer Placeholder 4"/>
          <p:cNvSpPr>
            <a:spLocks noGrp="1"/>
          </p:cNvSpPr>
          <p:nvPr>
            <p:ph type="ftr" sz="quarter" idx="11"/>
          </p:nvPr>
        </p:nvSpPr>
        <p:spPr/>
        <p:txBody>
          <a:bodyPr/>
          <a:lstStyle/>
          <a:p>
            <a:pPr>
              <a:defRPr/>
            </a:pPr>
            <a:r>
              <a:rPr lang="en-US"/>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22</a:t>
            </a:fld>
            <a:endParaRPr lang="en-US"/>
          </a:p>
        </p:txBody>
      </p:sp>
      <p:pic>
        <p:nvPicPr>
          <p:cNvPr id="6" name="Picture 5">
            <a:extLst>
              <a:ext uri="{FF2B5EF4-FFF2-40B4-BE49-F238E27FC236}">
                <a16:creationId xmlns:a16="http://schemas.microsoft.com/office/drawing/2014/main" xmlns="" id="{752EDD40-922B-4444-BE9D-57A44BF2A27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6304" y="685800"/>
            <a:ext cx="10478616" cy="5726050"/>
          </a:xfrm>
          <a:prstGeom prst="rect">
            <a:avLst/>
          </a:prstGeom>
        </p:spPr>
      </p:pic>
    </p:spTree>
    <p:extLst>
      <p:ext uri="{BB962C8B-B14F-4D97-AF65-F5344CB8AC3E}">
        <p14:creationId xmlns:p14="http://schemas.microsoft.com/office/powerpoint/2010/main" val="17123514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0038EA-E7D3-411E-AA01-A91872252762}"/>
              </a:ext>
            </a:extLst>
          </p:cNvPr>
          <p:cNvSpPr>
            <a:spLocks noGrp="1"/>
          </p:cNvSpPr>
          <p:nvPr>
            <p:ph type="title"/>
          </p:nvPr>
        </p:nvSpPr>
        <p:spPr/>
        <p:txBody>
          <a:bodyPr/>
          <a:lstStyle/>
          <a:p>
            <a:endParaRPr lang="en-US"/>
          </a:p>
        </p:txBody>
      </p:sp>
      <p:sp>
        <p:nvSpPr>
          <p:cNvPr id="4" name="Date Placeholder 3">
            <a:extLst>
              <a:ext uri="{FF2B5EF4-FFF2-40B4-BE49-F238E27FC236}">
                <a16:creationId xmlns:a16="http://schemas.microsoft.com/office/drawing/2014/main" xmlns="" id="{BF886797-8C70-4EB1-8875-218F36C8C491}"/>
              </a:ext>
            </a:extLst>
          </p:cNvPr>
          <p:cNvSpPr>
            <a:spLocks noGrp="1"/>
          </p:cNvSpPr>
          <p:nvPr>
            <p:ph type="dt" sz="half" idx="10"/>
          </p:nvPr>
        </p:nvSpPr>
        <p:spPr/>
        <p:txBody>
          <a:bodyPr/>
          <a:lstStyle/>
          <a:p>
            <a:pPr>
              <a:defRPr/>
            </a:pPr>
            <a:r>
              <a:rPr lang="en-US" smtClean="0"/>
              <a:t>January 2022</a:t>
            </a:r>
            <a:endParaRPr lang="en-US"/>
          </a:p>
        </p:txBody>
      </p:sp>
      <p:sp>
        <p:nvSpPr>
          <p:cNvPr id="5" name="Footer Placeholder 4">
            <a:extLst>
              <a:ext uri="{FF2B5EF4-FFF2-40B4-BE49-F238E27FC236}">
                <a16:creationId xmlns:a16="http://schemas.microsoft.com/office/drawing/2014/main" xmlns="" id="{B9D96BD3-8C66-476D-BEED-D489DD0A32AD}"/>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xmlns="" id="{C3613AD6-2F43-41F2-BCA7-AB796FA2EE5A}"/>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23</a:t>
            </a:fld>
            <a:endParaRPr lang="en-US"/>
          </a:p>
        </p:txBody>
      </p:sp>
      <p:pic>
        <p:nvPicPr>
          <p:cNvPr id="10" name="Picture 9">
            <a:extLst>
              <a:ext uri="{FF2B5EF4-FFF2-40B4-BE49-F238E27FC236}">
                <a16:creationId xmlns:a16="http://schemas.microsoft.com/office/drawing/2014/main" xmlns="" id="{8A9CEDC6-1C4F-4EE3-AF84-3149950E8AA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5751" y="674751"/>
            <a:ext cx="10080498" cy="5508498"/>
          </a:xfrm>
          <a:prstGeom prst="rect">
            <a:avLst/>
          </a:prstGeom>
        </p:spPr>
      </p:pic>
    </p:spTree>
    <p:extLst>
      <p:ext uri="{BB962C8B-B14F-4D97-AF65-F5344CB8AC3E}">
        <p14:creationId xmlns:p14="http://schemas.microsoft.com/office/powerpoint/2010/main" val="41765220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9867C0-DE16-40E2-8E50-D6A1A8155F62}"/>
              </a:ext>
            </a:extLst>
          </p:cNvPr>
          <p:cNvSpPr>
            <a:spLocks noGrp="1"/>
          </p:cNvSpPr>
          <p:nvPr>
            <p:ph type="title"/>
          </p:nvPr>
        </p:nvSpPr>
        <p:spPr/>
        <p:txBody>
          <a:bodyPr/>
          <a:lstStyle/>
          <a:p>
            <a:r>
              <a:rPr lang="en-US" dirty="0"/>
              <a:t>Attendees by affiliation</a:t>
            </a:r>
            <a:br>
              <a:rPr lang="en-US" dirty="0"/>
            </a:br>
            <a:r>
              <a:rPr lang="en-US" dirty="0"/>
              <a:t>(attended at least one meeting November to January)</a:t>
            </a:r>
          </a:p>
        </p:txBody>
      </p:sp>
      <p:sp>
        <p:nvSpPr>
          <p:cNvPr id="4" name="Date Placeholder 3">
            <a:extLst>
              <a:ext uri="{FF2B5EF4-FFF2-40B4-BE49-F238E27FC236}">
                <a16:creationId xmlns:a16="http://schemas.microsoft.com/office/drawing/2014/main" xmlns="" id="{B2621AE5-EB5E-4CF0-A5F5-FC0015447EFB}"/>
              </a:ext>
            </a:extLst>
          </p:cNvPr>
          <p:cNvSpPr>
            <a:spLocks noGrp="1"/>
          </p:cNvSpPr>
          <p:nvPr>
            <p:ph type="dt" sz="half" idx="10"/>
          </p:nvPr>
        </p:nvSpPr>
        <p:spPr/>
        <p:txBody>
          <a:bodyPr/>
          <a:lstStyle/>
          <a:p>
            <a:pPr>
              <a:defRPr/>
            </a:pPr>
            <a:r>
              <a:rPr lang="en-US" smtClean="0"/>
              <a:t>January 2022</a:t>
            </a:r>
            <a:endParaRPr lang="en-US"/>
          </a:p>
        </p:txBody>
      </p:sp>
      <p:sp>
        <p:nvSpPr>
          <p:cNvPr id="5" name="Footer Placeholder 4">
            <a:extLst>
              <a:ext uri="{FF2B5EF4-FFF2-40B4-BE49-F238E27FC236}">
                <a16:creationId xmlns:a16="http://schemas.microsoft.com/office/drawing/2014/main" xmlns="" id="{63A08059-8BA5-4ED7-89A0-1830D2473426}"/>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xmlns="" id="{45089981-0F8C-4894-9157-388EF44E8F4F}"/>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24</a:t>
            </a:fld>
            <a:endParaRPr lang="en-US"/>
          </a:p>
        </p:txBody>
      </p:sp>
      <p:pic>
        <p:nvPicPr>
          <p:cNvPr id="8" name="Content Placeholder 7">
            <a:extLst>
              <a:ext uri="{FF2B5EF4-FFF2-40B4-BE49-F238E27FC236}">
                <a16:creationId xmlns:a16="http://schemas.microsoft.com/office/drawing/2014/main" xmlns="" id="{DF153258-3F15-4E92-AFF6-6CCC6077E458}"/>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052084" y="1828797"/>
            <a:ext cx="8463516" cy="4624897"/>
          </a:xfrm>
        </p:spPr>
      </p:pic>
    </p:spTree>
    <p:extLst>
      <p:ext uri="{BB962C8B-B14F-4D97-AF65-F5344CB8AC3E}">
        <p14:creationId xmlns:p14="http://schemas.microsoft.com/office/powerpoint/2010/main" val="39448480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C18312-8B32-4EF3-A60E-0BAA89327CE2}"/>
              </a:ext>
            </a:extLst>
          </p:cNvPr>
          <p:cNvSpPr>
            <a:spLocks noGrp="1"/>
          </p:cNvSpPr>
          <p:nvPr>
            <p:ph type="title"/>
          </p:nvPr>
        </p:nvSpPr>
        <p:spPr/>
        <p:txBody>
          <a:bodyPr/>
          <a:lstStyle/>
          <a:p>
            <a:r>
              <a:rPr lang="en-US" dirty="0"/>
              <a:t>Attendance by subgroup (November to January)</a:t>
            </a:r>
          </a:p>
        </p:txBody>
      </p:sp>
      <p:sp>
        <p:nvSpPr>
          <p:cNvPr id="4" name="Date Placeholder 3">
            <a:extLst>
              <a:ext uri="{FF2B5EF4-FFF2-40B4-BE49-F238E27FC236}">
                <a16:creationId xmlns:a16="http://schemas.microsoft.com/office/drawing/2014/main" xmlns="" id="{8D20EB58-84BD-4A59-979A-CC5365F87061}"/>
              </a:ext>
            </a:extLst>
          </p:cNvPr>
          <p:cNvSpPr>
            <a:spLocks noGrp="1"/>
          </p:cNvSpPr>
          <p:nvPr>
            <p:ph type="dt" sz="half" idx="10"/>
          </p:nvPr>
        </p:nvSpPr>
        <p:spPr/>
        <p:txBody>
          <a:bodyPr/>
          <a:lstStyle/>
          <a:p>
            <a:pPr>
              <a:defRPr/>
            </a:pPr>
            <a:r>
              <a:rPr lang="en-US" smtClean="0"/>
              <a:t>January 2022</a:t>
            </a:r>
            <a:endParaRPr lang="en-US"/>
          </a:p>
        </p:txBody>
      </p:sp>
      <p:sp>
        <p:nvSpPr>
          <p:cNvPr id="5" name="Footer Placeholder 4">
            <a:extLst>
              <a:ext uri="{FF2B5EF4-FFF2-40B4-BE49-F238E27FC236}">
                <a16:creationId xmlns:a16="http://schemas.microsoft.com/office/drawing/2014/main" xmlns="" id="{14DB3660-8F54-485A-ADFF-470042F745CC}"/>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xmlns="" id="{3E7AE66F-EC38-468C-838B-30F3AE0D9C11}"/>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25</a:t>
            </a:fld>
            <a:endParaRPr lang="en-US"/>
          </a:p>
        </p:txBody>
      </p:sp>
      <p:pic>
        <p:nvPicPr>
          <p:cNvPr id="8" name="Content Placeholder 7">
            <a:extLst>
              <a:ext uri="{FF2B5EF4-FFF2-40B4-BE49-F238E27FC236}">
                <a16:creationId xmlns:a16="http://schemas.microsoft.com/office/drawing/2014/main" xmlns="" id="{6647F12B-4FF3-4FC0-8AC8-E14F41E2A6F3}"/>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76400" y="1600201"/>
            <a:ext cx="8805647" cy="4811854"/>
          </a:xfrm>
        </p:spPr>
      </p:pic>
    </p:spTree>
    <p:extLst>
      <p:ext uri="{BB962C8B-B14F-4D97-AF65-F5344CB8AC3E}">
        <p14:creationId xmlns:p14="http://schemas.microsoft.com/office/powerpoint/2010/main" val="4305807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smtClean="0"/>
              <a:t>Additional Reference material</a:t>
            </a:r>
            <a:endParaRPr lang="en-GB" dirty="0"/>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smtClean="0"/>
              <a:t>January 2022</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26</a:t>
            </a:fld>
            <a:endParaRPr lang="en-US"/>
          </a:p>
        </p:txBody>
      </p:sp>
    </p:spTree>
    <p:extLst>
      <p:ext uri="{BB962C8B-B14F-4D97-AF65-F5344CB8AC3E}">
        <p14:creationId xmlns:p14="http://schemas.microsoft.com/office/powerpoint/2010/main" val="14975100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smtClean="0"/>
              <a:t>Comment resolution resources </a:t>
            </a:r>
          </a:p>
          <a:p>
            <a:pPr lvl="1">
              <a:defRPr/>
            </a:pPr>
            <a:r>
              <a:rPr lang="en-GB" altLang="en-US" dirty="0" smtClean="0"/>
              <a:t>See </a:t>
            </a:r>
            <a:r>
              <a:rPr lang="en-GB" altLang="en-US" dirty="0" smtClean="0">
                <a:hlinkClick r:id="rId2"/>
              </a:rPr>
              <a:t>https://mentor.ieee.org/802.11/dcn/13/11-13-0230-05-0000-comment-resolution-tutorial.ppt</a:t>
            </a:r>
            <a:r>
              <a:rPr lang="en-GB" altLang="en-US" dirty="0" smtClean="0"/>
              <a:t> </a:t>
            </a:r>
          </a:p>
          <a:p>
            <a:pPr lvl="1">
              <a:defRPr/>
            </a:pPr>
            <a:r>
              <a:rPr lang="en-US" altLang="en-US" dirty="0"/>
              <a:t>See </a:t>
            </a:r>
            <a:r>
              <a:rPr lang="en-US" altLang="en-US" dirty="0">
                <a:hlinkClick r:id="rId3"/>
              </a:rPr>
              <a:t>https://</a:t>
            </a:r>
            <a:r>
              <a:rPr lang="en-US" altLang="en-US" dirty="0" smtClean="0">
                <a:hlinkClick r:id="rId3"/>
              </a:rPr>
              <a:t>mentor.ieee.org/802.11/dcn/11/11-11-1625-02-0000-comment-resolution-guide.doc</a:t>
            </a:r>
            <a:r>
              <a:rPr lang="en-US" altLang="en-US" dirty="0" smtClean="0"/>
              <a:t> </a:t>
            </a:r>
            <a:endParaRPr lang="en-GB" altLang="en-US" dirty="0" smtClean="0"/>
          </a:p>
          <a:p>
            <a:pPr>
              <a:defRPr/>
            </a:pPr>
            <a:r>
              <a:rPr lang="en-US" altLang="en-US" sz="2800" dirty="0" smtClean="0"/>
              <a:t>There are many examples of good practice for documentation of comment analysis and resolution; ensures there is a record of comment consideration and agreed resolution</a:t>
            </a:r>
          </a:p>
          <a:p>
            <a:pPr lvl="1">
              <a:defRPr/>
            </a:pPr>
            <a:r>
              <a:rPr lang="en-GB" altLang="en-US" dirty="0" smtClean="0">
                <a:hlinkClick r:id="rId4"/>
              </a:rPr>
              <a:t>https://mentor.ieee.org/802.11/dcn/18/11-18-0237-00-000m-cid-177.docx</a:t>
            </a:r>
            <a:r>
              <a:rPr lang="en-GB" altLang="en-US" dirty="0" smtClean="0"/>
              <a:t> </a:t>
            </a:r>
          </a:p>
          <a:p>
            <a:pPr lvl="1">
              <a:defRPr/>
            </a:pPr>
            <a:r>
              <a:rPr lang="en-GB" altLang="en-US" dirty="0" smtClean="0">
                <a:hlinkClick r:id="rId5"/>
              </a:rPr>
              <a:t>https://mentor.ieee.org/802.11/dcn/18/11-18-0930-00-000m-cid-1007.docx</a:t>
            </a:r>
            <a:r>
              <a:rPr lang="en-GB" altLang="en-US" dirty="0" smtClean="0"/>
              <a:t> </a:t>
            </a:r>
          </a:p>
          <a:p>
            <a:pPr lvl="1">
              <a:defRPr/>
            </a:pPr>
            <a:r>
              <a:rPr lang="en-GB" altLang="en-US" dirty="0" smtClean="0">
                <a:hlinkClick r:id="rId6"/>
              </a:rPr>
              <a:t>https://mentor.ieee.org/802.11/dcn/18/11-18-0669-04-000m-revmd-mac-comments-assigned-to-hamilton.docx</a:t>
            </a:r>
            <a:endParaRPr lang="en-GB" altLang="en-US" dirty="0" smtClean="0"/>
          </a:p>
          <a:p>
            <a:pPr lvl="1">
              <a:defRPr/>
            </a:pPr>
            <a:r>
              <a:rPr lang="en-GB" altLang="en-US" dirty="0" smtClean="0">
                <a:hlinkClick r:id="rId7"/>
              </a:rPr>
              <a:t>https://mentor.ieee.org/802.11/dcn/18/11-18-1410-00-00ax-lb233-cr-spatial-reuse.docx</a:t>
            </a:r>
            <a:r>
              <a:rPr lang="en-GB" altLang="en-US" dirty="0" smtClean="0"/>
              <a:t> </a:t>
            </a:r>
          </a:p>
          <a:p>
            <a:pPr lvl="1">
              <a:defRPr/>
            </a:pPr>
            <a:endParaRPr lang="en-GB" altLang="en-US"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
        <p:nvSpPr>
          <p:cNvPr id="17411" name="Title 2"/>
          <p:cNvSpPr>
            <a:spLocks noGrp="1"/>
          </p:cNvSpPr>
          <p:nvPr>
            <p:ph type="title"/>
          </p:nvPr>
        </p:nvSpPr>
        <p:spPr/>
        <p:txBody>
          <a:bodyPr/>
          <a:lstStyle/>
          <a:p>
            <a:r>
              <a:rPr lang="en-GB" altLang="en-US" dirty="0" smtClean="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endParaRPr lang="en-US" altLang="en-US" sz="1800" smtClean="0"/>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 name="Slide Number Placeholder 1"/>
          <p:cNvSpPr>
            <a:spLocks noGrp="1"/>
          </p:cNvSpPr>
          <p:nvPr>
            <p:ph type="sldNum" sz="quarter" idx="12"/>
          </p:nvPr>
        </p:nvSpPr>
        <p:spPr/>
        <p:txBody>
          <a:bodyPr/>
          <a:lstStyle/>
          <a:p>
            <a:pPr>
              <a:defRPr/>
            </a:pPr>
            <a:r>
              <a:rPr lang="en-US" smtClean="0"/>
              <a:t>Slide </a:t>
            </a:r>
            <a:fld id="{DDBC98B1-8847-456F-A590-69DC1C4B50DA}" type="slidenum">
              <a:rPr lang="en-US" smtClean="0"/>
              <a:pPr>
                <a:defRPr/>
              </a:pPr>
              <a:t>27</a:t>
            </a:fld>
            <a:endParaRPr lang="en-US"/>
          </a:p>
        </p:txBody>
      </p:sp>
    </p:spTree>
    <p:extLst>
      <p:ext uri="{BB962C8B-B14F-4D97-AF65-F5344CB8AC3E}">
        <p14:creationId xmlns:p14="http://schemas.microsoft.com/office/powerpoint/2010/main" val="37839993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smtClean="0"/>
              <a:t>M1.3 Meeting Decorum</a:t>
            </a:r>
            <a:endParaRPr lang="en-GB" dirty="0"/>
          </a:p>
        </p:txBody>
      </p:sp>
      <p:sp>
        <p:nvSpPr>
          <p:cNvPr id="3" name="Content Placeholder 2"/>
          <p:cNvSpPr>
            <a:spLocks noGrp="1"/>
          </p:cNvSpPr>
          <p:nvPr>
            <p:ph idx="1"/>
          </p:nvPr>
        </p:nvSpPr>
        <p:spPr>
          <a:xfrm>
            <a:off x="733425" y="2624847"/>
            <a:ext cx="10515600" cy="3850565"/>
          </a:xfrm>
        </p:spPr>
        <p:txBody>
          <a:bodyPr/>
          <a:lstStyle/>
          <a:p>
            <a:pPr lvl="0"/>
            <a:r>
              <a:rPr lang="en-GB" dirty="0" smtClean="0"/>
              <a:t>Please observe proper decorum in meetings; No Photography </a:t>
            </a:r>
            <a:r>
              <a:rPr lang="en-GB" dirty="0"/>
              <a:t>or recording </a:t>
            </a:r>
            <a:endParaRPr lang="en-GB" dirty="0" smtClean="0"/>
          </a:p>
          <a:p>
            <a:pPr lvl="0"/>
            <a:r>
              <a:rPr lang="en-GB" dirty="0" smtClean="0"/>
              <a:t>Press </a:t>
            </a:r>
            <a:r>
              <a:rPr lang="en-GB" dirty="0"/>
              <a:t>(i.e., anyone reporting publicly on this meeting) are to announce their presence </a:t>
            </a:r>
            <a:r>
              <a:rPr lang="en-GB" dirty="0" smtClean="0"/>
              <a:t>(Jan 2019 IEEE-SA </a:t>
            </a:r>
            <a:r>
              <a:rPr lang="en-GB" dirty="0"/>
              <a:t>Standards Board Ops Manual </a:t>
            </a:r>
            <a:r>
              <a:rPr lang="en-GB" dirty="0" smtClean="0"/>
              <a:t>5.3.3.2)</a:t>
            </a:r>
            <a:endParaRPr lang="en-GB" sz="1400" dirty="0"/>
          </a:p>
          <a:p>
            <a:pPr lvl="0"/>
            <a:r>
              <a:rPr lang="en-GB" dirty="0"/>
              <a:t>Laptop speakers, cell phone / tablet ringers </a:t>
            </a:r>
            <a:r>
              <a:rPr lang="en-GB" dirty="0" smtClean="0"/>
              <a:t>off</a:t>
            </a:r>
          </a:p>
          <a:p>
            <a:pPr lvl="0"/>
            <a:r>
              <a:rPr lang="en-GB" dirty="0" smtClean="0"/>
              <a:t>Mute when not speaking (teleconference)</a:t>
            </a:r>
          </a:p>
          <a:p>
            <a:r>
              <a:rPr lang="en-US" dirty="0"/>
              <a:t>Use chat window to </a:t>
            </a:r>
            <a:r>
              <a:rPr lang="en-US" dirty="0" smtClean="0"/>
              <a:t>enter the queue </a:t>
            </a:r>
            <a:r>
              <a:rPr lang="en-GB" dirty="0"/>
              <a:t>(teleconference)</a:t>
            </a:r>
          </a:p>
          <a:p>
            <a:pPr lvl="0"/>
            <a:r>
              <a:rPr lang="en-GB" dirty="0" smtClean="0"/>
              <a:t>Wear badges </a:t>
            </a:r>
            <a:r>
              <a:rPr lang="en-GB" dirty="0"/>
              <a:t>at all times in meeting </a:t>
            </a:r>
            <a:r>
              <a:rPr lang="en-GB" dirty="0" smtClean="0"/>
              <a:t>areas (face to face meetings)</a:t>
            </a:r>
            <a:endParaRPr lang="en-GB" sz="1400" dirty="0"/>
          </a:p>
          <a:p>
            <a:pPr lvl="1"/>
            <a:r>
              <a:rPr lang="en-GB" dirty="0"/>
              <a:t>Help the hotel security staff improve the general security of the meeting </a:t>
            </a:r>
            <a:r>
              <a:rPr lang="en-GB" dirty="0" smtClean="0"/>
              <a:t>rooms</a:t>
            </a:r>
          </a:p>
        </p:txBody>
      </p:sp>
      <p:sp>
        <p:nvSpPr>
          <p:cNvPr id="4" name="Date Placeholder 3"/>
          <p:cNvSpPr>
            <a:spLocks noGrp="1"/>
          </p:cNvSpPr>
          <p:nvPr>
            <p:ph type="dt" sz="half" idx="10"/>
          </p:nvPr>
        </p:nvSpPr>
        <p:spPr/>
        <p:txBody>
          <a:bodyPr/>
          <a:lstStyle/>
          <a:p>
            <a:pPr>
              <a:defRPr/>
            </a:pPr>
            <a:r>
              <a:rPr lang="en-US" smtClean="0"/>
              <a:t>January 2022</a:t>
            </a:r>
            <a:endParaRPr lang="en-US"/>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3</a:t>
            </a:fld>
            <a:endParaRPr lang="en-US"/>
          </a:p>
        </p:txBody>
      </p:sp>
    </p:spTree>
    <p:extLst>
      <p:ext uri="{BB962C8B-B14F-4D97-AF65-F5344CB8AC3E}">
        <p14:creationId xmlns:p14="http://schemas.microsoft.com/office/powerpoint/2010/main" val="18382508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smtClean="0"/>
              <a:t>M2.2.1 Summary of Liaisons - Incoming</a:t>
            </a:r>
          </a:p>
        </p:txBody>
      </p:sp>
      <p:sp>
        <p:nvSpPr>
          <p:cNvPr id="2" name="Content Placeholder 1"/>
          <p:cNvSpPr>
            <a:spLocks noGrp="1"/>
          </p:cNvSpPr>
          <p:nvPr>
            <p:ph idx="1"/>
          </p:nvPr>
        </p:nvSpPr>
        <p:spPr>
          <a:xfrm>
            <a:off x="929218" y="1903416"/>
            <a:ext cx="10363200" cy="3429000"/>
          </a:xfrm>
        </p:spPr>
        <p:txBody>
          <a:bodyPr/>
          <a:lstStyle/>
          <a:p>
            <a:pPr marL="0" indent="0">
              <a:buNone/>
            </a:pPr>
            <a:r>
              <a:rPr lang="en-US" dirty="0" smtClean="0"/>
              <a:t>No liaisons received since November 2021</a:t>
            </a:r>
            <a:endParaRPr lang="en-US" dirty="0" smtClean="0"/>
          </a:p>
          <a:p>
            <a:pPr marL="0" indent="0">
              <a:buNone/>
            </a:pPr>
            <a:endParaRPr lang="en-GB" sz="2000" dirty="0"/>
          </a:p>
        </p:txBody>
      </p:sp>
      <p:sp>
        <p:nvSpPr>
          <p:cNvPr id="102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endParaRPr lang="en-US" altLang="en-US" sz="1800"/>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endParaRPr lang="en-US" altLang="en-US" sz="1200" b="0"/>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4</a:t>
            </a:fld>
            <a:endParaRPr lang="en-US"/>
          </a:p>
        </p:txBody>
      </p:sp>
    </p:spTree>
    <p:extLst>
      <p:ext uri="{BB962C8B-B14F-4D97-AF65-F5344CB8AC3E}">
        <p14:creationId xmlns:p14="http://schemas.microsoft.com/office/powerpoint/2010/main" val="9847219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smtClean="0"/>
              <a:t>M2.3 Recent and anticipated 802 EC actions</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endParaRPr lang="en-US" altLang="en-US" sz="1800"/>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endParaRPr lang="en-US" altLang="en-US" sz="1200" b="0"/>
          </a:p>
        </p:txBody>
      </p:sp>
      <p:sp>
        <p:nvSpPr>
          <p:cNvPr id="2" name="Slide Number Placeholder 1"/>
          <p:cNvSpPr>
            <a:spLocks noGrp="1"/>
          </p:cNvSpPr>
          <p:nvPr>
            <p:ph type="sldNum" sz="quarter" idx="12"/>
          </p:nvPr>
        </p:nvSpPr>
        <p:spPr/>
        <p:txBody>
          <a:bodyPr/>
          <a:lstStyle/>
          <a:p>
            <a:pPr>
              <a:defRPr/>
            </a:pPr>
            <a:r>
              <a:rPr lang="en-US" smtClean="0"/>
              <a:t>Slide </a:t>
            </a:r>
            <a:fld id="{DDBC98B1-8847-456F-A590-69DC1C4B50DA}" type="slidenum">
              <a:rPr lang="en-US" smtClean="0"/>
              <a:pPr>
                <a:defRPr/>
              </a:pPr>
              <a:t>5</a:t>
            </a:fld>
            <a:endParaRPr lang="en-US"/>
          </a:p>
        </p:txBody>
      </p:sp>
      <p:sp>
        <p:nvSpPr>
          <p:cNvPr id="7" name="Content Placeholder 2"/>
          <p:cNvSpPr>
            <a:spLocks noGrp="1"/>
          </p:cNvSpPr>
          <p:nvPr>
            <p:ph sz="half" idx="1"/>
          </p:nvPr>
        </p:nvSpPr>
        <p:spPr>
          <a:xfrm>
            <a:off x="799100" y="1752600"/>
            <a:ext cx="10859500" cy="4343400"/>
          </a:xfrm>
        </p:spPr>
        <p:txBody>
          <a:bodyPr/>
          <a:lstStyle/>
          <a:p>
            <a:pPr marL="0" indent="0">
              <a:buNone/>
            </a:pPr>
            <a:r>
              <a:rPr lang="en-US" altLang="en-US" smtClean="0"/>
              <a:t>November 2021 - Approved</a:t>
            </a:r>
            <a:endParaRPr lang="en-US" altLang="en-US" dirty="0"/>
          </a:p>
          <a:p>
            <a:pPr marL="0" indent="0">
              <a:buNone/>
            </a:pPr>
            <a:r>
              <a:rPr lang="en-US" altLang="en-US" b="0" dirty="0"/>
              <a:t>Comment responses to ISO/IEC JTC1 SC6 re: IEEE </a:t>
            </a:r>
            <a:r>
              <a:rPr lang="en-US" altLang="en-US" b="0" dirty="0" err="1"/>
              <a:t>Std</a:t>
            </a:r>
            <a:r>
              <a:rPr lang="en-US" altLang="en-US" b="0" dirty="0"/>
              <a:t> 802.11-2020</a:t>
            </a:r>
          </a:p>
          <a:p>
            <a:pPr marL="0" indent="0">
              <a:buNone/>
            </a:pPr>
            <a:r>
              <a:rPr lang="en-US" altLang="en-US" b="0" dirty="0" smtClean="0"/>
              <a:t>IEEE </a:t>
            </a:r>
            <a:r>
              <a:rPr lang="en-US" altLang="en-US" b="0" dirty="0" err="1" smtClean="0"/>
              <a:t>Std</a:t>
            </a:r>
            <a:r>
              <a:rPr lang="en-US" altLang="en-US" b="0" dirty="0" smtClean="0"/>
              <a:t> 802.11bb PAR modification</a:t>
            </a:r>
          </a:p>
          <a:p>
            <a:pPr marL="0" indent="0">
              <a:buNone/>
            </a:pPr>
            <a:r>
              <a:rPr lang="en-US" altLang="en-US" sz="2800" b="0" dirty="0" smtClean="0"/>
              <a:t>IEEE </a:t>
            </a:r>
            <a:r>
              <a:rPr lang="en-US" altLang="en-US" sz="2800" b="0" dirty="0" err="1" smtClean="0"/>
              <a:t>Std</a:t>
            </a:r>
            <a:r>
              <a:rPr lang="en-US" altLang="en-US" sz="2800" b="0" dirty="0" smtClean="0"/>
              <a:t> 802.11-2020 Corrigendum re: 11ay assigned value</a:t>
            </a:r>
          </a:p>
          <a:p>
            <a:endParaRPr lang="en-US" altLang="en-US" b="0" dirty="0"/>
          </a:p>
          <a:p>
            <a:pPr marL="0" indent="0">
              <a:buNone/>
            </a:pPr>
            <a:r>
              <a:rPr lang="en-US" altLang="en-US" dirty="0" smtClean="0"/>
              <a:t>March 2022</a:t>
            </a:r>
            <a:endParaRPr lang="en-US" altLang="en-US" dirty="0"/>
          </a:p>
          <a:p>
            <a:pPr marL="0" indent="0">
              <a:buNone/>
            </a:pPr>
            <a:r>
              <a:rPr lang="en-US" altLang="en-US" b="0" dirty="0" smtClean="0"/>
              <a:t>TBD</a:t>
            </a:r>
            <a:endParaRPr lang="en-US" altLang="en-US" b="0" dirty="0"/>
          </a:p>
          <a:p>
            <a:endParaRPr lang="en-US" altLang="en-US" b="0" dirty="0" smtClean="0"/>
          </a:p>
          <a:p>
            <a:pPr marL="0" indent="0">
              <a:buNone/>
            </a:pPr>
            <a:endParaRPr lang="en-US" altLang="en-US" sz="2800" dirty="0" smtClean="0"/>
          </a:p>
          <a:p>
            <a:pPr marL="0" indent="0">
              <a:buNone/>
            </a:pPr>
            <a:endParaRPr lang="en-US" altLang="en-US" sz="2800" dirty="0" smtClean="0"/>
          </a:p>
          <a:p>
            <a:pPr>
              <a:buFont typeface="Arial" panose="020B0604020202020204" pitchFamily="34" charset="0"/>
              <a:buChar char="•"/>
            </a:pPr>
            <a:endParaRPr lang="en-GB" altLang="en-US" sz="2800" dirty="0"/>
          </a:p>
        </p:txBody>
      </p:sp>
    </p:spTree>
    <p:extLst>
      <p:ext uri="{BB962C8B-B14F-4D97-AF65-F5344CB8AC3E}">
        <p14:creationId xmlns:p14="http://schemas.microsoft.com/office/powerpoint/2010/main" val="34297978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smtClean="0"/>
              <a:t>M2.3 IEEE-SA Standards Board (SASB)</a:t>
            </a:r>
          </a:p>
        </p:txBody>
      </p:sp>
      <p:sp>
        <p:nvSpPr>
          <p:cNvPr id="15363" name="Content Placeholder 2"/>
          <p:cNvSpPr>
            <a:spLocks noGrp="1"/>
          </p:cNvSpPr>
          <p:nvPr>
            <p:ph idx="1"/>
          </p:nvPr>
        </p:nvSpPr>
        <p:spPr>
          <a:xfrm>
            <a:off x="894127" y="1600200"/>
            <a:ext cx="10363200" cy="4648200"/>
          </a:xfrm>
        </p:spPr>
        <p:txBody>
          <a:bodyPr/>
          <a:lstStyle/>
          <a:p>
            <a:pPr marL="0" indent="0">
              <a:buNone/>
            </a:pPr>
            <a:endParaRPr lang="en-US" altLang="en-US" sz="2800" dirty="0" smtClean="0"/>
          </a:p>
          <a:p>
            <a:pPr marL="0" indent="0">
              <a:buNone/>
            </a:pPr>
            <a:r>
              <a:rPr lang="en-US" altLang="en-US" sz="2800" dirty="0" smtClean="0"/>
              <a:t>January/February 2022</a:t>
            </a:r>
            <a:endParaRPr lang="en-US" altLang="en-US" sz="2800" dirty="0" smtClean="0"/>
          </a:p>
          <a:p>
            <a:pPr marL="0" indent="0">
              <a:buNone/>
            </a:pPr>
            <a:r>
              <a:rPr lang="en-US" altLang="en-US" sz="2800" b="0" dirty="0"/>
              <a:t>IEEE </a:t>
            </a:r>
            <a:r>
              <a:rPr lang="en-US" altLang="en-US" sz="2800" b="0" dirty="0" err="1"/>
              <a:t>Std</a:t>
            </a:r>
            <a:r>
              <a:rPr lang="en-US" altLang="en-US" sz="2800" b="0" dirty="0"/>
              <a:t> 802.11bb PAR modification</a:t>
            </a:r>
          </a:p>
          <a:p>
            <a:pPr marL="0" indent="0">
              <a:buNone/>
            </a:pPr>
            <a:r>
              <a:rPr lang="en-US" altLang="en-US" sz="2800" b="0" dirty="0"/>
              <a:t>IEEE </a:t>
            </a:r>
            <a:r>
              <a:rPr lang="en-US" altLang="en-US" sz="2800" b="0" dirty="0" err="1"/>
              <a:t>Std</a:t>
            </a:r>
            <a:r>
              <a:rPr lang="en-US" altLang="en-US" sz="2800" b="0" dirty="0"/>
              <a:t> 802.11-2020 Corrigendum re: 11ay assigned value</a:t>
            </a:r>
          </a:p>
          <a:p>
            <a:pPr marL="0" indent="0">
              <a:buNone/>
            </a:pPr>
            <a:endParaRPr lang="en-US" altLang="en-US" sz="2800" dirty="0" smtClean="0"/>
          </a:p>
          <a:p>
            <a:pPr marL="0" indent="0">
              <a:buNone/>
            </a:pPr>
            <a:r>
              <a:rPr lang="en-US" altLang="en-US" sz="2800" dirty="0" smtClean="0"/>
              <a:t>March 2022</a:t>
            </a:r>
          </a:p>
          <a:p>
            <a:pPr marL="0" indent="0">
              <a:buNone/>
            </a:pPr>
            <a:r>
              <a:rPr lang="en-US" altLang="en-US" sz="2800" b="0" dirty="0" smtClean="0"/>
              <a:t>TBD</a:t>
            </a:r>
            <a:endParaRPr lang="en-US" altLang="en-US" sz="2800" b="0" dirty="0"/>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endParaRPr lang="en-US" altLang="en-US" sz="1800"/>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endParaRPr lang="en-US" altLang="en-US" sz="1200" b="0"/>
          </a:p>
        </p:txBody>
      </p:sp>
      <p:sp>
        <p:nvSpPr>
          <p:cNvPr id="2" name="Slide Number Placeholder 1"/>
          <p:cNvSpPr>
            <a:spLocks noGrp="1"/>
          </p:cNvSpPr>
          <p:nvPr>
            <p:ph type="sldNum" sz="quarter" idx="12"/>
          </p:nvPr>
        </p:nvSpPr>
        <p:spPr/>
        <p:txBody>
          <a:bodyPr/>
          <a:lstStyle/>
          <a:p>
            <a:pPr>
              <a:defRPr/>
            </a:pPr>
            <a:r>
              <a:rPr lang="en-US" smtClean="0"/>
              <a:t>Slide </a:t>
            </a:r>
            <a:fld id="{DDBC98B1-8847-456F-A590-69DC1C4B50DA}" type="slidenum">
              <a:rPr lang="en-US" smtClean="0"/>
              <a:pPr>
                <a:defRPr/>
              </a:pPr>
              <a:t>6</a:t>
            </a:fld>
            <a:endParaRPr lang="en-US"/>
          </a:p>
        </p:txBody>
      </p:sp>
    </p:spTree>
    <p:extLst>
      <p:ext uri="{BB962C8B-B14F-4D97-AF65-F5344CB8AC3E}">
        <p14:creationId xmlns:p14="http://schemas.microsoft.com/office/powerpoint/2010/main" val="37177011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smtClean="0"/>
              <a:t>M3.1 802.11 Working Group Session Documents</a:t>
            </a:r>
          </a:p>
        </p:txBody>
      </p:sp>
      <p:sp>
        <p:nvSpPr>
          <p:cNvPr id="3" name="Date Placeholder 2"/>
          <p:cNvSpPr>
            <a:spLocks noGrp="1"/>
          </p:cNvSpPr>
          <p:nvPr>
            <p:ph type="dt" sz="half" idx="10"/>
          </p:nvPr>
        </p:nvSpPr>
        <p:spPr/>
        <p:txBody>
          <a:bodyPr/>
          <a:lstStyle/>
          <a:p>
            <a:pPr>
              <a:defRPr/>
            </a:pPr>
            <a:r>
              <a:rPr lang="en-US" smtClean="0"/>
              <a:t>January 2022</a:t>
            </a:r>
            <a:endParaRPr lang="en-US"/>
          </a:p>
        </p:txBody>
      </p:sp>
      <p:sp>
        <p:nvSpPr>
          <p:cNvPr id="92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 Enterprise</a:t>
            </a:r>
            <a:endParaRPr lang="en-US" sz="1200" b="0"/>
          </a:p>
        </p:txBody>
      </p:sp>
      <p:graphicFrame>
        <p:nvGraphicFramePr>
          <p:cNvPr id="8" name="Table 7"/>
          <p:cNvGraphicFramePr>
            <a:graphicFrameLocks noGrp="1"/>
          </p:cNvGraphicFramePr>
          <p:nvPr>
            <p:extLst>
              <p:ext uri="{D42A27DB-BD31-4B8C-83A1-F6EECF244321}">
                <p14:modId xmlns:p14="http://schemas.microsoft.com/office/powerpoint/2010/main" val="454262209"/>
              </p:ext>
            </p:extLst>
          </p:nvPr>
        </p:nvGraphicFramePr>
        <p:xfrm>
          <a:off x="929218" y="1828802"/>
          <a:ext cx="10348382" cy="3914524"/>
        </p:xfrm>
        <a:graphic>
          <a:graphicData uri="http://schemas.openxmlformats.org/drawingml/2006/table">
            <a:tbl>
              <a:tblPr/>
              <a:tblGrid>
                <a:gridCol w="4328582"/>
                <a:gridCol w="6019800"/>
              </a:tblGrid>
              <a:tr h="352674">
                <a:tc>
                  <a:txBody>
                    <a:bodyPr/>
                    <a:lstStyle/>
                    <a:p>
                      <a:pPr algn="l" fontAlgn="b"/>
                      <a:r>
                        <a:rPr lang="en-GB" sz="2000" b="1" i="1" u="none" strike="noStrike">
                          <a:effectLst/>
                          <a:latin typeface="Arial" panose="020B0604020202020204" pitchFamily="34" charset="0"/>
                        </a:rPr>
                        <a:t>WG Session Reports</a:t>
                      </a:r>
                    </a:p>
                  </a:txBody>
                  <a:tcPr marL="0" marR="0" marT="0" marB="0" anchor="b">
                    <a:lnL>
                      <a:noFill/>
                    </a:lnL>
                    <a:lnR>
                      <a:noFill/>
                    </a:lnR>
                    <a:lnT>
                      <a:noFill/>
                    </a:lnT>
                    <a:lnB>
                      <a:noFill/>
                    </a:lnB>
                    <a:solidFill>
                      <a:srgbClr val="FFCCFF"/>
                    </a:solidFill>
                  </a:tcPr>
                </a:tc>
                <a:tc>
                  <a:txBody>
                    <a:bodyPr/>
                    <a:lstStyle/>
                    <a:p>
                      <a:pPr algn="l" fontAlgn="b"/>
                      <a:r>
                        <a:rPr lang="en-GB" sz="2000" b="0" i="1" u="sng" strike="noStrike">
                          <a:solidFill>
                            <a:srgbClr val="0000D4"/>
                          </a:solidFill>
                          <a:effectLst/>
                          <a:latin typeface="Arial" panose="020B0604020202020204" pitchFamily="34" charset="0"/>
                        </a:rPr>
                        <a:t> </a:t>
                      </a:r>
                    </a:p>
                  </a:txBody>
                  <a:tcPr marL="0" marR="0" marT="0" marB="0" anchor="b">
                    <a:lnL>
                      <a:noFill/>
                    </a:lnL>
                    <a:lnR>
                      <a:noFill/>
                    </a:lnR>
                    <a:lnT>
                      <a:noFill/>
                    </a:lnT>
                    <a:lnB>
                      <a:noFill/>
                    </a:lnB>
                    <a:solidFill>
                      <a:srgbClr val="FFCCFF"/>
                    </a:solidFill>
                  </a:tcPr>
                </a:tc>
              </a:tr>
              <a:tr h="352674">
                <a:tc>
                  <a:txBody>
                    <a:bodyPr/>
                    <a:lstStyle/>
                    <a:p>
                      <a:pPr algn="l" fontAlgn="b"/>
                      <a:r>
                        <a:rPr lang="en-GB" sz="2000" b="0" i="0" u="none" strike="noStrike">
                          <a:solidFill>
                            <a:srgbClr val="323232"/>
                          </a:solidFill>
                          <a:effectLst/>
                          <a:latin typeface="Arial" panose="020B0604020202020204" pitchFamily="34" charset="0"/>
                        </a:rPr>
                        <a:t>WG Agenda</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a:solidFill>
                            <a:srgbClr val="0000D4"/>
                          </a:solidFill>
                          <a:effectLst/>
                          <a:latin typeface="Arial" panose="020B0604020202020204" pitchFamily="34" charset="0"/>
                          <a:hlinkClick r:id="rId3"/>
                        </a:rPr>
                        <a:t>https://mentor.ieee.org/802.11/dcn/11-21-1958</a:t>
                      </a:r>
                      <a:endParaRPr lang="en-GB"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52674">
                <a:tc>
                  <a:txBody>
                    <a:bodyPr/>
                    <a:lstStyle/>
                    <a:p>
                      <a:pPr algn="l" fontAlgn="b"/>
                      <a:r>
                        <a:rPr lang="en-GB" sz="2000" b="0" i="0" u="none" strike="noStrike">
                          <a:solidFill>
                            <a:srgbClr val="323232"/>
                          </a:solidFill>
                          <a:effectLst/>
                          <a:latin typeface="Arial" panose="020B0604020202020204" pitchFamily="34" charset="0"/>
                        </a:rPr>
                        <a:t>Opening report</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a:solidFill>
                            <a:srgbClr val="0000D4"/>
                          </a:solidFill>
                          <a:effectLst/>
                          <a:latin typeface="Arial" panose="020B0604020202020204" pitchFamily="34" charset="0"/>
                          <a:hlinkClick r:id="rId4"/>
                        </a:rPr>
                        <a:t>https://mentor.ieee.org/802.11/dcn/11-21-1959</a:t>
                      </a:r>
                      <a:endParaRPr lang="en-GB"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52674">
                <a:tc>
                  <a:txBody>
                    <a:bodyPr/>
                    <a:lstStyle/>
                    <a:p>
                      <a:pPr algn="l" fontAlgn="b"/>
                      <a:r>
                        <a:rPr lang="en-GB" sz="2000" b="0" i="0" u="none" strike="noStrike">
                          <a:solidFill>
                            <a:srgbClr val="323232"/>
                          </a:solidFill>
                          <a:effectLst/>
                          <a:latin typeface="Arial" panose="020B0604020202020204" pitchFamily="34" charset="0"/>
                        </a:rPr>
                        <a:t>Snapshot slides</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a:solidFill>
                            <a:srgbClr val="0000D4"/>
                          </a:solidFill>
                          <a:effectLst/>
                          <a:latin typeface="Arial" panose="020B0604020202020204" pitchFamily="34" charset="0"/>
                          <a:hlinkClick r:id="rId5"/>
                        </a:rPr>
                        <a:t>https://mentor.ieee.org/802.11/dcn/11-21-1963</a:t>
                      </a:r>
                      <a:endParaRPr lang="en-GB"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94166">
                <a:tc>
                  <a:txBody>
                    <a:bodyPr/>
                    <a:lstStyle/>
                    <a:p>
                      <a:pPr algn="l" fontAlgn="b"/>
                      <a:r>
                        <a:rPr lang="en-GB" sz="2000" b="0" i="0" u="none" strike="noStrike">
                          <a:solidFill>
                            <a:srgbClr val="323232"/>
                          </a:solidFill>
                          <a:effectLst/>
                          <a:latin typeface="Arial" panose="020B0604020202020204" pitchFamily="34" charset="0"/>
                        </a:rPr>
                        <a:t>1</a:t>
                      </a:r>
                      <a:r>
                        <a:rPr lang="en-GB" sz="2000" b="0" i="0" u="none" strike="noStrike" baseline="30000">
                          <a:solidFill>
                            <a:srgbClr val="323232"/>
                          </a:solidFill>
                          <a:effectLst/>
                          <a:latin typeface="Arial" panose="020B0604020202020204" pitchFamily="34" charset="0"/>
                        </a:rPr>
                        <a:t>st</a:t>
                      </a:r>
                      <a:r>
                        <a:rPr lang="en-GB" sz="20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a:solidFill>
                            <a:srgbClr val="0000D4"/>
                          </a:solidFill>
                          <a:effectLst/>
                          <a:latin typeface="Arial" panose="020B0604020202020204" pitchFamily="34" charset="0"/>
                          <a:hlinkClick r:id="rId6"/>
                        </a:rPr>
                        <a:t>https://mentor.ieee.org/802.11/dcn/11-21-1966</a:t>
                      </a:r>
                      <a:endParaRPr lang="en-GB"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94166">
                <a:tc>
                  <a:txBody>
                    <a:bodyPr/>
                    <a:lstStyle/>
                    <a:p>
                      <a:pPr algn="l" fontAlgn="b"/>
                      <a:r>
                        <a:rPr lang="en-GB" sz="2000" b="0" i="0" u="none" strike="noStrike">
                          <a:solidFill>
                            <a:srgbClr val="323232"/>
                          </a:solidFill>
                          <a:effectLst/>
                          <a:latin typeface="Arial" panose="020B0604020202020204" pitchFamily="34" charset="0"/>
                        </a:rPr>
                        <a:t>2</a:t>
                      </a:r>
                      <a:r>
                        <a:rPr lang="en-GB" sz="2000" b="0" i="0" u="none" strike="noStrike" baseline="30000">
                          <a:solidFill>
                            <a:srgbClr val="323232"/>
                          </a:solidFill>
                          <a:effectLst/>
                          <a:latin typeface="Arial" panose="020B0604020202020204" pitchFamily="34" charset="0"/>
                        </a:rPr>
                        <a:t>nd</a:t>
                      </a:r>
                      <a:r>
                        <a:rPr lang="en-GB" sz="20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a:solidFill>
                            <a:srgbClr val="0000D4"/>
                          </a:solidFill>
                          <a:effectLst/>
                          <a:latin typeface="Arial" panose="020B0604020202020204" pitchFamily="34" charset="0"/>
                          <a:hlinkClick r:id="rId7"/>
                        </a:rPr>
                        <a:t>https://mentor.ieee.org/802.11/dcn/11-21-1962</a:t>
                      </a:r>
                      <a:endParaRPr lang="en-GB"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52674">
                <a:tc>
                  <a:txBody>
                    <a:bodyPr/>
                    <a:lstStyle/>
                    <a:p>
                      <a:pPr algn="l" fontAlgn="b"/>
                      <a:r>
                        <a:rPr lang="en-GB" sz="2000" b="0" i="0" u="none" strike="noStrike">
                          <a:solidFill>
                            <a:srgbClr val="323232"/>
                          </a:solidFill>
                          <a:effectLst/>
                          <a:latin typeface="Arial" panose="020B0604020202020204" pitchFamily="34" charset="0"/>
                        </a:rPr>
                        <a:t>Treasurer</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a:solidFill>
                            <a:srgbClr val="0000D4"/>
                          </a:solidFill>
                          <a:effectLst/>
                          <a:latin typeface="Arial" panose="020B0604020202020204" pitchFamily="34" charset="0"/>
                          <a:hlinkClick r:id="rId8"/>
                        </a:rPr>
                        <a:t>https://mentor.ieee.org/802-ec/dcn/21/ec-21-0309</a:t>
                      </a:r>
                      <a:endParaRPr lang="en-GB"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67696">
                <a:tc>
                  <a:txBody>
                    <a:bodyPr/>
                    <a:lstStyle/>
                    <a:p>
                      <a:pPr algn="l" fontAlgn="b"/>
                      <a:r>
                        <a:rPr lang="en-GB" sz="2000" b="0" i="0" u="none" strike="noStrike">
                          <a:solidFill>
                            <a:srgbClr val="323232"/>
                          </a:solidFill>
                          <a:effectLst/>
                          <a:latin typeface="Arial" panose="020B0604020202020204" pitchFamily="34" charset="0"/>
                        </a:rPr>
                        <a:t>Chair's Supplementary Material</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a:solidFill>
                            <a:srgbClr val="0000D4"/>
                          </a:solidFill>
                          <a:effectLst/>
                          <a:latin typeface="Arial" panose="020B0604020202020204" pitchFamily="34" charset="0"/>
                          <a:hlinkClick r:id="rId9"/>
                        </a:rPr>
                        <a:t>https://mentor.ieee.org/802.11/dcn/11-21-1960</a:t>
                      </a:r>
                      <a:endParaRPr lang="en-GB"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52674">
                <a:tc>
                  <a:txBody>
                    <a:bodyPr/>
                    <a:lstStyle/>
                    <a:p>
                      <a:pPr algn="l" fontAlgn="b"/>
                      <a:r>
                        <a:rPr lang="en-GB" sz="2000" b="0" i="0" u="none" strike="noStrike">
                          <a:solidFill>
                            <a:srgbClr val="323232"/>
                          </a:solidFill>
                          <a:effectLst/>
                          <a:latin typeface="Arial" panose="020B0604020202020204" pitchFamily="34" charset="0"/>
                        </a:rPr>
                        <a:t>Motions</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a:solidFill>
                            <a:srgbClr val="0000D4"/>
                          </a:solidFill>
                          <a:effectLst/>
                          <a:latin typeface="Arial" panose="020B0604020202020204" pitchFamily="34" charset="0"/>
                          <a:hlinkClick r:id="rId10"/>
                        </a:rPr>
                        <a:t>https://mentor.ieee.org/802.11/dcn/11-21-1992</a:t>
                      </a:r>
                      <a:endParaRPr lang="en-GB"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52674">
                <a:tc>
                  <a:txBody>
                    <a:bodyPr/>
                    <a:lstStyle/>
                    <a:p>
                      <a:pPr algn="l" fontAlgn="b"/>
                      <a:r>
                        <a:rPr lang="en-GB" sz="2000" b="0" i="0" u="none" strike="noStrike">
                          <a:solidFill>
                            <a:srgbClr val="323232"/>
                          </a:solidFill>
                          <a:effectLst/>
                          <a:latin typeface="Arial" panose="020B0604020202020204" pitchFamily="34" charset="0"/>
                        </a:rPr>
                        <a:t>Session report</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dirty="0">
                          <a:solidFill>
                            <a:srgbClr val="0000D4"/>
                          </a:solidFill>
                          <a:effectLst/>
                          <a:latin typeface="Arial" panose="020B0604020202020204" pitchFamily="34" charset="0"/>
                          <a:hlinkClick r:id="rId11"/>
                        </a:rPr>
                        <a:t>https://mentor.ieee.org/802.11/dcn/11-21-1964</a:t>
                      </a:r>
                      <a:endParaRPr lang="en-GB"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52674">
                <a:tc>
                  <a:txBody>
                    <a:bodyPr/>
                    <a:lstStyle/>
                    <a:p>
                      <a:pPr algn="l" fontAlgn="b"/>
                      <a:r>
                        <a:rPr lang="en-GB" sz="2000" b="0" i="0" u="none" strike="noStrike">
                          <a:solidFill>
                            <a:srgbClr val="323232"/>
                          </a:solidFill>
                          <a:effectLst/>
                          <a:latin typeface="Arial" panose="020B0604020202020204" pitchFamily="34" charset="0"/>
                        </a:rPr>
                        <a:t>Previous Session Minutes</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dirty="0">
                          <a:solidFill>
                            <a:srgbClr val="0000D4"/>
                          </a:solidFill>
                          <a:effectLst/>
                          <a:latin typeface="Arial" panose="020B0604020202020204" pitchFamily="34" charset="0"/>
                          <a:hlinkClick r:id="rId12"/>
                        </a:rPr>
                        <a:t>https://mentor.ieee.org/802.11/dcn/11-21-1764</a:t>
                      </a:r>
                      <a:endParaRPr lang="en-GB"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bl>
          </a:graphicData>
        </a:graphic>
      </p:graphicFrame>
      <p:sp>
        <p:nvSpPr>
          <p:cNvPr id="2" name="Slide Number Placeholder 1"/>
          <p:cNvSpPr>
            <a:spLocks noGrp="1"/>
          </p:cNvSpPr>
          <p:nvPr>
            <p:ph type="sldNum" sz="quarter" idx="12"/>
          </p:nvPr>
        </p:nvSpPr>
        <p:spPr/>
        <p:txBody>
          <a:bodyPr/>
          <a:lstStyle/>
          <a:p>
            <a:pPr>
              <a:defRPr/>
            </a:pPr>
            <a:r>
              <a:rPr lang="en-US" smtClean="0"/>
              <a:t>Slide </a:t>
            </a:r>
            <a:fld id="{DDBC98B1-8847-456F-A590-69DC1C4B50DA}" type="slidenum">
              <a:rPr lang="en-US" smtClean="0"/>
              <a:pPr>
                <a:defRPr/>
              </a:pPr>
              <a:t>7</a:t>
            </a:fld>
            <a:endParaRPr lang="en-US"/>
          </a:p>
        </p:txBody>
      </p:sp>
    </p:spTree>
    <p:extLst>
      <p:ext uri="{BB962C8B-B14F-4D97-AF65-F5344CB8AC3E}">
        <p14:creationId xmlns:p14="http://schemas.microsoft.com/office/powerpoint/2010/main" val="17112438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smtClean="0"/>
              <a:t>M3.2 Joint meetings and Reciprocal Credit</a:t>
            </a:r>
          </a:p>
        </p:txBody>
      </p:sp>
      <p:sp>
        <p:nvSpPr>
          <p:cNvPr id="13315" name="Content Placeholder 6"/>
          <p:cNvSpPr>
            <a:spLocks noGrp="1"/>
          </p:cNvSpPr>
          <p:nvPr>
            <p:ph idx="1"/>
          </p:nvPr>
        </p:nvSpPr>
        <p:spPr/>
        <p:txBody>
          <a:bodyPr/>
          <a:lstStyle/>
          <a:p>
            <a:r>
              <a:rPr lang="en-GB" altLang="en-US" dirty="0" smtClean="0"/>
              <a:t>Reciprocal credit is provided to 802.11 voters for attendance at:  802.18 (only .11 credit for .18 attendance), 802.19, 802.24, NENDICA Industry </a:t>
            </a:r>
            <a:r>
              <a:rPr lang="en-GB" altLang="en-US" dirty="0"/>
              <a:t>Connections </a:t>
            </a:r>
            <a:r>
              <a:rPr lang="en-GB" altLang="en-US" dirty="0" smtClean="0"/>
              <a:t>Activity</a:t>
            </a:r>
          </a:p>
          <a:p>
            <a:pPr marL="457200" lvl="1" indent="0">
              <a:buNone/>
            </a:pPr>
            <a:endParaRPr lang="en-GB" altLang="en-US" dirty="0" smtClean="0"/>
          </a:p>
          <a:p>
            <a:r>
              <a:rPr lang="en-US" altLang="en-US" dirty="0" smtClean="0"/>
              <a:t>For the </a:t>
            </a:r>
            <a:r>
              <a:rPr lang="en-US" altLang="en-US" dirty="0" smtClean="0"/>
              <a:t>January 2022 </a:t>
            </a:r>
            <a:r>
              <a:rPr lang="en-US" altLang="en-US" dirty="0" smtClean="0"/>
              <a:t>electronic session, reciprocal credit is given for other WG/TAG meetings which occur during the WG11 session, Monday </a:t>
            </a:r>
            <a:r>
              <a:rPr lang="en-US" altLang="en-US" dirty="0" smtClean="0"/>
              <a:t>January 17, 2022 </a:t>
            </a:r>
            <a:r>
              <a:rPr lang="en-US" altLang="en-US" dirty="0" smtClean="0"/>
              <a:t>9am Eastern to Tuesday, </a:t>
            </a:r>
            <a:r>
              <a:rPr lang="en-US" altLang="en-US" dirty="0" smtClean="0"/>
              <a:t>January 25, 2022 </a:t>
            </a:r>
            <a:r>
              <a:rPr lang="en-US" altLang="en-US" dirty="0" smtClean="0"/>
              <a:t>Noon Eastern (Note: The </a:t>
            </a:r>
            <a:r>
              <a:rPr lang="en-US" altLang="en-US" dirty="0" smtClean="0"/>
              <a:t>January 2022 </a:t>
            </a:r>
            <a:r>
              <a:rPr lang="en-US" altLang="en-US" dirty="0" smtClean="0"/>
              <a:t>electronic meeting does count towards voting credit)</a:t>
            </a:r>
            <a:endParaRPr lang="en-GB" altLang="en-US" dirty="0" smtClean="0"/>
          </a:p>
          <a:p>
            <a:pPr marL="0" indent="0">
              <a:buNone/>
            </a:pPr>
            <a:endParaRPr lang="en-GB" altLang="en-US" dirty="0" smtClean="0"/>
          </a:p>
          <a:p>
            <a:pPr marL="0" indent="0">
              <a:buNone/>
            </a:pPr>
            <a:endParaRPr lang="en-GB" altLang="en-US" sz="1800" b="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endParaRPr lang="en-US" altLang="en-US" sz="1800"/>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endParaRPr lang="en-US" altLang="en-US" sz="1200" b="0"/>
          </a:p>
        </p:txBody>
      </p:sp>
      <p:sp>
        <p:nvSpPr>
          <p:cNvPr id="2" name="Slide Number Placeholder 1"/>
          <p:cNvSpPr>
            <a:spLocks noGrp="1"/>
          </p:cNvSpPr>
          <p:nvPr>
            <p:ph type="sldNum" sz="quarter" idx="12"/>
          </p:nvPr>
        </p:nvSpPr>
        <p:spPr/>
        <p:txBody>
          <a:bodyPr/>
          <a:lstStyle/>
          <a:p>
            <a:pPr>
              <a:defRPr/>
            </a:pPr>
            <a:r>
              <a:rPr lang="en-US" smtClean="0"/>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7236334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smtClean="0"/>
              <a:t>M3.2 802.18 details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r>
              <a:rPr lang="en-US" dirty="0"/>
              <a:t>Agenda:   </a:t>
            </a:r>
            <a:r>
              <a:rPr lang="en-US" dirty="0" smtClean="0"/>
              <a:t>see </a:t>
            </a:r>
            <a:r>
              <a:rPr lang="en-US" dirty="0">
                <a:hlinkClick r:id="rId2"/>
              </a:rPr>
              <a:t>https://</a:t>
            </a:r>
            <a:r>
              <a:rPr lang="en-US" dirty="0" smtClean="0">
                <a:hlinkClick r:id="rId2"/>
              </a:rPr>
              <a:t>mentor.ieee.org/802.18/documents</a:t>
            </a:r>
            <a:r>
              <a:rPr lang="en-US" dirty="0" smtClean="0"/>
              <a:t> </a:t>
            </a:r>
          </a:p>
          <a:p>
            <a:pPr>
              <a:spcBef>
                <a:spcPts val="0"/>
              </a:spcBef>
              <a:buFont typeface="Arial" panose="020B0604020202020204" pitchFamily="34" charset="0"/>
              <a:buChar char="•"/>
            </a:pPr>
            <a:r>
              <a:rPr lang="en-US" altLang="en-US" dirty="0" smtClean="0"/>
              <a:t>Meeting </a:t>
            </a:r>
            <a:r>
              <a:rPr lang="en-US" altLang="en-US" dirty="0"/>
              <a:t>times: </a:t>
            </a:r>
            <a:r>
              <a:rPr lang="en-US" altLang="en-US" dirty="0" smtClean="0"/>
              <a:t>Thursday </a:t>
            </a:r>
            <a:r>
              <a:rPr lang="en-US" altLang="en-US" dirty="0" smtClean="0"/>
              <a:t>2022-01-20 </a:t>
            </a:r>
            <a:r>
              <a:rPr lang="en-US" altLang="en-US" dirty="0" smtClean="0"/>
              <a:t>at 3-4 PM ET, </a:t>
            </a:r>
            <a:r>
              <a:rPr lang="en-US" altLang="en-US" dirty="0"/>
              <a:t>see </a:t>
            </a:r>
            <a:r>
              <a:rPr lang="en-US" altLang="en-US" dirty="0">
                <a:hlinkClick r:id="rId3"/>
              </a:rPr>
              <a:t>https://www.ieee802.org/18</a:t>
            </a:r>
            <a:r>
              <a:rPr lang="en-US" altLang="en-US" dirty="0" smtClean="0">
                <a:hlinkClick r:id="rId3"/>
              </a:rPr>
              <a:t>/</a:t>
            </a:r>
            <a:r>
              <a:rPr lang="en-US" altLang="en-US" dirty="0" smtClean="0"/>
              <a:t> </a:t>
            </a:r>
            <a:r>
              <a:rPr lang="en-US" altLang="en-US" dirty="0"/>
              <a:t>and </a:t>
            </a:r>
            <a:r>
              <a:rPr lang="en-US" altLang="en-US" dirty="0">
                <a:hlinkClick r:id="rId4"/>
              </a:rPr>
              <a:t>https://</a:t>
            </a:r>
            <a:r>
              <a:rPr lang="en-US" altLang="en-US" dirty="0" smtClean="0">
                <a:hlinkClick r:id="rId4"/>
              </a:rPr>
              <a:t>ieee802.org/802tele_calendar.html</a:t>
            </a:r>
            <a:r>
              <a:rPr lang="en-US" altLang="en-US" dirty="0" smtClean="0"/>
              <a:t> </a:t>
            </a:r>
          </a:p>
          <a:p>
            <a:pPr>
              <a:spcBef>
                <a:spcPts val="0"/>
              </a:spcBef>
              <a:buFont typeface="Arial" panose="020B0604020202020204" pitchFamily="34" charset="0"/>
              <a:buChar char="•"/>
            </a:pPr>
            <a:endParaRPr lang="en-US" altLang="en-US" sz="2400" dirty="0"/>
          </a:p>
          <a:p>
            <a:pPr>
              <a:spcBef>
                <a:spcPts val="0"/>
              </a:spcBef>
              <a:buFont typeface="Arial" panose="020B0604020202020204" pitchFamily="34" charset="0"/>
              <a:buChar char="•"/>
            </a:pPr>
            <a:r>
              <a:rPr lang="en-US" altLang="en-US" dirty="0" smtClean="0"/>
              <a:t>Discussion items of interest to 802.11 WG include</a:t>
            </a:r>
          </a:p>
          <a:p>
            <a:pPr lvl="1">
              <a:spcBef>
                <a:spcPts val="0"/>
              </a:spcBef>
              <a:buFont typeface="Arial" panose="020B0604020202020204" pitchFamily="34" charset="0"/>
              <a:buChar char="•"/>
            </a:pPr>
            <a:r>
              <a:rPr lang="en-US" altLang="en-US" dirty="0"/>
              <a:t>Recent </a:t>
            </a:r>
            <a:r>
              <a:rPr lang="en-US" altLang="en-US" dirty="0" smtClean="0"/>
              <a:t>Americas, European </a:t>
            </a:r>
            <a:r>
              <a:rPr lang="en-US" altLang="en-US" dirty="0"/>
              <a:t>ETSI, CEPT and </a:t>
            </a:r>
            <a:r>
              <a:rPr lang="en-US" altLang="en-US" dirty="0" smtClean="0"/>
              <a:t>Asia Pacific activities </a:t>
            </a:r>
            <a:r>
              <a:rPr lang="en-US" altLang="en-US" dirty="0"/>
              <a:t>status and </a:t>
            </a:r>
            <a:r>
              <a:rPr lang="en-US" altLang="en-US" dirty="0" smtClean="0"/>
              <a:t>discussion</a:t>
            </a:r>
          </a:p>
          <a:p>
            <a:pPr lvl="1">
              <a:spcBef>
                <a:spcPts val="0"/>
              </a:spcBef>
              <a:buFont typeface="Arial" panose="020B0604020202020204" pitchFamily="34" charset="0"/>
              <a:buChar char="•"/>
            </a:pPr>
            <a:r>
              <a:rPr lang="en-US" dirty="0" smtClean="0"/>
              <a:t>IEEE 802 ITU-R WP5A contributions</a:t>
            </a:r>
          </a:p>
          <a:p>
            <a:pPr lvl="1">
              <a:spcBef>
                <a:spcPts val="0"/>
              </a:spcBef>
              <a:buFont typeface="Arial" panose="020B0604020202020204" pitchFamily="34" charset="0"/>
              <a:buChar char="•"/>
            </a:pPr>
            <a:r>
              <a:rPr lang="en-US" dirty="0" smtClean="0"/>
              <a:t>Frequency Table</a:t>
            </a:r>
            <a:endParaRPr lang="en-US" dirty="0"/>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endParaRPr lang="en-US" altLang="en-US" sz="1800"/>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endParaRPr lang="en-US" altLang="en-US" sz="1200" b="0"/>
          </a:p>
        </p:txBody>
      </p:sp>
      <p:sp>
        <p:nvSpPr>
          <p:cNvPr id="2" name="Slide Number Placeholder 1"/>
          <p:cNvSpPr>
            <a:spLocks noGrp="1"/>
          </p:cNvSpPr>
          <p:nvPr>
            <p:ph type="sldNum" sz="quarter" idx="12"/>
          </p:nvPr>
        </p:nvSpPr>
        <p:spPr/>
        <p:txBody>
          <a:bodyPr/>
          <a:lstStyle/>
          <a:p>
            <a:pPr>
              <a:defRPr/>
            </a:pPr>
            <a:r>
              <a:rPr lang="en-US" smtClean="0"/>
              <a:t>Slide </a:t>
            </a:r>
            <a:fld id="{DDBC98B1-8847-456F-A590-69DC1C4B50DA}" type="slidenum">
              <a:rPr lang="en-US" smtClean="0"/>
              <a:pPr>
                <a:defRPr/>
              </a:pPr>
              <a:t>9</a:t>
            </a:fld>
            <a:endParaRPr lang="en-US"/>
          </a:p>
        </p:txBody>
      </p:sp>
    </p:spTree>
    <p:extLst>
      <p:ext uri="{BB962C8B-B14F-4D97-AF65-F5344CB8AC3E}">
        <p14:creationId xmlns:p14="http://schemas.microsoft.com/office/powerpoint/2010/main" val="37174488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4">
      <a:dk1>
        <a:srgbClr val="000000"/>
      </a:dk1>
      <a:lt1>
        <a:srgbClr val="FFFFFF"/>
      </a:lt1>
      <a:dk2>
        <a:srgbClr val="000000"/>
      </a:dk2>
      <a:lt2>
        <a:srgbClr val="969696"/>
      </a:lt2>
      <a:accent1>
        <a:srgbClr val="0070C0"/>
      </a:accent1>
      <a:accent2>
        <a:srgbClr val="FF0000"/>
      </a:accent2>
      <a:accent3>
        <a:srgbClr val="00B050"/>
      </a:accent3>
      <a:accent4>
        <a:srgbClr val="FFFF00"/>
      </a:accent4>
      <a:accent5>
        <a:srgbClr val="AAE2CA"/>
      </a:accent5>
      <a:accent6>
        <a:srgbClr val="2D2DB9"/>
      </a:accent6>
      <a:hlink>
        <a:srgbClr val="2D2DB9"/>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164414</TotalTime>
  <Words>1860</Words>
  <Application>Microsoft Office PowerPoint</Application>
  <PresentationFormat>Widescreen</PresentationFormat>
  <Paragraphs>638</Paragraphs>
  <Slides>27</Slides>
  <Notes>13</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27</vt:i4>
      </vt:variant>
    </vt:vector>
  </HeadingPairs>
  <TitlesOfParts>
    <vt:vector size="37" baseType="lpstr">
      <vt:lpstr>ＭＳ Ｐゴシック</vt:lpstr>
      <vt:lpstr>Arial</vt:lpstr>
      <vt:lpstr>Arial Narrow</vt:lpstr>
      <vt:lpstr>Calibri</vt:lpstr>
      <vt:lpstr>Tahoma</vt:lpstr>
      <vt:lpstr>Times New Roman</vt:lpstr>
      <vt:lpstr>Wingdings</vt:lpstr>
      <vt:lpstr>Default Design</vt:lpstr>
      <vt:lpstr>Custom Design</vt:lpstr>
      <vt:lpstr>Document</vt:lpstr>
      <vt:lpstr>802.11 Working Group Opening Report January 2022</vt:lpstr>
      <vt:lpstr>Introduction</vt:lpstr>
      <vt:lpstr>M1.3 Meeting Decorum</vt:lpstr>
      <vt:lpstr>M2.2.1 Summary of Liaisons - Incoming</vt:lpstr>
      <vt:lpstr>M2.3 Recent and anticipated 802 EC actions</vt:lpstr>
      <vt:lpstr>M2.3 IEEE-SA Standards Board (SASB)</vt:lpstr>
      <vt:lpstr>M3.1 802.11 Working Group Session Documents</vt:lpstr>
      <vt:lpstr>M3.2 Joint meetings and Reciprocal Credit</vt:lpstr>
      <vt:lpstr>M3.2 802.18 details</vt:lpstr>
      <vt:lpstr>M3.2 802.19 details</vt:lpstr>
      <vt:lpstr>M3.2 Other 802 WG meetings</vt:lpstr>
      <vt:lpstr>M4.1.1 IEEE 802.11 Groups </vt:lpstr>
      <vt:lpstr>M4.1.2 PAR Expiration/Renewal Schedule</vt:lpstr>
      <vt:lpstr>M4.1.3 802.11 WG Appointed positions</vt:lpstr>
      <vt:lpstr>M4.1.3 Officers</vt:lpstr>
      <vt:lpstr>M4.1.4 IEEE 802.11 Revisions</vt:lpstr>
      <vt:lpstr>M4.1.4 IEEE 802.11 Standards Pipeline</vt:lpstr>
      <vt:lpstr>M4.1.5 Summary of ballots and comment collections</vt:lpstr>
      <vt:lpstr>M4.1.6 Current Membership Status</vt:lpstr>
      <vt:lpstr>M6.1 – WG Officer Elections Planned March 2022</vt:lpstr>
      <vt:lpstr>background data</vt:lpstr>
      <vt:lpstr>PowerPoint Presentation</vt:lpstr>
      <vt:lpstr>PowerPoint Presentation</vt:lpstr>
      <vt:lpstr>Attendees by affiliation (attended at least one meeting November to January)</vt:lpstr>
      <vt:lpstr>Attendance by subgroup (November to January)</vt:lpstr>
      <vt:lpstr>Additional Reference material</vt:lpstr>
      <vt:lpstr> Comment Resolution Resources</vt:lpstr>
    </vt:vector>
  </TitlesOfParts>
  <Company>HP Enterprise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dorothy.stanley@hpe.com</dc:creator>
  <cp:keywords>January 2022</cp:keywords>
  <cp:lastModifiedBy>Stanley, Dorothy</cp:lastModifiedBy>
  <cp:revision>2333</cp:revision>
  <cp:lastPrinted>1998-02-10T13:28:06Z</cp:lastPrinted>
  <dcterms:created xsi:type="dcterms:W3CDTF">1998-02-10T13:07:52Z</dcterms:created>
  <dcterms:modified xsi:type="dcterms:W3CDTF">2022-01-14T14:19:57Z</dcterms:modified>
  <cp:category>Dorothy Stanley, HP Enterprise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59ef7ea6-7660-4976-a5e3-adea9f669c32</vt:lpwstr>
  </property>
  <property fmtid="{D5CDD505-2E9C-101B-9397-08002B2CF9AE}" pid="3" name="CTP_TimeStamp">
    <vt:lpwstr>2018-09-10 22:21:28Z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