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868" r:id="rId4"/>
    <p:sldId id="723" r:id="rId5"/>
    <p:sldId id="88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723"/>
            <p14:sldId id="884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7F40D-ADBD-40D3-B01A-924D58C8D88F}" v="19" dt="2022-01-25T00:49:28.56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110" d="100"/>
          <a:sy n="110" d="100"/>
        </p:scale>
        <p:origin x="29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P802.11az</a:t>
            </a:r>
            <a:r>
              <a:rPr lang="en-US" baseline="0" dirty="0"/>
              <a:t> </a:t>
            </a:r>
            <a:r>
              <a:rPr lang="en-US" dirty="0"/>
              <a:t>SA1</a:t>
            </a:r>
            <a:r>
              <a:rPr lang="en-US" baseline="0" dirty="0"/>
              <a:t> CR Status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039810137054709"/>
          <c:y val="0.25062650867075376"/>
          <c:w val="0.85273568510275022"/>
          <c:h val="0.49028094360541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166</c:v>
                </c:pt>
                <c:pt idx="1">
                  <c:v>6</c:v>
                </c:pt>
                <c:pt idx="2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5-4F64-AA81-68426107D2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5-4F64-AA81-68426107D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3470200"/>
        <c:axId val="1133476432"/>
      </c:barChart>
      <c:catAx>
        <c:axId val="113347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6432"/>
        <c:crosses val="autoZero"/>
        <c:auto val="1"/>
        <c:lblAlgn val="ctr"/>
        <c:lblOffset val="100"/>
        <c:noMultiLvlLbl val="0"/>
      </c:catAx>
      <c:valAx>
        <c:axId val="113347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January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97356" imgH="2534496" progId="Word.Document.8">
                  <p:embed/>
                </p:oleObj>
              </mc:Choice>
              <mc:Fallback>
                <p:oleObj name="Document" r:id="rId3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Jan. 2022.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Jan. Progress and Targets Towards the March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731590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and Work completed this week</a:t>
            </a:r>
            <a:r>
              <a:rPr lang="en-US" b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SA Ballot CR: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Group resolved 27 comments and adopted additional text changes.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Resolved ~50% of all technical and general comments.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Targets towards the March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Complete review and resolution for 75% of SAB comments received on P802.11 D4.0 SA1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Publish P802.11az D4.1 incorporating approved resolutions prior and including the January meeting.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Resolve </a:t>
            </a:r>
            <a:r>
              <a:rPr lang="en-US" dirty="0"/>
              <a:t>majority oof </a:t>
            </a:r>
            <a:r>
              <a:rPr lang="en-US" b="0" dirty="0"/>
              <a:t>editorial comments.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2022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D9B41C7-80A9-47A2-B8FA-28E2DAA53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1839349"/>
              </p:ext>
            </p:extLst>
          </p:nvPr>
        </p:nvGraphicFramePr>
        <p:xfrm>
          <a:off x="7392144" y="1830390"/>
          <a:ext cx="4701918" cy="4046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85992"/>
          </a:xfrm>
        </p:spPr>
        <p:txBody>
          <a:bodyPr/>
          <a:lstStyle/>
          <a:p>
            <a:r>
              <a:rPr lang="en-US" dirty="0"/>
              <a:t>Timeline – TG progress update past the Jan.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2022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81F9838-0F88-4EB7-AE1B-2311613CC502}"/>
              </a:ext>
            </a:extLst>
          </p:cNvPr>
          <p:cNvSpPr/>
          <p:nvPr/>
        </p:nvSpPr>
        <p:spPr>
          <a:xfrm>
            <a:off x="7079438" y="3444607"/>
            <a:ext cx="329418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9180B2F-DEAB-4369-8744-91EAAEB15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11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79C0C71-6D49-4C19-BF09-29A10025D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7465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33782C5-A6CA-441F-8A1B-8B037C4FA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5250"/>
            <a:ext cx="2257049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C5E65AC-9332-4766-9E2E-820DEE15A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0803"/>
            <a:ext cx="11508232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7AB395E-4A53-474C-BB3C-8C119677D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513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CE934FA-66A2-4D0B-A671-9252E9ABD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759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85" name="Line 15">
            <a:extLst>
              <a:ext uri="{FF2B5EF4-FFF2-40B4-BE49-F238E27FC236}">
                <a16:creationId xmlns:a16="http://schemas.microsoft.com/office/drawing/2014/main" id="{A97DD57C-045B-46E9-AB46-D21014B38B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8843" y="1814817"/>
            <a:ext cx="5663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6" name="Line 14">
            <a:extLst>
              <a:ext uri="{FF2B5EF4-FFF2-40B4-BE49-F238E27FC236}">
                <a16:creationId xmlns:a16="http://schemas.microsoft.com/office/drawing/2014/main" id="{D93CF915-7D13-4FAC-9DBD-695FD2E326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683" y="1814817"/>
            <a:ext cx="14156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7" name="Line 11">
            <a:extLst>
              <a:ext uri="{FF2B5EF4-FFF2-40B4-BE49-F238E27FC236}">
                <a16:creationId xmlns:a16="http://schemas.microsoft.com/office/drawing/2014/main" id="{6C4B41C1-31B3-4CB1-8244-7D33563A7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79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8" name="Line 15">
            <a:extLst>
              <a:ext uri="{FF2B5EF4-FFF2-40B4-BE49-F238E27FC236}">
                <a16:creationId xmlns:a16="http://schemas.microsoft.com/office/drawing/2014/main" id="{FC95754A-F33C-4D14-8DA3-84098DACF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3682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89" name="Line 15">
            <a:extLst>
              <a:ext uri="{FF2B5EF4-FFF2-40B4-BE49-F238E27FC236}">
                <a16:creationId xmlns:a16="http://schemas.microsoft.com/office/drawing/2014/main" id="{4F969509-5763-48F4-B845-D45486A05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9572" y="1780803"/>
            <a:ext cx="4175" cy="4176464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60BCA331-4C81-4C0A-A8B0-252D937D099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04015" y="2415649"/>
            <a:ext cx="865662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91" name="Text Box 24">
            <a:extLst>
              <a:ext uri="{FF2B5EF4-FFF2-40B4-BE49-F238E27FC236}">
                <a16:creationId xmlns:a16="http://schemas.microsoft.com/office/drawing/2014/main" id="{834BF1D2-B629-4070-8915-3A20CC3B8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2445064"/>
            <a:ext cx="571708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13C6BDA-ACCA-4C9B-94D3-12764057270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789" y="3973997"/>
            <a:ext cx="1866663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24">
            <a:extLst>
              <a:ext uri="{FF2B5EF4-FFF2-40B4-BE49-F238E27FC236}">
                <a16:creationId xmlns:a16="http://schemas.microsoft.com/office/drawing/2014/main" id="{C0645910-EAD0-4A0E-AC1A-DF8ECD560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2175558"/>
            <a:ext cx="898795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2D1B3A7-28F7-4A2F-B5D9-7F816EDC9FB6}"/>
              </a:ext>
            </a:extLst>
          </p:cNvPr>
          <p:cNvSpPr/>
          <p:nvPr/>
        </p:nvSpPr>
        <p:spPr>
          <a:xfrm>
            <a:off x="791118" y="3689396"/>
            <a:ext cx="1873586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95" name="Oval Callout 93">
            <a:extLst>
              <a:ext uri="{FF2B5EF4-FFF2-40B4-BE49-F238E27FC236}">
                <a16:creationId xmlns:a16="http://schemas.microsoft.com/office/drawing/2014/main" id="{D3F8621F-A864-40FB-9377-CB098254F12D}"/>
              </a:ext>
            </a:extLst>
          </p:cNvPr>
          <p:cNvSpPr/>
          <p:nvPr/>
        </p:nvSpPr>
        <p:spPr bwMode="auto">
          <a:xfrm>
            <a:off x="582762" y="4992306"/>
            <a:ext cx="985677" cy="487541"/>
          </a:xfrm>
          <a:prstGeom prst="wedgeEllipseCallout">
            <a:avLst>
              <a:gd name="adj1" fmla="val -29060"/>
              <a:gd name="adj2" fmla="val -261824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8F39460-3C3F-4441-BC77-6EC5C03D0FED}"/>
              </a:ext>
            </a:extLst>
          </p:cNvPr>
          <p:cNvSpPr/>
          <p:nvPr/>
        </p:nvSpPr>
        <p:spPr>
          <a:xfrm>
            <a:off x="2660783" y="3689545"/>
            <a:ext cx="2630649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97" name="Oval Callout 93">
            <a:extLst>
              <a:ext uri="{FF2B5EF4-FFF2-40B4-BE49-F238E27FC236}">
                <a16:creationId xmlns:a16="http://schemas.microsoft.com/office/drawing/2014/main" id="{71F79D64-BFF1-488F-B545-804F333D865A}"/>
              </a:ext>
            </a:extLst>
          </p:cNvPr>
          <p:cNvSpPr/>
          <p:nvPr/>
        </p:nvSpPr>
        <p:spPr bwMode="auto">
          <a:xfrm>
            <a:off x="1316964" y="4315200"/>
            <a:ext cx="13734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C5B973C-F2D1-4A76-B66D-BD1EA31765DC}"/>
              </a:ext>
            </a:extLst>
          </p:cNvPr>
          <p:cNvCxnSpPr>
            <a:cxnSpLocks/>
          </p:cNvCxnSpPr>
          <p:nvPr/>
        </p:nvCxnSpPr>
        <p:spPr bwMode="auto">
          <a:xfrm>
            <a:off x="2741707" y="3974663"/>
            <a:ext cx="447494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Oval Callout 93">
            <a:extLst>
              <a:ext uri="{FF2B5EF4-FFF2-40B4-BE49-F238E27FC236}">
                <a16:creationId xmlns:a16="http://schemas.microsoft.com/office/drawing/2014/main" id="{92E9235F-7D4A-460D-B37E-D98F8BF1B6C5}"/>
              </a:ext>
            </a:extLst>
          </p:cNvPr>
          <p:cNvSpPr/>
          <p:nvPr/>
        </p:nvSpPr>
        <p:spPr bwMode="auto">
          <a:xfrm>
            <a:off x="3327769" y="4387361"/>
            <a:ext cx="13734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0" name="Text Box 26">
            <a:extLst>
              <a:ext uri="{FF2B5EF4-FFF2-40B4-BE49-F238E27FC236}">
                <a16:creationId xmlns:a16="http://schemas.microsoft.com/office/drawing/2014/main" id="{8E924172-1701-4D38-9481-4B946084BA8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68610" y="2447669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01" name="Text Box 26">
            <a:extLst>
              <a:ext uri="{FF2B5EF4-FFF2-40B4-BE49-F238E27FC236}">
                <a16:creationId xmlns:a16="http://schemas.microsoft.com/office/drawing/2014/main" id="{8049EA29-3D99-41CB-82C0-ABBB52CE2B5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15639" y="2437272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4.0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02" name="Text Box 29">
            <a:extLst>
              <a:ext uri="{FF2B5EF4-FFF2-40B4-BE49-F238E27FC236}">
                <a16:creationId xmlns:a16="http://schemas.microsoft.com/office/drawing/2014/main" id="{C2009E12-DA83-4026-AA6A-605EC16B6F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541986" y="3098112"/>
            <a:ext cx="1465897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03" name="Text Box 29">
            <a:extLst>
              <a:ext uri="{FF2B5EF4-FFF2-40B4-BE49-F238E27FC236}">
                <a16:creationId xmlns:a16="http://schemas.microsoft.com/office/drawing/2014/main" id="{A585F2EF-FB99-45EA-9080-5146897489E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28500" y="2509738"/>
            <a:ext cx="1091052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F121FFD-209B-46FC-B5DB-FF141D5158E9}"/>
              </a:ext>
            </a:extLst>
          </p:cNvPr>
          <p:cNvSpPr/>
          <p:nvPr/>
        </p:nvSpPr>
        <p:spPr>
          <a:xfrm>
            <a:off x="5278635" y="3689396"/>
            <a:ext cx="141524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7167FC7-3623-4B08-8B8B-99D07B750C36}"/>
              </a:ext>
            </a:extLst>
          </p:cNvPr>
          <p:cNvSpPr/>
          <p:nvPr/>
        </p:nvSpPr>
        <p:spPr>
          <a:xfrm>
            <a:off x="8096838" y="3684682"/>
            <a:ext cx="498885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SA2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034CEA1-E6F7-46CA-9183-43A19F4ECF14}"/>
              </a:ext>
            </a:extLst>
          </p:cNvPr>
          <p:cNvSpPr/>
          <p:nvPr/>
        </p:nvSpPr>
        <p:spPr>
          <a:xfrm>
            <a:off x="5645508" y="3445146"/>
            <a:ext cx="977296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4929160-9FCA-4CB5-96A1-7AF63B0FB9F0}"/>
              </a:ext>
            </a:extLst>
          </p:cNvPr>
          <p:cNvSpPr/>
          <p:nvPr/>
        </p:nvSpPr>
        <p:spPr>
          <a:xfrm>
            <a:off x="7216649" y="3686508"/>
            <a:ext cx="892113" cy="241090"/>
          </a:xfrm>
          <a:prstGeom prst="rect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41000">
                <a:srgbClr val="00B050"/>
              </a:gs>
              <a:gs pos="6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SA1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075FE7F-53F1-4B31-B499-80BCB4BD2EDC}"/>
              </a:ext>
            </a:extLst>
          </p:cNvPr>
          <p:cNvSpPr/>
          <p:nvPr/>
        </p:nvSpPr>
        <p:spPr>
          <a:xfrm>
            <a:off x="6622806" y="3688080"/>
            <a:ext cx="609658" cy="2471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LB 255</a:t>
            </a:r>
          </a:p>
        </p:txBody>
      </p:sp>
      <p:sp>
        <p:nvSpPr>
          <p:cNvPr id="126" name="Oval Callout 93">
            <a:extLst>
              <a:ext uri="{FF2B5EF4-FFF2-40B4-BE49-F238E27FC236}">
                <a16:creationId xmlns:a16="http://schemas.microsoft.com/office/drawing/2014/main" id="{E4FDA543-6D70-49A2-A99F-2D96FB363BD6}"/>
              </a:ext>
            </a:extLst>
          </p:cNvPr>
          <p:cNvSpPr/>
          <p:nvPr/>
        </p:nvSpPr>
        <p:spPr bwMode="auto">
          <a:xfrm>
            <a:off x="6492065" y="5214802"/>
            <a:ext cx="1580531" cy="487541"/>
          </a:xfrm>
          <a:prstGeom prst="wedgeEllipseCallout">
            <a:avLst>
              <a:gd name="adj1" fmla="val -2663"/>
              <a:gd name="adj2" fmla="val -305026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8" name="Oval Callout 93">
            <a:extLst>
              <a:ext uri="{FF2B5EF4-FFF2-40B4-BE49-F238E27FC236}">
                <a16:creationId xmlns:a16="http://schemas.microsoft.com/office/drawing/2014/main" id="{E067DF48-2F5E-4685-8143-1A382A0A692D}"/>
              </a:ext>
            </a:extLst>
          </p:cNvPr>
          <p:cNvSpPr/>
          <p:nvPr/>
        </p:nvSpPr>
        <p:spPr bwMode="auto">
          <a:xfrm>
            <a:off x="4792972" y="4391059"/>
            <a:ext cx="13734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Text Box 26">
            <a:extLst>
              <a:ext uri="{FF2B5EF4-FFF2-40B4-BE49-F238E27FC236}">
                <a16:creationId xmlns:a16="http://schemas.microsoft.com/office/drawing/2014/main" id="{2D77E1C0-C42C-4E89-851C-39514F5CB59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93783" y="3072438"/>
            <a:ext cx="887141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 SA start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4490500-E76C-410E-9E5C-72C45A743DC2}"/>
              </a:ext>
            </a:extLst>
          </p:cNvPr>
          <p:cNvSpPr/>
          <p:nvPr/>
        </p:nvSpPr>
        <p:spPr>
          <a:xfrm>
            <a:off x="9045389" y="3684682"/>
            <a:ext cx="834183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REVcom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9D95CD1-A658-4822-9631-42C24D468188}"/>
              </a:ext>
            </a:extLst>
          </p:cNvPr>
          <p:cNvSpPr/>
          <p:nvPr/>
        </p:nvSpPr>
        <p:spPr>
          <a:xfrm>
            <a:off x="8572047" y="3685831"/>
            <a:ext cx="469140" cy="2417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SA3</a:t>
            </a:r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D11FF018-3F59-49FF-A79F-02B58540D1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53791" y="220449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A3742D3E-9507-46CB-B856-6AA794CBA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35" y="224636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35969369-0874-49CF-83DF-5B237E1F6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6" y="224195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B85C76C0-F531-49DB-9F19-ABD9C3322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93" y="286092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2C684368-545E-4C00-B567-2C9D933DDBA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0498" y="222827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44B69981-834D-49FF-B6C9-D0C18BFF34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81300" y="221731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 dirty="0">
              <a:latin typeface="+mn-lt"/>
              <a:ea typeface="+mn-ea"/>
            </a:endParaRPr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8D9BC68B-BD92-4966-8A3B-DD41B415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767" y="2249353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 Box 26">
            <a:extLst>
              <a:ext uri="{FF2B5EF4-FFF2-40B4-BE49-F238E27FC236}">
                <a16:creationId xmlns:a16="http://schemas.microsoft.com/office/drawing/2014/main" id="{93903061-5BE8-4002-895A-A768D70FAAA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93336" y="2458489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05-22</a:t>
            </a:r>
          </a:p>
        </p:txBody>
      </p:sp>
      <p:sp>
        <p:nvSpPr>
          <p:cNvPr id="140" name="Text Box 26">
            <a:extLst>
              <a:ext uri="{FF2B5EF4-FFF2-40B4-BE49-F238E27FC236}">
                <a16:creationId xmlns:a16="http://schemas.microsoft.com/office/drawing/2014/main" id="{9886017D-E94A-4DFB-AEFA-D8A743E43E9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08762" y="3071487"/>
            <a:ext cx="887141" cy="11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07-22</a:t>
            </a:r>
          </a:p>
          <a:p>
            <a:pPr algn="ctr"/>
            <a:endParaRPr lang="en-US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2974D7D0-C447-427B-B827-940BFEF67A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32071" y="2849247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xt Box 26">
            <a:extLst>
              <a:ext uri="{FF2B5EF4-FFF2-40B4-BE49-F238E27FC236}">
                <a16:creationId xmlns:a16="http://schemas.microsoft.com/office/drawing/2014/main" id="{D7CA016C-A992-41E2-955F-167854DB3F7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85984" y="2527228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11-22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91D6DBC-6706-4528-B710-F173490AB96C}"/>
              </a:ext>
            </a:extLst>
          </p:cNvPr>
          <p:cNvCxnSpPr>
            <a:cxnSpLocks/>
          </p:cNvCxnSpPr>
          <p:nvPr/>
        </p:nvCxnSpPr>
        <p:spPr bwMode="auto">
          <a:xfrm flipV="1">
            <a:off x="7253951" y="3979958"/>
            <a:ext cx="396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7F24ADF3-2F15-4B65-83FE-CB96E1AFC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0762" y="2256315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0C64653A-4E3F-45FC-B04F-0C0958CEF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5232" y="2272925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6F0059EE-2E2C-4AA6-8164-041507C4A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356" y="285808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6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93B6-3243-4D59-A348-CCF04BE0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3CA-58D9-452A-AACC-13EE929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51015"/>
            <a:ext cx="10361084" cy="4343400"/>
          </a:xfrm>
        </p:spPr>
        <p:txBody>
          <a:bodyPr/>
          <a:lstStyle/>
          <a:p>
            <a:pPr marL="0" indent="0"/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C2128-FBFD-4CC0-AF0E-C8D3A3A3AF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9A0E8-DECD-44DF-BD16-767526C6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5C31B-C59D-46E5-B2DC-5EE1CD0A16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2022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816E6-7810-492E-8040-D1E0AEDF2ADF}"/>
              </a:ext>
            </a:extLst>
          </p:cNvPr>
          <p:cNvSpPr txBox="1"/>
          <p:nvPr/>
        </p:nvSpPr>
        <p:spPr>
          <a:xfrm>
            <a:off x="869621" y="4789021"/>
            <a:ext cx="106943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newly announced</a:t>
            </a:r>
          </a:p>
          <a:p>
            <a:pPr marL="0" indent="0"/>
            <a:r>
              <a:rPr lang="en-US" altLang="en-US" sz="1600" b="0" dirty="0">
                <a:solidFill>
                  <a:schemeClr val="tx1"/>
                </a:solidFill>
              </a:rPr>
              <a:t>+ </a:t>
            </a:r>
            <a:r>
              <a:rPr lang="en-US" altLang="en-US" sz="1600" b="0" dirty="0" err="1">
                <a:solidFill>
                  <a:schemeClr val="tx1"/>
                </a:solidFill>
              </a:rPr>
              <a:t>TGaz</a:t>
            </a:r>
            <a:r>
              <a:rPr lang="en-US" altLang="en-US" sz="1600" b="0" dirty="0">
                <a:solidFill>
                  <a:schemeClr val="tx1"/>
                </a:solidFill>
              </a:rPr>
              <a:t> Plenary (motion) meeting.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BB950D-2070-4C62-90FE-315818FFF5B4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Feb. 3</a:t>
            </a:r>
            <a:r>
              <a:rPr lang="en-US" altLang="en-US" sz="2000" b="0" kern="0" baseline="30000" dirty="0"/>
              <a:t>rd</a:t>
            </a:r>
            <a:r>
              <a:rPr lang="en-US" altLang="en-US" sz="2000" b="0" kern="0" dirty="0"/>
              <a:t>  	Thu.	12:00 – 14:00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Feb. 9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 	Wed. 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Feb. 16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Feb. 23</a:t>
            </a:r>
            <a:r>
              <a:rPr lang="en-US" altLang="en-US" sz="2000" b="0" kern="0" baseline="30000" dirty="0"/>
              <a:t>rd</a:t>
            </a:r>
            <a:r>
              <a:rPr lang="en-US" altLang="en-US" sz="2000" b="0" kern="0" dirty="0"/>
              <a:t> 	Wed.	13:00 – 15:00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Mar. 2</a:t>
            </a:r>
            <a:r>
              <a:rPr lang="en-US" altLang="en-US" sz="2000" b="0" kern="0" baseline="30000" dirty="0"/>
              <a:t>nd</a:t>
            </a:r>
            <a:r>
              <a:rPr lang="en-US" altLang="en-US" sz="2000" b="0" kern="0" dirty="0"/>
              <a:t> 	Wed.	13:00 – 15:00 ET*</a:t>
            </a:r>
          </a:p>
          <a:p>
            <a:pPr marL="0" indent="0"/>
            <a:endParaRPr lang="en-US" alt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07106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19466</TotalTime>
  <Words>430</Words>
  <Application>Microsoft Office PowerPoint</Application>
  <PresentationFormat>Widescreen</PresentationFormat>
  <Paragraphs>100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TGaz Next Generation Positioning  January Electronic Meeting Closing Report</vt:lpstr>
      <vt:lpstr>Abstract</vt:lpstr>
      <vt:lpstr>Jan. Progress and Targets Towards the March Meeting</vt:lpstr>
      <vt:lpstr>Timeline – TG progress update past the Jan. meeting</vt:lpstr>
      <vt:lpstr>Scheduled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288</cp:revision>
  <cp:lastPrinted>1601-01-01T00:00:00Z</cp:lastPrinted>
  <dcterms:created xsi:type="dcterms:W3CDTF">2018-08-06T10:28:59Z</dcterms:created>
  <dcterms:modified xsi:type="dcterms:W3CDTF">2022-01-25T00:49:46Z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