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868" r:id="rId4"/>
    <p:sldId id="723" r:id="rId5"/>
    <p:sldId id="884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868"/>
            <p14:sldId id="723"/>
            <p14:sldId id="884"/>
          </p14:sldIdLst>
        </p14:section>
        <p14:section name="Template slides and motion formats" id="{8A990A65-CB67-469F-A02E-6E443C58FA9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47F40D-ADBD-40D3-B01A-924D58C8D88F}" v="19" dt="2022-01-25T00:49:28.564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60"/>
  </p:normalViewPr>
  <p:slideViewPr>
    <p:cSldViewPr>
      <p:cViewPr varScale="1">
        <p:scale>
          <a:sx n="110" d="100"/>
          <a:sy n="110" d="100"/>
        </p:scale>
        <p:origin x="294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P802.11az</a:t>
            </a:r>
            <a:r>
              <a:rPr lang="en-US" baseline="0" dirty="0"/>
              <a:t> </a:t>
            </a:r>
            <a:r>
              <a:rPr lang="en-US" dirty="0"/>
              <a:t>SA1</a:t>
            </a:r>
            <a:r>
              <a:rPr lang="en-US" baseline="0" dirty="0"/>
              <a:t> CR Status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039810137054709"/>
          <c:y val="0.25062650867075376"/>
          <c:w val="0.85273568510275022"/>
          <c:h val="0.490280943605414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Received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Sheet1!$A$2:$A$5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166</c:v>
                </c:pt>
                <c:pt idx="1">
                  <c:v>6</c:v>
                </c:pt>
                <c:pt idx="2">
                  <c:v>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E5-4F64-AA81-68426107D26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Resolved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Sheet1!$A$2:$A$5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76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E5-4F64-AA81-68426107D2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133470200"/>
        <c:axId val="1133476432"/>
      </c:barChart>
      <c:catAx>
        <c:axId val="1133470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3476432"/>
        <c:crosses val="autoZero"/>
        <c:auto val="1"/>
        <c:lblAlgn val="ctr"/>
        <c:lblOffset val="100"/>
        <c:noMultiLvlLbl val="0"/>
      </c:catAx>
      <c:valAx>
        <c:axId val="1133476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3470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93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802.11-21/1946r0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/>
              <a:t>January Electronic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8985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Jan.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596240"/>
              </p:ext>
            </p:extLst>
          </p:nvPr>
        </p:nvGraphicFramePr>
        <p:xfrm>
          <a:off x="990600" y="2416175"/>
          <a:ext cx="10628313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797356" imgH="2534496" progId="Word.Document.8">
                  <p:embed/>
                </p:oleObj>
              </mc:Choice>
              <mc:Fallback>
                <p:oleObj name="Document" r:id="rId3" imgW="10797356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6175"/>
                        <a:ext cx="10628313" cy="2457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IEEE 802.11 plenary electronic meeting, Jan. 2022.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Jan. Progress and Targets Towards the March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729245"/>
            <a:ext cx="7315909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Status and Work completed this week</a:t>
            </a:r>
            <a:r>
              <a:rPr lang="en-US" b="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Continued SA Ballot CR: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Group resolved 27 comments and adopted additional text changes.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Resolved ~50% of all technical and general comments.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Targets towards the March meeting: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Complete review and resolution for 75% of SAB comments received on P802.11 D4.0 SA1 comments.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Publish P802.11az D4.1 incorporating approved resolutions prior and including the January meeting. 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Resolve </a:t>
            </a:r>
            <a:r>
              <a:rPr lang="en-US" dirty="0"/>
              <a:t>majority oof </a:t>
            </a:r>
            <a:r>
              <a:rPr lang="en-US" b="0" dirty="0"/>
              <a:t>editorial comments.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2022</a:t>
            </a:r>
            <a:endParaRPr lang="en-GB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1D9B41C7-80A9-47A2-B8FA-28E2DAA53C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1839349"/>
              </p:ext>
            </p:extLst>
          </p:nvPr>
        </p:nvGraphicFramePr>
        <p:xfrm>
          <a:off x="7392144" y="1830390"/>
          <a:ext cx="4701918" cy="4046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9910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485992"/>
          </a:xfrm>
        </p:spPr>
        <p:txBody>
          <a:bodyPr/>
          <a:lstStyle/>
          <a:p>
            <a:r>
              <a:rPr lang="en-US" dirty="0"/>
              <a:t>Timeline – TG progress update past the Jan. meeting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2022</a:t>
            </a:r>
            <a:endParaRPr lang="en-GB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781F9838-0F88-4EB7-AE1B-2311613CC502}"/>
              </a:ext>
            </a:extLst>
          </p:cNvPr>
          <p:cNvSpPr/>
          <p:nvPr/>
        </p:nvSpPr>
        <p:spPr>
          <a:xfrm>
            <a:off x="7079438" y="3444607"/>
            <a:ext cx="329418" cy="24108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Clean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B9180B2F-DEAB-4369-8744-91EAAEB15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3711" y="1791665"/>
            <a:ext cx="2326889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879C0C71-6D49-4C19-BF09-29A10025D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7465" y="1791665"/>
            <a:ext cx="2326889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33782C5-A6CA-441F-8A1B-8B037C4FAD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416" y="1785250"/>
            <a:ext cx="2257049" cy="379767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1C5E65AC-9332-4766-9E2E-820DEE15A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416" y="1780803"/>
            <a:ext cx="11508232" cy="4176464"/>
          </a:xfrm>
          <a:prstGeom prst="rect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7AB395E-4A53-474C-BB3C-8C119677D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5513" y="1791665"/>
            <a:ext cx="2326889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CCE934FA-66A2-4D0B-A671-9252E9ABD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1759" y="1791665"/>
            <a:ext cx="2326889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sp>
        <p:nvSpPr>
          <p:cNvPr id="85" name="Line 15">
            <a:extLst>
              <a:ext uri="{FF2B5EF4-FFF2-40B4-BE49-F238E27FC236}">
                <a16:creationId xmlns:a16="http://schemas.microsoft.com/office/drawing/2014/main" id="{A97DD57C-045B-46E9-AB46-D21014B38B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58843" y="1814817"/>
            <a:ext cx="5663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86" name="Line 14">
            <a:extLst>
              <a:ext uri="{FF2B5EF4-FFF2-40B4-BE49-F238E27FC236}">
                <a16:creationId xmlns:a16="http://schemas.microsoft.com/office/drawing/2014/main" id="{D93CF915-7D13-4FAC-9DBD-695FD2E326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38683" y="1814817"/>
            <a:ext cx="14156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87" name="Line 11">
            <a:extLst>
              <a:ext uri="{FF2B5EF4-FFF2-40B4-BE49-F238E27FC236}">
                <a16:creationId xmlns:a16="http://schemas.microsoft.com/office/drawing/2014/main" id="{6C4B41C1-31B3-4CB1-8244-7D33563A79E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1079" y="1814817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88" name="Line 15">
            <a:extLst>
              <a:ext uri="{FF2B5EF4-FFF2-40B4-BE49-F238E27FC236}">
                <a16:creationId xmlns:a16="http://schemas.microsoft.com/office/drawing/2014/main" id="{FC95754A-F33C-4D14-8DA3-84098DACFB1A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3682" y="1814817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89" name="Line 15">
            <a:extLst>
              <a:ext uri="{FF2B5EF4-FFF2-40B4-BE49-F238E27FC236}">
                <a16:creationId xmlns:a16="http://schemas.microsoft.com/office/drawing/2014/main" id="{4F969509-5763-48F4-B845-D45486A05181}"/>
              </a:ext>
            </a:extLst>
          </p:cNvPr>
          <p:cNvSpPr>
            <a:spLocks noChangeShapeType="1"/>
          </p:cNvSpPr>
          <p:nvPr/>
        </p:nvSpPr>
        <p:spPr bwMode="auto">
          <a:xfrm>
            <a:off x="9879572" y="1780803"/>
            <a:ext cx="4175" cy="4176464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90" name="Text Box 26">
            <a:extLst>
              <a:ext uri="{FF2B5EF4-FFF2-40B4-BE49-F238E27FC236}">
                <a16:creationId xmlns:a16="http://schemas.microsoft.com/office/drawing/2014/main" id="{60BCA331-4C81-4C0A-A8B0-252D937D099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304015" y="2415649"/>
            <a:ext cx="865662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Draft 2.0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11-2019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Recirculation</a:t>
            </a:r>
          </a:p>
        </p:txBody>
      </p:sp>
      <p:sp>
        <p:nvSpPr>
          <p:cNvPr id="91" name="Text Box 24">
            <a:extLst>
              <a:ext uri="{FF2B5EF4-FFF2-40B4-BE49-F238E27FC236}">
                <a16:creationId xmlns:a16="http://schemas.microsoft.com/office/drawing/2014/main" id="{834BF1D2-B629-4070-8915-3A20CC3B8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60" y="2445064"/>
            <a:ext cx="571708" cy="26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D1.0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Jan. 19</a:t>
            </a: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113C6BDA-ACCA-4C9B-94D3-127640572707}"/>
              </a:ext>
            </a:extLst>
          </p:cNvPr>
          <p:cNvCxnSpPr>
            <a:cxnSpLocks/>
          </p:cNvCxnSpPr>
          <p:nvPr/>
        </p:nvCxnSpPr>
        <p:spPr bwMode="auto">
          <a:xfrm flipV="1">
            <a:off x="776789" y="3973997"/>
            <a:ext cx="1866663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Text Box 24">
            <a:extLst>
              <a:ext uri="{FF2B5EF4-FFF2-40B4-BE49-F238E27FC236}">
                <a16:creationId xmlns:a16="http://schemas.microsoft.com/office/drawing/2014/main" id="{C0645910-EAD0-4A0E-AC1A-DF8ECD560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2175558"/>
            <a:ext cx="898795" cy="26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Initial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WG ballot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92D1B3A7-28F7-4A2F-B5D9-7F816EDC9FB6}"/>
              </a:ext>
            </a:extLst>
          </p:cNvPr>
          <p:cNvSpPr/>
          <p:nvPr/>
        </p:nvSpPr>
        <p:spPr>
          <a:xfrm>
            <a:off x="791118" y="3689396"/>
            <a:ext cx="1873586" cy="24582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1100" dirty="0">
                <a:solidFill>
                  <a:schemeClr val="tx1"/>
                </a:solidFill>
              </a:rPr>
              <a:t>LB240 CR </a:t>
            </a:r>
          </a:p>
        </p:txBody>
      </p:sp>
      <p:sp>
        <p:nvSpPr>
          <p:cNvPr id="95" name="Oval Callout 93">
            <a:extLst>
              <a:ext uri="{FF2B5EF4-FFF2-40B4-BE49-F238E27FC236}">
                <a16:creationId xmlns:a16="http://schemas.microsoft.com/office/drawing/2014/main" id="{D3F8621F-A864-40FB-9377-CB098254F12D}"/>
              </a:ext>
            </a:extLst>
          </p:cNvPr>
          <p:cNvSpPr/>
          <p:nvPr/>
        </p:nvSpPr>
        <p:spPr bwMode="auto">
          <a:xfrm>
            <a:off x="582762" y="4992306"/>
            <a:ext cx="985677" cy="487541"/>
          </a:xfrm>
          <a:prstGeom prst="wedgeEllipseCallout">
            <a:avLst>
              <a:gd name="adj1" fmla="val -29060"/>
              <a:gd name="adj2" fmla="val -261824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Initial WG ballot LB240 </a:t>
            </a:r>
            <a:r>
              <a:rPr kumimoji="0" 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Pass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8F39460-3C3F-4441-BC77-6EC5C03D0FED}"/>
              </a:ext>
            </a:extLst>
          </p:cNvPr>
          <p:cNvSpPr/>
          <p:nvPr/>
        </p:nvSpPr>
        <p:spPr>
          <a:xfrm>
            <a:off x="2660783" y="3689545"/>
            <a:ext cx="2630649" cy="245673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0">
                <a:srgbClr val="FFFF00"/>
              </a:gs>
              <a:gs pos="0">
                <a:srgbClr val="FFFF00"/>
              </a:gs>
              <a:gs pos="0">
                <a:srgbClr val="00B050"/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LB249</a:t>
            </a:r>
          </a:p>
        </p:txBody>
      </p:sp>
      <p:sp>
        <p:nvSpPr>
          <p:cNvPr id="97" name="Oval Callout 93">
            <a:extLst>
              <a:ext uri="{FF2B5EF4-FFF2-40B4-BE49-F238E27FC236}">
                <a16:creationId xmlns:a16="http://schemas.microsoft.com/office/drawing/2014/main" id="{71F79D64-BFF1-488F-B545-804F333D865A}"/>
              </a:ext>
            </a:extLst>
          </p:cNvPr>
          <p:cNvSpPr/>
          <p:nvPr/>
        </p:nvSpPr>
        <p:spPr bwMode="auto">
          <a:xfrm>
            <a:off x="1316964" y="4315200"/>
            <a:ext cx="1373430" cy="487541"/>
          </a:xfrm>
          <a:prstGeom prst="wedgeEllipseCallout">
            <a:avLst>
              <a:gd name="adj1" fmla="val 48514"/>
              <a:gd name="adj2" fmla="val -129092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LB240 completion/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recirc. </a:t>
            </a:r>
            <a:r>
              <a:rPr lang="en-US" sz="800" b="1" dirty="0" err="1">
                <a:solidFill>
                  <a:schemeClr val="tx1"/>
                </a:solidFill>
              </a:rPr>
              <a:t>init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AC5B973C-F2D1-4A76-B66D-BD1EA31765DC}"/>
              </a:ext>
            </a:extLst>
          </p:cNvPr>
          <p:cNvCxnSpPr>
            <a:cxnSpLocks/>
          </p:cNvCxnSpPr>
          <p:nvPr/>
        </p:nvCxnSpPr>
        <p:spPr bwMode="auto">
          <a:xfrm>
            <a:off x="2741707" y="3974663"/>
            <a:ext cx="4474942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" name="Oval Callout 93">
            <a:extLst>
              <a:ext uri="{FF2B5EF4-FFF2-40B4-BE49-F238E27FC236}">
                <a16:creationId xmlns:a16="http://schemas.microsoft.com/office/drawing/2014/main" id="{92E9235F-7D4A-460D-B37E-D98F8BF1B6C5}"/>
              </a:ext>
            </a:extLst>
          </p:cNvPr>
          <p:cNvSpPr/>
          <p:nvPr/>
        </p:nvSpPr>
        <p:spPr bwMode="auto">
          <a:xfrm>
            <a:off x="3327769" y="4387361"/>
            <a:ext cx="1373430" cy="487541"/>
          </a:xfrm>
          <a:prstGeom prst="wedgeEllipseCallout">
            <a:avLst>
              <a:gd name="adj1" fmla="val 92428"/>
              <a:gd name="adj2" fmla="val -144409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LB249 completion/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2</a:t>
            </a:r>
            <a:r>
              <a:rPr lang="en-US" sz="800" b="1" baseline="30000" dirty="0">
                <a:solidFill>
                  <a:schemeClr val="tx1"/>
                </a:solidFill>
              </a:rPr>
              <a:t>nd</a:t>
            </a:r>
            <a:r>
              <a:rPr lang="en-US" sz="800" b="1" dirty="0">
                <a:solidFill>
                  <a:schemeClr val="tx1"/>
                </a:solidFill>
              </a:rPr>
              <a:t> recirculation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0" name="Text Box 26">
            <a:extLst>
              <a:ext uri="{FF2B5EF4-FFF2-40B4-BE49-F238E27FC236}">
                <a16:creationId xmlns:a16="http://schemas.microsoft.com/office/drawing/2014/main" id="{8E924172-1701-4D38-9481-4B946084BA80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868610" y="2447669"/>
            <a:ext cx="887141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Draft 3.0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01-2021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Recirculation</a:t>
            </a:r>
          </a:p>
        </p:txBody>
      </p:sp>
      <p:sp>
        <p:nvSpPr>
          <p:cNvPr id="101" name="Text Box 26">
            <a:extLst>
              <a:ext uri="{FF2B5EF4-FFF2-40B4-BE49-F238E27FC236}">
                <a16:creationId xmlns:a16="http://schemas.microsoft.com/office/drawing/2014/main" id="{8049EA29-3D99-41CB-82C0-ABBB52CE2B53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115639" y="2437272"/>
            <a:ext cx="887141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Draft 4.0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07-2021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Recirculation</a:t>
            </a:r>
          </a:p>
        </p:txBody>
      </p:sp>
      <p:sp>
        <p:nvSpPr>
          <p:cNvPr id="102" name="Text Box 29">
            <a:extLst>
              <a:ext uri="{FF2B5EF4-FFF2-40B4-BE49-F238E27FC236}">
                <a16:creationId xmlns:a16="http://schemas.microsoft.com/office/drawing/2014/main" id="{C2009E12-DA83-4026-AA6A-605EC16B6F2F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541986" y="3098112"/>
            <a:ext cx="1465897" cy="359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defPPr>
              <a:defRPr lang="en-GB"/>
            </a:defPPr>
            <a:lvl1pPr algn="ctr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600" b="0" dirty="0"/>
              <a:t>.11az</a:t>
            </a:r>
            <a:br>
              <a:rPr lang="en-US" altLang="en-US" sz="600" b="0" dirty="0"/>
            </a:br>
            <a:r>
              <a:rPr lang="en-US" altLang="en-US" sz="600" b="0" dirty="0"/>
              <a:t> MDR and SA ballots</a:t>
            </a:r>
          </a:p>
          <a:p>
            <a:r>
              <a:rPr lang="en-US" altLang="en-US" sz="600" b="0" dirty="0"/>
              <a:t> 07-2021</a:t>
            </a:r>
          </a:p>
        </p:txBody>
      </p:sp>
      <p:sp>
        <p:nvSpPr>
          <p:cNvPr id="103" name="Text Box 29">
            <a:extLst>
              <a:ext uri="{FF2B5EF4-FFF2-40B4-BE49-F238E27FC236}">
                <a16:creationId xmlns:a16="http://schemas.microsoft.com/office/drawing/2014/main" id="{A585F2EF-FB99-45EA-9080-5146897489E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328500" y="2509738"/>
            <a:ext cx="1091052" cy="1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defPPr>
              <a:defRPr lang="en-GB"/>
            </a:defPPr>
            <a:lvl1pPr algn="ctr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700" b="0" dirty="0"/>
              <a:t>Publication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AF121FFD-209B-46FC-B5DB-FF141D5158E9}"/>
              </a:ext>
            </a:extLst>
          </p:cNvPr>
          <p:cNvSpPr/>
          <p:nvPr/>
        </p:nvSpPr>
        <p:spPr>
          <a:xfrm>
            <a:off x="5278635" y="3689396"/>
            <a:ext cx="1415240" cy="24582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LB253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57167FC7-3623-4B08-8B8B-99D07B750C36}"/>
              </a:ext>
            </a:extLst>
          </p:cNvPr>
          <p:cNvSpPr/>
          <p:nvPr/>
        </p:nvSpPr>
        <p:spPr>
          <a:xfrm>
            <a:off x="8096838" y="3684682"/>
            <a:ext cx="498885" cy="24291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50" dirty="0">
                <a:solidFill>
                  <a:schemeClr val="tx1"/>
                </a:solidFill>
              </a:rPr>
              <a:t>SA2</a:t>
            </a: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E034CEA1-E6F7-46CA-9183-43A19F4ECF14}"/>
              </a:ext>
            </a:extLst>
          </p:cNvPr>
          <p:cNvSpPr/>
          <p:nvPr/>
        </p:nvSpPr>
        <p:spPr>
          <a:xfrm>
            <a:off x="5645508" y="3445146"/>
            <a:ext cx="977296" cy="243918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MDR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34929160-9FCA-4CB5-96A1-7AF63B0FB9F0}"/>
              </a:ext>
            </a:extLst>
          </p:cNvPr>
          <p:cNvSpPr/>
          <p:nvPr/>
        </p:nvSpPr>
        <p:spPr>
          <a:xfrm>
            <a:off x="7216649" y="3686508"/>
            <a:ext cx="892113" cy="241090"/>
          </a:xfrm>
          <a:prstGeom prst="rect">
            <a:avLst/>
          </a:prstGeom>
          <a:gradFill flip="none" rotWithShape="1">
            <a:gsLst>
              <a:gs pos="1000">
                <a:schemeClr val="accent1">
                  <a:lumMod val="5000"/>
                  <a:lumOff val="95000"/>
                </a:schemeClr>
              </a:gs>
              <a:gs pos="0">
                <a:srgbClr val="00B050"/>
              </a:gs>
              <a:gs pos="0">
                <a:srgbClr val="00B050"/>
              </a:gs>
              <a:gs pos="0">
                <a:srgbClr val="00B050"/>
              </a:gs>
              <a:gs pos="0">
                <a:srgbClr val="00B050"/>
              </a:gs>
              <a:gs pos="4000">
                <a:srgbClr val="00B050"/>
              </a:gs>
              <a:gs pos="41000">
                <a:srgbClr val="00B050"/>
              </a:gs>
              <a:gs pos="60000">
                <a:srgbClr val="FFFF00"/>
              </a:gs>
            </a:gsLst>
            <a:lin ang="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SA1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2075FE7F-53F1-4B31-B499-80BCB4BD2EDC}"/>
              </a:ext>
            </a:extLst>
          </p:cNvPr>
          <p:cNvSpPr/>
          <p:nvPr/>
        </p:nvSpPr>
        <p:spPr>
          <a:xfrm>
            <a:off x="6622806" y="3688080"/>
            <a:ext cx="609658" cy="247138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LB 255</a:t>
            </a:r>
          </a:p>
        </p:txBody>
      </p:sp>
      <p:sp>
        <p:nvSpPr>
          <p:cNvPr id="126" name="Oval Callout 93">
            <a:extLst>
              <a:ext uri="{FF2B5EF4-FFF2-40B4-BE49-F238E27FC236}">
                <a16:creationId xmlns:a16="http://schemas.microsoft.com/office/drawing/2014/main" id="{E4FDA543-6D70-49A2-A99F-2D96FB363BD6}"/>
              </a:ext>
            </a:extLst>
          </p:cNvPr>
          <p:cNvSpPr/>
          <p:nvPr/>
        </p:nvSpPr>
        <p:spPr bwMode="auto">
          <a:xfrm>
            <a:off x="6492065" y="5214802"/>
            <a:ext cx="1580531" cy="487541"/>
          </a:xfrm>
          <a:prstGeom prst="wedgeEllipseCallout">
            <a:avLst>
              <a:gd name="adj1" fmla="val -2663"/>
              <a:gd name="adj2" fmla="val -305026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No changes made, in preparation to SA ballot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8" name="Oval Callout 93">
            <a:extLst>
              <a:ext uri="{FF2B5EF4-FFF2-40B4-BE49-F238E27FC236}">
                <a16:creationId xmlns:a16="http://schemas.microsoft.com/office/drawing/2014/main" id="{E067DF48-2F5E-4685-8143-1A382A0A692D}"/>
              </a:ext>
            </a:extLst>
          </p:cNvPr>
          <p:cNvSpPr/>
          <p:nvPr/>
        </p:nvSpPr>
        <p:spPr bwMode="auto">
          <a:xfrm>
            <a:off x="4792972" y="4391059"/>
            <a:ext cx="1373430" cy="487541"/>
          </a:xfrm>
          <a:prstGeom prst="wedgeEllipseCallout">
            <a:avLst>
              <a:gd name="adj1" fmla="val 81391"/>
              <a:gd name="adj2" fmla="val -144409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LB249 completion/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2</a:t>
            </a:r>
            <a:r>
              <a:rPr lang="en-US" sz="800" b="1" baseline="30000" dirty="0">
                <a:solidFill>
                  <a:schemeClr val="tx1"/>
                </a:solidFill>
              </a:rPr>
              <a:t>nd</a:t>
            </a:r>
            <a:r>
              <a:rPr lang="en-US" sz="800" b="1" dirty="0">
                <a:solidFill>
                  <a:schemeClr val="tx1"/>
                </a:solidFill>
              </a:rPr>
              <a:t> recirculation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9" name="Text Box 26">
            <a:extLst>
              <a:ext uri="{FF2B5EF4-FFF2-40B4-BE49-F238E27FC236}">
                <a16:creationId xmlns:a16="http://schemas.microsoft.com/office/drawing/2014/main" id="{2D77E1C0-C42C-4E89-851C-39514F5CB593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793783" y="3072438"/>
            <a:ext cx="887141" cy="1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7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7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altLang="en-US" sz="700" dirty="0">
                <a:latin typeface="Arial" panose="020B0604020202020204" pitchFamily="34" charset="0"/>
                <a:cs typeface="Arial" panose="020B0604020202020204" pitchFamily="34" charset="0"/>
              </a:rPr>
              <a:t> SA start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14490500-E76C-410E-9E5C-72C45A743DC2}"/>
              </a:ext>
            </a:extLst>
          </p:cNvPr>
          <p:cNvSpPr/>
          <p:nvPr/>
        </p:nvSpPr>
        <p:spPr>
          <a:xfrm>
            <a:off x="9045389" y="3684682"/>
            <a:ext cx="834183" cy="24291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dirty="0" err="1">
                <a:solidFill>
                  <a:schemeClr val="tx1"/>
                </a:solidFill>
              </a:rPr>
              <a:t>REVcom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69D95CD1-A658-4822-9631-42C24D468188}"/>
              </a:ext>
            </a:extLst>
          </p:cNvPr>
          <p:cNvSpPr/>
          <p:nvPr/>
        </p:nvSpPr>
        <p:spPr>
          <a:xfrm>
            <a:off x="8572047" y="3685831"/>
            <a:ext cx="469140" cy="24176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50" dirty="0">
                <a:solidFill>
                  <a:schemeClr val="tx1"/>
                </a:solidFill>
              </a:rPr>
              <a:t>SA3</a:t>
            </a:r>
          </a:p>
        </p:txBody>
      </p:sp>
      <p:sp>
        <p:nvSpPr>
          <p:cNvPr id="132" name="Isosceles Triangle 131">
            <a:extLst>
              <a:ext uri="{FF2B5EF4-FFF2-40B4-BE49-F238E27FC236}">
                <a16:creationId xmlns:a16="http://schemas.microsoft.com/office/drawing/2014/main" id="{D11FF018-3F59-49FF-A79F-02B58540D1F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553791" y="2204498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133" name="Isosceles Triangle 132">
            <a:extLst>
              <a:ext uri="{FF2B5EF4-FFF2-40B4-BE49-F238E27FC236}">
                <a16:creationId xmlns:a16="http://schemas.microsoft.com/office/drawing/2014/main" id="{A3742D3E-9507-46CB-B856-6AA794CBA4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635" y="2246363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Isosceles Triangle 133">
            <a:extLst>
              <a:ext uri="{FF2B5EF4-FFF2-40B4-BE49-F238E27FC236}">
                <a16:creationId xmlns:a16="http://schemas.microsoft.com/office/drawing/2014/main" id="{35969369-0874-49CF-83DF-5B237E1F6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406" y="2241954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Isosceles Triangle 134">
            <a:extLst>
              <a:ext uri="{FF2B5EF4-FFF2-40B4-BE49-F238E27FC236}">
                <a16:creationId xmlns:a16="http://schemas.microsoft.com/office/drawing/2014/main" id="{B85C76C0-F531-49DB-9F19-ABD9C33225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6293" y="2860923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Isosceles Triangle 135">
            <a:extLst>
              <a:ext uri="{FF2B5EF4-FFF2-40B4-BE49-F238E27FC236}">
                <a16:creationId xmlns:a16="http://schemas.microsoft.com/office/drawing/2014/main" id="{2C684368-545E-4C00-B567-2C9D933DDBA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140498" y="2228279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137" name="Isosceles Triangle 136">
            <a:extLst>
              <a:ext uri="{FF2B5EF4-FFF2-40B4-BE49-F238E27FC236}">
                <a16:creationId xmlns:a16="http://schemas.microsoft.com/office/drawing/2014/main" id="{44B69981-834D-49FF-B6C9-D0C18BFF346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381300" y="2217318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 dirty="0">
              <a:latin typeface="+mn-lt"/>
              <a:ea typeface="+mn-ea"/>
            </a:endParaRPr>
          </a:p>
        </p:txBody>
      </p:sp>
      <p:sp>
        <p:nvSpPr>
          <p:cNvPr id="138" name="Isosceles Triangle 137">
            <a:extLst>
              <a:ext uri="{FF2B5EF4-FFF2-40B4-BE49-F238E27FC236}">
                <a16:creationId xmlns:a16="http://schemas.microsoft.com/office/drawing/2014/main" id="{8D9BC68B-BD92-4966-8A3B-DD41B4154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1767" y="2249353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Text Box 26">
            <a:extLst>
              <a:ext uri="{FF2B5EF4-FFF2-40B4-BE49-F238E27FC236}">
                <a16:creationId xmlns:a16="http://schemas.microsoft.com/office/drawing/2014/main" id="{93903061-5BE8-4002-895A-A768D70FAAA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693336" y="2458489"/>
            <a:ext cx="887141" cy="98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6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 SA comp.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05-22</a:t>
            </a:r>
          </a:p>
        </p:txBody>
      </p:sp>
      <p:sp>
        <p:nvSpPr>
          <p:cNvPr id="140" name="Text Box 26">
            <a:extLst>
              <a:ext uri="{FF2B5EF4-FFF2-40B4-BE49-F238E27FC236}">
                <a16:creationId xmlns:a16="http://schemas.microsoft.com/office/drawing/2014/main" id="{9886017D-E94A-4DFB-AEFA-D8A743E43E9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108762" y="3071487"/>
            <a:ext cx="887141" cy="111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6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 SA comp.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07-22</a:t>
            </a:r>
          </a:p>
          <a:p>
            <a:pPr algn="ctr"/>
            <a:endParaRPr lang="en-US" alt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Isosceles Triangle 140">
            <a:extLst>
              <a:ext uri="{FF2B5EF4-FFF2-40B4-BE49-F238E27FC236}">
                <a16:creationId xmlns:a16="http://schemas.microsoft.com/office/drawing/2014/main" id="{2974D7D0-C447-427B-B827-940BFEF67A4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032071" y="2849247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Text Box 26">
            <a:extLst>
              <a:ext uri="{FF2B5EF4-FFF2-40B4-BE49-F238E27FC236}">
                <a16:creationId xmlns:a16="http://schemas.microsoft.com/office/drawing/2014/main" id="{D7CA016C-A992-41E2-955F-167854DB3F7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585984" y="2527228"/>
            <a:ext cx="887141" cy="98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sz="6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  SA comp.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11-22</a:t>
            </a:r>
          </a:p>
        </p:txBody>
      </p: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891D6DBC-6706-4528-B710-F173490AB96C}"/>
              </a:ext>
            </a:extLst>
          </p:cNvPr>
          <p:cNvCxnSpPr>
            <a:cxnSpLocks/>
          </p:cNvCxnSpPr>
          <p:nvPr/>
        </p:nvCxnSpPr>
        <p:spPr bwMode="auto">
          <a:xfrm flipV="1">
            <a:off x="7253951" y="3979958"/>
            <a:ext cx="39600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9" name="Isosceles Triangle 148">
            <a:extLst>
              <a:ext uri="{FF2B5EF4-FFF2-40B4-BE49-F238E27FC236}">
                <a16:creationId xmlns:a16="http://schemas.microsoft.com/office/drawing/2014/main" id="{7F24ADF3-2F15-4B65-83FE-CB96E1AFC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0762" y="2256315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Isosceles Triangle 153">
            <a:extLst>
              <a:ext uri="{FF2B5EF4-FFF2-40B4-BE49-F238E27FC236}">
                <a16:creationId xmlns:a16="http://schemas.microsoft.com/office/drawing/2014/main" id="{0C64653A-4E3F-45FC-B04F-0C0958CEF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5232" y="2272925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Isosceles Triangle 165">
            <a:extLst>
              <a:ext uri="{FF2B5EF4-FFF2-40B4-BE49-F238E27FC236}">
                <a16:creationId xmlns:a16="http://schemas.microsoft.com/office/drawing/2014/main" id="{6F0059EE-2E2C-4AA6-8164-041507C4A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4356" y="2858082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63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093B6-3243-4D59-A348-CCF04BE0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Scheduled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A83CA-58D9-452A-AACC-13EE929DB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751015"/>
            <a:ext cx="10361084" cy="4343400"/>
          </a:xfrm>
        </p:spPr>
        <p:txBody>
          <a:bodyPr/>
          <a:lstStyle/>
          <a:p>
            <a:pPr marL="0" indent="0"/>
            <a:endParaRPr lang="en-US" alt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 dirty="0"/>
          </a:p>
          <a:p>
            <a:pPr marL="0" indent="0"/>
            <a:endParaRPr lang="en-US" altLang="en-US" sz="1600" b="0" dirty="0"/>
          </a:p>
          <a:p>
            <a:pPr marL="0" indent="0"/>
            <a:endParaRPr lang="en-US" altLang="en-US" sz="1600" b="0" dirty="0"/>
          </a:p>
          <a:p>
            <a:pPr marL="0" indent="0"/>
            <a:endParaRPr lang="en-US" altLang="en-US" sz="1600" b="0" dirty="0"/>
          </a:p>
          <a:p>
            <a:pPr marL="0" indent="0"/>
            <a:endParaRPr lang="en-US" alt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2C2128-FBFD-4CC0-AF0E-C8D3A3A3AF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9A0E8-DECD-44DF-BD16-767526C65A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F5C31B-C59D-46E5-B2DC-5EE1CD0A16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2022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F816E6-7810-492E-8040-D1E0AEDF2ADF}"/>
              </a:ext>
            </a:extLst>
          </p:cNvPr>
          <p:cNvSpPr txBox="1"/>
          <p:nvPr/>
        </p:nvSpPr>
        <p:spPr>
          <a:xfrm>
            <a:off x="869621" y="4789021"/>
            <a:ext cx="1069438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/>
            <a:r>
              <a:rPr lang="en-US" altLang="en-US" sz="1400" b="0" dirty="0">
                <a:solidFill>
                  <a:schemeClr val="tx1"/>
                </a:solidFill>
              </a:rPr>
              <a:t>* - newly announced</a:t>
            </a:r>
          </a:p>
          <a:p>
            <a:pPr marL="0" indent="0"/>
            <a:r>
              <a:rPr lang="en-US" altLang="en-US" sz="1600" b="0" dirty="0">
                <a:solidFill>
                  <a:schemeClr val="tx1"/>
                </a:solidFill>
              </a:rPr>
              <a:t>+ </a:t>
            </a:r>
            <a:r>
              <a:rPr lang="en-US" altLang="en-US" sz="1600" b="0" dirty="0" err="1">
                <a:solidFill>
                  <a:schemeClr val="tx1"/>
                </a:solidFill>
              </a:rPr>
              <a:t>TGaz</a:t>
            </a:r>
            <a:r>
              <a:rPr lang="en-US" altLang="en-US" sz="1600" b="0" dirty="0">
                <a:solidFill>
                  <a:schemeClr val="tx1"/>
                </a:solidFill>
              </a:rPr>
              <a:t> Plenary (motion) meeting.</a:t>
            </a:r>
          </a:p>
          <a:p>
            <a:r>
              <a:rPr lang="en-US" sz="1600" dirty="0">
                <a:solidFill>
                  <a:schemeClr val="tx1"/>
                </a:solidFill>
              </a:rPr>
              <a:t>** - meeting as part of the IEEE week, refer to WG agenda document for details.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EBB950D-2070-4C62-90FE-315818FFF5B4}"/>
              </a:ext>
            </a:extLst>
          </p:cNvPr>
          <p:cNvSpPr txBox="1">
            <a:spLocks/>
          </p:cNvSpPr>
          <p:nvPr/>
        </p:nvSpPr>
        <p:spPr bwMode="auto">
          <a:xfrm>
            <a:off x="869621" y="1865108"/>
            <a:ext cx="10190067" cy="19660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Feb. 3</a:t>
            </a:r>
            <a:r>
              <a:rPr lang="en-US" altLang="en-US" sz="2000" b="0" kern="0" baseline="30000" dirty="0"/>
              <a:t>rd</a:t>
            </a:r>
            <a:r>
              <a:rPr lang="en-US" altLang="en-US" sz="2000" b="0" kern="0" dirty="0"/>
              <a:t>  	Thu.	12:00 – 14:00 ET*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Feb. 9</a:t>
            </a:r>
            <a:r>
              <a:rPr lang="en-US" altLang="en-US" sz="2000" b="0" kern="0" baseline="30000" dirty="0"/>
              <a:t>th</a:t>
            </a:r>
            <a:r>
              <a:rPr lang="en-US" altLang="en-US" sz="2000" b="0" kern="0" dirty="0"/>
              <a:t>  	Wed. 	13:00 – 15:00 ET*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Feb. 16</a:t>
            </a:r>
            <a:r>
              <a:rPr lang="en-US" altLang="en-US" sz="2000" b="0" kern="0" baseline="30000" dirty="0"/>
              <a:t>th</a:t>
            </a:r>
            <a:r>
              <a:rPr lang="en-US" altLang="en-US" sz="2000" b="0" kern="0" dirty="0"/>
              <a:t> 	Wed.	13:00 – 15:00 ET*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Feb. 23</a:t>
            </a:r>
            <a:r>
              <a:rPr lang="en-US" altLang="en-US" sz="2000" b="0" kern="0" baseline="30000" dirty="0"/>
              <a:t>rd</a:t>
            </a:r>
            <a:r>
              <a:rPr lang="en-US" altLang="en-US" sz="2000" b="0" kern="0" dirty="0"/>
              <a:t> 	Wed.	13:00 – 15:00 ET*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Mar. 2</a:t>
            </a:r>
            <a:r>
              <a:rPr lang="en-US" altLang="en-US" sz="2000" b="0" kern="0" baseline="30000" dirty="0"/>
              <a:t>nd</a:t>
            </a:r>
            <a:r>
              <a:rPr lang="en-US" altLang="en-US" sz="2000" b="0" kern="0" dirty="0"/>
              <a:t> 	Wed.	13:00 – 15:00 ET*</a:t>
            </a:r>
          </a:p>
          <a:p>
            <a:pPr marL="0" indent="0"/>
            <a:endParaRPr lang="en-US" alt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3071062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19466</TotalTime>
  <Words>430</Words>
  <Application>Microsoft Office PowerPoint</Application>
  <PresentationFormat>Widescreen</PresentationFormat>
  <Paragraphs>100</Paragraphs>
  <Slides>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Times</vt:lpstr>
      <vt:lpstr>Times New Roman</vt:lpstr>
      <vt:lpstr>Office Theme</vt:lpstr>
      <vt:lpstr>Document</vt:lpstr>
      <vt:lpstr>TGaz Next Generation Positioning  January Electronic Meeting Closing Report</vt:lpstr>
      <vt:lpstr>Abstract</vt:lpstr>
      <vt:lpstr>Jan. Progress and Targets Towards the March Meeting</vt:lpstr>
      <vt:lpstr>Timeline – TG progress update past the Jan. meeting</vt:lpstr>
      <vt:lpstr>Scheduled telecons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288</cp:revision>
  <cp:lastPrinted>1601-01-01T00:00:00Z</cp:lastPrinted>
  <dcterms:created xsi:type="dcterms:W3CDTF">2018-08-06T10:28:59Z</dcterms:created>
  <dcterms:modified xsi:type="dcterms:W3CDTF">2022-01-25T00:49:46Z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