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2369" r:id="rId34"/>
    <p:sldId id="687" r:id="rId35"/>
    <p:sldId id="688" r:id="rId36"/>
    <p:sldId id="2405" r:id="rId37"/>
    <p:sldId id="2406" r:id="rId38"/>
    <p:sldId id="2407" r:id="rId39"/>
    <p:sldId id="2408" r:id="rId40"/>
    <p:sldId id="2391" r:id="rId41"/>
    <p:sldId id="2401" r:id="rId42"/>
    <p:sldId id="2392" r:id="rId43"/>
    <p:sldId id="2409" r:id="rId44"/>
    <p:sldId id="2410" r:id="rId45"/>
    <p:sldId id="2370" r:id="rId46"/>
    <p:sldId id="2402" r:id="rId47"/>
    <p:sldId id="2403" r:id="rId48"/>
    <p:sldId id="2400" r:id="rId49"/>
    <p:sldId id="2404" r:id="rId50"/>
    <p:sldId id="696" r:id="rId51"/>
    <p:sldId id="709" r:id="rId52"/>
    <p:sldId id="2411" r:id="rId53"/>
    <p:sldId id="2412" r:id="rId54"/>
    <p:sldId id="2413" r:id="rId55"/>
    <p:sldId id="2415" r:id="rId56"/>
    <p:sldId id="2414" r:id="rId57"/>
    <p:sldId id="2416" r:id="rId58"/>
    <p:sldId id="2417" r:id="rId59"/>
    <p:sldId id="2418" r:id="rId60"/>
    <p:sldId id="2419" r:id="rId61"/>
    <p:sldId id="2420" r:id="rId62"/>
    <p:sldId id="2421" r:id="rId63"/>
    <p:sldId id="2422" r:id="rId64"/>
    <p:sldId id="2423" r:id="rId65"/>
    <p:sldId id="2424" r:id="rId66"/>
    <p:sldId id="315" r:id="rId67"/>
    <p:sldId id="312" r:id="rId68"/>
    <p:sldId id="318" r:id="rId69"/>
    <p:sldId id="472" r:id="rId70"/>
    <p:sldId id="473" r:id="rId71"/>
    <p:sldId id="474" r:id="rId72"/>
    <p:sldId id="480" r:id="rId73"/>
    <p:sldId id="259" r:id="rId74"/>
    <p:sldId id="260" r:id="rId75"/>
    <p:sldId id="261" r:id="rId7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2369"/>
            <p14:sldId id="687"/>
            <p14:sldId id="688"/>
          </p14:sldIdLst>
        </p14:section>
        <p14:section name="Jan. 24th - Jan. IEEE electronic meeting" id="{0AD43289-B43F-47F1-8F81-0E941BD8A437}">
          <p14:sldIdLst>
            <p14:sldId id="2405"/>
            <p14:sldId id="2406"/>
            <p14:sldId id="2407"/>
            <p14:sldId id="2408"/>
            <p14:sldId id="2391"/>
            <p14:sldId id="2401"/>
            <p14:sldId id="2392"/>
            <p14:sldId id="2409"/>
            <p14:sldId id="2410"/>
          </p14:sldIdLst>
        </p14:section>
        <p14:section name="Feb. 3rd CRC Telecon" id="{27C749A6-D966-443A-BFA0-97B3ACF66298}">
          <p14:sldIdLst>
            <p14:sldId id="2370"/>
            <p14:sldId id="2402"/>
            <p14:sldId id="2403"/>
            <p14:sldId id="2400"/>
            <p14:sldId id="2404"/>
            <p14:sldId id="696"/>
            <p14:sldId id="709"/>
          </p14:sldIdLst>
        </p14:section>
        <p14:section name="Feb. 9th CRC Telecon" id="{C5872A59-D1CD-412F-BAB2-F3A98BCD716C}">
          <p14:sldIdLst>
            <p14:sldId id="2411"/>
            <p14:sldId id="2412"/>
            <p14:sldId id="2413"/>
            <p14:sldId id="2415"/>
            <p14:sldId id="2414"/>
            <p14:sldId id="2416"/>
            <p14:sldId id="2417"/>
          </p14:sldIdLst>
        </p14:section>
        <p14:section name="Feb. 16th CRC Telecon" id="{87A9E3E6-DEC2-4CB7-918A-75B8332A95B4}">
          <p14:sldIdLst>
            <p14:sldId id="2418"/>
            <p14:sldId id="2419"/>
            <p14:sldId id="2420"/>
            <p14:sldId id="2421"/>
            <p14:sldId id="2422"/>
            <p14:sldId id="2423"/>
            <p14:sldId id="242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91" autoAdjust="0"/>
    <p:restoredTop sz="96807" autoAdjust="0"/>
  </p:normalViewPr>
  <p:slideViewPr>
    <p:cSldViewPr>
      <p:cViewPr varScale="1">
        <p:scale>
          <a:sx n="123" d="100"/>
          <a:sy n="123" d="100"/>
        </p:scale>
        <p:origin x="372"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859115C-79A3-4C14-9B24-BEA8067BBE4F}"/>
    <pc:docChg chg="custSel modSld modMainMaster">
      <pc:chgData name="Segev, Jonathan" userId="7c67a1b0-8725-4553-8055-0888dbcaef94" providerId="ADAL" clId="{7859115C-79A3-4C14-9B24-BEA8067BBE4F}" dt="2022-02-16T20:00:14.525" v="71" actId="6549"/>
      <pc:docMkLst>
        <pc:docMk/>
      </pc:docMkLst>
      <pc:sldChg chg="modSp mod">
        <pc:chgData name="Segev, Jonathan" userId="7c67a1b0-8725-4553-8055-0888dbcaef94" providerId="ADAL" clId="{7859115C-79A3-4C14-9B24-BEA8067BBE4F}" dt="2022-02-16T18:13:17.095" v="42" actId="20577"/>
        <pc:sldMkLst>
          <pc:docMk/>
          <pc:sldMk cId="426245390" sldId="2418"/>
        </pc:sldMkLst>
        <pc:spChg chg="mod">
          <ac:chgData name="Segev, Jonathan" userId="7c67a1b0-8725-4553-8055-0888dbcaef94" providerId="ADAL" clId="{7859115C-79A3-4C14-9B24-BEA8067BBE4F}" dt="2022-02-16T18:13:17.095" v="42" actId="20577"/>
          <ac:spMkLst>
            <pc:docMk/>
            <pc:sldMk cId="426245390" sldId="2418"/>
            <ac:spMk id="3" creationId="{00000000-0000-0000-0000-000000000000}"/>
          </ac:spMkLst>
        </pc:spChg>
      </pc:sldChg>
      <pc:sldChg chg="modSp mod">
        <pc:chgData name="Segev, Jonathan" userId="7c67a1b0-8725-4553-8055-0888dbcaef94" providerId="ADAL" clId="{7859115C-79A3-4C14-9B24-BEA8067BBE4F}" dt="2022-02-16T20:00:05.388" v="70" actId="20577"/>
        <pc:sldMkLst>
          <pc:docMk/>
          <pc:sldMk cId="3166496090" sldId="2421"/>
        </pc:sldMkLst>
        <pc:graphicFrameChg chg="modGraphic">
          <ac:chgData name="Segev, Jonathan" userId="7c67a1b0-8725-4553-8055-0888dbcaef94" providerId="ADAL" clId="{7859115C-79A3-4C14-9B24-BEA8067BBE4F}" dt="2022-02-16T20:00:05.388" v="70" actId="20577"/>
          <ac:graphicFrameMkLst>
            <pc:docMk/>
            <pc:sldMk cId="3166496090" sldId="2421"/>
            <ac:graphicFrameMk id="7" creationId="{00000000-0000-0000-0000-000000000000}"/>
          </ac:graphicFrameMkLst>
        </pc:graphicFrameChg>
      </pc:sldChg>
      <pc:sldChg chg="modSp mod">
        <pc:chgData name="Segev, Jonathan" userId="7c67a1b0-8725-4553-8055-0888dbcaef94" providerId="ADAL" clId="{7859115C-79A3-4C14-9B24-BEA8067BBE4F}" dt="2022-02-16T20:00:14.525" v="71" actId="6549"/>
        <pc:sldMkLst>
          <pc:docMk/>
          <pc:sldMk cId="2683676843" sldId="2422"/>
        </pc:sldMkLst>
        <pc:spChg chg="mod">
          <ac:chgData name="Segev, Jonathan" userId="7c67a1b0-8725-4553-8055-0888dbcaef94" providerId="ADAL" clId="{7859115C-79A3-4C14-9B24-BEA8067BBE4F}" dt="2022-02-16T20:00:14.525" v="71" actId="6549"/>
          <ac:spMkLst>
            <pc:docMk/>
            <pc:sldMk cId="2683676843" sldId="2422"/>
            <ac:spMk id="8" creationId="{CC5B7EB9-3DEF-4981-89A9-614127FF9327}"/>
          </ac:spMkLst>
        </pc:spChg>
      </pc:sldChg>
      <pc:sldMasterChg chg="modSp mod">
        <pc:chgData name="Segev, Jonathan" userId="7c67a1b0-8725-4553-8055-0888dbcaef94" providerId="ADAL" clId="{7859115C-79A3-4C14-9B24-BEA8067BBE4F}" dt="2022-02-16T18:03:06.379" v="1" actId="20577"/>
        <pc:sldMasterMkLst>
          <pc:docMk/>
          <pc:sldMasterMk cId="0" sldId="2147483648"/>
        </pc:sldMasterMkLst>
        <pc:spChg chg="mod">
          <ac:chgData name="Segev, Jonathan" userId="7c67a1b0-8725-4553-8055-0888dbcaef94" providerId="ADAL" clId="{7859115C-79A3-4C14-9B24-BEA8067BBE4F}" dt="2022-02-16T18:03:06.379"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B963-48A0-BA67-1ED97AE7855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B963-48A0-BA67-1ED97AE7855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2418199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031264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2201645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2101405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1058785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192147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527943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41819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a:t>
            </a:r>
            <a:r>
              <a:rPr lang="en-US" sz="2000" b="0" dirty="0"/>
              <a:t>2</a:t>
            </a:r>
            <a:r>
              <a:rPr lang="en-GB" sz="2000" b="0" dirty="0"/>
              <a:t>-16</a:t>
            </a:r>
          </a:p>
        </p:txBody>
      </p:sp>
      <p:sp>
        <p:nvSpPr>
          <p:cNvPr id="6" name="Date Placeholder 3"/>
          <p:cNvSpPr>
            <a:spLocks noGrp="1"/>
          </p:cNvSpPr>
          <p:nvPr>
            <p:ph type="dt" idx="10"/>
          </p:nvPr>
        </p:nvSpPr>
        <p:spPr/>
        <p:txBody>
          <a:bodyPr/>
          <a:lstStyle/>
          <a:p>
            <a:r>
              <a:rPr lang="en-US"/>
              <a:t>Feb.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Feb.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3923892"/>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6"/>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0447886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7816132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21125923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4322591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04249607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36405078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(10 min – as needed)</a:t>
            </a:r>
          </a:p>
          <a:p>
            <a:pPr algn="just">
              <a:spcBef>
                <a:spcPct val="20000"/>
              </a:spcBef>
              <a:buFontTx/>
              <a:buChar char="•"/>
            </a:pPr>
            <a:r>
              <a:rPr lang="en-US" altLang="en-US" sz="1800" b="0" dirty="0"/>
              <a:t>SA1 CR Status – 15min (Chao Chun)</a:t>
            </a:r>
          </a:p>
          <a:p>
            <a:pPr algn="just">
              <a:spcBef>
                <a:spcPct val="20000"/>
              </a:spcBef>
              <a:buFontTx/>
              <a:buChar char="•"/>
            </a:pPr>
            <a:r>
              <a:rPr lang="en-US" altLang="en-US" sz="1800" b="0" dirty="0"/>
              <a:t>Group CR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279078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a:solidFill>
                            <a:schemeClr val="dk1"/>
                          </a:solidFill>
                          <a:latin typeface="+mn-lt"/>
                          <a:ea typeface="+mn-ea"/>
                          <a:cs typeface="+mn-cs"/>
                        </a:rPr>
                        <a:t>11-21-1945</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Status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
        <p:nvSpPr>
          <p:cNvPr id="7" name="Rectangle 2">
            <a:extLst>
              <a:ext uri="{FF2B5EF4-FFF2-40B4-BE49-F238E27FC236}">
                <a16:creationId xmlns:a16="http://schemas.microsoft.com/office/drawing/2014/main" id="{CE56D46C-8D65-4FFD-B371-03ED1AA5E7FE}"/>
              </a:ext>
            </a:extLst>
          </p:cNvPr>
          <p:cNvSpPr txBox="1">
            <a:spLocks noChangeArrowheads="1"/>
          </p:cNvSpPr>
          <p:nvPr/>
        </p:nvSpPr>
        <p:spPr bwMode="auto">
          <a:xfrm>
            <a:off x="191344" y="1701804"/>
            <a:ext cx="684076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a:t>93% approve | 6% disapprove | 5% abstain</a:t>
            </a:r>
            <a:endParaRPr lang="en-US" sz="1800" kern="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graphicFrame>
        <p:nvGraphicFramePr>
          <p:cNvPr id="8" name="Chart 7">
            <a:extLst>
              <a:ext uri="{FF2B5EF4-FFF2-40B4-BE49-F238E27FC236}">
                <a16:creationId xmlns:a16="http://schemas.microsoft.com/office/drawing/2014/main" id="{1AB9EA17-00FC-4470-846D-B38177CDEBF5}"/>
              </a:ext>
            </a:extLst>
          </p:cNvPr>
          <p:cNvGraphicFramePr/>
          <p:nvPr>
            <p:extLst>
              <p:ext uri="{D42A27DB-BD31-4B8C-83A1-F6EECF244321}">
                <p14:modId xmlns:p14="http://schemas.microsoft.com/office/powerpoint/2010/main" val="3650084409"/>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Motion 11-22-128 Group CR (15min) – (Jonathan Segev)</a:t>
            </a:r>
          </a:p>
          <a:p>
            <a:pPr lvl="1" algn="just">
              <a:spcBef>
                <a:spcPct val="20000"/>
              </a:spcBef>
              <a:buFontTx/>
              <a:buChar char="•"/>
            </a:pPr>
            <a:r>
              <a:rPr lang="en-US" altLang="en-US" sz="1400" b="0" dirty="0"/>
              <a:t>11-22-131 </a:t>
            </a:r>
            <a:r>
              <a:rPr lang="en-US" sz="1400" dirty="0"/>
              <a:t>Text Changes for Random LTF Sequence (Julia Feng – 15min)</a:t>
            </a:r>
          </a:p>
          <a:p>
            <a:pPr algn="just">
              <a:spcBef>
                <a:spcPct val="20000"/>
              </a:spcBef>
              <a:buFontTx/>
              <a:buChar char="•"/>
            </a:pPr>
            <a:r>
              <a:rPr lang="en-US" altLang="en-US" sz="1600" b="0" dirty="0"/>
              <a:t>Group CR (continued)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688372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SAB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11-22-128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Group SAB CR </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53315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b="0" dirty="0"/>
              <a:t>Motion 11-22-168 Group SAB CR Part 2 (10 min) – (Jonathan Segev)</a:t>
            </a:r>
          </a:p>
          <a:p>
            <a:pPr lvl="1" algn="just">
              <a:spcBef>
                <a:spcPct val="20000"/>
              </a:spcBef>
              <a:buFontTx/>
              <a:buChar char="•"/>
            </a:pPr>
            <a:r>
              <a:rPr lang="en-US" altLang="en-US" sz="1400" b="0" dirty="0"/>
              <a:t>11-22-131 Text change for random LTF sequence index (Julia Feng) – for completion 15 min</a:t>
            </a:r>
          </a:p>
          <a:p>
            <a:pPr lvl="1" algn="just">
              <a:spcBef>
                <a:spcPct val="20000"/>
              </a:spcBef>
              <a:buFontTx/>
              <a:buChar char="•"/>
            </a:pPr>
            <a:r>
              <a:rPr lang="en-US" altLang="en-US" sz="1400" b="0" dirty="0"/>
              <a:t>11-22-156 Some-SAB1-CR (Assaf Kasher)  - 1hr </a:t>
            </a:r>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30 min as time </a:t>
            </a:r>
            <a:r>
              <a:rPr lang="en-US" altLang="en-US" sz="1400" b="0" dirty="0"/>
              <a:t>permits</a:t>
            </a:r>
            <a:r>
              <a:rPr lang="fr-FR" altLang="en-US" sz="1400" b="0" dirty="0"/>
              <a:t> </a:t>
            </a:r>
          </a:p>
          <a:p>
            <a:pPr lvl="1" algn="just">
              <a:spcBef>
                <a:spcPct val="20000"/>
              </a:spcBef>
              <a:buFontTx/>
              <a:buChar char="•"/>
            </a:pPr>
            <a:r>
              <a:rPr lang="fr-FR" altLang="en-US" sz="1400" dirty="0"/>
              <a:t>11-22-149 Comment Resolution SA1 - </a:t>
            </a:r>
            <a:r>
              <a:rPr lang="fr-FR" altLang="en-US" sz="1400" dirty="0" err="1"/>
              <a:t>Various</a:t>
            </a:r>
            <a:r>
              <a:rPr lang="fr-FR" altLang="en-US" sz="1400" dirty="0"/>
              <a:t> Part 3 (Christian Berger) – 30 min as time </a:t>
            </a:r>
            <a:r>
              <a:rPr lang="en-US" altLang="en-US" sz="1400" dirty="0"/>
              <a:t>permits</a:t>
            </a:r>
            <a:r>
              <a:rPr lang="fr-FR" altLang="en-US" sz="1400" dirty="0"/>
              <a:t> </a:t>
            </a:r>
            <a:endParaRPr lang="en-US" altLang="en-US" sz="1400" b="0" dirty="0"/>
          </a:p>
          <a:p>
            <a:pPr algn="just">
              <a:spcBef>
                <a:spcPct val="20000"/>
              </a:spcBef>
              <a:buFontTx/>
              <a:buChar char="•"/>
            </a:pPr>
            <a:r>
              <a:rPr lang="en-US" sz="1600" b="0" kern="0" dirty="0"/>
              <a:t>Review and setup telecon plan – 5 min special order</a:t>
            </a:r>
          </a:p>
          <a:p>
            <a:pPr algn="just">
              <a:spcBef>
                <a:spcPct val="20000"/>
              </a:spcBef>
              <a:buFontTx/>
              <a:buChar char="•"/>
            </a:pPr>
            <a:r>
              <a:rPr lang="en-US" sz="1600" b="0" kern="0" dirty="0"/>
              <a:t>Review progress made during this week – 5 min special order</a:t>
            </a:r>
          </a:p>
          <a:p>
            <a:pPr algn="just">
              <a:spcBef>
                <a:spcPct val="20000"/>
              </a:spcBef>
              <a:buFontTx/>
              <a:buChar char="•"/>
            </a:pPr>
            <a:r>
              <a:rPr lang="en-US" sz="1600" b="0" kern="0" dirty="0"/>
              <a:t>Review program timelines – 5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045480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3"/>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51046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4148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53036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Jan.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31 comments roughly at 50% of the received Technical CR.</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review and resolution for 75% of SAB comments received on P802.11 D4.0 SA1 comments.</a:t>
            </a:r>
          </a:p>
          <a:p>
            <a:pPr lvl="1">
              <a:buFont typeface="Arial" panose="020B0604020202020204" pitchFamily="34" charset="0"/>
              <a:buChar char="•"/>
            </a:pPr>
            <a:r>
              <a:rPr lang="en-US" dirty="0"/>
              <a:t>Publish P802.11az D4.1 incorporating approved resolutions prior and including the January meeting.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9935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26935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(Editors - Roy) – 10 min</a:t>
            </a:r>
          </a:p>
          <a:p>
            <a:pPr algn="just">
              <a:spcBef>
                <a:spcPct val="20000"/>
              </a:spcBef>
              <a:buFontTx/>
              <a:buChar char="•"/>
            </a:pPr>
            <a:r>
              <a:rPr lang="en-US" altLang="en-US" sz="1600" b="0" dirty="0"/>
              <a:t>Review SAB CR submissions:</a:t>
            </a:r>
          </a:p>
          <a:p>
            <a:pPr lvl="1" algn="just">
              <a:spcBef>
                <a:spcPct val="20000"/>
              </a:spcBef>
              <a:buFontTx/>
              <a:buChar char="•"/>
            </a:pPr>
            <a:r>
              <a:rPr lang="fr-FR" altLang="en-US" sz="1400" dirty="0"/>
              <a:t>11-22-149 Comment Resolution SA1 - </a:t>
            </a:r>
            <a:r>
              <a:rPr lang="en-US" altLang="en-US" sz="1400" dirty="0"/>
              <a:t>Various</a:t>
            </a:r>
            <a:r>
              <a:rPr lang="fr-FR" altLang="en-US" sz="1400" dirty="0"/>
              <a:t> Part 3 (Christian Berger) – 25 min</a:t>
            </a:r>
            <a:endParaRPr lang="en-US" altLang="en-US" sz="1400" dirty="0"/>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35 min</a:t>
            </a:r>
          </a:p>
          <a:p>
            <a:pPr lvl="1" algn="just">
              <a:spcBef>
                <a:spcPct val="20000"/>
              </a:spcBef>
              <a:buFontTx/>
              <a:buChar char="•"/>
            </a:pPr>
            <a:r>
              <a:rPr lang="fr-FR" altLang="en-US" sz="1400" dirty="0"/>
              <a:t>11-22-259 </a:t>
            </a:r>
            <a:r>
              <a:rPr lang="en-US" sz="1400" b="0" i="0" kern="1200" dirty="0">
                <a:solidFill>
                  <a:schemeClr val="dk1"/>
                </a:solidFill>
                <a:effectLst/>
                <a:latin typeface="+mn-lt"/>
                <a:ea typeface="+mn-ea"/>
                <a:cs typeface="+mn-cs"/>
              </a:rPr>
              <a:t>Some-SAB1-CR-v2 (Assaf Kasher) – as time permits</a:t>
            </a:r>
            <a:endParaRPr lang="fr-FR" altLang="en-US" sz="1400" b="0" dirty="0"/>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71100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247287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a:t>
                      </a:r>
                      <a:r>
                        <a:rPr lang="en-US" sz="1400" kern="1200" noProof="0" dirty="0" err="1">
                          <a:solidFill>
                            <a:schemeClr val="dk1"/>
                          </a:solidFill>
                          <a:latin typeface="+mn-lt"/>
                          <a:ea typeface="+mn-ea"/>
                          <a:cs typeface="+mn-cs"/>
                        </a:rPr>
                        <a:t>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818692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81848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9343779"/>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noProof="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401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9</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(Jonathan) – 2 min</a:t>
            </a:r>
          </a:p>
          <a:p>
            <a:pPr lvl="1" algn="just">
              <a:spcBef>
                <a:spcPct val="20000"/>
              </a:spcBef>
              <a:buFontTx/>
              <a:buChar char="•"/>
            </a:pPr>
            <a:r>
              <a:rPr lang="en-US" altLang="en-US" sz="1200" dirty="0"/>
              <a:t>D4.1 was published earlier this week.</a:t>
            </a:r>
          </a:p>
          <a:p>
            <a:pPr lvl="1" algn="just">
              <a:spcBef>
                <a:spcPct val="20000"/>
              </a:spcBef>
              <a:buFontTx/>
              <a:buChar char="•"/>
            </a:pPr>
            <a:r>
              <a:rPr lang="en-US" altLang="en-US" sz="1200" b="0" dirty="0"/>
              <a:t>For submissions not yet on the submission pipeline, please use D4.1. </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dirty="0"/>
              <a:t>11-22-148 </a:t>
            </a:r>
            <a:r>
              <a:rPr lang="fr-FR" altLang="en-US" sz="1400" dirty="0"/>
              <a:t>Comment Resolution SA1 - </a:t>
            </a:r>
            <a:r>
              <a:rPr lang="en-US" altLang="en-US" sz="1400" dirty="0"/>
              <a:t>Various</a:t>
            </a:r>
            <a:r>
              <a:rPr lang="fr-FR" altLang="en-US" sz="1400" dirty="0"/>
              <a:t> Part 2 (Christian Berger) – for </a:t>
            </a:r>
            <a:r>
              <a:rPr lang="en-US" altLang="en-US" sz="1400" dirty="0"/>
              <a:t>completion (30min)</a:t>
            </a:r>
          </a:p>
          <a:p>
            <a:pPr lvl="1" algn="just">
              <a:spcBef>
                <a:spcPct val="20000"/>
              </a:spcBef>
              <a:buFontTx/>
              <a:buChar char="•"/>
            </a:pPr>
            <a:r>
              <a:rPr lang="fr-FR" altLang="en-US" sz="1400" dirty="0"/>
              <a:t>11-22-259 </a:t>
            </a:r>
            <a:r>
              <a:rPr lang="en-US" sz="1400" kern="1200" dirty="0">
                <a:solidFill>
                  <a:schemeClr val="dk1"/>
                </a:solidFill>
                <a:cs typeface="+mn-cs"/>
              </a:rPr>
              <a:t>Some-SAB1-CR-v2 (Assaf Kasher) – 20 min.</a:t>
            </a:r>
          </a:p>
          <a:p>
            <a:pPr lvl="1" algn="just">
              <a:spcBef>
                <a:spcPct val="20000"/>
              </a:spcBef>
              <a:buFontTx/>
              <a:buChar char="•"/>
            </a:pPr>
            <a:r>
              <a:rPr lang="en-US" sz="1400" b="0" i="0" kern="1200" dirty="0">
                <a:solidFill>
                  <a:schemeClr val="dk1"/>
                </a:solidFill>
                <a:effectLst/>
                <a:latin typeface="+mn-lt"/>
                <a:ea typeface="+mn-ea"/>
                <a:cs typeface="+mn-cs"/>
              </a:rPr>
              <a:t>11-22-265 </a:t>
            </a:r>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 – (Christian Berger) – 20min</a:t>
            </a:r>
          </a:p>
          <a:p>
            <a:pPr lvl="1" algn="just">
              <a:spcBef>
                <a:spcPct val="20000"/>
              </a:spcBef>
              <a:buFontTx/>
              <a:buChar char="•"/>
            </a:pPr>
            <a:r>
              <a:rPr lang="fr-FR" sz="1400" kern="1200" dirty="0">
                <a:solidFill>
                  <a:schemeClr val="dk1"/>
                </a:solidFill>
                <a:cs typeface="+mn-cs"/>
              </a:rPr>
              <a:t>11-22-297 CID 7036 (Ali Raissinia) – as time permit. </a:t>
            </a:r>
            <a:endParaRPr lang="en-US" sz="1400" kern="1200" dirty="0">
              <a:solidFill>
                <a:schemeClr val="dk1"/>
              </a:solidFill>
              <a:latin typeface="+mn-lt"/>
              <a:ea typeface="+mn-ea"/>
              <a:cs typeface="+mn-cs"/>
            </a:endParaRPr>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82759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7945597"/>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dirty="0"/>
                        <a:t>11-22-297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7036</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089271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607874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3680700"/>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5252284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4924686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38746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908403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 as a g</a:t>
            </a:r>
            <a:r>
              <a:rPr lang="en-US" sz="1600" b="0" kern="1200" dirty="0">
                <a:solidFill>
                  <a:schemeClr val="dk1"/>
                </a:solidFill>
                <a:latin typeface="+mn-lt"/>
                <a:ea typeface="+mn-ea"/>
                <a:cs typeface="+mn-cs"/>
              </a:rPr>
              <a:t>roup</a:t>
            </a:r>
          </a:p>
          <a:p>
            <a:pPr lvl="1" algn="just">
              <a:spcBef>
                <a:spcPct val="20000"/>
              </a:spcBef>
              <a:buFontTx/>
              <a:buChar char="•"/>
            </a:pPr>
            <a:r>
              <a:rPr lang="en-US" sz="1600" kern="1200" dirty="0">
                <a:solidFill>
                  <a:schemeClr val="dk1"/>
                </a:solidFill>
                <a:cs typeface="+mn-cs"/>
              </a:rPr>
              <a:t>11-22-102 </a:t>
            </a:r>
            <a:r>
              <a:rPr lang="en-US" sz="1600" kern="1200" dirty="0" err="1">
                <a:solidFill>
                  <a:schemeClr val="dk1"/>
                </a:solidFill>
                <a:cs typeface="+mn-cs"/>
              </a:rPr>
              <a:t>TGaz</a:t>
            </a:r>
            <a:r>
              <a:rPr lang="en-US" sz="1600" kern="1200" dirty="0">
                <a:solidFill>
                  <a:schemeClr val="dk1"/>
                </a:solidFill>
                <a:cs typeface="+mn-cs"/>
              </a:rPr>
              <a:t> SAB 1 Group CR (Jonathan Segev) – as time permits</a:t>
            </a:r>
            <a:endParaRPr lang="en-US" sz="18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6245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5673952"/>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345322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765107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05135461"/>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dirty="0"/>
                        <a:t>11-22-102</a:t>
                      </a:r>
                    </a:p>
                  </a:txBody>
                  <a:tcPr marT="45712" marB="45712"/>
                </a:tc>
                <a:tc>
                  <a:txBody>
                    <a:bodyPr/>
                    <a:lstStyle/>
                    <a:p>
                      <a:endParaRPr lang="en-US" dirty="0"/>
                    </a:p>
                  </a:txBody>
                  <a:tcPr marT="45712" marB="45712"/>
                </a:tc>
                <a:tc>
                  <a:txBody>
                    <a:bodyPr/>
                    <a:lstStyle/>
                    <a:p>
                      <a:r>
                        <a:rPr lang="en-US" dirty="0" err="1"/>
                        <a:t>TGaz</a:t>
                      </a:r>
                      <a:r>
                        <a:rPr lang="en-US" dirty="0"/>
                        <a:t> group CR</a:t>
                      </a:r>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664960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6836768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831560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34928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117132</TotalTime>
  <Words>6471</Words>
  <Application>Microsoft Office PowerPoint</Application>
  <PresentationFormat>Widescreen</PresentationFormat>
  <Paragraphs>1060</Paragraphs>
  <Slides>75</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3" baseType="lpstr">
      <vt:lpstr>Arial</vt:lpstr>
      <vt:lpstr>Calibri</vt:lpstr>
      <vt:lpstr>Monotype Sorts</vt:lpstr>
      <vt:lpstr>Montserrat</vt:lpstr>
      <vt:lpstr>Times</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Jan. 17th meeting</vt:lpstr>
      <vt:lpstr>P802.11z Initial SA Ballot Status</vt:lpstr>
      <vt:lpstr>Submissions Awaiting Motions</vt:lpstr>
      <vt:lpstr>Review Submissions</vt:lpstr>
      <vt:lpstr>PowerPoint Presentation</vt:lpstr>
      <vt:lpstr>IEEE Electronic Meeting slot – Jan. 20th </vt:lpstr>
      <vt:lpstr>Submission List for the Jan. 20th meeting</vt:lpstr>
      <vt:lpstr>PowerPoint Presentation</vt:lpstr>
      <vt:lpstr>PowerPoint Presentation</vt:lpstr>
      <vt:lpstr>IEEE Electronic Meeting slot – Jan. 24th </vt:lpstr>
      <vt:lpstr>Submission List for the Jan. 24th meeting</vt:lpstr>
      <vt:lpstr>Review Submissions</vt:lpstr>
      <vt:lpstr>Scheduled TGaz CRC telecons</vt:lpstr>
      <vt:lpstr>Timeline – previously approved</vt:lpstr>
      <vt:lpstr>Timeline – updated</vt:lpstr>
      <vt:lpstr>Jan. Progress and Targets Towards the March Meeting</vt:lpstr>
      <vt:lpstr>PowerPoint Presentation</vt:lpstr>
      <vt:lpstr>PowerPoint Presentation</vt:lpstr>
      <vt:lpstr>February 3rd CRC Telecon</vt:lpstr>
      <vt:lpstr>Submission List for the Feb. 3rd meeting</vt:lpstr>
      <vt:lpstr>Review Submissions</vt:lpstr>
      <vt:lpstr>Scheduled TGaz CRC telecons</vt:lpstr>
      <vt:lpstr>Submission pipeline</vt:lpstr>
      <vt:lpstr>PowerPoint Presentation</vt:lpstr>
      <vt:lpstr>PowerPoint Presentation</vt:lpstr>
      <vt:lpstr>February 9th CRC Telecon</vt:lpstr>
      <vt:lpstr>Submission List for the Feb. 3rd meeting</vt:lpstr>
      <vt:lpstr>Review Submissions</vt:lpstr>
      <vt:lpstr>Submission pipeline</vt:lpstr>
      <vt:lpstr>Scheduled TGaz CRC telecons</vt:lpstr>
      <vt:lpstr>PowerPoint Presentation</vt:lpstr>
      <vt:lpstr>PowerPoint Presentation</vt:lpstr>
      <vt:lpstr>February 16th CRC Telecon</vt:lpstr>
      <vt:lpstr>Submission List for the Feb. 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706</cp:revision>
  <cp:lastPrinted>1601-01-01T00:00:00Z</cp:lastPrinted>
  <dcterms:created xsi:type="dcterms:W3CDTF">2018-08-06T10:28:59Z</dcterms:created>
  <dcterms:modified xsi:type="dcterms:W3CDTF">2022-02-16T20:00:24Z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