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3"/>
  </p:notesMasterIdLst>
  <p:handoutMasterIdLst>
    <p:handoutMasterId r:id="rId64"/>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93" r:id="rId29"/>
    <p:sldId id="2368" r:id="rId30"/>
    <p:sldId id="679" r:id="rId31"/>
    <p:sldId id="680" r:id="rId32"/>
    <p:sldId id="686" r:id="rId33"/>
    <p:sldId id="2369" r:id="rId34"/>
    <p:sldId id="687" r:id="rId35"/>
    <p:sldId id="688" r:id="rId36"/>
    <p:sldId id="2405" r:id="rId37"/>
    <p:sldId id="2406" r:id="rId38"/>
    <p:sldId id="2407" r:id="rId39"/>
    <p:sldId id="2408" r:id="rId40"/>
    <p:sldId id="2391" r:id="rId41"/>
    <p:sldId id="2401" r:id="rId42"/>
    <p:sldId id="2392" r:id="rId43"/>
    <p:sldId id="2409" r:id="rId44"/>
    <p:sldId id="2410" r:id="rId45"/>
    <p:sldId id="2370" r:id="rId46"/>
    <p:sldId id="2402" r:id="rId47"/>
    <p:sldId id="2403" r:id="rId48"/>
    <p:sldId id="2400" r:id="rId49"/>
    <p:sldId id="2404" r:id="rId50"/>
    <p:sldId id="696" r:id="rId51"/>
    <p:sldId id="709" r:id="rId52"/>
    <p:sldId id="315" r:id="rId53"/>
    <p:sldId id="312" r:id="rId54"/>
    <p:sldId id="318" r:id="rId55"/>
    <p:sldId id="472" r:id="rId56"/>
    <p:sldId id="473" r:id="rId57"/>
    <p:sldId id="474" r:id="rId58"/>
    <p:sldId id="480" r:id="rId59"/>
    <p:sldId id="259" r:id="rId60"/>
    <p:sldId id="260" r:id="rId61"/>
    <p:sldId id="261" r:id="rId6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an. 17 - Jan. IEEE electronic meeting" id="{DE843586-E506-4D30-A655-52B441F0114A}">
          <p14:sldIdLst>
            <p14:sldId id="690"/>
            <p14:sldId id="694"/>
            <p14:sldId id="693"/>
            <p14:sldId id="2368"/>
            <p14:sldId id="679"/>
            <p14:sldId id="680"/>
          </p14:sldIdLst>
        </p14:section>
        <p14:section name="Jan. 20th - Jan. IEEE electronic meeting" id="{347EDFAB-725B-4685-8406-804F1F654820}">
          <p14:sldIdLst>
            <p14:sldId id="686"/>
            <p14:sldId id="2369"/>
            <p14:sldId id="687"/>
            <p14:sldId id="688"/>
          </p14:sldIdLst>
        </p14:section>
        <p14:section name="Jan. 24th - Jan. IEEE electronic meeting" id="{0AD43289-B43F-47F1-8F81-0E941BD8A437}">
          <p14:sldIdLst>
            <p14:sldId id="2405"/>
            <p14:sldId id="2406"/>
            <p14:sldId id="2407"/>
            <p14:sldId id="2408"/>
            <p14:sldId id="2391"/>
            <p14:sldId id="2401"/>
            <p14:sldId id="2392"/>
            <p14:sldId id="2409"/>
            <p14:sldId id="2410"/>
          </p14:sldIdLst>
        </p14:section>
        <p14:section name="Feb. 3rd CRC Telecon" id="{27C749A6-D966-443A-BFA0-97B3ACF66298}">
          <p14:sldIdLst>
            <p14:sldId id="2370"/>
            <p14:sldId id="2402"/>
            <p14:sldId id="2403"/>
            <p14:sldId id="2400"/>
            <p14:sldId id="2404"/>
            <p14:sldId id="696"/>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6AB4BF-A66D-4378-A79F-C15C034DD1DD}" v="9" dt="2022-02-03T19:02:42.210"/>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91" autoAdjust="0"/>
    <p:restoredTop sz="96807" autoAdjust="0"/>
  </p:normalViewPr>
  <p:slideViewPr>
    <p:cSldViewPr>
      <p:cViewPr varScale="1">
        <p:scale>
          <a:sx n="130" d="100"/>
          <a:sy n="130" d="100"/>
        </p:scale>
        <p:origin x="132" y="330"/>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69"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4E6AB4BF-A66D-4378-A79F-C15C034DD1DD}"/>
    <pc:docChg chg="undo custSel addSld modSld modMainMaster">
      <pc:chgData name="Segev, Jonathan" userId="7c67a1b0-8725-4553-8055-0888dbcaef94" providerId="ADAL" clId="{4E6AB4BF-A66D-4378-A79F-C15C034DD1DD}" dt="2022-02-03T19:02:42.207" v="59"/>
      <pc:docMkLst>
        <pc:docMk/>
      </pc:docMkLst>
      <pc:sldChg chg="delSp modSp mod">
        <pc:chgData name="Segev, Jonathan" userId="7c67a1b0-8725-4553-8055-0888dbcaef94" providerId="ADAL" clId="{4E6AB4BF-A66D-4378-A79F-C15C034DD1DD}" dt="2022-02-03T18:59:14.444" v="58" actId="478"/>
        <pc:sldMkLst>
          <pc:docMk/>
          <pc:sldMk cId="3394078245" sldId="709"/>
        </pc:sldMkLst>
        <pc:spChg chg="del mod">
          <ac:chgData name="Segev, Jonathan" userId="7c67a1b0-8725-4553-8055-0888dbcaef94" providerId="ADAL" clId="{4E6AB4BF-A66D-4378-A79F-C15C034DD1DD}" dt="2022-02-03T18:59:14.444" v="58" actId="478"/>
          <ac:spMkLst>
            <pc:docMk/>
            <pc:sldMk cId="3394078245" sldId="709"/>
            <ac:spMk id="8" creationId="{7C14648D-6925-4B11-91CC-6BD528F30645}"/>
          </ac:spMkLst>
        </pc:spChg>
      </pc:sldChg>
      <pc:sldChg chg="add">
        <pc:chgData name="Segev, Jonathan" userId="7c67a1b0-8725-4553-8055-0888dbcaef94" providerId="ADAL" clId="{4E6AB4BF-A66D-4378-A79F-C15C034DD1DD}" dt="2022-02-03T19:02:42.207" v="59"/>
        <pc:sldMkLst>
          <pc:docMk/>
          <pc:sldMk cId="340587028" sldId="2391"/>
        </pc:sldMkLst>
      </pc:sldChg>
      <pc:sldChg chg="add">
        <pc:chgData name="Segev, Jonathan" userId="7c67a1b0-8725-4553-8055-0888dbcaef94" providerId="ADAL" clId="{4E6AB4BF-A66D-4378-A79F-C15C034DD1DD}" dt="2022-02-03T19:02:42.207" v="59"/>
        <pc:sldMkLst>
          <pc:docMk/>
          <pc:sldMk cId="2401246678" sldId="2392"/>
        </pc:sldMkLst>
      </pc:sldChg>
      <pc:sldChg chg="add">
        <pc:chgData name="Segev, Jonathan" userId="7c67a1b0-8725-4553-8055-0888dbcaef94" providerId="ADAL" clId="{4E6AB4BF-A66D-4378-A79F-C15C034DD1DD}" dt="2022-02-03T19:02:42.207" v="59"/>
        <pc:sldMkLst>
          <pc:docMk/>
          <pc:sldMk cId="692434562" sldId="2401"/>
        </pc:sldMkLst>
      </pc:sldChg>
      <pc:sldChg chg="modSp mod">
        <pc:chgData name="Segev, Jonathan" userId="7c67a1b0-8725-4553-8055-0888dbcaef94" providerId="ADAL" clId="{4E6AB4BF-A66D-4378-A79F-C15C034DD1DD}" dt="2022-02-03T18:12:41.849" v="44" actId="790"/>
        <pc:sldMkLst>
          <pc:docMk/>
          <pc:sldMk cId="681869265" sldId="2402"/>
        </pc:sldMkLst>
        <pc:graphicFrameChg chg="mod modGraphic">
          <ac:chgData name="Segev, Jonathan" userId="7c67a1b0-8725-4553-8055-0888dbcaef94" providerId="ADAL" clId="{4E6AB4BF-A66D-4378-A79F-C15C034DD1DD}" dt="2022-02-03T18:12:41.849" v="44" actId="790"/>
          <ac:graphicFrameMkLst>
            <pc:docMk/>
            <pc:sldMk cId="681869265" sldId="2402"/>
            <ac:graphicFrameMk id="7" creationId="{00000000-0000-0000-0000-000000000000}"/>
          </ac:graphicFrameMkLst>
        </pc:graphicFrameChg>
      </pc:sldChg>
      <pc:sldChg chg="modSp mod">
        <pc:chgData name="Segev, Jonathan" userId="7c67a1b0-8725-4553-8055-0888dbcaef94" providerId="ADAL" clId="{4E6AB4BF-A66D-4378-A79F-C15C034DD1DD}" dt="2022-02-03T18:58:33.373" v="54" actId="21"/>
        <pc:sldMkLst>
          <pc:docMk/>
          <pc:sldMk cId="294015586" sldId="2404"/>
        </pc:sldMkLst>
        <pc:graphicFrameChg chg="mod modGraphic">
          <ac:chgData name="Segev, Jonathan" userId="7c67a1b0-8725-4553-8055-0888dbcaef94" providerId="ADAL" clId="{4E6AB4BF-A66D-4378-A79F-C15C034DD1DD}" dt="2022-02-03T18:58:33.373" v="54" actId="21"/>
          <ac:graphicFrameMkLst>
            <pc:docMk/>
            <pc:sldMk cId="294015586" sldId="2404"/>
            <ac:graphicFrameMk id="7" creationId="{00000000-0000-0000-0000-000000000000}"/>
          </ac:graphicFrameMkLst>
        </pc:graphicFrameChg>
      </pc:sldChg>
      <pc:sldChg chg="add">
        <pc:chgData name="Segev, Jonathan" userId="7c67a1b0-8725-4553-8055-0888dbcaef94" providerId="ADAL" clId="{4E6AB4BF-A66D-4378-A79F-C15C034DD1DD}" dt="2022-02-03T19:02:42.207" v="59"/>
        <pc:sldMkLst>
          <pc:docMk/>
          <pc:sldMk cId="1504548036" sldId="2405"/>
        </pc:sldMkLst>
      </pc:sldChg>
      <pc:sldChg chg="add">
        <pc:chgData name="Segev, Jonathan" userId="7c67a1b0-8725-4553-8055-0888dbcaef94" providerId="ADAL" clId="{4E6AB4BF-A66D-4378-A79F-C15C034DD1DD}" dt="2022-02-03T19:02:42.207" v="59"/>
        <pc:sldMkLst>
          <pc:docMk/>
          <pc:sldMk cId="2751046638" sldId="2406"/>
        </pc:sldMkLst>
      </pc:sldChg>
      <pc:sldChg chg="add">
        <pc:chgData name="Segev, Jonathan" userId="7c67a1b0-8725-4553-8055-0888dbcaef94" providerId="ADAL" clId="{4E6AB4BF-A66D-4378-A79F-C15C034DD1DD}" dt="2022-02-03T19:02:42.207" v="59"/>
        <pc:sldMkLst>
          <pc:docMk/>
          <pc:sldMk cId="2264148259" sldId="2407"/>
        </pc:sldMkLst>
      </pc:sldChg>
      <pc:sldChg chg="add">
        <pc:chgData name="Segev, Jonathan" userId="7c67a1b0-8725-4553-8055-0888dbcaef94" providerId="ADAL" clId="{4E6AB4BF-A66D-4378-A79F-C15C034DD1DD}" dt="2022-02-03T19:02:42.207" v="59"/>
        <pc:sldMkLst>
          <pc:docMk/>
          <pc:sldMk cId="1530366057" sldId="2408"/>
        </pc:sldMkLst>
      </pc:sldChg>
      <pc:sldChg chg="add">
        <pc:chgData name="Segev, Jonathan" userId="7c67a1b0-8725-4553-8055-0888dbcaef94" providerId="ADAL" clId="{4E6AB4BF-A66D-4378-A79F-C15C034DD1DD}" dt="2022-02-03T19:02:42.207" v="59"/>
        <pc:sldMkLst>
          <pc:docMk/>
          <pc:sldMk cId="49935520" sldId="2409"/>
        </pc:sldMkLst>
      </pc:sldChg>
      <pc:sldChg chg="add">
        <pc:chgData name="Segev, Jonathan" userId="7c67a1b0-8725-4553-8055-0888dbcaef94" providerId="ADAL" clId="{4E6AB4BF-A66D-4378-A79F-C15C034DD1DD}" dt="2022-02-03T19:02:42.207" v="59"/>
        <pc:sldMkLst>
          <pc:docMk/>
          <pc:sldMk cId="526935022" sldId="2410"/>
        </pc:sldMkLst>
      </pc:sldChg>
      <pc:sldMasterChg chg="modSp mod">
        <pc:chgData name="Segev, Jonathan" userId="7c67a1b0-8725-4553-8055-0888dbcaef94" providerId="ADAL" clId="{4E6AB4BF-A66D-4378-A79F-C15C034DD1DD}" dt="2022-02-03T17:47:00.576" v="1" actId="20577"/>
        <pc:sldMasterMkLst>
          <pc:docMk/>
          <pc:sldMasterMk cId="0" sldId="2147483648"/>
        </pc:sldMasterMkLst>
        <pc:spChg chg="mod">
          <ac:chgData name="Segev, Jonathan" userId="7c67a1b0-8725-4553-8055-0888dbcaef94" providerId="ADAL" clId="{4E6AB4BF-A66D-4378-A79F-C15C034DD1DD}" dt="2022-02-03T17:47:00.576" v="1"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B963-48A0-BA67-1ED97AE78551}"/>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44</c:v>
                </c:pt>
                <c:pt idx="1">
                  <c:v>0</c:v>
                </c:pt>
                <c:pt idx="2">
                  <c:v>0</c:v>
                </c:pt>
              </c:numCache>
            </c:numRef>
          </c:val>
          <c:extLst>
            <c:ext xmlns:c16="http://schemas.microsoft.com/office/drawing/2014/chart" uri="{C3380CC4-5D6E-409C-BE32-E72D297353CC}">
              <c16:uniqueId val="{00000001-B963-48A0-BA67-1ED97AE78551}"/>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24181997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20312647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527943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2418199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802.11-21/1945r7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January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a:t>
            </a:r>
            <a:r>
              <a:rPr lang="en-US" sz="2000" b="0" dirty="0"/>
              <a:t>2</a:t>
            </a:r>
            <a:r>
              <a:rPr lang="en-GB" sz="2000" b="0" dirty="0"/>
              <a:t>-02</a:t>
            </a:r>
          </a:p>
        </p:txBody>
      </p:sp>
      <p:sp>
        <p:nvSpPr>
          <p:cNvPr id="6" name="Date Placeholder 3"/>
          <p:cNvSpPr>
            <a:spLocks noGrp="1"/>
          </p:cNvSpPr>
          <p:nvPr>
            <p:ph type="dt" idx="10"/>
          </p:nvPr>
        </p:nvSpPr>
        <p:spPr/>
        <p:txBody>
          <a:bodyPr/>
          <a:lstStyle/>
          <a:p>
            <a:r>
              <a:rPr lang="en-US"/>
              <a:t>Feb.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January Electronic Meeting Agenda </a:t>
            </a:r>
          </a:p>
          <a:p>
            <a:pPr algn="ctr">
              <a:lnSpc>
                <a:spcPct val="90000"/>
              </a:lnSpc>
              <a:buFontTx/>
              <a:buNone/>
            </a:pPr>
            <a:r>
              <a:rPr lang="en-US" altLang="en-US" sz="3600" dirty="0">
                <a:cs typeface="Times New Roman" panose="02020603050405020304" pitchFamily="18" charset="0"/>
              </a:rPr>
              <a:t>And telecons meetings running between January 2022 and March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Feb. 2022</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submissions – as time permits.</a:t>
            </a:r>
          </a:p>
          <a:p>
            <a:pPr algn="just">
              <a:spcBef>
                <a:spcPct val="20000"/>
              </a:spcBef>
              <a:buFontTx/>
              <a:buChar char="•"/>
            </a:pPr>
            <a:r>
              <a:rPr lang="en-US" altLang="en-US" sz="1800" b="0" dirty="0"/>
              <a:t>Perform group CR – as time permits.</a:t>
            </a:r>
            <a:endParaRPr lang="en-US" altLang="en-US" sz="1800" b="0" kern="0" dirty="0"/>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endParaRPr lang="en-US" sz="1800" b="0" kern="0" dirty="0"/>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13923892"/>
              </p:ext>
            </p:extLst>
          </p:nvPr>
        </p:nvGraphicFramePr>
        <p:xfrm>
          <a:off x="914401" y="1260086"/>
          <a:ext cx="10460567" cy="368788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6"/>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0447886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417816132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421125923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4322591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04249607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36405078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Jan.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Consider approval of previous meeting minutes (10 min – as needed)</a:t>
            </a:r>
          </a:p>
          <a:p>
            <a:pPr algn="just">
              <a:spcBef>
                <a:spcPct val="20000"/>
              </a:spcBef>
              <a:buFontTx/>
              <a:buChar char="•"/>
            </a:pPr>
            <a:r>
              <a:rPr lang="en-US" altLang="en-US" sz="1800" b="0" dirty="0"/>
              <a:t>SA1 CR Status – 15min (Chao Chun)</a:t>
            </a:r>
          </a:p>
          <a:p>
            <a:pPr algn="just">
              <a:spcBef>
                <a:spcPct val="20000"/>
              </a:spcBef>
              <a:buFontTx/>
              <a:buChar char="•"/>
            </a:pPr>
            <a:r>
              <a:rPr lang="en-US" altLang="en-US" sz="1800" b="0" dirty="0"/>
              <a:t>Group CR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5279078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a:solidFill>
                            <a:schemeClr val="dk1"/>
                          </a:solidFill>
                          <a:latin typeface="+mn-lt"/>
                          <a:ea typeface="+mn-ea"/>
                          <a:cs typeface="+mn-cs"/>
                        </a:rPr>
                        <a:t>11-21-1945</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4"/>
                  </a:ext>
                </a:extLst>
              </a:tr>
              <a:tr h="0">
                <a:tc>
                  <a:txBody>
                    <a:bodyPr/>
                    <a:lstStyle/>
                    <a:p>
                      <a:r>
                        <a:rPr lang="en-US" altLang="en-US" sz="1400" b="0" dirty="0"/>
                        <a:t>11-22-168 </a:t>
                      </a:r>
                      <a:endParaRPr lang="en-US" sz="1400" b="0" dirty="0"/>
                    </a:p>
                  </a:txBody>
                  <a:tcPr marT="45712" marB="45712"/>
                </a:tc>
                <a:tc>
                  <a:txBody>
                    <a:bodyPr/>
                    <a:lstStyle/>
                    <a:p>
                      <a:r>
                        <a:rPr lang="en-US" sz="1400" kern="1200" dirty="0">
                          <a:solidFill>
                            <a:schemeClr val="dk1"/>
                          </a:solidFill>
                          <a:latin typeface="+mn-lt"/>
                          <a:ea typeface="+mn-ea"/>
                          <a:cs typeface="+mn-cs"/>
                        </a:rPr>
                        <a:t>Jonathan Segev</a:t>
                      </a:r>
                      <a:endParaRPr lang="en-US" sz="1400" b="0" dirty="0"/>
                    </a:p>
                  </a:txBody>
                  <a:tcPr marT="45712" marB="45712"/>
                </a:tc>
                <a:tc>
                  <a:txBody>
                    <a:bodyPr/>
                    <a:lstStyle/>
                    <a:p>
                      <a:r>
                        <a:rPr lang="en-US" altLang="en-US" sz="1400" b="0" dirty="0"/>
                        <a:t>Group SAB CR Part 2 </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5"/>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6"/>
                  </a:ext>
                </a:extLst>
              </a:tr>
              <a:tr h="0">
                <a:tc>
                  <a:txBody>
                    <a:bodyPr/>
                    <a:lstStyle/>
                    <a:p>
                      <a:r>
                        <a:rPr lang="en-US" altLang="en-US" sz="1400" b="0" dirty="0"/>
                        <a:t>11-22-156</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Some-SAB1-CR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 Status</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
        <p:nvSpPr>
          <p:cNvPr id="7" name="Rectangle 2">
            <a:extLst>
              <a:ext uri="{FF2B5EF4-FFF2-40B4-BE49-F238E27FC236}">
                <a16:creationId xmlns:a16="http://schemas.microsoft.com/office/drawing/2014/main" id="{CE56D46C-8D65-4FFD-B371-03ED1AA5E7FE}"/>
              </a:ext>
            </a:extLst>
          </p:cNvPr>
          <p:cNvSpPr txBox="1">
            <a:spLocks noChangeArrowheads="1"/>
          </p:cNvSpPr>
          <p:nvPr/>
        </p:nvSpPr>
        <p:spPr bwMode="auto">
          <a:xfrm>
            <a:off x="191344" y="1701804"/>
            <a:ext cx="6840760" cy="4773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Status and Work completed since Nov.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a:t>93% approve | 6% disapprove | 5% abstain</a:t>
            </a:r>
            <a:endParaRPr lang="en-US" sz="1800" kern="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Reviewed and approved resolution to 44 technical comments.</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kern="0" dirty="0"/>
          </a:p>
        </p:txBody>
      </p:sp>
      <p:graphicFrame>
        <p:nvGraphicFramePr>
          <p:cNvPr id="8" name="Chart 7">
            <a:extLst>
              <a:ext uri="{FF2B5EF4-FFF2-40B4-BE49-F238E27FC236}">
                <a16:creationId xmlns:a16="http://schemas.microsoft.com/office/drawing/2014/main" id="{1AB9EA17-00FC-4470-846D-B38177CDEBF5}"/>
              </a:ext>
            </a:extLst>
          </p:cNvPr>
          <p:cNvGraphicFramePr/>
          <p:nvPr>
            <p:extLst>
              <p:ext uri="{D42A27DB-BD31-4B8C-83A1-F6EECF244321}">
                <p14:modId xmlns:p14="http://schemas.microsoft.com/office/powerpoint/2010/main" val="3650084409"/>
              </p:ext>
            </p:extLst>
          </p:nvPr>
        </p:nvGraphicFramePr>
        <p:xfrm>
          <a:off x="6820003" y="3068960"/>
          <a:ext cx="5371997" cy="313914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74478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January 2022 Electronic meeting and teleconferences running between the January and March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20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b="0" dirty="0"/>
              <a:t>Motion 11-22-128 Group CR (15min) – (Jonathan Segev)</a:t>
            </a:r>
          </a:p>
          <a:p>
            <a:pPr lvl="1" algn="just">
              <a:spcBef>
                <a:spcPct val="20000"/>
              </a:spcBef>
              <a:buFontTx/>
              <a:buChar char="•"/>
            </a:pPr>
            <a:r>
              <a:rPr lang="en-US" altLang="en-US" sz="1400" b="0" dirty="0"/>
              <a:t>11-22-131 </a:t>
            </a:r>
            <a:r>
              <a:rPr lang="en-US" sz="1400" dirty="0"/>
              <a:t>Text Changes for Random LTF Sequence (Julia Feng – 15min)</a:t>
            </a:r>
          </a:p>
          <a:p>
            <a:pPr algn="just">
              <a:spcBef>
                <a:spcPct val="20000"/>
              </a:spcBef>
              <a:buFontTx/>
              <a:buChar char="•"/>
            </a:pPr>
            <a:r>
              <a:rPr lang="en-US" altLang="en-US" sz="1600" b="0" dirty="0"/>
              <a:t>Group CR (continued) –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20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56883724"/>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SAB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r>
                        <a:rPr lang="en-US" sz="1400" dirty="0"/>
                        <a:t>11-22-128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Group SAB CR </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6533154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Review SAB CR submissions:</a:t>
            </a:r>
          </a:p>
          <a:p>
            <a:pPr lvl="1" algn="just">
              <a:spcBef>
                <a:spcPct val="20000"/>
              </a:spcBef>
              <a:buFontTx/>
              <a:buChar char="•"/>
            </a:pPr>
            <a:r>
              <a:rPr lang="en-US" altLang="en-US" sz="1400" b="0" dirty="0"/>
              <a:t>Motion 11-22-168 Group SAB CR Part 2 (10 min) – (Jonathan Segev)</a:t>
            </a:r>
          </a:p>
          <a:p>
            <a:pPr lvl="1" algn="just">
              <a:spcBef>
                <a:spcPct val="20000"/>
              </a:spcBef>
              <a:buFontTx/>
              <a:buChar char="•"/>
            </a:pPr>
            <a:r>
              <a:rPr lang="en-US" altLang="en-US" sz="1400" b="0" dirty="0"/>
              <a:t>11-22-131 Text change for random LTF sequence index (Julia Feng) – for completion 15 min</a:t>
            </a:r>
          </a:p>
          <a:p>
            <a:pPr lvl="1" algn="just">
              <a:spcBef>
                <a:spcPct val="20000"/>
              </a:spcBef>
              <a:buFontTx/>
              <a:buChar char="•"/>
            </a:pPr>
            <a:r>
              <a:rPr lang="en-US" altLang="en-US" sz="1400" b="0" dirty="0"/>
              <a:t>11-22-156 Some-SAB1-CR (Assaf Kasher)  - 1hr </a:t>
            </a:r>
          </a:p>
          <a:p>
            <a:pPr lvl="1" algn="just">
              <a:spcBef>
                <a:spcPct val="20000"/>
              </a:spcBef>
              <a:buFontTx/>
              <a:buChar char="•"/>
            </a:pPr>
            <a:r>
              <a:rPr lang="en-US" altLang="en-US" sz="1400" b="0" dirty="0"/>
              <a:t>11-22-148 </a:t>
            </a:r>
            <a:r>
              <a:rPr lang="fr-FR" altLang="en-US" sz="1400" b="0" dirty="0"/>
              <a:t>Comment Resolution SA1 - </a:t>
            </a:r>
            <a:r>
              <a:rPr lang="en-US" altLang="en-US" sz="1400" b="0" dirty="0"/>
              <a:t>Various</a:t>
            </a:r>
            <a:r>
              <a:rPr lang="fr-FR" altLang="en-US" sz="1400" b="0" dirty="0"/>
              <a:t> Part 2 (Christian Berger) – 30 min as time </a:t>
            </a:r>
            <a:r>
              <a:rPr lang="en-US" altLang="en-US" sz="1400" b="0" dirty="0"/>
              <a:t>permits</a:t>
            </a:r>
            <a:r>
              <a:rPr lang="fr-FR" altLang="en-US" sz="1400" b="0" dirty="0"/>
              <a:t> </a:t>
            </a:r>
          </a:p>
          <a:p>
            <a:pPr lvl="1" algn="just">
              <a:spcBef>
                <a:spcPct val="20000"/>
              </a:spcBef>
              <a:buFontTx/>
              <a:buChar char="•"/>
            </a:pPr>
            <a:r>
              <a:rPr lang="fr-FR" altLang="en-US" sz="1400" dirty="0"/>
              <a:t>11-22-149 Comment Resolution SA1 - </a:t>
            </a:r>
            <a:r>
              <a:rPr lang="fr-FR" altLang="en-US" sz="1400" dirty="0" err="1"/>
              <a:t>Various</a:t>
            </a:r>
            <a:r>
              <a:rPr lang="fr-FR" altLang="en-US" sz="1400" dirty="0"/>
              <a:t> Part 3 (Christian Berger) – 30 min as time </a:t>
            </a:r>
            <a:r>
              <a:rPr lang="en-US" altLang="en-US" sz="1400" dirty="0"/>
              <a:t>permits</a:t>
            </a:r>
            <a:r>
              <a:rPr lang="fr-FR" altLang="en-US" sz="1400" dirty="0"/>
              <a:t> </a:t>
            </a:r>
            <a:endParaRPr lang="en-US" altLang="en-US" sz="1400" b="0" dirty="0"/>
          </a:p>
          <a:p>
            <a:pPr algn="just">
              <a:spcBef>
                <a:spcPct val="20000"/>
              </a:spcBef>
              <a:buFontTx/>
              <a:buChar char="•"/>
            </a:pPr>
            <a:r>
              <a:rPr lang="en-US" sz="1600" b="0" kern="0" dirty="0"/>
              <a:t>Review and setup telecon plan – 5 min special order</a:t>
            </a:r>
          </a:p>
          <a:p>
            <a:pPr algn="just">
              <a:spcBef>
                <a:spcPct val="20000"/>
              </a:spcBef>
              <a:buFontTx/>
              <a:buChar char="•"/>
            </a:pPr>
            <a:r>
              <a:rPr lang="en-US" sz="1600" b="0" kern="0" dirty="0"/>
              <a:t>Review progress made during this week – 5 min special order</a:t>
            </a:r>
          </a:p>
          <a:p>
            <a:pPr algn="just">
              <a:spcBef>
                <a:spcPct val="20000"/>
              </a:spcBef>
              <a:buFontTx/>
              <a:buChar char="•"/>
            </a:pPr>
            <a:r>
              <a:rPr lang="en-US" sz="1600" b="0" kern="0" dirty="0"/>
              <a:t>Review program timelines – 5 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045480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24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altLang="en-US" sz="1400" b="0" dirty="0"/>
                        <a:t>11-22-168 </a:t>
                      </a:r>
                      <a:endParaRPr lang="en-US" sz="1400" b="0" dirty="0"/>
                    </a:p>
                  </a:txBody>
                  <a:tcPr marT="45712" marB="45712"/>
                </a:tc>
                <a:tc>
                  <a:txBody>
                    <a:bodyPr/>
                    <a:lstStyle/>
                    <a:p>
                      <a:r>
                        <a:rPr lang="en-US" sz="1400" kern="1200" dirty="0">
                          <a:solidFill>
                            <a:schemeClr val="dk1"/>
                          </a:solidFill>
                          <a:latin typeface="+mn-lt"/>
                          <a:ea typeface="+mn-ea"/>
                          <a:cs typeface="+mn-cs"/>
                        </a:rPr>
                        <a:t>Jonathan Segev</a:t>
                      </a:r>
                      <a:endParaRPr lang="en-US" sz="1400" b="0" dirty="0"/>
                    </a:p>
                  </a:txBody>
                  <a:tcPr marT="45712" marB="45712"/>
                </a:tc>
                <a:tc>
                  <a:txBody>
                    <a:bodyPr/>
                    <a:lstStyle/>
                    <a:p>
                      <a:r>
                        <a:rPr lang="en-US" altLang="en-US" sz="1400" b="0" dirty="0"/>
                        <a:t>Group SAB CR Part 2 </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3"/>
                  </a:ext>
                </a:extLst>
              </a:tr>
              <a:tr h="0">
                <a:tc>
                  <a:txBody>
                    <a:bodyPr/>
                    <a:lstStyle/>
                    <a:p>
                      <a:r>
                        <a:rPr lang="en-US" altLang="en-US" sz="1400" b="0" dirty="0"/>
                        <a:t>11-22-156</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Some-SAB1-CR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7510466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641482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3</a:t>
            </a:r>
            <a:r>
              <a:rPr lang="en-US" altLang="en-US" sz="2000" b="0" kern="0" baseline="30000" dirty="0"/>
              <a:t>rd</a:t>
            </a:r>
            <a:r>
              <a:rPr lang="en-US" altLang="en-US" sz="2000" b="0" kern="0" dirty="0"/>
              <a:t>  	Thu.	12:00 – 14:00 ET*</a:t>
            </a:r>
          </a:p>
          <a:p>
            <a:pPr>
              <a:buFont typeface="Arial" panose="020B0604020202020204" pitchFamily="34" charset="0"/>
              <a:buChar char="•"/>
            </a:pPr>
            <a:r>
              <a:rPr lang="en-US" altLang="en-US" sz="2000" b="0" kern="0" dirty="0"/>
              <a:t>Feb. 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530366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January meeting:</a:t>
            </a:r>
            <a:endParaRPr lang="en-US" sz="2000" b="0" dirty="0"/>
          </a:p>
          <a:p>
            <a:pPr>
              <a:buFont typeface="Arial" panose="020B0604020202020204" pitchFamily="34" charset="0"/>
              <a:buChar char="•"/>
            </a:pPr>
            <a:r>
              <a:rPr lang="en-US" sz="2000" b="0" dirty="0"/>
              <a:t>This meeting is part of the January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 or follow the registration link here </a:t>
            </a:r>
            <a:r>
              <a:rPr lang="en-US" sz="2000" b="0" dirty="0">
                <a:hlinkClick r:id="rId3"/>
              </a:rPr>
              <a:t>https://grouper.ieee.org/groups/802/11/Meetings/Meeting_Plan.html</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4"/>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5"/>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Jan.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Jan.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41000">
                <a:srgbClr val="00B050"/>
              </a:gs>
              <a:gs pos="6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396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24345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Jan. Progress and Targets Towards the March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31 comments roughly at 50% of the received Technical CR.</a:t>
            </a:r>
          </a:p>
          <a:p>
            <a:pPr lvl="1">
              <a:buFont typeface="Arial" panose="020B0604020202020204" pitchFamily="34" charset="0"/>
              <a:buChar char="•"/>
            </a:pPr>
            <a:endParaRPr lang="en-US" dirty="0"/>
          </a:p>
          <a:p>
            <a:pPr>
              <a:buFont typeface="Arial" panose="020B0604020202020204" pitchFamily="34" charset="0"/>
              <a:buChar char="•"/>
            </a:pPr>
            <a:r>
              <a:rPr lang="en-US" b="0" dirty="0"/>
              <a:t>Targets towards the March meeting:</a:t>
            </a:r>
          </a:p>
          <a:p>
            <a:pPr lvl="1">
              <a:buFont typeface="Arial" panose="020B0604020202020204" pitchFamily="34" charset="0"/>
              <a:buChar char="•"/>
            </a:pPr>
            <a:r>
              <a:rPr lang="en-US" b="0" dirty="0"/>
              <a:t>Complete review and resolution for 75% of SAB comments received on P802.11 D4.0 SA1 comments.</a:t>
            </a:r>
          </a:p>
          <a:p>
            <a:pPr lvl="1">
              <a:buFont typeface="Arial" panose="020B0604020202020204" pitchFamily="34" charset="0"/>
              <a:buChar char="•"/>
            </a:pPr>
            <a:r>
              <a:rPr lang="en-US" dirty="0"/>
              <a:t>Publish P802.11az D4.1 incorporating approved resolutions prior and including the January meeting. </a:t>
            </a: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012466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99355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269350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February 3</a:t>
            </a:r>
            <a:r>
              <a:rPr lang="en-US" altLang="en-US" baseline="30000" dirty="0">
                <a:solidFill>
                  <a:schemeClr val="tx2"/>
                </a:solidFill>
              </a:rPr>
              <a:t>rd</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meeting (5 min).</a:t>
            </a:r>
          </a:p>
          <a:p>
            <a:pPr algn="just">
              <a:spcBef>
                <a:spcPct val="20000"/>
              </a:spcBef>
              <a:buFontTx/>
              <a:buChar char="•"/>
            </a:pPr>
            <a:r>
              <a:rPr lang="en-US" altLang="en-US" sz="1600" b="0" dirty="0"/>
              <a:t>11-22-198 Draft status and comment resolution progress (Editors - Roy) – 10 min</a:t>
            </a:r>
          </a:p>
          <a:p>
            <a:pPr algn="just">
              <a:spcBef>
                <a:spcPct val="20000"/>
              </a:spcBef>
              <a:buFontTx/>
              <a:buChar char="•"/>
            </a:pPr>
            <a:r>
              <a:rPr lang="en-US" altLang="en-US" sz="1600" b="0" dirty="0"/>
              <a:t>Review SAB CR submissions:</a:t>
            </a:r>
          </a:p>
          <a:p>
            <a:pPr lvl="1" algn="just">
              <a:spcBef>
                <a:spcPct val="20000"/>
              </a:spcBef>
              <a:buFontTx/>
              <a:buChar char="•"/>
            </a:pPr>
            <a:r>
              <a:rPr lang="fr-FR" altLang="en-US" sz="1400" dirty="0"/>
              <a:t>11-22-149 Comment Resolution SA1 - </a:t>
            </a:r>
            <a:r>
              <a:rPr lang="en-US" altLang="en-US" sz="1400" dirty="0"/>
              <a:t>Various</a:t>
            </a:r>
            <a:r>
              <a:rPr lang="fr-FR" altLang="en-US" sz="1400" dirty="0"/>
              <a:t> Part 3 (Christian Berger) – 25 min</a:t>
            </a:r>
            <a:endParaRPr lang="en-US" altLang="en-US" sz="1400" dirty="0"/>
          </a:p>
          <a:p>
            <a:pPr lvl="1" algn="just">
              <a:spcBef>
                <a:spcPct val="20000"/>
              </a:spcBef>
              <a:buFontTx/>
              <a:buChar char="•"/>
            </a:pPr>
            <a:r>
              <a:rPr lang="en-US" altLang="en-US" sz="1400" b="0" dirty="0"/>
              <a:t>11-22-148 </a:t>
            </a:r>
            <a:r>
              <a:rPr lang="fr-FR" altLang="en-US" sz="1400" b="0" dirty="0"/>
              <a:t>Comment Resolution SA1 - </a:t>
            </a:r>
            <a:r>
              <a:rPr lang="en-US" altLang="en-US" sz="1400" b="0" dirty="0"/>
              <a:t>Various</a:t>
            </a:r>
            <a:r>
              <a:rPr lang="fr-FR" altLang="en-US" sz="1400" b="0" dirty="0"/>
              <a:t> Part 2 (Christian Berger) – 35 min</a:t>
            </a:r>
          </a:p>
          <a:p>
            <a:pPr lvl="1" algn="just">
              <a:spcBef>
                <a:spcPct val="20000"/>
              </a:spcBef>
              <a:buFontTx/>
              <a:buChar char="•"/>
            </a:pPr>
            <a:r>
              <a:rPr lang="fr-FR" altLang="en-US" sz="1400" dirty="0"/>
              <a:t>11-22-259 </a:t>
            </a:r>
            <a:r>
              <a:rPr lang="en-US" sz="1400" b="0" i="0" kern="1200" dirty="0">
                <a:solidFill>
                  <a:schemeClr val="dk1"/>
                </a:solidFill>
                <a:effectLst/>
                <a:latin typeface="+mn-lt"/>
                <a:ea typeface="+mn-ea"/>
                <a:cs typeface="+mn-cs"/>
              </a:rPr>
              <a:t>Some-SAB1-CR-v2 (Assaf Kasher) – as time permits</a:t>
            </a:r>
            <a:endParaRPr lang="fr-FR" altLang="en-US" sz="1400" b="0" dirty="0"/>
          </a:p>
          <a:p>
            <a:pPr algn="just">
              <a:spcBef>
                <a:spcPct val="20000"/>
              </a:spcBef>
              <a:buFontTx/>
              <a:buChar char="•"/>
            </a:pPr>
            <a:r>
              <a:rPr lang="en-US" sz="1600" b="0" kern="0" dirty="0"/>
              <a:t>Review submission pipeline – 3 min special order</a:t>
            </a:r>
          </a:p>
          <a:p>
            <a:pPr algn="just">
              <a:spcBef>
                <a:spcPct val="20000"/>
              </a:spcBef>
              <a:buFontTx/>
              <a:buChar char="•"/>
            </a:pPr>
            <a:r>
              <a:rPr lang="en-US" sz="1600" b="0" kern="0" dirty="0"/>
              <a:t>Review telecon times  – 2 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2711000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a:t>
            </a:r>
            <a:r>
              <a:rPr lang="en-US" altLang="en-US">
                <a:solidFill>
                  <a:schemeClr val="tx2"/>
                </a:solidFill>
              </a:rPr>
              <a:t>3</a:t>
            </a:r>
            <a:r>
              <a:rPr lang="en-US" altLang="en-US" baseline="30000">
                <a:solidFill>
                  <a:schemeClr val="tx2"/>
                </a:solidFill>
              </a:rPr>
              <a:t>rd</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2472874"/>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11-22-198</a:t>
                      </a:r>
                    </a:p>
                  </a:txBody>
                  <a:tcPr marT="45712" marB="45712"/>
                </a:tc>
                <a:tc>
                  <a:txBody>
                    <a:bodyPr/>
                    <a:lstStyle/>
                    <a:p>
                      <a:r>
                        <a:rPr lang="en-US" sz="1400" b="0" dirty="0"/>
                        <a:t>Roy Want</a:t>
                      </a:r>
                    </a:p>
                  </a:txBody>
                  <a:tcPr marT="45712" marB="45712"/>
                </a:tc>
                <a:tc>
                  <a:txBody>
                    <a:bodyPr/>
                    <a:lstStyle/>
                    <a:p>
                      <a:r>
                        <a:rPr lang="en-US" sz="1400" b="0" dirty="0"/>
                        <a:t>CID Resolution Status for </a:t>
                      </a:r>
                      <a:r>
                        <a:rPr lang="en-US" sz="1400" b="0" dirty="0" err="1"/>
                        <a:t>TGaz</a:t>
                      </a:r>
                      <a:r>
                        <a:rPr lang="en-US" sz="1400" b="0" dirty="0"/>
                        <a:t> SA</a:t>
                      </a:r>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r>
                        <a:rPr lang="en-US" sz="1400" dirty="0"/>
                        <a:t>11-22-259</a:t>
                      </a:r>
                    </a:p>
                  </a:txBody>
                  <a:tcPr marT="45712" marB="45712"/>
                </a:tc>
                <a:tc>
                  <a:txBody>
                    <a:bodyPr/>
                    <a:lstStyle/>
                    <a:p>
                      <a:r>
                        <a:rPr lang="en-US" sz="1400" dirty="0"/>
                        <a:t>Assaf Kasher</a:t>
                      </a:r>
                    </a:p>
                  </a:txBody>
                  <a:tcPr marT="45712" marB="45712"/>
                </a:tc>
                <a:tc>
                  <a:txBody>
                    <a:bodyPr/>
                    <a:lstStyle/>
                    <a:p>
                      <a:r>
                        <a:rPr lang="en-US" sz="1400" b="0" i="0" kern="1200" dirty="0">
                          <a:solidFill>
                            <a:schemeClr val="dk1"/>
                          </a:solidFill>
                          <a:effectLst/>
                          <a:latin typeface="+mn-lt"/>
                          <a:ea typeface="+mn-ea"/>
                          <a:cs typeface="+mn-cs"/>
                        </a:rPr>
                        <a:t>Some-SAB1-CR-v2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11-22-265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a:t>
                      </a:r>
                      <a:r>
                        <a:rPr lang="en-US" sz="1400" kern="1200" noProof="0" dirty="0" err="1">
                          <a:solidFill>
                            <a:schemeClr val="dk1"/>
                          </a:solidFill>
                          <a:latin typeface="+mn-lt"/>
                          <a:ea typeface="+mn-ea"/>
                          <a:cs typeface="+mn-cs"/>
                        </a:rPr>
                        <a:t>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818692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1818481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39343779"/>
              </p:ext>
            </p:extLst>
          </p:nvPr>
        </p:nvGraphicFramePr>
        <p:xfrm>
          <a:off x="914401" y="1260086"/>
          <a:ext cx="10460567" cy="289545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1"/>
                  </a:ext>
                </a:extLst>
              </a:tr>
              <a:tr h="0">
                <a:tc>
                  <a:txBody>
                    <a:bodyPr/>
                    <a:lstStyle/>
                    <a:p>
                      <a:r>
                        <a:rPr lang="en-US" sz="1400" dirty="0"/>
                        <a:t>11-22-259</a:t>
                      </a:r>
                    </a:p>
                  </a:txBody>
                  <a:tcPr marT="45712" marB="45712"/>
                </a:tc>
                <a:tc>
                  <a:txBody>
                    <a:bodyPr/>
                    <a:lstStyle/>
                    <a:p>
                      <a:r>
                        <a:rPr lang="en-US" sz="1400" dirty="0"/>
                        <a:t>Assaf Kasher</a:t>
                      </a:r>
                    </a:p>
                  </a:txBody>
                  <a:tcPr marT="45712" marB="45712"/>
                </a:tc>
                <a:tc>
                  <a:txBody>
                    <a:bodyPr/>
                    <a:lstStyle/>
                    <a:p>
                      <a:r>
                        <a:rPr lang="en-US" sz="1400" b="0" i="0" kern="1200" dirty="0">
                          <a:solidFill>
                            <a:schemeClr val="dk1"/>
                          </a:solidFill>
                          <a:effectLst/>
                          <a:latin typeface="+mn-lt"/>
                          <a:ea typeface="+mn-ea"/>
                          <a:cs typeface="+mn-cs"/>
                        </a:rPr>
                        <a:t>Some-SAB1-CR-v2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r>
                        <a:rPr lang="en-US" sz="1400" kern="1200" dirty="0">
                          <a:solidFill>
                            <a:schemeClr val="dk1"/>
                          </a:solidFill>
                          <a:latin typeface="+mn-lt"/>
                          <a:ea typeface="+mn-ea"/>
                          <a:cs typeface="+mn-cs"/>
                        </a:rPr>
                        <a:t>11-22-265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400" kern="1200" noProof="0" dirty="0">
                          <a:solidFill>
                            <a:schemeClr val="dk1"/>
                          </a:solidFill>
                          <a:latin typeface="+mn-lt"/>
                          <a:ea typeface="+mn-ea"/>
                          <a:cs typeface="+mn-cs"/>
                        </a:rPr>
                        <a:t>Comment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4015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116760</TotalTime>
  <Words>5769</Words>
  <Application>Microsoft Office PowerPoint</Application>
  <PresentationFormat>Widescreen</PresentationFormat>
  <Paragraphs>893</Paragraphs>
  <Slides>61</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69" baseType="lpstr">
      <vt:lpstr>Arial</vt:lpstr>
      <vt:lpstr>Calibri</vt:lpstr>
      <vt:lpstr>Monotype Sorts</vt:lpstr>
      <vt:lpstr>Montserrat</vt:lpstr>
      <vt:lpstr>Times</vt:lpstr>
      <vt:lpstr>Times New Roman</vt:lpstr>
      <vt:lpstr>Office Theme</vt:lpstr>
      <vt:lpstr>Document</vt:lpstr>
      <vt:lpstr>TGaz Next Generation Positioning  Agenda for the January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Jan. IEEE  Electronic Plenary Meeting Week Agenda</vt:lpstr>
      <vt:lpstr>Submission List for the week</vt:lpstr>
      <vt:lpstr>IEEE Electronic Meeting Week – Jan. 17th</vt:lpstr>
      <vt:lpstr>Submission List for the Jan. 17th meeting</vt:lpstr>
      <vt:lpstr>P802.11z Initial SA Ballot Status</vt:lpstr>
      <vt:lpstr>Submissions Awaiting Motions</vt:lpstr>
      <vt:lpstr>Review Submissions</vt:lpstr>
      <vt:lpstr>PowerPoint Presentation</vt:lpstr>
      <vt:lpstr>IEEE Electronic Meeting slot – Jan. 20th </vt:lpstr>
      <vt:lpstr>Submission List for the Jan. 20th meeting</vt:lpstr>
      <vt:lpstr>PowerPoint Presentation</vt:lpstr>
      <vt:lpstr>PowerPoint Presentation</vt:lpstr>
      <vt:lpstr>IEEE Electronic Meeting slot – Jan. 24th </vt:lpstr>
      <vt:lpstr>Submission List for the Jan. 24th meeting</vt:lpstr>
      <vt:lpstr>Review Submissions</vt:lpstr>
      <vt:lpstr>Scheduled TGaz CRC telecons</vt:lpstr>
      <vt:lpstr>Timeline – previously approved</vt:lpstr>
      <vt:lpstr>Timeline – updated</vt:lpstr>
      <vt:lpstr>Jan. Progress and Targets Towards the March Meeting</vt:lpstr>
      <vt:lpstr>PowerPoint Presentation</vt:lpstr>
      <vt:lpstr>PowerPoint Presentation</vt:lpstr>
      <vt:lpstr>February 3rd CRC Telecon</vt:lpstr>
      <vt:lpstr>Submission List for the Feb. 3rd meeting</vt:lpstr>
      <vt:lpstr>Review Submissions</vt:lpstr>
      <vt:lpstr>Scheduled TGaz CRC telecons</vt:lpstr>
      <vt:lpstr>Submission pipeline</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702</cp:revision>
  <cp:lastPrinted>1601-01-01T00:00:00Z</cp:lastPrinted>
  <dcterms:created xsi:type="dcterms:W3CDTF">2018-08-06T10:28:59Z</dcterms:created>
  <dcterms:modified xsi:type="dcterms:W3CDTF">2022-02-03T19:02:50Z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