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52" r:id="rId3"/>
    <p:sldId id="602" r:id="rId4"/>
    <p:sldId id="598" r:id="rId5"/>
    <p:sldId id="599" r:id="rId6"/>
    <p:sldId id="603" r:id="rId7"/>
    <p:sldId id="31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培(Zhou Pei)" initials="Pei Zhou" lastIdx="10" clrIdx="0">
    <p:extLst>
      <p:ext uri="{19B8F6BF-5375-455C-9EA6-DF929625EA0E}">
        <p15:presenceInfo xmlns:p15="http://schemas.microsoft.com/office/powerpoint/2012/main" userId="周培(Zhou Pei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  <a:srgbClr val="8BE1FF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68" autoAdjust="0"/>
    <p:restoredTop sz="92385" autoAdjust="0"/>
  </p:normalViewPr>
  <p:slideViewPr>
    <p:cSldViewPr>
      <p:cViewPr varScale="1">
        <p:scale>
          <a:sx n="114" d="100"/>
          <a:sy n="114" d="100"/>
        </p:scale>
        <p:origin x="1596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2376" y="-98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622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(Marvell Semiconductor)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86829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29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Pei Zhou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754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Pei Zhou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357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Pei Zhou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319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Pei Zhou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256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/>
              <a:t>Pei Zhou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924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Pei Zhou (</a:t>
            </a:r>
            <a:r>
              <a:rPr lang="en-US" altLang="zh-CN" dirty="0"/>
              <a:t>OPPO</a:t>
            </a:r>
            <a:r>
              <a:rPr lang="en-US" altLang="ko-KR" dirty="0"/>
              <a:t>)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802.11-21/1941r</a:t>
            </a:r>
            <a:r>
              <a:rPr lang="en-US" altLang="zh-CN" sz="1800" b="1" dirty="0"/>
              <a:t>1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en-US" sz="1800" b="1" dirty="0"/>
              <a:t>December 2021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35" r:id="rId1"/>
    <p:sldLayoutId id="2147486140" r:id="rId2"/>
    <p:sldLayoutId id="2147486141" r:id="rId3"/>
    <p:sldLayoutId id="2147486136" r:id="rId4"/>
    <p:sldLayoutId id="2147486138" r:id="rId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>
                <a:latin typeface="+mn-lt"/>
                <a:ea typeface="+mn-ea"/>
              </a:rPr>
              <a:t>Slide </a:t>
            </a:r>
            <a:fld id="{53ABCD13-380B-4CB5-B9B1-96CEC68A8A42}" type="slidenum">
              <a:rPr lang="en-US" altLang="en-US" sz="1200" b="0" smtClean="0">
                <a:latin typeface="+mn-lt"/>
                <a:ea typeface="+mn-ea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>
              <a:latin typeface="+mn-lt"/>
              <a:ea typeface="+mn-ea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sz="2800" dirty="0">
                <a:latin typeface="+mn-lt"/>
                <a:ea typeface="+mn-ea"/>
                <a:cs typeface="Arial" panose="020B0604020202020204" pitchFamily="34" charset="0"/>
              </a:rPr>
              <a:t>Discussion on Measurement Setup ID Setting</a:t>
            </a:r>
            <a:endParaRPr lang="en-US" altLang="en-US" sz="2800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ea typeface="+mn-ea"/>
                <a:cs typeface="Arial" panose="020B0604020202020204" pitchFamily="34" charset="0"/>
              </a:rPr>
              <a:t>Date:</a:t>
            </a:r>
            <a:r>
              <a:rPr lang="en-US" altLang="en-US" sz="2000" b="0" dirty="0">
                <a:ea typeface="+mn-ea"/>
                <a:cs typeface="Arial" panose="020B0604020202020204" pitchFamily="34" charset="0"/>
              </a:rPr>
              <a:t> 2021-</a:t>
            </a:r>
            <a:r>
              <a:rPr lang="en-US" altLang="zh-CN" sz="2000" b="0" dirty="0">
                <a:ea typeface="+mn-ea"/>
                <a:cs typeface="Arial" panose="020B0604020202020204" pitchFamily="34" charset="0"/>
              </a:rPr>
              <a:t>12</a:t>
            </a:r>
            <a:r>
              <a:rPr lang="en-US" altLang="en-US" sz="2000" b="0" dirty="0">
                <a:ea typeface="+mn-ea"/>
                <a:cs typeface="Arial" panose="020B0604020202020204" pitchFamily="34" charset="0"/>
              </a:rPr>
              <a:t>-</a:t>
            </a:r>
            <a:r>
              <a:rPr lang="en-US" altLang="zh-CN" sz="2000" b="0" dirty="0">
                <a:ea typeface="+mn-ea"/>
                <a:cs typeface="Arial" panose="020B0604020202020204" pitchFamily="34" charset="0"/>
              </a:rPr>
              <a:t>27</a:t>
            </a:r>
            <a:endParaRPr lang="en-US" altLang="en-US" sz="2000" b="0" dirty="0">
              <a:ea typeface="+mn-ea"/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 dirty="0">
                <a:latin typeface="+mn-lt"/>
                <a:ea typeface="+mn-ea"/>
                <a:cs typeface="Arial" panose="020B0604020202020204" pitchFamily="34" charset="0"/>
              </a:rPr>
              <a:t> Authors:</a:t>
            </a:r>
            <a:endParaRPr lang="en-US" altLang="en-US" sz="2000" b="0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>
                <a:latin typeface="+mn-lt"/>
              </a:rPr>
              <a:t>Pei Zhou </a:t>
            </a:r>
            <a:r>
              <a:rPr lang="en-US" altLang="ko-KR" dirty="0">
                <a:latin typeface="+mn-lt"/>
              </a:rPr>
              <a:t>(OPPO)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D35453E-01D6-416A-8BCF-BCABF9510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336823"/>
              </p:ext>
            </p:extLst>
          </p:nvPr>
        </p:nvGraphicFramePr>
        <p:xfrm>
          <a:off x="685800" y="2880360"/>
          <a:ext cx="7858124" cy="1996442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911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40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OPPO</a:t>
                      </a:r>
                      <a:endParaRPr lang="en-US" alt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zhoupei1@oppo.com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2496378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zh-CN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7919050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Lei Huang</a:t>
                      </a:r>
                      <a:endParaRPr lang="ko-KR" altLang="zh-CN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57454712"/>
                  </a:ext>
                </a:extLst>
              </a:tr>
              <a:tr h="3743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0" kern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Ning Gao</a:t>
                      </a:r>
                      <a:endParaRPr lang="ko-KR" altLang="zh-CN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0797053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CN" sz="2800" dirty="0">
                <a:cs typeface="Arial" panose="020B0604020202020204" pitchFamily="34" charset="0"/>
              </a:rPr>
              <a:t>Background</a:t>
            </a:r>
            <a:endParaRPr lang="en-SG" sz="28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09599" y="1630361"/>
            <a:ext cx="7934325" cy="347503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600" b="0" kern="0" dirty="0">
                <a:cs typeface="Arial" panose="020B0604020202020204" pitchFamily="34" charset="0"/>
              </a:rPr>
              <a:t>According to [1] and [2], the following rules/contents are agreed by </a:t>
            </a:r>
            <a:r>
              <a:rPr lang="en-US" altLang="zh-CN" sz="1600" b="0" kern="0" dirty="0" err="1">
                <a:cs typeface="Arial" panose="020B0604020202020204" pitchFamily="34" charset="0"/>
              </a:rPr>
              <a:t>TGbf</a:t>
            </a:r>
            <a:r>
              <a:rPr lang="en-US" altLang="zh-CN" sz="1600" b="0" kern="0" dirty="0">
                <a:cs typeface="Arial" panose="020B0604020202020204" pitchFamily="34" charset="0"/>
              </a:rPr>
              <a:t>: 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600" b="0" kern="0" dirty="0">
                <a:cs typeface="Arial" panose="020B0604020202020204" pitchFamily="34" charset="0"/>
              </a:rPr>
              <a:t>The Measurement Setup ID identifies the attributes/parameters agreed upon between the initiator and one or more responders [1].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600" b="0" kern="0" dirty="0">
                <a:cs typeface="Arial" panose="020B0604020202020204" pitchFamily="34" charset="0"/>
              </a:rPr>
              <a:t>The Measurement Setup ID may be used to identify attributes of the sensing measurement instances [2] (Motion 24).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600" b="0" kern="0" dirty="0">
                <a:cs typeface="Arial" panose="020B0604020202020204" pitchFamily="34" charset="0"/>
              </a:rPr>
              <a:t>An optional negotiation process in the sensing measurement setup is defined that allows for a sensing initiator and a sensing responder to exchange and agree on operational attributes associated with a sensing measurement instance [2] (Motion 17, Motion 23, Motion 29).  The operational attributes may include initiator’s and responder’s roles, measurement report types, and other operational parameters [2] (Motion 29).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zh-CN" sz="1600" b="0" kern="0" dirty="0">
              <a:cs typeface="Arial" panose="020B0604020202020204" pitchFamily="34" charset="0"/>
            </a:endParaRP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83CB181-2878-4B8E-8C4F-AFDDE219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</p:spTree>
    <p:extLst>
      <p:ext uri="{BB962C8B-B14F-4D97-AF65-F5344CB8AC3E}">
        <p14:creationId xmlns:p14="http://schemas.microsoft.com/office/powerpoint/2010/main" val="3310466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CN" sz="2800" dirty="0">
                <a:cs typeface="Arial" panose="020B0604020202020204" pitchFamily="34" charset="0"/>
              </a:rPr>
              <a:t>Issue: Measurement Setup ID Conflict</a:t>
            </a:r>
            <a:endParaRPr lang="en-SG" sz="28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09599" y="1630362"/>
            <a:ext cx="7934325" cy="42370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400" kern="0" dirty="0">
                <a:cs typeface="Arial" panose="020B0604020202020204" pitchFamily="34" charset="0"/>
              </a:rPr>
              <a:t>Assumption: </a:t>
            </a:r>
            <a:r>
              <a:rPr lang="en-US" altLang="zh-CN" sz="1400" b="0" kern="0" dirty="0">
                <a:cs typeface="Arial" panose="020B0604020202020204" pitchFamily="34" charset="0"/>
              </a:rPr>
              <a:t>Either STA or AP can act as Sensing Initiator to initiate Measurement Setup(s) within a Sensing Session.</a:t>
            </a:r>
            <a:r>
              <a:rPr lang="en-US" altLang="zh-CN" sz="1400" kern="0" dirty="0">
                <a:cs typeface="Arial" panose="020B0604020202020204" pitchFamily="34" charset="0"/>
              </a:rPr>
              <a:t> </a:t>
            </a:r>
            <a:r>
              <a:rPr lang="en-US" altLang="zh-CN" sz="1400" b="0" kern="0" dirty="0">
                <a:cs typeface="Arial" panose="020B0604020202020204" pitchFamily="34" charset="0"/>
              </a:rPr>
              <a:t>Measurement Setup ID is set by Sensing Initiator. The Sensing Initiator and Sensing Responder only use Measurement Setup IDs to identify attributes/parameters.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400" kern="0" dirty="0">
                <a:cs typeface="Arial" panose="020B0604020202020204" pitchFamily="34" charset="0"/>
              </a:rPr>
              <a:t>Issue: </a:t>
            </a:r>
            <a:r>
              <a:rPr lang="en-US" altLang="zh-CN" sz="1400" b="0" kern="0" dirty="0">
                <a:cs typeface="Arial" panose="020B0604020202020204" pitchFamily="34" charset="0"/>
              </a:rPr>
              <a:t>The Measurement Setup IDs set by different Sensing Initiators (STAs) may conflict.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400" kern="0" dirty="0">
                <a:cs typeface="Arial" panose="020B0604020202020204" pitchFamily="34" charset="0"/>
              </a:rPr>
              <a:t>Case study: </a:t>
            </a:r>
            <a:r>
              <a:rPr lang="en-US" altLang="zh-CN" sz="1400" b="0" kern="0" dirty="0">
                <a:cs typeface="Arial" panose="020B0604020202020204" pitchFamily="34" charset="0"/>
              </a:rPr>
              <a:t>When STA 2 acts as Sensing Initiator to initiate a measurement setup, it doesn’t know the Measurement Setup ID (e.g., x = 3) set by STA 1. Then, STA 2 may set the same Measurement Setup ID (y = 3) with STA 1. From the Sensing Responder (e.g., AP) side,</a:t>
            </a:r>
            <a:r>
              <a:rPr lang="zh-CN" altLang="en-US" sz="1400" b="0" kern="0" dirty="0">
                <a:cs typeface="Arial" panose="020B0604020202020204" pitchFamily="34" charset="0"/>
              </a:rPr>
              <a:t> </a:t>
            </a:r>
            <a:r>
              <a:rPr lang="en-US" altLang="zh-CN" sz="1400" b="0" kern="0" dirty="0">
                <a:cs typeface="Arial" panose="020B0604020202020204" pitchFamily="34" charset="0"/>
              </a:rPr>
              <a:t>it can not identify the attributes/parameters agreed with the different Sensing Initiators (e.g., STA 1 and STA 2). 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83CB181-2878-4B8E-8C4F-AFDDE219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CA7AAB96-5FE2-4E02-97F6-B3AFC49E80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551762"/>
              </p:ext>
            </p:extLst>
          </p:nvPr>
        </p:nvGraphicFramePr>
        <p:xfrm>
          <a:off x="909637" y="3276600"/>
          <a:ext cx="7324725" cy="3495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4" name="Visio" r:id="rId3" imgW="9006929" imgH="4305555" progId="Visio.Drawing.15">
                  <p:embed/>
                </p:oleObj>
              </mc:Choice>
              <mc:Fallback>
                <p:oleObj name="Visio" r:id="rId3" imgW="9006929" imgH="4305555" progId="Visio.Drawing.15">
                  <p:embed/>
                  <p:pic>
                    <p:nvPicPr>
                      <p:cNvPr id="7" name="对象 6">
                        <a:extLst>
                          <a:ext uri="{FF2B5EF4-FFF2-40B4-BE49-F238E27FC236}">
                            <a16:creationId xmlns:a16="http://schemas.microsoft.com/office/drawing/2014/main" id="{C033C77A-73A6-42C5-BAF4-EE9C086C7A4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637" y="3276600"/>
                        <a:ext cx="7324725" cy="34952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89926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5DFE2-50E9-4044-B63C-9A22E618F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>
                <a:cs typeface="Arial" panose="020B0604020202020204" pitchFamily="34" charset="0"/>
              </a:rPr>
              <a:t>Proposal</a:t>
            </a:r>
            <a:endParaRPr lang="en-SG" sz="2800" dirty="0">
              <a:cs typeface="Arial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3E05-3740-4303-B63E-DC5596F07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pPr/>
              <a:t>4</a:t>
            </a:fld>
            <a:endParaRPr lang="en-US" alt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9BFF594-85D9-4275-BF86-3D339BBE6049}"/>
              </a:ext>
            </a:extLst>
          </p:cNvPr>
          <p:cNvSpPr txBox="1">
            <a:spLocks/>
          </p:cNvSpPr>
          <p:nvPr/>
        </p:nvSpPr>
        <p:spPr>
          <a:xfrm>
            <a:off x="609599" y="1630362"/>
            <a:ext cx="7934325" cy="42370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600" b="0" kern="0" dirty="0">
                <a:cs typeface="Arial" panose="020B0604020202020204" pitchFamily="34" charset="0"/>
              </a:rPr>
              <a:t>The following 2 options are proposed to solve the potential conflict of Measurement Setup IDs: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zh-CN" sz="16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600" kern="0" dirty="0">
                <a:cs typeface="Arial" panose="020B0604020202020204" pitchFamily="34" charset="0"/>
              </a:rPr>
              <a:t>Option 1: </a:t>
            </a:r>
            <a:r>
              <a:rPr lang="en-US" altLang="zh-CN" sz="1600" b="0" kern="0" dirty="0">
                <a:cs typeface="Arial" panose="020B0604020202020204" pitchFamily="34" charset="0"/>
              </a:rPr>
              <a:t>Measurement Setup ID is set by Sensing Initiator, the tuple &lt;</a:t>
            </a:r>
            <a:r>
              <a:rPr lang="en-US" altLang="zh-CN" sz="1600" b="0" u="sng" kern="0" dirty="0">
                <a:cs typeface="Arial" panose="020B0604020202020204" pitchFamily="34" charset="0"/>
              </a:rPr>
              <a:t>Sensing Initiator’s MAC address</a:t>
            </a:r>
            <a:r>
              <a:rPr lang="en-US" altLang="zh-CN" sz="1600" b="0" kern="0" dirty="0">
                <a:cs typeface="Arial" panose="020B0604020202020204" pitchFamily="34" charset="0"/>
              </a:rPr>
              <a:t>, </a:t>
            </a:r>
            <a:r>
              <a:rPr lang="en-US" altLang="zh-CN" sz="1600" b="0" u="sng" kern="0" dirty="0">
                <a:cs typeface="Arial" panose="020B0604020202020204" pitchFamily="34" charset="0"/>
              </a:rPr>
              <a:t>Measurement Setup ID</a:t>
            </a:r>
            <a:r>
              <a:rPr lang="en-US" altLang="zh-CN" sz="1600" b="0" kern="0" dirty="0">
                <a:cs typeface="Arial" panose="020B0604020202020204" pitchFamily="34" charset="0"/>
              </a:rPr>
              <a:t>&gt; is used to identify a specific Measurement Setup.</a:t>
            </a:r>
          </a:p>
          <a:p>
            <a:pPr lvl="1">
              <a:buFont typeface="Wingdings" panose="05000000000000000000" pitchFamily="2" charset="2"/>
              <a:buChar char="l"/>
            </a:pPr>
            <a:endParaRPr lang="en-US" altLang="zh-CN" sz="16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600" kern="0" dirty="0">
                <a:cs typeface="Arial" panose="020B0604020202020204" pitchFamily="34" charset="0"/>
              </a:rPr>
              <a:t>Option 2: </a:t>
            </a:r>
            <a:r>
              <a:rPr lang="en-US" altLang="zh-CN" sz="1600" b="0" kern="0" dirty="0">
                <a:cs typeface="Arial" panose="020B0604020202020204" pitchFamily="34" charset="0"/>
              </a:rPr>
              <a:t>The Measurement Setup ID is always set by AP, the </a:t>
            </a:r>
            <a:r>
              <a:rPr lang="en-US" altLang="zh-CN" sz="1600" b="0" u="sng" kern="0" dirty="0">
                <a:cs typeface="Arial" panose="020B0604020202020204" pitchFamily="34" charset="0"/>
              </a:rPr>
              <a:t>Measurement Setup ID</a:t>
            </a:r>
            <a:r>
              <a:rPr lang="en-US" altLang="zh-CN" sz="1600" b="0" kern="0" dirty="0">
                <a:cs typeface="Arial" panose="020B0604020202020204" pitchFamily="34" charset="0"/>
              </a:rPr>
              <a:t> is used to identify a specific Measurement Setup.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600" kern="0" dirty="0">
                <a:cs typeface="Arial" panose="020B0604020202020204" pitchFamily="34" charset="0"/>
              </a:rPr>
              <a:t>If STA is Sensing Initiator, it can request the AP (Sensing Responder) to set the Measurement Setup ID through Sensing Measurement Setup Response frame.</a:t>
            </a:r>
          </a:p>
          <a:p>
            <a:pPr lvl="1">
              <a:buFont typeface="Wingdings" panose="05000000000000000000" pitchFamily="2" charset="2"/>
              <a:buChar char="l"/>
            </a:pPr>
            <a:endParaRPr lang="en-US" altLang="zh-CN" sz="160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altLang="zh-CN" sz="1600" b="0" kern="0" dirty="0">
              <a:cs typeface="Arial" panose="020B0604020202020204" pitchFamily="34" charset="0"/>
            </a:endParaRP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283CB181-2878-4B8E-8C4F-AFDDE219F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</p:spTree>
    <p:extLst>
      <p:ext uri="{BB962C8B-B14F-4D97-AF65-F5344CB8AC3E}">
        <p14:creationId xmlns:p14="http://schemas.microsoft.com/office/powerpoint/2010/main" val="2763077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CN" sz="2800" dirty="0"/>
              <a:t>Summary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56345662-2CB4-4F8E-9D0B-B1289819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F4C11ED-D77E-465A-B4EB-AF91E251265B}"/>
              </a:ext>
            </a:extLst>
          </p:cNvPr>
          <p:cNvSpPr txBox="1">
            <a:spLocks/>
          </p:cNvSpPr>
          <p:nvPr/>
        </p:nvSpPr>
        <p:spPr>
          <a:xfrm>
            <a:off x="609599" y="1630362"/>
            <a:ext cx="7934325" cy="42370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600" b="0" kern="0" dirty="0">
                <a:cs typeface="Arial" panose="020B0604020202020204" pitchFamily="34" charset="0"/>
              </a:rPr>
              <a:t>We highlighted the issue of Measurement Setup IDs conflict, and proposed two possible solutions.</a:t>
            </a:r>
          </a:p>
          <a:p>
            <a:pPr>
              <a:buFont typeface="Wingdings" panose="05000000000000000000" pitchFamily="2" charset="2"/>
              <a:buChar char="q"/>
            </a:pPr>
            <a:endParaRPr lang="en-US" altLang="zh-CN" sz="16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altLang="zh-CN" sz="16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altLang="zh-CN" sz="16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altLang="zh-CN" sz="16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altLang="zh-CN" sz="16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altLang="zh-CN" sz="16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endParaRPr lang="en-US" altLang="zh-CN" sz="1600" b="0" kern="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zh-CN" sz="1400" b="0" kern="0" dirty="0">
                <a:cs typeface="Arial" panose="020B0604020202020204" pitchFamily="34" charset="0"/>
              </a:rPr>
              <a:t>       *Note: P2P Sensing may be considered by </a:t>
            </a:r>
            <a:r>
              <a:rPr lang="en-US" altLang="zh-CN" sz="1400" b="0" kern="0" dirty="0" err="1">
                <a:cs typeface="Arial" panose="020B0604020202020204" pitchFamily="34" charset="0"/>
              </a:rPr>
              <a:t>TGbf</a:t>
            </a:r>
            <a:r>
              <a:rPr lang="en-US" altLang="zh-CN" sz="1400" b="0" kern="0" dirty="0">
                <a:cs typeface="Arial" panose="020B0604020202020204" pitchFamily="34" charset="0"/>
              </a:rPr>
              <a:t> later.</a:t>
            </a:r>
          </a:p>
          <a:p>
            <a:pPr>
              <a:buFont typeface="Wingdings" panose="05000000000000000000" pitchFamily="2" charset="2"/>
              <a:buChar char="l"/>
            </a:pPr>
            <a:endParaRPr lang="en-US" altLang="zh-CN" sz="14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l"/>
            </a:pPr>
            <a:endParaRPr lang="en-US" altLang="zh-CN" sz="1400" b="0" kern="0" dirty="0"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altLang="zh-CN" sz="1600" kern="0" dirty="0">
                <a:cs typeface="Arial" panose="020B0604020202020204" pitchFamily="34" charset="0"/>
              </a:rPr>
              <a:t>Option 1 </a:t>
            </a:r>
            <a:r>
              <a:rPr lang="en-US" altLang="zh-CN" sz="1600" b="0" kern="0" dirty="0">
                <a:cs typeface="Arial" panose="020B0604020202020204" pitchFamily="34" charset="0"/>
              </a:rPr>
              <a:t>is preferred since it has better flexibility and supports more sensing scenarios. 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8145B5A4-01E4-4FCF-B7AA-AF5957FB7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86486"/>
              </p:ext>
            </p:extLst>
          </p:nvPr>
        </p:nvGraphicFramePr>
        <p:xfrm>
          <a:off x="971391" y="2590800"/>
          <a:ext cx="7201218" cy="158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1429048153"/>
                    </a:ext>
                  </a:extLst>
                </a:gridCol>
                <a:gridCol w="3276600">
                  <a:extLst>
                    <a:ext uri="{9D8B030D-6E8A-4147-A177-3AD203B41FA5}">
                      <a16:colId xmlns:a16="http://schemas.microsoft.com/office/drawing/2014/main" val="3486794300"/>
                    </a:ext>
                  </a:extLst>
                </a:gridCol>
                <a:gridCol w="3010218">
                  <a:extLst>
                    <a:ext uri="{9D8B030D-6E8A-4147-A177-3AD203B41FA5}">
                      <a16:colId xmlns:a16="http://schemas.microsoft.com/office/drawing/2014/main" val="1841673009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>
                          <a:solidFill>
                            <a:schemeClr val="tx1"/>
                          </a:solidFill>
                        </a:rPr>
                        <a:t>Pros.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1" dirty="0">
                          <a:solidFill>
                            <a:schemeClr val="tx1"/>
                          </a:solidFill>
                        </a:rPr>
                        <a:t>Cons.</a:t>
                      </a:r>
                      <a:r>
                        <a:rPr lang="en-US" altLang="zh-CN" sz="140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zh-CN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7763955"/>
                  </a:ext>
                </a:extLst>
              </a:tr>
              <a:tr h="6199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>
                          <a:solidFill>
                            <a:schemeClr val="tx1"/>
                          </a:solidFill>
                        </a:rPr>
                        <a:t>Option 1</a:t>
                      </a:r>
                      <a:endParaRPr lang="zh-CN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/>
                        <a:t>Better flexibility: Sensing Initiator (either AP or STA) can set Measurement Setup ID(s) directly.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Applicable to P2P Sensing</a:t>
                      </a:r>
                      <a:r>
                        <a:rPr lang="zh-CN" altLang="en-US" sz="1200" dirty="0"/>
                        <a:t>*</a:t>
                      </a:r>
                      <a:r>
                        <a:rPr lang="en-US" altLang="zh-CN" sz="1200" dirty="0"/>
                        <a:t>.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More memory is required to store the Measurement Setup identification.</a:t>
                      </a:r>
                      <a:endParaRPr lang="zh-CN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395600"/>
                  </a:ext>
                </a:extLst>
              </a:tr>
              <a:tr h="61997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1" dirty="0">
                          <a:solidFill>
                            <a:schemeClr val="tx1"/>
                          </a:solidFill>
                        </a:rPr>
                        <a:t>Option 2</a:t>
                      </a:r>
                      <a:endParaRPr lang="zh-CN" alt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Measurement Setup ID is enough to identify attributes/parameters.</a:t>
                      </a:r>
                      <a:endParaRPr lang="zh-CN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200" dirty="0"/>
                        <a:t>Less flexibility: Only AP sets Measurement Setup ID(s).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/>
                        <a:t>Not applicable to P2P Sensing</a:t>
                      </a:r>
                      <a:r>
                        <a:rPr lang="zh-CN" altLang="en-US" sz="1200" dirty="0"/>
                        <a:t>*</a:t>
                      </a:r>
                      <a:r>
                        <a:rPr lang="en-US" altLang="zh-CN" sz="1200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4076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7387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altLang="zh-CN" sz="2800" dirty="0"/>
              <a:t>SP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56345662-2CB4-4F8E-9D0B-B1289819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2AACF6C-4E29-4979-81DA-33C505872E71}"/>
              </a:ext>
            </a:extLst>
          </p:cNvPr>
          <p:cNvSpPr txBox="1">
            <a:spLocks/>
          </p:cNvSpPr>
          <p:nvPr/>
        </p:nvSpPr>
        <p:spPr>
          <a:xfrm>
            <a:off x="609599" y="1630362"/>
            <a:ext cx="7934325" cy="423703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anose="05000000000000000000" pitchFamily="2" charset="2"/>
              <a:buChar char="q"/>
            </a:pPr>
            <a:r>
              <a:rPr lang="en-US" altLang="zh-CN" sz="1600" b="0" kern="0" dirty="0">
                <a:cs typeface="Arial" panose="020B0604020202020204" pitchFamily="34" charset="0"/>
              </a:rPr>
              <a:t>Do you agree to add the following into the 11bf SFD:  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b="0" kern="0" dirty="0">
                <a:cs typeface="Arial" panose="020B0604020202020204" pitchFamily="34" charset="0"/>
              </a:rPr>
              <a:t>Measurement Setup ID is set by Sensing Initiator, the tuple &lt;Sensing Initiator’s MAC address, Measurement Setup ID&gt; is used to identify a specific Measurement Setup.</a:t>
            </a:r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sz="1600" b="0" kern="0" dirty="0">
                <a:cs typeface="Arial" panose="020B0604020202020204" pitchFamily="34" charset="0"/>
              </a:rPr>
              <a:t>How the SBP Requesting STA identifies the sensing measurement is TBD.</a:t>
            </a:r>
          </a:p>
          <a:p>
            <a:pPr marL="0" indent="0">
              <a:buNone/>
            </a:pPr>
            <a:endParaRPr lang="en-US" altLang="zh-CN" sz="1600" b="0" kern="0" dirty="0"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altLang="zh-CN" sz="1600" b="0" kern="0" dirty="0"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altLang="zh-CN" sz="1600" b="0" kern="0" dirty="0">
                <a:cs typeface="Arial" panose="020B0604020202020204" pitchFamily="34" charset="0"/>
              </a:rPr>
              <a:t>Yes/No/Abstain</a:t>
            </a:r>
          </a:p>
        </p:txBody>
      </p:sp>
    </p:spTree>
    <p:extLst>
      <p:ext uri="{BB962C8B-B14F-4D97-AF65-F5344CB8AC3E}">
        <p14:creationId xmlns:p14="http://schemas.microsoft.com/office/powerpoint/2010/main" val="851244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800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16764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1600" b="0" dirty="0">
                <a:ea typeface="+mn-ea"/>
                <a:cs typeface="Arial" panose="020B0604020202020204" pitchFamily="34" charset="0"/>
              </a:rPr>
              <a:t>[1] 11-21-1701-01-00bf-measurement-setup-termination.pptx</a:t>
            </a:r>
          </a:p>
          <a:p>
            <a:pPr marL="0" indent="0">
              <a:buNone/>
            </a:pPr>
            <a:r>
              <a:rPr lang="en-US" altLang="zh-CN" sz="1600" b="0" dirty="0">
                <a:ea typeface="+mn-ea"/>
                <a:cs typeface="Arial" panose="020B0604020202020204" pitchFamily="34" charset="0"/>
              </a:rPr>
              <a:t>[2] 11-21-0504-04-00bf-specification-framework-for-tgbf.docx</a:t>
            </a:r>
          </a:p>
          <a:p>
            <a:pPr marL="0" indent="0">
              <a:buNone/>
            </a:pPr>
            <a:r>
              <a:rPr lang="en-US" altLang="zh-CN" sz="1600" b="0" dirty="0">
                <a:ea typeface="+mn-ea"/>
                <a:cs typeface="Arial" panose="020B0604020202020204" pitchFamily="34" charset="0"/>
              </a:rPr>
              <a:t>[3] 11-21-1692-04-00bf-enhancing-client-based-sensing-sensing-by-proxy.pptx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56345662-2CB4-4F8E-9D0B-B1289819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91200" y="6475413"/>
            <a:ext cx="2752725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Pei Zhou </a:t>
            </a:r>
            <a:r>
              <a:rPr lang="en-US" altLang="ko-KR" dirty="0"/>
              <a:t>(OPPO)</a:t>
            </a:r>
          </a:p>
        </p:txBody>
      </p:sp>
    </p:spTree>
    <p:extLst>
      <p:ext uri="{BB962C8B-B14F-4D97-AF65-F5344CB8AC3E}">
        <p14:creationId xmlns:p14="http://schemas.microsoft.com/office/powerpoint/2010/main" val="23254890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45754</TotalTime>
  <Words>705</Words>
  <Application>Microsoft Office PowerPoint</Application>
  <PresentationFormat>全屏显示(4:3)</PresentationFormat>
  <Paragraphs>88</Paragraphs>
  <Slides>7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맑은 고딕</vt:lpstr>
      <vt:lpstr>MS PGothic</vt:lpstr>
      <vt:lpstr>Arial</vt:lpstr>
      <vt:lpstr>Times New Roman</vt:lpstr>
      <vt:lpstr>Wingdings</vt:lpstr>
      <vt:lpstr>802-11-Submission</vt:lpstr>
      <vt:lpstr>Visio</vt:lpstr>
      <vt:lpstr>Discussion on Measurement Setup ID Setting</vt:lpstr>
      <vt:lpstr>Background</vt:lpstr>
      <vt:lpstr>Issue: Measurement Setup ID Conflict</vt:lpstr>
      <vt:lpstr>Proposal</vt:lpstr>
      <vt:lpstr>Summary</vt:lpstr>
      <vt:lpstr>SP</vt:lpstr>
      <vt:lpstr>Reference</vt:lpstr>
    </vt:vector>
  </TitlesOfParts>
  <Company>OPPO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Measurement Setup ID Setting</dc:title>
  <dc:subject>802.11bf submission</dc:subject>
  <dc:creator>Pei Zhou</dc:creator>
  <cp:lastModifiedBy>周培(Zhou Pei)</cp:lastModifiedBy>
  <cp:revision>61</cp:revision>
  <cp:lastPrinted>2014-11-04T15:04:57Z</cp:lastPrinted>
  <dcterms:created xsi:type="dcterms:W3CDTF">2007-04-17T18:10:23Z</dcterms:created>
  <dcterms:modified xsi:type="dcterms:W3CDTF">2021-12-28T01:11:51Z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</Properties>
</file>