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52" r:id="rId3"/>
    <p:sldId id="602" r:id="rId4"/>
    <p:sldId id="598" r:id="rId5"/>
    <p:sldId id="599" r:id="rId6"/>
    <p:sldId id="603" r:id="rId7"/>
    <p:sldId id="31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培(Zhou Pei)" initials="Pei Zhou" lastIdx="4" clrIdx="0">
    <p:extLst>
      <p:ext uri="{19B8F6BF-5375-455C-9EA6-DF929625EA0E}">
        <p15:presenceInfo xmlns:p15="http://schemas.microsoft.com/office/powerpoint/2012/main" userId="周培(Zhou Pei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2385" autoAdjust="0"/>
  </p:normalViewPr>
  <p:slideViewPr>
    <p:cSldViewPr>
      <p:cViewPr varScale="1">
        <p:scale>
          <a:sx n="114" d="100"/>
          <a:sy n="114" d="100"/>
        </p:scale>
        <p:origin x="144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-9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802.11-21/1941r0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December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40" r:id="rId2"/>
    <p:sldLayoutId id="2147486141" r:id="rId3"/>
    <p:sldLayoutId id="2147486136" r:id="rId4"/>
    <p:sldLayoutId id="2147486138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latin typeface="+mn-lt"/>
                <a:ea typeface="+mn-ea"/>
              </a:rPr>
              <a:t>Slide </a:t>
            </a:r>
            <a:fld id="{53ABCD13-380B-4CB5-B9B1-96CEC68A8A42}" type="slidenum">
              <a:rPr lang="en-US" altLang="en-US" sz="1200" b="0" smtClean="0">
                <a:latin typeface="+mn-lt"/>
                <a:ea typeface="+mn-ea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>
              <a:latin typeface="+mn-lt"/>
              <a:ea typeface="+mn-ea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800" dirty="0">
                <a:latin typeface="+mn-lt"/>
                <a:ea typeface="+mn-ea"/>
                <a:cs typeface="Arial" panose="020B0604020202020204" pitchFamily="34" charset="0"/>
              </a:rPr>
              <a:t>Discussion on Measurement Setup ID Setting</a:t>
            </a:r>
            <a:endParaRPr lang="en-US" altLang="en-US" sz="2800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ea typeface="+mn-ea"/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ea typeface="+mn-ea"/>
                <a:cs typeface="Arial" panose="020B0604020202020204" pitchFamily="34" charset="0"/>
              </a:rPr>
              <a:t> 2021-</a:t>
            </a:r>
            <a:r>
              <a:rPr lang="en-US" altLang="zh-CN" sz="2000" b="0" dirty="0">
                <a:ea typeface="+mn-ea"/>
                <a:cs typeface="Arial" panose="020B0604020202020204" pitchFamily="34" charset="0"/>
              </a:rPr>
              <a:t>12</a:t>
            </a:r>
            <a:r>
              <a:rPr lang="en-US" altLang="en-US" sz="2000" b="0" dirty="0">
                <a:ea typeface="+mn-ea"/>
                <a:cs typeface="Arial" panose="020B0604020202020204" pitchFamily="34" charset="0"/>
              </a:rPr>
              <a:t>-</a:t>
            </a:r>
            <a:r>
              <a:rPr lang="en-US" altLang="zh-CN" sz="2000" b="0" dirty="0">
                <a:ea typeface="+mn-ea"/>
                <a:cs typeface="Arial" panose="020B0604020202020204" pitchFamily="34" charset="0"/>
              </a:rPr>
              <a:t>02</a:t>
            </a:r>
            <a:endParaRPr lang="en-US" altLang="en-US" sz="2000" b="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+mn-lt"/>
                <a:ea typeface="+mn-ea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>
                <a:latin typeface="+mn-lt"/>
              </a:rPr>
              <a:t>Pei Zhou </a:t>
            </a:r>
            <a:r>
              <a:rPr lang="en-US" altLang="ko-KR" dirty="0">
                <a:latin typeface="+mn-lt"/>
              </a:rPr>
              <a:t>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336823"/>
              </p:ext>
            </p:extLst>
          </p:nvPr>
        </p:nvGraphicFramePr>
        <p:xfrm>
          <a:off x="685800" y="2880360"/>
          <a:ext cx="7858124" cy="19964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91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4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en-US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zhoupei1@oppo.com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91905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7454712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Ning Gao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797053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>
                <a:cs typeface="Arial" panose="020B0604020202020204" pitchFamily="34" charset="0"/>
              </a:rPr>
              <a:t>Background</a:t>
            </a:r>
            <a:endParaRPr lang="en-SG" sz="2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630361"/>
            <a:ext cx="7934325" cy="347503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0" dirty="0">
                <a:cs typeface="Arial" panose="020B0604020202020204" pitchFamily="34" charset="0"/>
              </a:rPr>
              <a:t>According to [1] and [2], the following rules/contents are agreed by </a:t>
            </a:r>
            <a:r>
              <a:rPr lang="en-US" altLang="zh-CN" sz="1600" b="0" kern="0" dirty="0" err="1">
                <a:cs typeface="Arial" panose="020B0604020202020204" pitchFamily="34" charset="0"/>
              </a:rPr>
              <a:t>TGbf</a:t>
            </a:r>
            <a:r>
              <a:rPr lang="en-US" altLang="zh-CN" sz="1600" b="0" kern="0" dirty="0">
                <a:cs typeface="Arial" panose="020B0604020202020204" pitchFamily="34" charset="0"/>
              </a:rPr>
              <a:t>: 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b="0" kern="0" dirty="0">
                <a:cs typeface="Arial" panose="020B0604020202020204" pitchFamily="34" charset="0"/>
              </a:rPr>
              <a:t>The Measurement Setup ID identifies the attributes/parameters agreed upon between the initiator and one or more responders [1].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b="0" kern="0" dirty="0">
                <a:cs typeface="Arial" panose="020B0604020202020204" pitchFamily="34" charset="0"/>
              </a:rPr>
              <a:t>The Measurement Setup ID may be used to identify attributes of the sensing measurement instances [2] (Motion 24).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b="0" kern="0" dirty="0">
                <a:cs typeface="Arial" panose="020B0604020202020204" pitchFamily="34" charset="0"/>
              </a:rPr>
              <a:t>An optional negotiation process in the sensing measurement setup is defined that allows for a sensing initiator and a sensing responder to exchange and agree on operational attributes associated with a sensing measurement instance [2] (Motion 17, Motion 23, Motion 29).  The operational attributes may include initiator’s and responder’s roles, measurement report types, and other operational parameters [2] (Motion 29).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>
                <a:cs typeface="Arial" panose="020B0604020202020204" pitchFamily="34" charset="0"/>
              </a:rPr>
              <a:t>Issue: Measurement Setup ID Conflict</a:t>
            </a:r>
            <a:endParaRPr lang="en-SG" sz="2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4237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400" kern="0" dirty="0">
                <a:cs typeface="Arial" panose="020B0604020202020204" pitchFamily="34" charset="0"/>
              </a:rPr>
              <a:t>Assumption: </a:t>
            </a:r>
            <a:r>
              <a:rPr lang="en-US" altLang="zh-CN" sz="1400" b="0" kern="0" dirty="0">
                <a:cs typeface="Arial" panose="020B0604020202020204" pitchFamily="34" charset="0"/>
              </a:rPr>
              <a:t>Either STA or AP can act as Sensing Initiator to initiate Measurement Setup(s) within a Sensing Session.</a:t>
            </a:r>
            <a:r>
              <a:rPr lang="en-US" altLang="zh-CN" sz="1400" kern="0" dirty="0">
                <a:cs typeface="Arial" panose="020B0604020202020204" pitchFamily="34" charset="0"/>
              </a:rPr>
              <a:t> </a:t>
            </a:r>
            <a:r>
              <a:rPr lang="en-US" altLang="zh-CN" sz="1400" b="0" kern="0" dirty="0">
                <a:cs typeface="Arial" panose="020B0604020202020204" pitchFamily="34" charset="0"/>
              </a:rPr>
              <a:t>Measurement Setup ID is set by Sensing Initiator. The Sensing Initiator and Sensing Responder only use Measurement Setup IDs to identify attributes/parameters.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400" kern="0" dirty="0">
                <a:cs typeface="Arial" panose="020B0604020202020204" pitchFamily="34" charset="0"/>
              </a:rPr>
              <a:t>Issue: </a:t>
            </a:r>
            <a:r>
              <a:rPr lang="en-US" altLang="zh-CN" sz="1400" b="0" kern="0" dirty="0">
                <a:cs typeface="Arial" panose="020B0604020202020204" pitchFamily="34" charset="0"/>
              </a:rPr>
              <a:t>The Measurement Setup IDs set by different Sensing Initiators (STAs) may conflict.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400" kern="0" dirty="0">
                <a:cs typeface="Arial" panose="020B0604020202020204" pitchFamily="34" charset="0"/>
              </a:rPr>
              <a:t>Case study: </a:t>
            </a:r>
            <a:r>
              <a:rPr lang="en-US" altLang="zh-CN" sz="1400" b="0" kern="0" dirty="0">
                <a:cs typeface="Arial" panose="020B0604020202020204" pitchFamily="34" charset="0"/>
              </a:rPr>
              <a:t>When STA 2 acts as Sensing Initiator to initiate a measurement setup, it doesn’t know the Measurement Setup ID (e.g., x = 3) set by STA 1. Then, STA 2 may set the same Measurement Setup ID (y = 3) with STA 1. From the Sensing Responder (e.g., AP) side,</a:t>
            </a:r>
            <a:r>
              <a:rPr lang="zh-CN" altLang="en-US" sz="1400" b="0" kern="0" dirty="0">
                <a:cs typeface="Arial" panose="020B0604020202020204" pitchFamily="34" charset="0"/>
              </a:rPr>
              <a:t> </a:t>
            </a:r>
            <a:r>
              <a:rPr lang="en-US" altLang="zh-CN" sz="1400" b="0" kern="0" dirty="0">
                <a:cs typeface="Arial" panose="020B0604020202020204" pitchFamily="34" charset="0"/>
              </a:rPr>
              <a:t>it can not identify the attributes/parameters agreed with the different Sensing Initiators (e.g., STA 1 and STA 2). 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C033C77A-73A6-42C5-BAF4-EE9C086C7A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662417"/>
              </p:ext>
            </p:extLst>
          </p:nvPr>
        </p:nvGraphicFramePr>
        <p:xfrm>
          <a:off x="1381918" y="3523764"/>
          <a:ext cx="6380163" cy="3042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" name="Visio" r:id="rId3" imgW="9006929" imgH="4305555" progId="Visio.Drawing.15">
                  <p:embed/>
                </p:oleObj>
              </mc:Choice>
              <mc:Fallback>
                <p:oleObj name="Visio" r:id="rId3" imgW="9006929" imgH="4305555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C033C77A-73A6-42C5-BAF4-EE9C086C7A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918" y="3523764"/>
                        <a:ext cx="6380163" cy="30429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92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>
                <a:cs typeface="Arial" panose="020B0604020202020204" pitchFamily="34" charset="0"/>
              </a:rPr>
              <a:t>Proposal</a:t>
            </a:r>
            <a:endParaRPr lang="en-SG" sz="2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4237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0" dirty="0">
                <a:cs typeface="Arial" panose="020B0604020202020204" pitchFamily="34" charset="0"/>
              </a:rPr>
              <a:t>The following 2 options are proposed to solve the potential conflict of Measurement Setup IDs: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600" kern="0" dirty="0">
                <a:cs typeface="Arial" panose="020B0604020202020204" pitchFamily="34" charset="0"/>
              </a:rPr>
              <a:t>Option 1: </a:t>
            </a:r>
            <a:r>
              <a:rPr lang="en-US" altLang="zh-CN" sz="1600" b="0" kern="0" dirty="0">
                <a:cs typeface="Arial" panose="020B0604020202020204" pitchFamily="34" charset="0"/>
              </a:rPr>
              <a:t>Measurement Setup ID is set by Sensing Initiator, the tuple &lt;</a:t>
            </a:r>
            <a:r>
              <a:rPr lang="en-US" altLang="zh-CN" sz="1600" b="0" u="sng" kern="0" dirty="0">
                <a:cs typeface="Arial" panose="020B0604020202020204" pitchFamily="34" charset="0"/>
              </a:rPr>
              <a:t>Sensing Initiator’s ID</a:t>
            </a:r>
            <a:r>
              <a:rPr lang="en-US" altLang="zh-CN" sz="1600" b="0" kern="0" dirty="0">
                <a:cs typeface="Arial" panose="020B0604020202020204" pitchFamily="34" charset="0"/>
              </a:rPr>
              <a:t>, </a:t>
            </a:r>
            <a:r>
              <a:rPr lang="en-US" altLang="zh-CN" sz="1600" b="0" u="sng" kern="0" dirty="0">
                <a:cs typeface="Arial" panose="020B0604020202020204" pitchFamily="34" charset="0"/>
              </a:rPr>
              <a:t>Measurement Setup ID</a:t>
            </a:r>
            <a:r>
              <a:rPr lang="en-US" altLang="zh-CN" sz="1600" b="0" kern="0" dirty="0">
                <a:cs typeface="Arial" panose="020B0604020202020204" pitchFamily="34" charset="0"/>
              </a:rPr>
              <a:t>&gt; is used to identify a specific Measurement Setup.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kern="0" dirty="0">
                <a:cs typeface="Arial" panose="020B0604020202020204" pitchFamily="34" charset="0"/>
              </a:rPr>
              <a:t>Sensing Initiator’s ID can be MAC Address/AID/UID.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600" kern="0" dirty="0">
                <a:cs typeface="Arial" panose="020B0604020202020204" pitchFamily="34" charset="0"/>
              </a:rPr>
              <a:t>Option 2: </a:t>
            </a:r>
            <a:r>
              <a:rPr lang="en-US" altLang="zh-CN" sz="1600" b="0" kern="0" dirty="0">
                <a:cs typeface="Arial" panose="020B0604020202020204" pitchFamily="34" charset="0"/>
              </a:rPr>
              <a:t>The Measurement Setup ID is always set by AP, the </a:t>
            </a:r>
            <a:r>
              <a:rPr lang="en-US" altLang="zh-CN" sz="1600" b="0" u="sng" kern="0" dirty="0">
                <a:cs typeface="Arial" panose="020B0604020202020204" pitchFamily="34" charset="0"/>
              </a:rPr>
              <a:t>Measurement Setup ID</a:t>
            </a:r>
            <a:r>
              <a:rPr lang="en-US" altLang="zh-CN" sz="1600" b="0" kern="0" dirty="0">
                <a:cs typeface="Arial" panose="020B0604020202020204" pitchFamily="34" charset="0"/>
              </a:rPr>
              <a:t> is used to identify a specific Measurement Setup.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kern="0" dirty="0">
                <a:cs typeface="Arial" panose="020B0604020202020204" pitchFamily="34" charset="0"/>
              </a:rPr>
              <a:t>If STA is Sensing Initiator, it can request the AP (Sensing Responder) to set the Measurement Setup ID through Sensing Measurement Setup Response frame.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160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763077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/>
              <a:t>Summary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6345662-2CB4-4F8E-9D0B-B1289819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F4C11ED-D77E-465A-B4EB-AF91E251265B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4237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0" dirty="0">
                <a:cs typeface="Arial" panose="020B0604020202020204" pitchFamily="34" charset="0"/>
              </a:rPr>
              <a:t>We highlighted the issue of Measurement Setup IDs conflict, and proposed two possible solutions.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400" b="0" kern="0" dirty="0">
                <a:cs typeface="Arial" panose="020B0604020202020204" pitchFamily="34" charset="0"/>
              </a:rPr>
              <a:t>Option 1 is preferred since it can support more sensing scenarios. 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8145B5A4-01E4-4FCF-B7AA-AF5957FB7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580828"/>
              </p:ext>
            </p:extLst>
          </p:nvPr>
        </p:nvGraphicFramePr>
        <p:xfrm>
          <a:off x="1009491" y="2636520"/>
          <a:ext cx="720121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429048153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3486794300"/>
                    </a:ext>
                  </a:extLst>
                </a:gridCol>
                <a:gridCol w="3010218">
                  <a:extLst>
                    <a:ext uri="{9D8B030D-6E8A-4147-A177-3AD203B41FA5}">
                      <a16:colId xmlns:a16="http://schemas.microsoft.com/office/drawing/2014/main" val="1841673009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>
                          <a:solidFill>
                            <a:schemeClr val="tx1"/>
                          </a:solidFill>
                        </a:rPr>
                        <a:t>Pros.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>
                          <a:solidFill>
                            <a:schemeClr val="tx1"/>
                          </a:solidFill>
                        </a:rPr>
                        <a:t>Cons.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763955"/>
                  </a:ext>
                </a:extLst>
              </a:tr>
              <a:tr h="619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>
                          <a:solidFill>
                            <a:schemeClr val="tx1"/>
                          </a:solidFill>
                        </a:rPr>
                        <a:t>Option 1</a:t>
                      </a:r>
                      <a:endParaRPr lang="zh-CN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/>
                        <a:t>Better flexibility: Sensing Initiator (either AP or STA) can set Measurement Setup ID(s) directly.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Applicable to P2P Sensing.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More memory is required to store the Measurement Setup identification.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395600"/>
                  </a:ext>
                </a:extLst>
              </a:tr>
              <a:tr h="619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>
                          <a:solidFill>
                            <a:schemeClr val="tx1"/>
                          </a:solidFill>
                        </a:rPr>
                        <a:t>Option 2</a:t>
                      </a:r>
                      <a:endParaRPr lang="zh-CN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Measurement Setup ID is enough to identify attributes/parameters.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/>
                        <a:t>Less flexibility: Only AP sets Measurement Setup ID(s).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Not applicable to P2P Sensing.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076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38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/>
              <a:t>SP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6345662-2CB4-4F8E-9D0B-B1289819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2AACF6C-4E29-4979-81DA-33C505872E71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4237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0" dirty="0">
                <a:cs typeface="Arial" panose="020B0604020202020204" pitchFamily="34" charset="0"/>
              </a:rPr>
              <a:t>Which option do you prefer to solve the potential conflict of Measurement Setup IDs: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600" kern="0" dirty="0">
                <a:cs typeface="Arial" panose="020B0604020202020204" pitchFamily="34" charset="0"/>
              </a:rPr>
              <a:t>Option 1: </a:t>
            </a:r>
            <a:r>
              <a:rPr lang="en-US" altLang="zh-CN" sz="1600" b="0" kern="0" dirty="0">
                <a:cs typeface="Arial" panose="020B0604020202020204" pitchFamily="34" charset="0"/>
              </a:rPr>
              <a:t>Measurement Setup ID is set by Sensing Initiator, the tuple &lt;Sensing Initiator’s ID, Measurement Setup ID&gt; is used to identify a specific Measurement Setup.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kern="0" dirty="0">
                <a:cs typeface="Arial" panose="020B0604020202020204" pitchFamily="34" charset="0"/>
              </a:rPr>
              <a:t>Whether the Sensing Initiator’s ID is MAC Address or AID/UID is TBD.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600" kern="0" dirty="0">
                <a:cs typeface="Arial" panose="020B0604020202020204" pitchFamily="34" charset="0"/>
              </a:rPr>
              <a:t>Option 2: </a:t>
            </a:r>
            <a:r>
              <a:rPr lang="en-US" altLang="zh-CN" sz="1600" b="0" kern="0" dirty="0">
                <a:cs typeface="Arial" panose="020B0604020202020204" pitchFamily="34" charset="0"/>
              </a:rPr>
              <a:t>The Measurement Setup ID is always set by AP, the Measurement Setup ID is used to identify a specific Measurement Setup.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kern="0" dirty="0">
                <a:cs typeface="Arial" panose="020B0604020202020204" pitchFamily="34" charset="0"/>
              </a:rPr>
              <a:t>If STA is Sensing Initiator, it can request the AP (Sensing Responder) to set the Measurement Setup ID through Sensing Measurement Setup Response frame.</a:t>
            </a:r>
            <a:endParaRPr lang="en-US" altLang="zh-CN" sz="1600" b="0" kern="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CN" sz="1600" b="0" kern="0" dirty="0">
                <a:cs typeface="Arial" panose="020B0604020202020204" pitchFamily="34" charset="0"/>
              </a:rPr>
              <a:t>Option 1/Option 2/Abstain</a:t>
            </a:r>
          </a:p>
        </p:txBody>
      </p:sp>
    </p:spTree>
    <p:extLst>
      <p:ext uri="{BB962C8B-B14F-4D97-AF65-F5344CB8AC3E}">
        <p14:creationId xmlns:p14="http://schemas.microsoft.com/office/powerpoint/2010/main" val="85124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676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600" b="0" dirty="0">
                <a:ea typeface="+mn-ea"/>
                <a:cs typeface="Arial" panose="020B0604020202020204" pitchFamily="34" charset="0"/>
              </a:rPr>
              <a:t>[1] 11-21-1701-01-00bf-measurement-setup-termination.pptx</a:t>
            </a:r>
          </a:p>
          <a:p>
            <a:pPr marL="0" indent="0">
              <a:buNone/>
            </a:pPr>
            <a:r>
              <a:rPr lang="en-US" altLang="zh-CN" sz="1600" b="0" dirty="0">
                <a:ea typeface="+mn-ea"/>
                <a:cs typeface="Arial" panose="020B0604020202020204" pitchFamily="34" charset="0"/>
              </a:rPr>
              <a:t>[2] 11-21-0504-04-00bf-specification-framework-for-tgbf.docx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6345662-2CB4-4F8E-9D0B-B1289819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45470</TotalTime>
  <Words>758</Words>
  <Application>Microsoft Office PowerPoint</Application>
  <PresentationFormat>全屏显示(4:3)</PresentationFormat>
  <Paragraphs>86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Discussion on Measurement Setup ID Setting</vt:lpstr>
      <vt:lpstr>Background</vt:lpstr>
      <vt:lpstr>Issue: Measurement Setup ID Conflict</vt:lpstr>
      <vt:lpstr>Proposal</vt:lpstr>
      <vt:lpstr>Summary</vt:lpstr>
      <vt:lpstr>SP</vt:lpstr>
      <vt:lpstr>Reference</vt:lpstr>
    </vt:vector>
  </TitlesOfParts>
  <Company>OPPO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Measurement Setup ID Setting</dc:title>
  <dc:subject>802.11bf submission</dc:subject>
  <dc:creator>Pei Zhou</dc:creator>
  <cp:lastModifiedBy>周培(Zhou Pei)</cp:lastModifiedBy>
  <cp:revision>4</cp:revision>
  <cp:lastPrinted>2014-11-04T15:04:57Z</cp:lastPrinted>
  <dcterms:created xsi:type="dcterms:W3CDTF">2007-04-17T18:10:23Z</dcterms:created>
  <dcterms:modified xsi:type="dcterms:W3CDTF">2021-12-02T09:10:37Z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