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47" r:id="rId23"/>
    <p:sldId id="344" r:id="rId24"/>
    <p:sldId id="333"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802.11-21/1940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802.11-21/1940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802.11-21/1940</a:t>
            </a:r>
            <a:endParaRPr lang="en-US"/>
          </a:p>
        </p:txBody>
      </p:sp>
      <p:sp>
        <p:nvSpPr>
          <p:cNvPr id="5" name="Rectangle 3"/>
          <p:cNvSpPr>
            <a:spLocks noGrp="1" noChangeArrowheads="1"/>
          </p:cNvSpPr>
          <p:nvPr>
            <p:ph type="dt"/>
          </p:nvPr>
        </p:nvSpPr>
        <p:spPr>
          <a:ln/>
        </p:spPr>
        <p:txBody>
          <a:bodyPr/>
          <a:lstStyle/>
          <a:p>
            <a:r>
              <a:rPr lang="en-GB"/>
              <a:t>November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802.11-21/1940</a:t>
            </a:r>
            <a:endParaRPr lang="en-US"/>
          </a:p>
        </p:txBody>
      </p:sp>
      <p:sp>
        <p:nvSpPr>
          <p:cNvPr id="5" name="Rectangle 3"/>
          <p:cNvSpPr>
            <a:spLocks noGrp="1" noChangeArrowheads="1"/>
          </p:cNvSpPr>
          <p:nvPr>
            <p:ph type="dt"/>
          </p:nvPr>
        </p:nvSpPr>
        <p:spPr>
          <a:ln/>
        </p:spPr>
        <p:txBody>
          <a:bodyPr/>
          <a:lstStyle/>
          <a:p>
            <a:r>
              <a:rPr lang="en-GB"/>
              <a:t>November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802.11-21/1940r00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November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30,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2021-11-30</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97"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F8E2D5-02A5-C043-B81C-54F12F45BDB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November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November 30,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November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=m544cc1eec9c98c9f10b74a07dfc40d50</a:t>
            </a:r>
          </a:p>
          <a:p>
            <a:endParaRPr lang="en-GB" sz="1600" dirty="0"/>
          </a:p>
          <a:p>
            <a:r>
              <a:rPr lang="en-GB" sz="1600" dirty="0"/>
              <a:t>Meeting number: 233 695 11906</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November 2021</a:t>
            </a:r>
            <a:endParaRPr lang="en-GB" dirty="0"/>
          </a:p>
        </p:txBody>
      </p:sp>
      <p:graphicFrame>
        <p:nvGraphicFramePr>
          <p:cNvPr id="3" name="Table 2">
            <a:extLst>
              <a:ext uri="{FF2B5EF4-FFF2-40B4-BE49-F238E27FC236}">
                <a16:creationId xmlns:a16="http://schemas.microsoft.com/office/drawing/2014/main" id="{0D92BC9B-9DA2-4C40-B291-E4B8FB980923}"/>
              </a:ext>
            </a:extLst>
          </p:cNvPr>
          <p:cNvGraphicFramePr>
            <a:graphicFrameLocks noGrp="1"/>
          </p:cNvGraphicFramePr>
          <p:nvPr>
            <p:extLst>
              <p:ext uri="{D42A27DB-BD31-4B8C-83A1-F6EECF244321}">
                <p14:modId xmlns:p14="http://schemas.microsoft.com/office/powerpoint/2010/main" val="3547151026"/>
              </p:ext>
            </p:extLst>
          </p:nvPr>
        </p:nvGraphicFramePr>
        <p:xfrm>
          <a:off x="914400" y="2038350"/>
          <a:ext cx="7315202" cy="1066800"/>
        </p:xfrm>
        <a:graphic>
          <a:graphicData uri="http://schemas.openxmlformats.org/drawingml/2006/table">
            <a:tbl>
              <a:tblPr>
                <a:tableStyleId>{5C22544A-7EE6-4342-B048-85BDC9FD1C3A}</a:tableStyleId>
              </a:tblPr>
              <a:tblGrid>
                <a:gridCol w="627842">
                  <a:extLst>
                    <a:ext uri="{9D8B030D-6E8A-4147-A177-3AD203B41FA5}">
                      <a16:colId xmlns:a16="http://schemas.microsoft.com/office/drawing/2014/main" val="1529209499"/>
                    </a:ext>
                  </a:extLst>
                </a:gridCol>
                <a:gridCol w="327152">
                  <a:extLst>
                    <a:ext uri="{9D8B030D-6E8A-4147-A177-3AD203B41FA5}">
                      <a16:colId xmlns:a16="http://schemas.microsoft.com/office/drawing/2014/main" val="1393856934"/>
                    </a:ext>
                  </a:extLst>
                </a:gridCol>
                <a:gridCol w="327152">
                  <a:extLst>
                    <a:ext uri="{9D8B030D-6E8A-4147-A177-3AD203B41FA5}">
                      <a16:colId xmlns:a16="http://schemas.microsoft.com/office/drawing/2014/main" val="3235264948"/>
                    </a:ext>
                  </a:extLst>
                </a:gridCol>
                <a:gridCol w="327152">
                  <a:extLst>
                    <a:ext uri="{9D8B030D-6E8A-4147-A177-3AD203B41FA5}">
                      <a16:colId xmlns:a16="http://schemas.microsoft.com/office/drawing/2014/main" val="1718241302"/>
                    </a:ext>
                  </a:extLst>
                </a:gridCol>
                <a:gridCol w="2164972">
                  <a:extLst>
                    <a:ext uri="{9D8B030D-6E8A-4147-A177-3AD203B41FA5}">
                      <a16:colId xmlns:a16="http://schemas.microsoft.com/office/drawing/2014/main" val="720773366"/>
                    </a:ext>
                  </a:extLst>
                </a:gridCol>
                <a:gridCol w="1770466">
                  <a:extLst>
                    <a:ext uri="{9D8B030D-6E8A-4147-A177-3AD203B41FA5}">
                      <a16:colId xmlns:a16="http://schemas.microsoft.com/office/drawing/2014/main" val="1083949361"/>
                    </a:ext>
                  </a:extLst>
                </a:gridCol>
                <a:gridCol w="1770466">
                  <a:extLst>
                    <a:ext uri="{9D8B030D-6E8A-4147-A177-3AD203B41FA5}">
                      <a16:colId xmlns:a16="http://schemas.microsoft.com/office/drawing/2014/main" val="3544520313"/>
                    </a:ext>
                  </a:extLst>
                </a:gridCol>
              </a:tblGrid>
              <a:tr h="355600">
                <a:tc>
                  <a:txBody>
                    <a:bodyPr/>
                    <a:lstStyle/>
                    <a:p>
                      <a:pPr algn="l" fontAlgn="t"/>
                      <a:r>
                        <a:rPr lang="en-GB" sz="1000" u="none" strike="noStrike" dirty="0">
                          <a:effectLst/>
                        </a:rPr>
                        <a:t>Discussion Order</a:t>
                      </a:r>
                      <a:endParaRPr lang="en-GB" sz="1000" b="0" i="0" u="none" strike="noStrike" dirty="0">
                        <a:effectLst/>
                        <a:latin typeface="Arial" panose="020B0604020202020204" pitchFamily="34" charset="0"/>
                      </a:endParaRPr>
                    </a:p>
                  </a:txBody>
                  <a:tcPr marL="9525" marR="9525" marT="9525" marB="0"/>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dirty="0">
                          <a:effectLst/>
                        </a:rPr>
                        <a:t>Author (Affiliation)</a:t>
                      </a:r>
                      <a:endParaRPr lang="en-GB" sz="1000" b="0" i="0" u="none" strike="noStrike" dirty="0">
                        <a:effectLst/>
                        <a:latin typeface="Arial" panose="020B0604020202020204" pitchFamily="34" charset="0"/>
                      </a:endParaRPr>
                    </a:p>
                  </a:txBody>
                  <a:tcPr marL="9525" marR="9525" marT="9525" marB="0"/>
                </a:tc>
                <a:tc>
                  <a:txBody>
                    <a:bodyPr/>
                    <a:lstStyle/>
                    <a:p>
                      <a:pPr algn="l" fontAlgn="b"/>
                      <a:r>
                        <a:rPr lang="en-GB" sz="1000" b="0" i="0" u="none" strike="noStrike" dirty="0">
                          <a:effectLst/>
                          <a:latin typeface="Arial" panose="020B0604020202020204" pitchFamily="34" charset="0"/>
                        </a:rPr>
                        <a:t>Note</a:t>
                      </a:r>
                    </a:p>
                  </a:txBody>
                  <a:tcPr marL="9525" marR="9525" marT="9525" marB="0"/>
                </a:tc>
                <a:extLst>
                  <a:ext uri="{0D108BD9-81ED-4DB2-BD59-A6C34878D82A}">
                    <a16:rowId xmlns:a16="http://schemas.microsoft.com/office/drawing/2014/main" val="3877107788"/>
                  </a:ext>
                </a:extLst>
              </a:tr>
              <a:tr h="355600">
                <a:tc>
                  <a:txBody>
                    <a:bodyPr/>
                    <a:lstStyle/>
                    <a:p>
                      <a:pPr algn="l" fontAlgn="t"/>
                      <a:r>
                        <a:rPr lang="en-GB" sz="1000" u="none" strike="noStrike">
                          <a:effectLst/>
                        </a:rPr>
                        <a:t>10</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1939</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11bc_Regulatory_concern_of_11bc_in_Japan</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Hiroshi Mano (Koden-TI)</a:t>
                      </a:r>
                      <a:endParaRPr lang="en-GB" sz="1000" b="0" i="0" u="none" strike="noStrike">
                        <a:effectLst/>
                        <a:latin typeface="Arial" panose="020B0604020202020204" pitchFamily="34" charset="0"/>
                      </a:endParaRPr>
                    </a:p>
                  </a:txBody>
                  <a:tcPr marL="9525" marR="9525" marT="9525" marB="0"/>
                </a:tc>
                <a:tc>
                  <a:txBody>
                    <a:bodyPr/>
                    <a:lstStyle/>
                    <a:p>
                      <a:pPr algn="l" fontAlgn="b"/>
                      <a:endParaRPr lang="en-GB" sz="1000" b="0" i="0" u="none" strike="noStrike">
                        <a:effectLst/>
                        <a:latin typeface="Arial" panose="020B0604020202020204" pitchFamily="34" charset="0"/>
                      </a:endParaRPr>
                    </a:p>
                  </a:txBody>
                  <a:tcPr marL="9525" marR="9525" marT="9525" marB="0"/>
                </a:tc>
                <a:extLst>
                  <a:ext uri="{0D108BD9-81ED-4DB2-BD59-A6C34878D82A}">
                    <a16:rowId xmlns:a16="http://schemas.microsoft.com/office/drawing/2014/main" val="3286680232"/>
                  </a:ext>
                </a:extLst>
              </a:tr>
              <a:tr h="177800">
                <a:tc>
                  <a:txBody>
                    <a:bodyPr/>
                    <a:lstStyle/>
                    <a:p>
                      <a:pPr algn="l" fontAlgn="t"/>
                      <a:r>
                        <a:rPr lang="en-GB" sz="1000" u="none" strike="noStrike">
                          <a:effectLst/>
                        </a:rPr>
                        <a:t>20</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1772</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dirty="0">
                          <a:effectLst/>
                        </a:rPr>
                        <a:t>LB257 Resolutions Assigned to Hitoshi</a:t>
                      </a:r>
                      <a:endParaRPr lang="en-GB" sz="1000" b="0" i="0" u="none" strike="noStrike" dirty="0">
                        <a:effectLst/>
                        <a:latin typeface="Arial" panose="020B0604020202020204" pitchFamily="34" charset="0"/>
                      </a:endParaRPr>
                    </a:p>
                  </a:txBody>
                  <a:tcPr marL="9525" marR="9525" marT="9525" marB="0"/>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b="0" i="0" u="none" strike="noStrike" dirty="0">
                          <a:effectLst/>
                          <a:latin typeface="Arial" panose="020B0604020202020204" pitchFamily="34" charset="0"/>
                        </a:rPr>
                        <a:t>Cont. from last week</a:t>
                      </a:r>
                    </a:p>
                  </a:txBody>
                  <a:tcPr marL="9525" marR="9525" marT="9525" marB="0"/>
                </a:tc>
                <a:extLst>
                  <a:ext uri="{0D108BD9-81ED-4DB2-BD59-A6C34878D82A}">
                    <a16:rowId xmlns:a16="http://schemas.microsoft.com/office/drawing/2014/main" val="3186248218"/>
                  </a:ext>
                </a:extLst>
              </a:tr>
              <a:tr h="177800">
                <a:tc>
                  <a:txBody>
                    <a:bodyPr/>
                    <a:lstStyle/>
                    <a:p>
                      <a:pPr algn="l" fontAlgn="t"/>
                      <a:r>
                        <a:rPr lang="en-GB" sz="1000" u="none" strike="noStrike">
                          <a:effectLst/>
                        </a:rPr>
                        <a:t>30</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1937</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tc>
                <a:tc>
                  <a:txBody>
                    <a:bodyPr/>
                    <a:lstStyle/>
                    <a:p>
                      <a:pPr algn="l" fontAlgn="t"/>
                      <a:r>
                        <a:rPr lang="en-GB" sz="1000" u="none" strike="noStrike">
                          <a:effectLst/>
                        </a:rPr>
                        <a:t>CIDs assigned to Xiaofei Part 1</a:t>
                      </a:r>
                      <a:endParaRPr lang="en-GB" sz="1000" b="0" i="0" u="none" strike="noStrike">
                        <a:effectLst/>
                        <a:latin typeface="Arial" panose="020B0604020202020204" pitchFamily="34" charset="0"/>
                      </a:endParaRPr>
                    </a:p>
                  </a:txBody>
                  <a:tcPr marL="9525" marR="9525" marT="9525" marB="0"/>
                </a:tc>
                <a:tc>
                  <a:txBody>
                    <a:bodyPr/>
                    <a:lstStyle/>
                    <a:p>
                      <a:pPr algn="l" fontAlgn="b"/>
                      <a:r>
                        <a:rPr lang="en-GB" sz="1000" u="none" strike="noStrike" dirty="0" err="1">
                          <a:effectLst/>
                        </a:rPr>
                        <a:t>Xiaofei</a:t>
                      </a:r>
                      <a:r>
                        <a:rPr lang="en-GB" sz="1000" u="none" strike="noStrike" dirty="0">
                          <a:effectLst/>
                        </a:rPr>
                        <a:t> WANG (</a:t>
                      </a:r>
                      <a:r>
                        <a:rPr lang="en-GB" sz="1000" u="none" strike="noStrike" dirty="0" err="1">
                          <a:effectLst/>
                        </a:rPr>
                        <a:t>InterDigital</a:t>
                      </a:r>
                      <a:r>
                        <a:rPr lang="en-GB" sz="1000" u="none" strike="noStrike" dirty="0">
                          <a:effectLst/>
                        </a:rPr>
                        <a:t>)</a:t>
                      </a:r>
                      <a:endParaRPr lang="en-GB" sz="1000" b="0" i="0" u="none" strike="noStrike" dirty="0">
                        <a:effectLst/>
                        <a:latin typeface="Arial" panose="020B0604020202020204" pitchFamily="34" charset="0"/>
                      </a:endParaRPr>
                    </a:p>
                  </a:txBody>
                  <a:tcPr marL="9525" marR="9525" marT="9525" marB="0"/>
                </a:tc>
                <a:tc>
                  <a:txBody>
                    <a:bodyPr/>
                    <a:lstStyle/>
                    <a:p>
                      <a:pPr algn="l" fontAlgn="b"/>
                      <a:r>
                        <a:rPr lang="en-GB" sz="1000" b="0" i="0" u="none" strike="noStrike" dirty="0">
                          <a:effectLst/>
                          <a:latin typeface="Arial" panose="020B0604020202020204" pitchFamily="34" charset="0"/>
                        </a:rPr>
                        <a:t>Tbc.</a:t>
                      </a:r>
                    </a:p>
                  </a:txBody>
                  <a:tcPr marL="9525" marR="9525" marT="9525" marB="0"/>
                </a:tc>
                <a:extLst>
                  <a:ext uri="{0D108BD9-81ED-4DB2-BD59-A6C34878D82A}">
                    <a16:rowId xmlns:a16="http://schemas.microsoft.com/office/drawing/2014/main" val="3679164391"/>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3291</TotalTime>
  <Words>2145</Words>
  <Application>Microsoft Macintosh PowerPoint</Application>
  <PresentationFormat>On-screen Show (16:9)</PresentationFormat>
  <Paragraphs>262</Paragraphs>
  <Slides>27</Slides>
  <Notes>2</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November 30, 2021</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325</cp:revision>
  <cp:lastPrinted>1601-01-01T00:00:00Z</cp:lastPrinted>
  <dcterms:created xsi:type="dcterms:W3CDTF">2020-02-25T15:01:23Z</dcterms:created>
  <dcterms:modified xsi:type="dcterms:W3CDTF">2021-11-30T12:42:04Z</dcterms:modified>
  <cp:category/>
</cp:coreProperties>
</file>