
<file path=[Content_Types].xml><?xml version="1.0" encoding="utf-8"?>
<Types xmlns="http://schemas.openxmlformats.org/package/2006/content-types">
  <Default Extension="vsd" ContentType="application/vnd.visio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611" r:id="rId3"/>
    <p:sldId id="644" r:id="rId4"/>
    <p:sldId id="637" r:id="rId5"/>
    <p:sldId id="640" r:id="rId6"/>
    <p:sldId id="641" r:id="rId7"/>
    <p:sldId id="642" r:id="rId8"/>
    <p:sldId id="643" r:id="rId9"/>
    <p:sldId id="312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>
      <p:cViewPr varScale="1">
        <p:scale>
          <a:sx n="83" d="100"/>
          <a:sy n="83" d="100"/>
        </p:scale>
        <p:origin x="1212" y="5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/>
              <a:t>IEEE </a:t>
            </a:r>
            <a:r>
              <a:rPr lang="en-US" altLang="en-US" sz="1800" b="1" smtClean="0"/>
              <a:t>802.11-21/1936r0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Nov</a:t>
            </a:r>
            <a:r>
              <a:rPr lang="en-US" altLang="zh-CN" sz="1800" b="1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 </a:t>
            </a:r>
            <a:r>
              <a:rPr lang="en-US" altLang="en-US" sz="1800" b="1"/>
              <a:t>2021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Visio___3.vsdx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1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Discussion on Session Termination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</a:t>
            </a:r>
            <a:r>
              <a:rPr lang="en-US" altLang="en-US" sz="2000">
                <a:cs typeface="Arial" panose="020B0604020202020204" pitchFamily="34" charset="0"/>
              </a:rPr>
              <a:t>:</a:t>
            </a:r>
            <a:r>
              <a:rPr lang="en-US" altLang="en-US" sz="2000" b="0">
                <a:cs typeface="Arial" panose="020B0604020202020204" pitchFamily="34" charset="0"/>
              </a:rPr>
              <a:t> 2021-11-29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368875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The SFD </a:t>
            </a:r>
            <a:r>
              <a:rPr lang="en-US" altLang="zh-CN" sz="2000" kern="1200">
                <a:solidFill>
                  <a:schemeClr val="tx2"/>
                </a:solidFill>
              </a:rPr>
              <a:t>states that: </a:t>
            </a:r>
            <a:r>
              <a:rPr lang="en-GB" altLang="zh-CN" sz="2000"/>
              <a:t>i</a:t>
            </a:r>
            <a:r>
              <a:rPr lang="en-GB" sz="2000"/>
              <a:t>n the sensing session termination, STAs stop performing measurements and terminate the sensing session</a:t>
            </a:r>
            <a:r>
              <a:rPr lang="en-US" altLang="zh-CN" sz="2000" kern="1200">
                <a:solidFill>
                  <a:schemeClr val="tx2"/>
                </a:solidFill>
              </a:rPr>
              <a:t>. </a:t>
            </a:r>
            <a:r>
              <a:rPr lang="en-US" altLang="zh-CN" sz="2000" kern="1200" dirty="0">
                <a:solidFill>
                  <a:schemeClr val="tx2"/>
                </a:solidFill>
              </a:rPr>
              <a:t>[1]</a:t>
            </a:r>
          </a:p>
          <a:p>
            <a:pPr algn="just"/>
            <a:endParaRPr lang="en-US" altLang="zh-CN" sz="20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This contribution </a:t>
            </a:r>
            <a:r>
              <a:rPr lang="en-US" altLang="zh-CN" sz="2000" kern="1200">
                <a:solidFill>
                  <a:schemeClr val="tx2"/>
                </a:solidFill>
              </a:rPr>
              <a:t>discusses </a:t>
            </a:r>
            <a:r>
              <a:rPr lang="en-US" altLang="zh-CN" sz="2000" kern="1200" smtClean="0">
                <a:solidFill>
                  <a:schemeClr val="tx2"/>
                </a:solidFill>
              </a:rPr>
              <a:t>about </a:t>
            </a:r>
            <a:r>
              <a:rPr lang="en-US" altLang="zh-CN" sz="2000" kern="1200" dirty="0">
                <a:solidFill>
                  <a:schemeClr val="tx2"/>
                </a:solidFill>
              </a:rPr>
              <a:t>the </a:t>
            </a:r>
            <a:r>
              <a:rPr lang="en-US" altLang="zh-CN" sz="2000" kern="1200">
                <a:solidFill>
                  <a:schemeClr val="tx2"/>
                </a:solidFill>
              </a:rPr>
              <a:t>detail rules for </a:t>
            </a:r>
            <a:r>
              <a:rPr lang="en-GB" sz="2000"/>
              <a:t>sensing session termination</a:t>
            </a:r>
            <a:r>
              <a:rPr lang="en-US" altLang="zh-CN" sz="2000" kern="1200">
                <a:solidFill>
                  <a:schemeClr val="tx2"/>
                </a:solidFill>
              </a:rPr>
              <a:t>.</a:t>
            </a:r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dirty="0"/>
              <a:t>Discussion: how to terminate a </a:t>
            </a:r>
            <a:r>
              <a:rPr lang="en-US" altLang="zh-CN"/>
              <a:t>sensing </a:t>
            </a:r>
            <a:r>
              <a:rPr lang="en-US" altLang="zh-CN" smtClean="0"/>
              <a:t>session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8142559" cy="47244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dirty="0">
                <a:solidFill>
                  <a:srgbClr val="000000"/>
                </a:solidFill>
              </a:rPr>
              <a:t>Who may initiate to terminate </a:t>
            </a:r>
            <a:r>
              <a:rPr lang="en-US" altLang="zh-CN" sz="1800" b="0">
                <a:solidFill>
                  <a:srgbClr val="000000"/>
                </a:solidFill>
              </a:rPr>
              <a:t>a </a:t>
            </a:r>
            <a:r>
              <a:rPr lang="en-US" altLang="zh-CN" sz="1800" b="0" smtClean="0">
                <a:solidFill>
                  <a:srgbClr val="000000"/>
                </a:solidFill>
              </a:rPr>
              <a:t>pairwise </a:t>
            </a:r>
            <a:r>
              <a:rPr lang="en-US" altLang="zh-CN" sz="1800" b="0" dirty="0">
                <a:solidFill>
                  <a:srgbClr val="000000"/>
                </a:solidFill>
              </a:rPr>
              <a:t>&lt;STA, AP&gt; sensing session?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dirty="0">
                <a:solidFill>
                  <a:srgbClr val="000000"/>
                </a:solidFill>
              </a:rPr>
              <a:t>STA may initiate to terminate a sensing session, e.g., due to low battery or heavy uplink traffic load.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dirty="0">
                <a:solidFill>
                  <a:srgbClr val="000000"/>
                </a:solidFill>
              </a:rPr>
              <a:t>AP may also initiate to terminate a sensing session, e.g. due to heavy downlink traffic load.</a:t>
            </a:r>
          </a:p>
          <a:p>
            <a:pPr lvl="1" algn="just">
              <a:buFont typeface="Wingdings" panose="05000000000000000000" pitchFamily="2" charset="2"/>
              <a:buChar char="q"/>
            </a:pPr>
            <a:endParaRPr lang="en-US" altLang="zh-CN" sz="1800" b="0" dirty="0">
              <a:solidFill>
                <a:srgbClr val="00000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dirty="0">
                <a:solidFill>
                  <a:srgbClr val="000000"/>
                </a:solidFill>
              </a:rPr>
              <a:t>Implicit termination: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dirty="0">
                <a:solidFill>
                  <a:srgbClr val="000000"/>
                </a:solidFill>
              </a:rPr>
              <a:t>When an associated STA is disassociated with the BSS, the sensing session is automatically terminated.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smtClean="0"/>
              <a:t>Expiration </a:t>
            </a:r>
            <a:r>
              <a:rPr lang="en-US" altLang="zh-CN" sz="1800"/>
              <a:t>of a</a:t>
            </a:r>
            <a:r>
              <a:rPr lang="en-US" altLang="zh-CN" sz="1800" smtClean="0"/>
              <a:t> </a:t>
            </a:r>
            <a:r>
              <a:rPr lang="en-US" altLang="zh-CN" sz="1800"/>
              <a:t>predefined inactivity time </a:t>
            </a:r>
            <a:r>
              <a:rPr lang="en-US" altLang="zh-CN" sz="1800" smtClean="0"/>
              <a:t>may also terminate a sensing session. </a:t>
            </a:r>
            <a:r>
              <a:rPr lang="en-US" altLang="zh-CN" sz="1800"/>
              <a:t>(</a:t>
            </a:r>
            <a:r>
              <a:rPr lang="en-US" altLang="zh-CN" sz="1800" smtClean="0"/>
              <a:t>TBD</a:t>
            </a:r>
            <a:r>
              <a:rPr lang="en-US" altLang="zh-CN" sz="1800"/>
              <a:t>)</a:t>
            </a:r>
            <a:endParaRPr lang="en-US" altLang="zh-CN" sz="1800" dirty="0"/>
          </a:p>
          <a:p>
            <a:pPr lvl="1" algn="just">
              <a:buFont typeface="Wingdings" panose="05000000000000000000" pitchFamily="2" charset="2"/>
              <a:buChar char="§"/>
            </a:pPr>
            <a:endParaRPr lang="en-US" altLang="zh-CN" sz="1800" dirty="0">
              <a:solidFill>
                <a:srgbClr val="00000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dirty="0">
                <a:solidFill>
                  <a:srgbClr val="000000"/>
                </a:solidFill>
              </a:rPr>
              <a:t>Explicit termination: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dirty="0">
                <a:solidFill>
                  <a:srgbClr val="000000"/>
                </a:solidFill>
              </a:rPr>
              <a:t>Either side of </a:t>
            </a:r>
            <a:r>
              <a:rPr lang="en-US" altLang="zh-CN" sz="1800">
                <a:solidFill>
                  <a:srgbClr val="000000"/>
                </a:solidFill>
              </a:rPr>
              <a:t>a </a:t>
            </a:r>
            <a:r>
              <a:rPr lang="en-US" altLang="zh-CN" sz="1800" smtClean="0">
                <a:solidFill>
                  <a:srgbClr val="000000"/>
                </a:solidFill>
              </a:rPr>
              <a:t>pairwise </a:t>
            </a:r>
            <a:r>
              <a:rPr lang="en-US" altLang="zh-CN" sz="1800" dirty="0">
                <a:solidFill>
                  <a:srgbClr val="000000"/>
                </a:solidFill>
              </a:rPr>
              <a:t>sensing session can initiate a sensing session termination procedure.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95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dirty="0"/>
              <a:t>Discussion: how to terminate a </a:t>
            </a:r>
            <a:r>
              <a:rPr lang="en-US" altLang="zh-CN"/>
              <a:t>sensing </a:t>
            </a:r>
            <a:r>
              <a:rPr lang="en-US" altLang="zh-CN" smtClean="0"/>
              <a:t>session (</a:t>
            </a:r>
            <a:r>
              <a:rPr lang="en-US" altLang="zh-CN"/>
              <a:t>Cont</a:t>
            </a:r>
            <a:r>
              <a:rPr lang="en-US" altLang="zh-CN" smtClean="0"/>
              <a:t>.)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8142559" cy="47244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>
                <a:solidFill>
                  <a:srgbClr val="000000"/>
                </a:solidFill>
              </a:rPr>
              <a:t>After a sensing session for a &lt;STA, AP&gt; pair is terminated, all the measurement setups for the same &lt;STA, AP&gt; pair are also terminated</a:t>
            </a:r>
            <a:r>
              <a:rPr lang="en-US" altLang="zh-CN" sz="1800" b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400" b="0" smtClean="0">
                <a:solidFill>
                  <a:srgbClr val="000000"/>
                </a:solidFill>
              </a:rPr>
              <a:t>E.g., if session 2 is terminated, measurement setup 1 and 2 for &lt;STA2, AP&gt; pair are also terminated.</a:t>
            </a:r>
            <a:endParaRPr lang="en-US" altLang="zh-CN" sz="1400" b="0">
              <a:solidFill>
                <a:srgbClr val="00000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en-US" altLang="zh-CN" sz="1800" b="0" smtClean="0">
              <a:solidFill>
                <a:srgbClr val="00000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>
                <a:solidFill>
                  <a:srgbClr val="000000"/>
                </a:solidFill>
              </a:rPr>
              <a:t>Termination </a:t>
            </a:r>
            <a:r>
              <a:rPr lang="en-US" altLang="zh-CN" sz="1800" b="0">
                <a:solidFill>
                  <a:srgbClr val="000000"/>
                </a:solidFill>
              </a:rPr>
              <a:t>of one sensing session does not impact the activity of another sensing session.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400" smtClean="0">
                <a:solidFill>
                  <a:srgbClr val="000000"/>
                </a:solidFill>
              </a:rPr>
              <a:t>E.g.,  termination of session 2 does not impact measurement setup 1 and 2 of &lt;STA 3, AP&gt; pair.</a:t>
            </a:r>
          </a:p>
          <a:p>
            <a:pPr lvl="1" algn="just">
              <a:buFont typeface="Wingdings" panose="05000000000000000000" pitchFamily="2" charset="2"/>
              <a:buChar char="q"/>
            </a:pPr>
            <a:endParaRPr lang="en-US" altLang="zh-CN" sz="1800" b="0" smtClean="0">
              <a:solidFill>
                <a:srgbClr val="000000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3741302"/>
              </p:ext>
            </p:extLst>
          </p:nvPr>
        </p:nvGraphicFramePr>
        <p:xfrm>
          <a:off x="1981200" y="3886200"/>
          <a:ext cx="5562600" cy="2355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Visio" r:id="rId3" imgW="4019658" imgH="1701757" progId="Visio.Drawing.15">
                  <p:embed/>
                </p:oleObj>
              </mc:Choice>
              <mc:Fallback>
                <p:oleObj name="Visio" r:id="rId3" imgW="4019658" imgH="1701757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3886200"/>
                        <a:ext cx="5562600" cy="23550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7669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39787"/>
            <a:ext cx="7772400" cy="762000"/>
          </a:xfrm>
        </p:spPr>
        <p:txBody>
          <a:bodyPr/>
          <a:lstStyle/>
          <a:p>
            <a:r>
              <a:rPr lang="en-US" altLang="zh-CN" dirty="0"/>
              <a:t>Discussion</a:t>
            </a:r>
            <a:r>
              <a:rPr lang="en-US" altLang="zh-CN"/>
              <a:t>: </a:t>
            </a:r>
            <a:r>
              <a:rPr lang="en-US" altLang="zh-CN" smtClean="0"/>
              <a:t>Explicit </a:t>
            </a:r>
            <a:r>
              <a:rPr lang="en-US" altLang="zh-CN" dirty="0"/>
              <a:t>Termination Procedure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760241"/>
              </p:ext>
            </p:extLst>
          </p:nvPr>
        </p:nvGraphicFramePr>
        <p:xfrm>
          <a:off x="2362200" y="2157587"/>
          <a:ext cx="4114800" cy="1721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" name="Visio" r:id="rId3" imgW="3035276" imgH="1269888" progId="Visio.Drawing.15">
                  <p:embed/>
                </p:oleObj>
              </mc:Choice>
              <mc:Fallback>
                <p:oleObj name="Visio" r:id="rId3" imgW="3035276" imgH="1269888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62200" y="2157587"/>
                        <a:ext cx="4114800" cy="17216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6080281"/>
              </p:ext>
            </p:extLst>
          </p:nvPr>
        </p:nvGraphicFramePr>
        <p:xfrm>
          <a:off x="2394234" y="4449148"/>
          <a:ext cx="4050732" cy="1703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" name="Visio" r:id="rId5" imgW="3035276" imgH="1276376" progId="Visio.Drawing.15">
                  <p:embed/>
                </p:oleObj>
              </mc:Choice>
              <mc:Fallback>
                <p:oleObj name="Visio" r:id="rId5" imgW="3035276" imgH="1276376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94234" y="4449148"/>
                        <a:ext cx="4050732" cy="17033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8571" y="3030909"/>
            <a:ext cx="578829" cy="346336"/>
          </a:xfrm>
        </p:spPr>
        <p:txBody>
          <a:bodyPr/>
          <a:lstStyle/>
          <a:p>
            <a:pPr marL="0" indent="0" algn="just">
              <a:buNone/>
            </a:pPr>
            <a:r>
              <a:rPr lang="en-US" altLang="zh-CN" sz="2000" b="0"/>
              <a:t>F</a:t>
            </a:r>
            <a:r>
              <a:rPr lang="en-US" altLang="zh-CN" sz="2000" b="0" smtClean="0"/>
              <a:t>1:</a:t>
            </a:r>
            <a:endParaRPr lang="en-US" altLang="zh-CN" sz="2000" b="0"/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609600" y="4085445"/>
            <a:ext cx="4998429" cy="393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kern="0" smtClean="0">
                <a:solidFill>
                  <a:srgbClr val="000000"/>
                </a:solidFill>
              </a:rPr>
              <a:t>AP initiates sensing session termination as:</a:t>
            </a:r>
            <a:endParaRPr lang="en-US" altLang="zh-CN" b="0" kern="0"/>
          </a:p>
        </p:txBody>
      </p:sp>
      <p:sp>
        <p:nvSpPr>
          <p:cNvPr id="11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762000" y="1752600"/>
            <a:ext cx="4998429" cy="393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kern="0" smtClean="0">
                <a:solidFill>
                  <a:srgbClr val="000000"/>
                </a:solidFill>
              </a:rPr>
              <a:t>STA initiates sensing session termination as:</a:t>
            </a:r>
            <a:endParaRPr lang="en-US" altLang="zh-CN" b="0" kern="0"/>
          </a:p>
        </p:txBody>
      </p:sp>
      <p:sp>
        <p:nvSpPr>
          <p:cNvPr id="12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1524000" y="5334000"/>
            <a:ext cx="578829" cy="346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FontTx/>
              <a:buNone/>
            </a:pPr>
            <a:r>
              <a:rPr lang="en-US" altLang="zh-CN" sz="2000" b="0" kern="0" smtClean="0"/>
              <a:t>F2:</a:t>
            </a:r>
            <a:endParaRPr lang="en-US" altLang="zh-CN" sz="2000" b="0" kern="0"/>
          </a:p>
        </p:txBody>
      </p:sp>
    </p:spTree>
    <p:extLst>
      <p:ext uri="{BB962C8B-B14F-4D97-AF65-F5344CB8AC3E}">
        <p14:creationId xmlns:p14="http://schemas.microsoft.com/office/powerpoint/2010/main" val="672997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39787"/>
            <a:ext cx="7772400" cy="762000"/>
          </a:xfrm>
        </p:spPr>
        <p:txBody>
          <a:bodyPr/>
          <a:lstStyle/>
          <a:p>
            <a:r>
              <a:rPr lang="en-US" altLang="zh-CN" dirty="0"/>
              <a:t>Discussion: Sensing Session Termination Frame Format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9165679"/>
              </p:ext>
            </p:extLst>
          </p:nvPr>
        </p:nvGraphicFramePr>
        <p:xfrm>
          <a:off x="612196" y="3139922"/>
          <a:ext cx="7607300" cy="186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Visio" r:id="rId3" imgW="7607392" imgH="1860464" progId="Visio.Drawing.11">
                  <p:embed/>
                </p:oleObj>
              </mc:Choice>
              <mc:Fallback>
                <p:oleObj name="Visio" r:id="rId3" imgW="7607392" imgH="186046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2196" y="3139922"/>
                        <a:ext cx="7607300" cy="186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371" y="1972819"/>
            <a:ext cx="7851126" cy="136267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>
                <a:solidFill>
                  <a:srgbClr val="000000"/>
                </a:solidFill>
              </a:rPr>
              <a:t>Frame </a:t>
            </a:r>
            <a:r>
              <a:rPr lang="en-US" altLang="zh-CN" sz="1800" b="0">
                <a:solidFill>
                  <a:srgbClr val="000000"/>
                </a:solidFill>
              </a:rPr>
              <a:t>dependent fields and </a:t>
            </a:r>
            <a:r>
              <a:rPr lang="en-US" altLang="zh-CN" sz="1800" b="0" smtClean="0">
                <a:solidFill>
                  <a:srgbClr val="000000"/>
                </a:solidFill>
              </a:rPr>
              <a:t>elements [2] for sensing session termination frame: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600" smtClean="0">
                <a:solidFill>
                  <a:srgbClr val="000000"/>
                </a:solidFill>
              </a:rPr>
              <a:t>Reason Code: indicates the reason to terminate this session. (size TBD)</a:t>
            </a:r>
            <a:endParaRPr lang="en-US" altLang="zh-CN" b="0"/>
          </a:p>
        </p:txBody>
      </p:sp>
    </p:spTree>
    <p:extLst>
      <p:ext uri="{BB962C8B-B14F-4D97-AF65-F5344CB8AC3E}">
        <p14:creationId xmlns:p14="http://schemas.microsoft.com/office/powerpoint/2010/main" val="1902814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/>
              <a:t>Do you agree to add the following into 11bf </a:t>
            </a:r>
            <a:r>
              <a:rPr lang="en-US" altLang="ko-KR" sz="1800" b="1" smtClean="0"/>
              <a:t>SFD? </a:t>
            </a:r>
            <a:endParaRPr lang="en-US" altLang="ko-KR" sz="1800" b="1"/>
          </a:p>
          <a:p>
            <a:pPr marL="744855" lvl="1" indent="-287655">
              <a:buFont typeface="Wingdings" panose="05000000000000000000" pitchFamily="2" charset="2"/>
              <a:buChar char="q"/>
            </a:pPr>
            <a:r>
              <a:rPr lang="en-US" altLang="zh-CN" sz="1800">
                <a:solidFill>
                  <a:srgbClr val="000000"/>
                </a:solidFill>
              </a:rPr>
              <a:t>When an associated STA is disassociated with the BSS, </a:t>
            </a:r>
            <a:r>
              <a:rPr lang="en-US" altLang="zh-CN" sz="1800"/>
              <a:t>the </a:t>
            </a:r>
            <a:r>
              <a:rPr lang="en-US" altLang="zh-CN" sz="1800" smtClean="0"/>
              <a:t>corresponding sensing session, if present, is </a:t>
            </a:r>
            <a:r>
              <a:rPr lang="en-US" altLang="zh-CN" sz="1800"/>
              <a:t>automatically terminated</a:t>
            </a:r>
            <a:r>
              <a:rPr lang="en-US" altLang="zh-CN" sz="1800" smtClean="0"/>
              <a:t>. </a:t>
            </a:r>
            <a:endParaRPr lang="en-US" altLang="zh-CN" sz="1800"/>
          </a:p>
          <a:p>
            <a:pPr marL="744855" lvl="1" indent="-287655">
              <a:buFont typeface="Wingdings" panose="05000000000000000000" pitchFamily="2" charset="2"/>
              <a:buChar char="q"/>
            </a:pPr>
            <a:r>
              <a:rPr lang="en-US" altLang="zh-CN" sz="1800"/>
              <a:t>Either side of a </a:t>
            </a:r>
            <a:r>
              <a:rPr lang="en-US" altLang="zh-CN" sz="1800" smtClean="0"/>
              <a:t>pairwise </a:t>
            </a:r>
            <a:r>
              <a:rPr lang="en-US" altLang="zh-CN" sz="1800"/>
              <a:t>sensing session can initiate a sensing session termination </a:t>
            </a:r>
            <a:r>
              <a:rPr lang="en-US" altLang="zh-CN" sz="1800" smtClean="0"/>
              <a:t>procedure, by sending a </a:t>
            </a:r>
            <a:r>
              <a:rPr lang="en-US" altLang="zh-CN" sz="1800"/>
              <a:t>sensing session termination </a:t>
            </a:r>
            <a:r>
              <a:rPr lang="en-US" altLang="zh-CN" sz="1800" smtClean="0"/>
              <a:t>frame.</a:t>
            </a:r>
          </a:p>
          <a:p>
            <a:pPr marL="744855" lvl="1" indent="-287655">
              <a:buFont typeface="Wingdings" panose="05000000000000000000" pitchFamily="2" charset="2"/>
              <a:buChar char="q"/>
            </a:pPr>
            <a:r>
              <a:rPr lang="en-US" altLang="zh-CN" sz="1800" smtClean="0"/>
              <a:t>After </a:t>
            </a:r>
            <a:r>
              <a:rPr lang="en-US" altLang="zh-CN" sz="1800"/>
              <a:t>a </a:t>
            </a:r>
            <a:r>
              <a:rPr lang="en-US" altLang="zh-CN" sz="1800" smtClean="0"/>
              <a:t>sensing </a:t>
            </a:r>
            <a:r>
              <a:rPr lang="en-US" altLang="zh-CN" sz="1800"/>
              <a:t>session for </a:t>
            </a:r>
            <a:r>
              <a:rPr lang="en-US" altLang="zh-CN" sz="1800" smtClean="0"/>
              <a:t>a &lt;STA</a:t>
            </a:r>
            <a:r>
              <a:rPr lang="en-US" altLang="zh-CN" sz="1800"/>
              <a:t>, AP&gt; </a:t>
            </a:r>
            <a:r>
              <a:rPr lang="en-US" altLang="zh-CN" sz="1800" smtClean="0"/>
              <a:t>pair is </a:t>
            </a:r>
            <a:r>
              <a:rPr lang="en-US" altLang="zh-CN" sz="1800"/>
              <a:t>terminated, all the measurement setups for the same &lt;STA, AP</a:t>
            </a:r>
            <a:r>
              <a:rPr lang="en-US" altLang="zh-CN" sz="1800" smtClean="0"/>
              <a:t>&gt; pair </a:t>
            </a:r>
            <a:r>
              <a:rPr lang="en-US" altLang="zh-CN" sz="1800"/>
              <a:t>are also terminated</a:t>
            </a:r>
            <a:r>
              <a:rPr lang="en-US" altLang="zh-CN" sz="1800" smtClean="0"/>
              <a:t>.</a:t>
            </a:r>
          </a:p>
          <a:p>
            <a:pPr marL="744855" lvl="1" indent="-287655">
              <a:buFont typeface="Wingdings" panose="05000000000000000000" pitchFamily="2" charset="2"/>
              <a:buChar char="q"/>
            </a:pPr>
            <a:r>
              <a:rPr lang="en-US" altLang="zh-CN" sz="1800"/>
              <a:t>Termination of </a:t>
            </a:r>
            <a:r>
              <a:rPr lang="en-US" altLang="zh-CN" sz="1800" smtClean="0"/>
              <a:t>one sensing session does not </a:t>
            </a:r>
            <a:r>
              <a:rPr lang="en-US" altLang="zh-CN" sz="1800"/>
              <a:t>impact </a:t>
            </a:r>
            <a:r>
              <a:rPr lang="en-US" altLang="zh-CN" sz="1800" smtClean="0"/>
              <a:t>the </a:t>
            </a:r>
            <a:r>
              <a:rPr lang="en-US" altLang="zh-CN" sz="1800"/>
              <a:t>activity </a:t>
            </a:r>
            <a:r>
              <a:rPr lang="en-US" altLang="zh-CN" sz="1800" smtClean="0"/>
              <a:t>of another sensing session.</a:t>
            </a:r>
            <a:endParaRPr lang="en-US" altLang="zh-CN" sz="18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/>
          </a:p>
          <a:p>
            <a:endParaRPr lang="en-US" altLang="zh-CN" sz="1800"/>
          </a:p>
          <a:p>
            <a:pPr lvl="1"/>
            <a:endParaRPr lang="en-US" altLang="zh-CN" sz="18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/>
              <a:t>Y/N/A </a:t>
            </a:r>
            <a:endParaRPr lang="ko-KR" altLang="en-US" sz="18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1212747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/>
              <a:t>Do you agree to add the following into 11bf SFD? </a:t>
            </a:r>
            <a:r>
              <a:rPr lang="en-US" sz="180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744855" lvl="1" indent="-287655">
              <a:buFont typeface="Wingdings" panose="05000000000000000000" pitchFamily="2" charset="2"/>
              <a:buChar char="q"/>
            </a:pPr>
            <a:r>
              <a:rPr lang="en-US" altLang="zh-CN" sz="1800" smtClean="0">
                <a:solidFill>
                  <a:srgbClr val="000000"/>
                </a:solidFill>
              </a:rPr>
              <a:t>The sensing session termination frame is a Public Action frame with a sensing subtype and a reason code, the format is shown as the figure in slide 6.</a:t>
            </a:r>
          </a:p>
          <a:p>
            <a:pPr lvl="1"/>
            <a:endParaRPr lang="en-US" altLang="zh-CN" sz="1800">
              <a:solidFill>
                <a:srgbClr val="000000"/>
              </a:solidFill>
            </a:endParaRPr>
          </a:p>
          <a:p>
            <a:pPr marL="287655" indent="-287655">
              <a:buFont typeface="Wingdings" panose="05000000000000000000" pitchFamily="2" charset="2"/>
              <a:buChar char="q"/>
            </a:pPr>
            <a:endParaRPr lang="en-US" altLang="ko-KR" sz="1800" b="1"/>
          </a:p>
          <a:p>
            <a:pPr marL="287655" indent="-287655">
              <a:buFont typeface="Wingdings" panose="05000000000000000000" pitchFamily="2" charset="2"/>
              <a:buChar char="q"/>
            </a:pPr>
            <a:endParaRPr lang="en-US" altLang="zh-CN" sz="1800" b="1"/>
          </a:p>
          <a:p>
            <a:pPr marL="287655" indent="-287655">
              <a:buFont typeface="Wingdings" panose="05000000000000000000" pitchFamily="2" charset="2"/>
              <a:buChar char="q"/>
            </a:pPr>
            <a:endParaRPr lang="en-US" altLang="zh-CN" sz="1800" b="1"/>
          </a:p>
          <a:p>
            <a:pPr marL="287655" indent="-287655">
              <a:buFont typeface="Wingdings" panose="05000000000000000000" pitchFamily="2" charset="2"/>
              <a:buChar char="q"/>
            </a:pPr>
            <a:endParaRPr lang="en-US" altLang="zh-CN" sz="1800"/>
          </a:p>
          <a:p>
            <a:pPr lvl="1"/>
            <a:endParaRPr lang="en-US" altLang="zh-CN" sz="18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/>
              <a:t>Y/N/A </a:t>
            </a:r>
            <a:endParaRPr lang="ko-KR" altLang="en-US" sz="18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460091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</a:t>
            </a:r>
            <a:r>
              <a:rPr lang="en-US" altLang="zh-CN" b="0"/>
              <a:t>] 11-21-0504-03-00bf-specification-framework-for-tgbf</a:t>
            </a:r>
          </a:p>
          <a:p>
            <a:pPr marL="0" indent="0">
              <a:buNone/>
            </a:pPr>
            <a:r>
              <a:rPr lang="en-US" altLang="zh-CN" b="0"/>
              <a:t>[2] 11-21-1828-02-00bf-mesurement-setup-frame-formats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5765</TotalTime>
  <Words>577</Words>
  <Application>Microsoft Office PowerPoint</Application>
  <PresentationFormat>全屏显示(4:3)</PresentationFormat>
  <Paragraphs>90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맑은 고딕</vt:lpstr>
      <vt:lpstr>맑은 고딕</vt:lpstr>
      <vt:lpstr>MS PGothic</vt:lpstr>
      <vt:lpstr>Arial</vt:lpstr>
      <vt:lpstr>Calibri</vt:lpstr>
      <vt:lpstr>Times New Roman</vt:lpstr>
      <vt:lpstr>Wingdings</vt:lpstr>
      <vt:lpstr>802-11-Submission</vt:lpstr>
      <vt:lpstr>Visio</vt:lpstr>
      <vt:lpstr>Discussion on Session Termination</vt:lpstr>
      <vt:lpstr>Introduction</vt:lpstr>
      <vt:lpstr>Discussion: how to terminate a sensing session</vt:lpstr>
      <vt:lpstr>Discussion: how to terminate a sensing session (Cont.) </vt:lpstr>
      <vt:lpstr>Discussion: Explicit Termination Procedure</vt:lpstr>
      <vt:lpstr>Discussion: Sensing Session Termination Frame Format</vt:lpstr>
      <vt:lpstr>SP 1</vt:lpstr>
      <vt:lpstr>SP 2</vt:lpstr>
      <vt:lpstr>Reference</vt:lpstr>
    </vt:vector>
  </TitlesOfParts>
  <Company>Marvell Semiconductor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4134</cp:revision>
  <cp:lastPrinted>2014-11-04T15:04:00Z</cp:lastPrinted>
  <dcterms:created xsi:type="dcterms:W3CDTF">2007-04-17T18:10:00Z</dcterms:created>
  <dcterms:modified xsi:type="dcterms:W3CDTF">2021-11-29T08:37:29Z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