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9" r:id="rId2"/>
    <p:sldId id="611" r:id="rId3"/>
    <p:sldId id="644" r:id="rId4"/>
    <p:sldId id="658" r:id="rId5"/>
    <p:sldId id="682" r:id="rId6"/>
    <p:sldId id="676" r:id="rId7"/>
    <p:sldId id="677" r:id="rId8"/>
    <p:sldId id="678" r:id="rId9"/>
    <p:sldId id="683" r:id="rId10"/>
    <p:sldId id="685" r:id="rId11"/>
    <p:sldId id="684" r:id="rId12"/>
    <p:sldId id="651" r:id="rId13"/>
    <p:sldId id="673" r:id="rId14"/>
    <p:sldId id="671" r:id="rId15"/>
    <p:sldId id="679" r:id="rId16"/>
    <p:sldId id="668" r:id="rId17"/>
    <p:sldId id="680" r:id="rId18"/>
    <p:sldId id="670" r:id="rId19"/>
    <p:sldId id="669" r:id="rId20"/>
    <p:sldId id="675" r:id="rId21"/>
    <p:sldId id="645" r:id="rId22"/>
    <p:sldId id="674" r:id="rId23"/>
    <p:sldId id="686" r:id="rId24"/>
    <p:sldId id="681" r:id="rId25"/>
    <p:sldId id="312" r:id="rId26"/>
    <p:sldId id="656" r:id="rId27"/>
    <p:sldId id="662" r:id="rId28"/>
    <p:sldId id="664" r:id="rId29"/>
    <p:sldId id="665" r:id="rId30"/>
    <p:sldId id="666" r:id="rId31"/>
    <p:sldId id="667" r:id="rId32"/>
    <p:sldId id="672" r:id="rId33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3AEBD86-3ECF-4058-BBE4-AB74BF49A0CE}">
          <p14:sldIdLst>
            <p14:sldId id="269"/>
            <p14:sldId id="611"/>
            <p14:sldId id="644"/>
            <p14:sldId id="658"/>
            <p14:sldId id="682"/>
          </p14:sldIdLst>
        </p14:section>
        <p14:section name="A-STA" id="{64721EBB-F1F5-4700-8A0C-F5D2C5F30BBA}">
          <p14:sldIdLst>
            <p14:sldId id="676"/>
            <p14:sldId id="677"/>
            <p14:sldId id="678"/>
          </p14:sldIdLst>
        </p14:section>
        <p14:section name="U-STA" id="{F7411F61-CF75-4E34-BE5C-71A152A43076}">
          <p14:sldIdLst>
            <p14:sldId id="683"/>
            <p14:sldId id="685"/>
            <p14:sldId id="684"/>
            <p14:sldId id="651"/>
            <p14:sldId id="673"/>
            <p14:sldId id="671"/>
            <p14:sldId id="679"/>
            <p14:sldId id="668"/>
            <p14:sldId id="680"/>
            <p14:sldId id="670"/>
            <p14:sldId id="669"/>
            <p14:sldId id="675"/>
            <p14:sldId id="645"/>
            <p14:sldId id="674"/>
            <p14:sldId id="686"/>
            <p14:sldId id="681"/>
            <p14:sldId id="312"/>
          </p14:sldIdLst>
        </p14:section>
        <p14:section name="backup: Option 1" id="{9180BE8D-F93F-4659-BFE7-70B426CBB062}">
          <p14:sldIdLst>
            <p14:sldId id="656"/>
            <p14:sldId id="662"/>
            <p14:sldId id="664"/>
            <p14:sldId id="665"/>
            <p14:sldId id="666"/>
            <p14:sldId id="667"/>
            <p14:sldId id="6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ochaoming" initials="luo" lastIdx="1" clrIdx="0">
    <p:extLst>
      <p:ext uri="{19B8F6BF-5375-455C-9EA6-DF929625EA0E}">
        <p15:presenceInfo xmlns:p15="http://schemas.microsoft.com/office/powerpoint/2012/main" userId="luochaom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8BE1FF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4660"/>
  </p:normalViewPr>
  <p:slideViewPr>
    <p:cSldViewPr>
      <p:cViewPr varScale="1">
        <p:scale>
          <a:sx n="67" d="100"/>
          <a:sy n="67" d="100"/>
        </p:scale>
        <p:origin x="974" y="51"/>
      </p:cViewPr>
      <p:guideLst>
        <p:guide orient="horz" pos="2160"/>
        <p:guide pos="2853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04" y="-132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6247" y="8982075"/>
            <a:ext cx="146200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Chaoming Luo (OPPO)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33E08E1E-6EC7-4C1A-A5A7-331760B4307E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729311" y="8983147"/>
            <a:ext cx="1461939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A4C469B6-0354-4D64-BCEB-6541BE9EF06F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0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doc.: IEEE 802.11-15/0496r1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May 2015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/>
              <a:t>Edward Au (Marvell Semiconductor)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25A8AF81-4441-4602-A932-2E89D75D88E0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58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92B35B7-A9DF-4AE0-90F3-BD9FCD6361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4A696A0-C84D-41CA-B897-D54EDAEB7A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FF88134-36A3-492E-B6B5-2F4703E767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A943724-5DA9-4183-9894-2B800CB492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E78D52-B4C3-4C54-8879-630EF7253A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311B223-DD3A-4F48-9311-03A92196BF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AA79A68-64D1-4CCC-816B-FF3FB7B89A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F617D86-5CEF-4A7A-8BBC-1BE5E3A2734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C5EEBB6-A40D-4F9D-A461-8A01C53D5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8312614-8984-45B0-BDA0-077279777C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2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/>
            </a:lvl1pPr>
          </a:lstStyle>
          <a:p>
            <a:r>
              <a:rPr lang="en-US" altLang="en-US"/>
              <a:t>Slide </a:t>
            </a:r>
            <a:fld id="{6F1F6262-6948-42CD-BF7B-D2CB9D8BADE4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881118" y="332601"/>
            <a:ext cx="577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 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751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doc.: </a:t>
            </a:r>
            <a:r>
              <a:rPr lang="en-US" altLang="en-US" sz="1800" b="1"/>
              <a:t>IEEE 802.11-21/1934r8</a:t>
            </a:r>
            <a:endParaRPr lang="en-US" altLang="en-US" sz="1800" b="1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660875" y="304800"/>
            <a:ext cx="3301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 indent="0" algn="l"/>
            <a:r>
              <a:rPr lang="en-US" altLang="zh-CN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July </a:t>
            </a:r>
            <a:r>
              <a:rPr lang="en-US" altLang="en-US" sz="1800" b="1" dirty="0"/>
              <a:t>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0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Visio_Drawing18.vsdx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Visio_Drawing3.vsdx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53ABCD13-380B-4CB5-B9B1-96CEC68A8A42}" type="slidenum">
              <a:rPr lang="en-US" altLang="en-US" sz="1200" b="0" dirty="0" smtClean="0"/>
              <a:t>1</a:t>
            </a:fld>
            <a:endParaRPr lang="en-US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Discussion on Session Setup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51038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Date:</a:t>
            </a:r>
            <a:r>
              <a:rPr lang="en-US" altLang="en-US" sz="2000" b="0" dirty="0">
                <a:cs typeface="Arial" panose="020B0604020202020204" pitchFamily="34" charset="0"/>
              </a:rPr>
              <a:t> 2022-7-25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85800" y="235235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Authors:</a:t>
            </a:r>
            <a:endParaRPr lang="en-US" altLang="en-US"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>
                <a:sym typeface="+mn-ea"/>
              </a:rPr>
              <a:t>Chaoming Luo </a:t>
            </a:r>
            <a:r>
              <a:rPr lang="en-US" altLang="ko-KR" dirty="0">
                <a:sym typeface="+mn-ea"/>
              </a:rPr>
              <a:t>(OPPO)</a:t>
            </a:r>
            <a:endParaRPr lang="zh-CN" altLang="en-US"/>
          </a:p>
        </p:txBody>
      </p:sp>
      <p:graphicFrame>
        <p:nvGraphicFramePr>
          <p:cNvPr id="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68875"/>
              </p:ext>
            </p:extLst>
          </p:nvPr>
        </p:nvGraphicFramePr>
        <p:xfrm>
          <a:off x="685800" y="2880360"/>
          <a:ext cx="7858124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3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Chaoming Luo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SG" alt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altLang="ko-KR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OPPO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luochaoming@oppo.com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Lei Huang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Pei Zhou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state machine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10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73580"/>
              </p:ext>
            </p:extLst>
          </p:nvPr>
        </p:nvGraphicFramePr>
        <p:xfrm>
          <a:off x="-134938" y="1306286"/>
          <a:ext cx="9490075" cy="288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" name="Visio" r:id="rId3" imgW="13209796" imgH="4022257" progId="Visio.Drawing.15">
                  <p:embed/>
                </p:oleObj>
              </mc:Choice>
              <mc:Fallback>
                <p:oleObj name="Visio" r:id="rId3" imgW="13209796" imgH="40222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4938" y="1306286"/>
                        <a:ext cx="9490075" cy="2887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BCEC1453-C8EA-415E-87D1-A8160457E5E9}"/>
              </a:ext>
            </a:extLst>
          </p:cNvPr>
          <p:cNvSpPr/>
          <p:nvPr/>
        </p:nvSpPr>
        <p:spPr>
          <a:xfrm>
            <a:off x="190500" y="4194065"/>
            <a:ext cx="8877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Frame exchange timer 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T1: </a:t>
            </a: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applies to A-STA and U-STA, including the exchange of MS-Q/MS-REQ, MS-REQ/MS-RESP.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U-STA inactivity timer 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:  T2 &gt;= T4, T2 is a singleton between an U-STA and an 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U-STA comeback timer 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:  T3 &gt;= T4, T3 is a singleton between an U-STA and an 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MS expiration timer 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: reset on each instance of this MS, the value may be different for each MS.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implied in D0.1 as “</a:t>
            </a:r>
            <a:r>
              <a:rPr lang="en-US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Expiration of the predefined inactivity time may terminate the sensing measurement setup. (Detailed protocol is TBD.)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7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active and inactive state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11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304800" y="1095114"/>
            <a:ext cx="8839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dirty="0"/>
              <a:t> Inactive state for sensing: </a:t>
            </a:r>
            <a:r>
              <a:rPr lang="en-US" altLang="zh-CN" sz="1800" kern="0" dirty="0"/>
              <a:t>T2 is NOT running, T3 may be running.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dirty="0"/>
              <a:t> Examples of inactive state: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U-STA never sends MS Query (so no TB MS) and MS Request (so no non-TB MS) 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U-STA never sends MS Query (so no TB MS) and all non-TB MS get terminated.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T3 started by MS Request with ‘comeback=1’, and the first TB MS has not been initiated yet.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All MSs get terminated and T2 expired.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dirty="0"/>
              <a:t> Active state for sensing: </a:t>
            </a:r>
            <a:r>
              <a:rPr lang="en-US" altLang="zh-CN" sz="1800" kern="0" dirty="0"/>
              <a:t>T2 is running, T3 may be running.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dirty="0"/>
              <a:t> </a:t>
            </a:r>
            <a:r>
              <a:rPr lang="en-US" altLang="zh-CN" sz="1800" b="1" kern="0" dirty="0"/>
              <a:t>Examples of active state: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The first non-TB MS succeeds.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The first TB MS succeeds.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One measurement instance is running.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T3 started by TF Poll with ‘comeback=1’, at least one MS has not been terminated.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All MSs get terminated and T2 has not expired.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dirty="0"/>
              <a:t> </a:t>
            </a:r>
            <a:r>
              <a:rPr lang="en-US" altLang="zh-CN" sz="1800" kern="0" dirty="0"/>
              <a:t>When the U-STA </a:t>
            </a:r>
            <a:r>
              <a:rPr lang="en-US" altLang="zh-CN" sz="1800" b="1" kern="0" dirty="0"/>
              <a:t>transits</a:t>
            </a:r>
            <a:r>
              <a:rPr lang="en-US" altLang="zh-CN" sz="1800" kern="0" dirty="0"/>
              <a:t> from active to inactive state in sensing, both sides clean up the UID of the U-STA and the cached capability information of the peer</a:t>
            </a:r>
            <a:r>
              <a:rPr lang="en-US" altLang="zh-CN" sz="1800" b="1" kern="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dirty="0"/>
              <a:t> </a:t>
            </a:r>
            <a:r>
              <a:rPr lang="en-US" altLang="zh-CN" sz="1800" b="1" kern="0" dirty="0"/>
              <a:t>In</a:t>
            </a:r>
            <a:r>
              <a:rPr lang="en-US" altLang="zh-CN" sz="1800" kern="0" dirty="0"/>
              <a:t> the inactive state, when T3 expires, both sides clean up the cached capability information of the peer</a:t>
            </a:r>
            <a:r>
              <a:rPr lang="en-US" altLang="zh-CN" sz="1800" b="1" kern="0" dirty="0"/>
              <a:t>.</a:t>
            </a:r>
            <a:endParaRPr lang="en-US" altLang="zh-CN" sz="1800" kern="0" dirty="0"/>
          </a:p>
          <a:p>
            <a:pPr lvl="1"/>
            <a:endParaRPr lang="en-US" altLang="zh-CN" sz="1800" kern="0" dirty="0"/>
          </a:p>
        </p:txBody>
      </p:sp>
    </p:spTree>
    <p:extLst>
      <p:ext uri="{BB962C8B-B14F-4D97-AF65-F5344CB8AC3E}">
        <p14:creationId xmlns:p14="http://schemas.microsoft.com/office/powerpoint/2010/main" val="42073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67595"/>
              </p:ext>
            </p:extLst>
          </p:nvPr>
        </p:nvGraphicFramePr>
        <p:xfrm>
          <a:off x="29085" y="1090966"/>
          <a:ext cx="6752715" cy="565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1" name="Visio" r:id="rId3" imgW="9067755" imgH="7598280" progId="Visio.Drawing.15">
                  <p:embed/>
                </p:oleObj>
              </mc:Choice>
              <mc:Fallback>
                <p:oleObj name="Visio" r:id="rId3" imgW="9067755" imgH="75982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5" y="1090966"/>
                        <a:ext cx="6752715" cy="5658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TB MS case 1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12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81001" y="4343400"/>
            <a:ext cx="5714999" cy="1066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81000" y="1524000"/>
            <a:ext cx="5715000" cy="2590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635865" y="1910094"/>
            <a:ext cx="2564119" cy="1304710"/>
          </a:xfrm>
          <a:prstGeom prst="wedgeRoundRectCallout">
            <a:avLst>
              <a:gd name="adj1" fmla="val -68948"/>
              <a:gd name="adj2" fmla="val 1746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chemeClr val="tx2"/>
                </a:solidFill>
              </a:rPr>
              <a:t>MS Query </a:t>
            </a:r>
            <a:r>
              <a:rPr lang="en-US" altLang="zh-CN" sz="1600" b="1">
                <a:solidFill>
                  <a:srgbClr val="FF0000"/>
                </a:solidFill>
              </a:rPr>
              <a:t>shall</a:t>
            </a:r>
            <a:r>
              <a:rPr lang="en-US" altLang="zh-CN" sz="1600">
                <a:solidFill>
                  <a:schemeClr val="tx2"/>
                </a:solidFill>
              </a:rPr>
              <a:t> carry the U-STA’s sensing capability since the AP needs the information in order to initiate a TB MS.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7060192" y="5664521"/>
            <a:ext cx="1931408" cy="535844"/>
          </a:xfrm>
          <a:prstGeom prst="wedgeRoundRectCallout">
            <a:avLst>
              <a:gd name="adj1" fmla="val -70888"/>
              <a:gd name="adj2" fmla="val -17226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/>
              <a:t>T2 starts when MS succeeds.</a:t>
            </a:r>
          </a:p>
        </p:txBody>
      </p:sp>
      <p:sp>
        <p:nvSpPr>
          <p:cNvPr id="19" name="圆角矩形标注 18"/>
          <p:cNvSpPr/>
          <p:nvPr/>
        </p:nvSpPr>
        <p:spPr bwMode="auto">
          <a:xfrm>
            <a:off x="6800022" y="4151491"/>
            <a:ext cx="2171700" cy="390089"/>
          </a:xfrm>
          <a:prstGeom prst="wedgeRoundRectCallout">
            <a:avLst>
              <a:gd name="adj1" fmla="val -67181"/>
              <a:gd name="adj2" fmla="val -190873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/>
              <a:t>PASN may be excuted.</a:t>
            </a:r>
            <a:endParaRPr kumimoji="0" lang="en-US" sz="16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7060192" y="3273991"/>
            <a:ext cx="1931408" cy="557841"/>
          </a:xfrm>
          <a:prstGeom prst="wedgeRoundRectCallout">
            <a:avLst>
              <a:gd name="adj1" fmla="val -181883"/>
              <a:gd name="adj2" fmla="val -113464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chemeClr val="tx2"/>
                </a:solidFill>
              </a:rPr>
              <a:t>I need you to join my MS.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 bwMode="auto">
          <a:xfrm>
            <a:off x="7101522" y="4600767"/>
            <a:ext cx="1931408" cy="889158"/>
          </a:xfrm>
          <a:prstGeom prst="wedgeRoundRectCallout">
            <a:avLst>
              <a:gd name="adj1" fmla="val -100117"/>
              <a:gd name="adj2" fmla="val -29745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rgbClr val="FF0000"/>
                </a:solidFill>
              </a:rPr>
              <a:t>AP </a:t>
            </a:r>
            <a:r>
              <a:rPr lang="en-US" altLang="zh-CN" sz="1600"/>
              <a:t>may initiates the first MS before T1 expires.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6347064" y="1346781"/>
            <a:ext cx="2926873" cy="5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dirty="0"/>
              <a:t>U-STA inactivity timer T2</a:t>
            </a:r>
            <a:r>
              <a:rPr lang="en-US" altLang="zh-CN" sz="1800" b="0" kern="0" dirty="0"/>
              <a:t>: see  slide 9.</a:t>
            </a:r>
          </a:p>
        </p:txBody>
      </p:sp>
    </p:spTree>
    <p:extLst>
      <p:ext uri="{BB962C8B-B14F-4D97-AF65-F5344CB8AC3E}">
        <p14:creationId xmlns:p14="http://schemas.microsoft.com/office/powerpoint/2010/main" val="133100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945877"/>
              </p:ext>
            </p:extLst>
          </p:nvPr>
        </p:nvGraphicFramePr>
        <p:xfrm>
          <a:off x="533400" y="1119477"/>
          <a:ext cx="5562600" cy="581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0" name="Visio" r:id="rId3" imgW="9122286" imgH="9535930" progId="Visio.Drawing.15">
                  <p:embed/>
                </p:oleObj>
              </mc:Choice>
              <mc:Fallback>
                <p:oleObj name="Visio" r:id="rId3" imgW="9122286" imgH="953593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119477"/>
                        <a:ext cx="5562600" cy="5814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TB MS case 2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13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609599" y="4953000"/>
            <a:ext cx="5791201" cy="9144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 bwMode="auto">
          <a:xfrm>
            <a:off x="6418943" y="2827791"/>
            <a:ext cx="2743200" cy="800177"/>
          </a:xfrm>
          <a:prstGeom prst="wedgeRoundRectCallout">
            <a:avLst>
              <a:gd name="adj1" fmla="val -143474"/>
              <a:gd name="adj2" fmla="val 126822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No, I don’t need you now, but please comeback later.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943856" y="4962019"/>
            <a:ext cx="1931408" cy="584358"/>
          </a:xfrm>
          <a:prstGeom prst="wedgeRoundRectCallout">
            <a:avLst>
              <a:gd name="adj1" fmla="val -78953"/>
              <a:gd name="adj2" fmla="val 47730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rgbClr val="FF0000"/>
                </a:solidFill>
              </a:rPr>
              <a:t>AP </a:t>
            </a:r>
            <a:r>
              <a:rPr lang="en-US" altLang="zh-CN" sz="1600"/>
              <a:t>may initiates the first MS.</a:t>
            </a:r>
          </a:p>
        </p:txBody>
      </p:sp>
      <p:sp>
        <p:nvSpPr>
          <p:cNvPr id="13" name="圆角矩形标注 12"/>
          <p:cNvSpPr/>
          <p:nvPr/>
        </p:nvSpPr>
        <p:spPr bwMode="auto">
          <a:xfrm>
            <a:off x="6827520" y="3769889"/>
            <a:ext cx="2164080" cy="1097793"/>
          </a:xfrm>
          <a:prstGeom prst="wedgeRoundRectCallout">
            <a:avLst>
              <a:gd name="adj1" fmla="val -111997"/>
              <a:gd name="adj2" fmla="val 39821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U-STA may resend MS Query frame at least once before </a:t>
            </a:r>
            <a:r>
              <a:rPr lang="en-US" sz="1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expires.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6064727" y="1600201"/>
            <a:ext cx="292687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dirty="0"/>
              <a:t>U-STA comeback timer T3</a:t>
            </a:r>
            <a:r>
              <a:rPr lang="en-US" altLang="zh-CN" sz="1800" b="0" kern="0" dirty="0"/>
              <a:t>: see slide 9.</a:t>
            </a:r>
          </a:p>
        </p:txBody>
      </p:sp>
      <p:sp>
        <p:nvSpPr>
          <p:cNvPr id="18" name="圆角矩形标注 17"/>
          <p:cNvSpPr/>
          <p:nvPr/>
        </p:nvSpPr>
        <p:spPr bwMode="auto">
          <a:xfrm>
            <a:off x="7060192" y="5663662"/>
            <a:ext cx="1931408" cy="535844"/>
          </a:xfrm>
          <a:prstGeom prst="wedgeRoundRectCallout">
            <a:avLst>
              <a:gd name="adj1" fmla="val -100572"/>
              <a:gd name="adj2" fmla="val 4642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/>
              <a:t>T2 starts when MS succeeds.</a:t>
            </a:r>
          </a:p>
        </p:txBody>
      </p:sp>
    </p:spTree>
    <p:extLst>
      <p:ext uri="{BB962C8B-B14F-4D97-AF65-F5344CB8AC3E}">
        <p14:creationId xmlns:p14="http://schemas.microsoft.com/office/powerpoint/2010/main" val="172798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TB MS case 3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14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52400" y="1093966"/>
            <a:ext cx="8969734" cy="7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If the AP does not want the U-STA when it receives the MS Query,  it may kick the U-STA out.</a:t>
            </a: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553200" y="4987851"/>
            <a:ext cx="2362200" cy="954163"/>
          </a:xfrm>
          <a:prstGeom prst="wedgeRoundRectCallout">
            <a:avLst>
              <a:gd name="adj1" fmla="val -105215"/>
              <a:gd name="adj2" fmla="val -61074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 don’t need you now, e.g., I’ve already got the right guy.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17554"/>
              </p:ext>
            </p:extLst>
          </p:nvPr>
        </p:nvGraphicFramePr>
        <p:xfrm>
          <a:off x="987424" y="1495335"/>
          <a:ext cx="6205538" cy="500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7" name="Visio" r:id="rId3" imgW="8915462" imgH="7195538" progId="Visio.Drawing.15">
                  <p:embed/>
                </p:oleObj>
              </mc:Choice>
              <mc:Fallback>
                <p:oleObj name="Visio" r:id="rId3" imgW="8915462" imgH="719553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424" y="1495335"/>
                        <a:ext cx="6205538" cy="5009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61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TB MS case 4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15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圆角矩形标注 15"/>
          <p:cNvSpPr/>
          <p:nvPr/>
        </p:nvSpPr>
        <p:spPr bwMode="auto">
          <a:xfrm>
            <a:off x="6384175" y="2496305"/>
            <a:ext cx="2743200" cy="800177"/>
          </a:xfrm>
          <a:prstGeom prst="wedgeRoundRectCallout">
            <a:avLst>
              <a:gd name="adj1" fmla="val -113843"/>
              <a:gd name="adj2" fmla="val 204489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No, I don’t need you now, but please comeback later.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878552" y="4572000"/>
            <a:ext cx="2083808" cy="1423052"/>
          </a:xfrm>
          <a:prstGeom prst="wedgeRoundRectCallout">
            <a:avLst>
              <a:gd name="adj1" fmla="val -67809"/>
              <a:gd name="adj2" fmla="val 30391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It’s possible that U-STA may go away and never comeback.</a:t>
            </a:r>
          </a:p>
          <a:p>
            <a:pPr eaLnBrk="0" hangingPunct="0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So the 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 expires and resources get released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99297"/>
              </p:ext>
            </p:extLst>
          </p:nvPr>
        </p:nvGraphicFramePr>
        <p:xfrm>
          <a:off x="228600" y="1212332"/>
          <a:ext cx="6484938" cy="516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4" name="Visio" r:id="rId3" imgW="9035234" imgH="7195538" progId="Visio.Drawing.15">
                  <p:embed/>
                </p:oleObj>
              </mc:Choice>
              <mc:Fallback>
                <p:oleObj name="Visio" r:id="rId3" imgW="9035234" imgH="719553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12332"/>
                        <a:ext cx="6484938" cy="5165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8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U-STA: TB MS case 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16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圆角矩形标注 10"/>
          <p:cNvSpPr/>
          <p:nvPr/>
        </p:nvSpPr>
        <p:spPr bwMode="auto">
          <a:xfrm>
            <a:off x="7070890" y="1735084"/>
            <a:ext cx="1997765" cy="1946487"/>
          </a:xfrm>
          <a:prstGeom prst="wedgeRoundRectCallout">
            <a:avLst>
              <a:gd name="adj1" fmla="val -106587"/>
              <a:gd name="adj2" fmla="val -1023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Please comeback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and send me an MS Query after this instance, I may initiate a frame exchange with you.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52400" y="1093966"/>
            <a:ext cx="8839200" cy="86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If the AP want to initiate a </a:t>
            </a:r>
            <a:r>
              <a:rPr lang="en-US" altLang="zh-CN" sz="1800" b="0" kern="0">
                <a:solidFill>
                  <a:srgbClr val="FF0000"/>
                </a:solidFill>
              </a:rPr>
              <a:t>yet another MS </a:t>
            </a:r>
            <a:r>
              <a:rPr lang="en-US" altLang="zh-CN" sz="1800" b="0" kern="0"/>
              <a:t>or terminate existing MS or terminate the session with the U-STA, it may carry the indication in the Polling TF within a measurement instance.  </a:t>
            </a:r>
            <a:endParaRPr lang="en-US" altLang="zh-CN" sz="1800" b="0" i="1" kern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7160030" y="4176571"/>
            <a:ext cx="1905000" cy="1170761"/>
          </a:xfrm>
          <a:prstGeom prst="wedgeRoundRectCallout">
            <a:avLst>
              <a:gd name="adj1" fmla="val -88034"/>
              <a:gd name="adj2" fmla="val -12587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Measurment instance of MS 1, it also causes reset of T2.  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7281674" y="5715000"/>
            <a:ext cx="1409617" cy="392745"/>
          </a:xfrm>
          <a:prstGeom prst="wedgeRoundRectCallout">
            <a:avLst>
              <a:gd name="adj1" fmla="val -141472"/>
              <a:gd name="adj2" fmla="val -185420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 new MS 2. 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189306"/>
              </p:ext>
            </p:extLst>
          </p:nvPr>
        </p:nvGraphicFramePr>
        <p:xfrm>
          <a:off x="533400" y="2053771"/>
          <a:ext cx="6203950" cy="427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1" name="Visio" r:id="rId3" imgW="9410611" imgH="6482399" progId="Visio.Drawing.15">
                  <p:embed/>
                </p:oleObj>
              </mc:Choice>
              <mc:Fallback>
                <p:oleObj name="Visio" r:id="rId3" imgW="9410611" imgH="648239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053771"/>
                        <a:ext cx="6203950" cy="4274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58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non-TB MS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4800" y="1093966"/>
            <a:ext cx="8686800" cy="7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If the U-STA wants to initiate a</a:t>
            </a:r>
            <a:r>
              <a:rPr lang="en-US" altLang="zh-CN" sz="1800" kern="0"/>
              <a:t> non-TB </a:t>
            </a:r>
            <a:r>
              <a:rPr lang="en-US" altLang="zh-CN" sz="1800" b="0" kern="0"/>
              <a:t>MS, it just send the MS Request. The AP does not need to know the sensing capabilities of the U-STA in this case.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6229799" y="2121818"/>
            <a:ext cx="2609401" cy="1334704"/>
          </a:xfrm>
          <a:prstGeom prst="wedgeRoundRectCallout">
            <a:avLst>
              <a:gd name="adj1" fmla="val -57024"/>
              <a:gd name="adj2" fmla="val 2533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Beacon and Probe Response </a:t>
            </a: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carry AP’s sensing capabilities, in case U-STA wants to be an initiator.</a:t>
            </a:r>
          </a:p>
        </p:txBody>
      </p:sp>
      <p:sp>
        <p:nvSpPr>
          <p:cNvPr id="13" name="圆角矩形标注 12"/>
          <p:cNvSpPr/>
          <p:nvPr/>
        </p:nvSpPr>
        <p:spPr bwMode="auto">
          <a:xfrm>
            <a:off x="7167562" y="3631615"/>
            <a:ext cx="1949273" cy="1062806"/>
          </a:xfrm>
          <a:prstGeom prst="wedgeRoundRectCallout">
            <a:avLst>
              <a:gd name="adj1" fmla="val -78976"/>
              <a:gd name="adj2" fmla="val -13761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It’s possible there are one or more MSs as shown in other slides.</a:t>
            </a:r>
          </a:p>
        </p:txBody>
      </p:sp>
      <p:sp>
        <p:nvSpPr>
          <p:cNvPr id="14" name="圆角矩形标注 13"/>
          <p:cNvSpPr/>
          <p:nvPr/>
        </p:nvSpPr>
        <p:spPr bwMode="auto">
          <a:xfrm>
            <a:off x="7062868" y="5235118"/>
            <a:ext cx="1949273" cy="1062806"/>
          </a:xfrm>
          <a:prstGeom prst="wedgeRoundRectCallout">
            <a:avLst>
              <a:gd name="adj1" fmla="val -105899"/>
              <a:gd name="adj2" fmla="val 28883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It’s possible there are one or more MSs as shown in other slides.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86447"/>
              </p:ext>
            </p:extLst>
          </p:nvPr>
        </p:nvGraphicFramePr>
        <p:xfrm>
          <a:off x="304800" y="1659080"/>
          <a:ext cx="6346825" cy="499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6" name="Visio" r:id="rId3" imgW="8964441" imgH="7059305" progId="Visio.Drawing.15">
                  <p:embed/>
                </p:oleObj>
              </mc:Choice>
              <mc:Fallback>
                <p:oleObj name="Visio" r:id="rId3" imgW="8964441" imgH="705930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659080"/>
                        <a:ext cx="6346825" cy="4998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66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81404"/>
              </p:ext>
            </p:extLst>
          </p:nvPr>
        </p:nvGraphicFramePr>
        <p:xfrm>
          <a:off x="-185738" y="1508125"/>
          <a:ext cx="7302501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4" name="Visio" r:id="rId3" imgW="9873240" imgH="6063372" progId="Visio.Drawing.15">
                  <p:embed/>
                </p:oleObj>
              </mc:Choice>
              <mc:Fallback>
                <p:oleObj name="Visio" r:id="rId3" imgW="9873240" imgH="606337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5738" y="1508125"/>
                        <a:ext cx="7302501" cy="448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U-STA: MS termination case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Case 1: The AP </a:t>
            </a:r>
            <a:r>
              <a:rPr lang="en-US" sz="1800" b="0"/>
              <a:t>may initiate termination of </a:t>
            </a:r>
            <a:r>
              <a:rPr lang="en-US" sz="1800"/>
              <a:t>one or more </a:t>
            </a:r>
            <a:r>
              <a:rPr lang="en-US" sz="1800" b="0"/>
              <a:t>sensing measurement setups. </a:t>
            </a:r>
            <a:endParaRPr lang="en-US" altLang="zh-CN" sz="1800" b="0" i="1" kern="0"/>
          </a:p>
          <a:p>
            <a:pPr>
              <a:buFont typeface="Wingdings" panose="05000000000000000000" pitchFamily="2" charset="2"/>
              <a:buChar char="q"/>
            </a:pPr>
            <a:endParaRPr lang="en-US" altLang="zh-CN" sz="1800" b="0" kern="0"/>
          </a:p>
        </p:txBody>
      </p:sp>
      <p:sp>
        <p:nvSpPr>
          <p:cNvPr id="10" name="圆角矩形标注 9"/>
          <p:cNvSpPr/>
          <p:nvPr/>
        </p:nvSpPr>
        <p:spPr bwMode="auto">
          <a:xfrm>
            <a:off x="6858000" y="1524000"/>
            <a:ext cx="2250104" cy="1650517"/>
          </a:xfrm>
          <a:prstGeom prst="wedgeRoundRectCallout">
            <a:avLst>
              <a:gd name="adj1" fmla="val -91243"/>
              <a:gd name="adj2" fmla="val 999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Please comeback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and send me an MS Query after the instance, I may initiate a frame exchange with you.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6477000" y="5211537"/>
            <a:ext cx="2362201" cy="682776"/>
          </a:xfrm>
          <a:prstGeom prst="wedgeRoundRectCallout">
            <a:avLst>
              <a:gd name="adj1" fmla="val -78417"/>
              <a:gd name="adj2" fmla="val -15189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Well, let’s terminate one or more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7118027" y="3598154"/>
            <a:ext cx="1905000" cy="1308842"/>
          </a:xfrm>
          <a:prstGeom prst="wedgeRoundRectCallout">
            <a:avLst>
              <a:gd name="adj1" fmla="val -80938"/>
              <a:gd name="adj2" fmla="val -99146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Measurment instance of MS 1, it also causes reset of T2.  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U-STA: MS termination case 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Case 1: An U-STA </a:t>
            </a:r>
            <a:r>
              <a:rPr lang="en-US" sz="1800" b="0"/>
              <a:t>may initiate termination of </a:t>
            </a:r>
            <a:r>
              <a:rPr lang="en-US" sz="1800"/>
              <a:t>one or more </a:t>
            </a:r>
            <a:r>
              <a:rPr lang="en-US" sz="1800" b="0"/>
              <a:t>sensing measurement setups. </a:t>
            </a:r>
            <a:endParaRPr lang="en-US" altLang="zh-CN" sz="1800" b="0" i="1" kern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23533"/>
              </p:ext>
            </p:extLst>
          </p:nvPr>
        </p:nvGraphicFramePr>
        <p:xfrm>
          <a:off x="287338" y="2087563"/>
          <a:ext cx="8539162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7" name="Visio" r:id="rId3" imgW="9753468" imgH="3603230" progId="Visio.Drawing.15">
                  <p:embed/>
                </p:oleObj>
              </mc:Choice>
              <mc:Fallback>
                <p:oleObj name="Visio" r:id="rId3" imgW="9753468" imgH="360323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338" y="2087563"/>
                        <a:ext cx="8539162" cy="315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86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00DFE-F453-4056-9D27-4C723CD3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2000" kern="1200" dirty="0">
                <a:solidFill>
                  <a:schemeClr val="tx2"/>
                </a:solidFill>
              </a:rPr>
              <a:t>The SFD states that </a:t>
            </a:r>
            <a:r>
              <a:rPr lang="en-US" altLang="zh-CN" sz="2000" dirty="0"/>
              <a:t>a sensing session is an agreement between a sensing initiator and a sensing responder to participate in a WLAN sensing procedure</a:t>
            </a:r>
            <a:r>
              <a:rPr lang="en-US" altLang="zh-CN" sz="2000" kern="1200" dirty="0">
                <a:solidFill>
                  <a:schemeClr val="tx2"/>
                </a:solidFill>
              </a:rPr>
              <a:t>. [1]</a:t>
            </a:r>
          </a:p>
          <a:p>
            <a:pPr algn="just"/>
            <a:endParaRPr lang="en-US" altLang="zh-CN" sz="20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2000" kern="1200" dirty="0">
                <a:solidFill>
                  <a:schemeClr val="tx2"/>
                </a:solidFill>
              </a:rPr>
              <a:t>This contribution discusses more about the detail of session setup procedure and frame formats.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20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7772399" cy="9144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 1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20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219036"/>
            <a:ext cx="9220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600" b="1" dirty="0"/>
              <a:t>Do you agree with the following? 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600" dirty="0"/>
              <a:t>An </a:t>
            </a:r>
            <a:r>
              <a:rPr lang="en-US" altLang="zh-CN" sz="1600" dirty="0"/>
              <a:t>unassociated STA (denoted as U-STA) </a:t>
            </a:r>
            <a:r>
              <a:rPr lang="en-US" altLang="ko-KR" sz="1600" dirty="0"/>
              <a:t>and an AP maintain a </a:t>
            </a:r>
            <a:r>
              <a:rPr lang="en-US" altLang="ko-KR" sz="1600" b="1" dirty="0"/>
              <a:t>state machine </a:t>
            </a:r>
            <a:r>
              <a:rPr lang="en-US" altLang="ko-KR" sz="1600" dirty="0"/>
              <a:t>as shown in slide 9.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An </a:t>
            </a:r>
            <a:r>
              <a:rPr lang="en-US" altLang="zh-CN" sz="1600" dirty="0"/>
              <a:t>associated STA (denoted as </a:t>
            </a:r>
            <a:r>
              <a:rPr lang="en-US" sz="1600" dirty="0"/>
              <a:t>A-STA) and an AP does NOT maintain the state machine shown in slide 9.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The timeout (value is TBD) used in the exchange of </a:t>
            </a:r>
            <a:r>
              <a:rPr lang="en-US" altLang="zh-CN" sz="1600" dirty="0"/>
              <a:t>measurement setup (denoted as MS) </a:t>
            </a:r>
            <a:r>
              <a:rPr lang="en-US" sz="1600" dirty="0"/>
              <a:t>Request and MS Response is named as </a:t>
            </a:r>
            <a:r>
              <a:rPr lang="en-US" sz="1600" b="1" dirty="0"/>
              <a:t>frame</a:t>
            </a:r>
            <a:r>
              <a:rPr lang="en-US" sz="1600" dirty="0"/>
              <a:t> </a:t>
            </a:r>
            <a:r>
              <a:rPr lang="en-US" altLang="zh-CN" sz="1600" b="1" dirty="0"/>
              <a:t>exchange</a:t>
            </a:r>
            <a:r>
              <a:rPr lang="en-US" sz="1600" b="1" dirty="0"/>
              <a:t> timeout T1</a:t>
            </a:r>
            <a:r>
              <a:rPr lang="en-US" sz="1600" dirty="0"/>
              <a:t>, which is also the time limit the AP shall respond the received MS Query with the MS Request. The U-STA does not wait for the MS Request for a longer time than T1 after it delivers the MS Query frame.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600" dirty="0"/>
              <a:t>An </a:t>
            </a:r>
            <a:r>
              <a:rPr lang="en-US" altLang="zh-CN" sz="1600" b="1" dirty="0"/>
              <a:t>U-STA</a:t>
            </a:r>
            <a:r>
              <a:rPr lang="en-US" altLang="zh-CN" sz="1600" dirty="0"/>
              <a:t> </a:t>
            </a:r>
            <a:r>
              <a:rPr lang="en-US" altLang="zh-CN" sz="1600" b="1" dirty="0"/>
              <a:t>inactivity timeout T2</a:t>
            </a:r>
            <a:r>
              <a:rPr lang="en-US" altLang="zh-CN" sz="1600" dirty="0"/>
              <a:t> is predefined (value is TBD), when which expires the U-STA is considered as inactive. Both the AP and U-STA maintain this inactivity timer locally. Both sides reset the timer when</a:t>
            </a:r>
          </a:p>
          <a:p>
            <a:pPr marL="1257300" lvl="2" indent="-342900">
              <a:buFont typeface="Wingdings" panose="05000000000000000000" pitchFamily="2" charset="2"/>
              <a:buChar char="l"/>
            </a:pPr>
            <a:r>
              <a:rPr lang="en-US" altLang="zh-CN" sz="1600" dirty="0"/>
              <a:t>an TB/non-TB MS between the AP and U-STA succeeds.</a:t>
            </a:r>
          </a:p>
          <a:p>
            <a:pPr marL="1257300" lvl="2" indent="-342900">
              <a:buFont typeface="Wingdings" panose="05000000000000000000" pitchFamily="2" charset="2"/>
              <a:buChar char="l"/>
            </a:pPr>
            <a:r>
              <a:rPr lang="en-US" altLang="zh-CN" sz="1600" dirty="0"/>
              <a:t>or the U-STA participates in a running measurement instance.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An </a:t>
            </a:r>
            <a:r>
              <a:rPr lang="en-US" sz="1600" b="1" dirty="0"/>
              <a:t>U-STA</a:t>
            </a:r>
            <a:r>
              <a:rPr lang="en-US" sz="1600" dirty="0"/>
              <a:t> </a:t>
            </a:r>
            <a:r>
              <a:rPr lang="en-US" sz="1600" b="1" dirty="0"/>
              <a:t>comeback timeout T3</a:t>
            </a:r>
            <a:r>
              <a:rPr lang="en-US" sz="1600" dirty="0"/>
              <a:t> is defined (value is TBD), before which expires the U-STA is expected to transmit an MS Query frame at least once. Both the AP and U-STA maintain this comeback timer locally. </a:t>
            </a:r>
            <a:r>
              <a:rPr lang="en-US" altLang="zh-CN" sz="1600" kern="0" dirty="0"/>
              <a:t>Both sides reset the timer when </a:t>
            </a:r>
          </a:p>
          <a:p>
            <a:pPr marL="1257300" lvl="2" indent="-342900">
              <a:buFont typeface="Wingdings" panose="05000000000000000000" pitchFamily="2" charset="2"/>
              <a:buChar char="l"/>
            </a:pPr>
            <a:r>
              <a:rPr lang="en-US" altLang="zh-CN" sz="1600" kern="0" dirty="0"/>
              <a:t>the exchange of the MS Query and the MS Request with ‘comeback=1’ has completed. </a:t>
            </a:r>
          </a:p>
          <a:p>
            <a:pPr marL="1257300" lvl="2" indent="-342900">
              <a:buFont typeface="Wingdings" panose="05000000000000000000" pitchFamily="2" charset="2"/>
              <a:buChar char="l"/>
            </a:pPr>
            <a:r>
              <a:rPr lang="en-US" altLang="zh-CN" sz="1600" kern="0" dirty="0"/>
              <a:t>or the exchange of the Polling TF with ‘comeback=1’ and CTS within the polling phase of a measurement instance has completed.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ko-KR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600" dirty="0"/>
              <a:t>Y/N/A </a:t>
            </a:r>
            <a:endParaRPr lang="ko-KR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2235725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2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21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 dirty="0"/>
              <a:t>Do you agree with the following? </a:t>
            </a:r>
            <a:endParaRPr lang="en-US" sz="18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dirty="0"/>
              <a:t>An unassociated STA (denoted as U-STA) transmits the measurement setup (denoted as </a:t>
            </a:r>
            <a:r>
              <a:rPr lang="en-US" altLang="zh-CN" sz="1800" b="1" dirty="0"/>
              <a:t>MS</a:t>
            </a:r>
            <a:r>
              <a:rPr lang="en-US" altLang="zh-CN" sz="1800" dirty="0"/>
              <a:t>) </a:t>
            </a:r>
            <a:r>
              <a:rPr lang="en-US" altLang="zh-CN" sz="1800" b="1" dirty="0"/>
              <a:t>Query</a:t>
            </a:r>
            <a:r>
              <a:rPr lang="en-US" altLang="zh-CN" sz="1800" dirty="0"/>
              <a:t> frame to solicit an MS Request frame from an AP.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dirty="0"/>
              <a:t>Upon receiving an MS Query frame, the AP responds with an MS Request frame to the U-STA.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The MS Request frame contains the UID assigned to the U-STA.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The MS Request frame contains one bit to inform the U-STA to </a:t>
            </a:r>
            <a:r>
              <a:rPr lang="en-US" altLang="zh-CN" sz="1800" b="1" dirty="0"/>
              <a:t>comeback before the U-STA comeback timeout T3</a:t>
            </a:r>
            <a:r>
              <a:rPr lang="en-US" altLang="zh-CN" sz="1800" dirty="0"/>
              <a:t> </a:t>
            </a:r>
            <a:r>
              <a:rPr lang="en-US" altLang="zh-CN" sz="1800" b="1" dirty="0"/>
              <a:t>expires</a:t>
            </a:r>
            <a:r>
              <a:rPr lang="en-US" altLang="zh-CN" sz="1800" dirty="0"/>
              <a:t> to solicit an MS Request frame.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dirty="0"/>
              <a:t>Upon receiving an MS Query frame, the AP can also send a MS Termination frame to the U-STA, which indicates termination of one or more </a:t>
            </a:r>
            <a:r>
              <a:rPr lang="en-US" altLang="zh-CN" sz="1800" dirty="0" err="1"/>
              <a:t>MSs.</a:t>
            </a:r>
            <a:endParaRPr lang="en-US" altLang="zh-CN" sz="18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dirty="0"/>
              <a:t>The Polling TF within the polling phase of a measurement instance contains one bit to inform the U-STA to </a:t>
            </a:r>
            <a:r>
              <a:rPr lang="en-US" altLang="zh-CN" sz="1800" b="1" dirty="0"/>
              <a:t>comeback before  the U-STA comeback timeout T3</a:t>
            </a:r>
            <a:r>
              <a:rPr lang="en-US" altLang="zh-CN" sz="1800" dirty="0"/>
              <a:t> </a:t>
            </a:r>
            <a:r>
              <a:rPr lang="en-US" altLang="zh-CN" sz="1800" b="1" dirty="0"/>
              <a:t>expires</a:t>
            </a:r>
            <a:r>
              <a:rPr lang="en-US" altLang="zh-CN" sz="1800" dirty="0"/>
              <a:t> to transmit an MS Query frame outside the measurement instance.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800" dirty="0"/>
              <a:t>Y/N/A </a:t>
            </a:r>
            <a:endParaRPr lang="ko-KR" altLang="en-US" sz="18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154104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3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22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2000" b="1"/>
              <a:t>Which of the following options do you prefer?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b="1">
                <a:solidFill>
                  <a:schemeClr val="tx2"/>
                </a:solidFill>
              </a:rPr>
              <a:t>Option A</a:t>
            </a:r>
            <a:r>
              <a:rPr lang="en-US" altLang="zh-CN" sz="2000">
                <a:solidFill>
                  <a:schemeClr val="tx2"/>
                </a:solidFill>
              </a:rPr>
              <a:t>: Remove Sensing Session, add a subclause to describe sensing capability exchange for all STAs, and describe the active/inactive state machine for U-STA only.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b="1">
                <a:solidFill>
                  <a:schemeClr val="tx2"/>
                </a:solidFill>
              </a:rPr>
              <a:t>Option B</a:t>
            </a:r>
            <a:r>
              <a:rPr lang="en-US" altLang="zh-CN" sz="2000">
                <a:solidFill>
                  <a:schemeClr val="tx2"/>
                </a:solidFill>
              </a:rPr>
              <a:t>: Keep Sensing session for all STAs, describe sensing capability exchange in sensing session setup for all STAs, and describe the active/inactive state machine in sensing session for U-STA only</a:t>
            </a:r>
            <a:r>
              <a:rPr lang="en-US" sz="2000"/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b="1">
                <a:solidFill>
                  <a:schemeClr val="tx2"/>
                </a:solidFill>
              </a:rPr>
              <a:t>Option C</a:t>
            </a:r>
            <a:r>
              <a:rPr lang="en-US" altLang="zh-CN" sz="2000">
                <a:solidFill>
                  <a:schemeClr val="tx2"/>
                </a:solidFill>
              </a:rPr>
              <a:t>: Abstain</a:t>
            </a:r>
          </a:p>
          <a:p>
            <a:pPr lvl="1"/>
            <a:endParaRPr lang="en-US" altLang="zh-CN" sz="2000"/>
          </a:p>
          <a:p>
            <a:pPr lvl="1"/>
            <a:endParaRPr lang="en-US" altLang="zh-CN" sz="20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/>
              <a:t>A/B/C </a:t>
            </a:r>
            <a:endParaRPr lang="ko-KR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360939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4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23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2000" b="1"/>
              <a:t>Do you agree with the following? 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>
                <a:solidFill>
                  <a:schemeClr val="tx2"/>
                </a:solidFill>
              </a:rPr>
              <a:t>Beacon</a:t>
            </a:r>
            <a:r>
              <a:rPr lang="zh-CN" altLang="en-US" sz="2000">
                <a:solidFill>
                  <a:schemeClr val="tx2"/>
                </a:solidFill>
              </a:rPr>
              <a:t>，</a:t>
            </a:r>
            <a:r>
              <a:rPr lang="en-US" altLang="zh-CN" sz="2000">
                <a:solidFill>
                  <a:schemeClr val="tx2"/>
                </a:solidFill>
              </a:rPr>
              <a:t>Probe Response and (Re)Association Response frames shall carry the AP’s sensing capabilities.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>
                <a:solidFill>
                  <a:schemeClr val="tx2"/>
                </a:solidFill>
              </a:rPr>
              <a:t>(Re)Association Request frame shall carry the non-AP STA’s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chemeClr val="tx2"/>
                </a:solidFill>
              </a:rPr>
              <a:t>sensing capabilities.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/>
              <a:t>MS Query frame shall carry the </a:t>
            </a:r>
            <a:r>
              <a:rPr lang="en-US" altLang="zh-CN" sz="2000">
                <a:solidFill>
                  <a:schemeClr val="tx2"/>
                </a:solidFill>
              </a:rPr>
              <a:t>non-AP STA’s</a:t>
            </a:r>
            <a:r>
              <a:rPr lang="en-US" altLang="zh-CN" sz="2000"/>
              <a:t> sensing capabilities.</a:t>
            </a:r>
            <a:endParaRPr lang="en-US" altLang="zh-CN" sz="2000">
              <a:solidFill>
                <a:schemeClr val="tx2"/>
              </a:solidFill>
            </a:endParaRPr>
          </a:p>
          <a:p>
            <a:pPr lvl="1"/>
            <a:endParaRPr lang="en-US" altLang="zh-CN" sz="2000"/>
          </a:p>
          <a:p>
            <a:pPr lvl="1"/>
            <a:endParaRPr lang="en-US" altLang="zh-CN" sz="20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/>
              <a:t>Y/N/A </a:t>
            </a:r>
            <a:endParaRPr lang="ko-KR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12249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5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24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0432" y="1524000"/>
            <a:ext cx="7787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/>
              <a:t>Do you agree with the following? </a:t>
            </a:r>
            <a:endParaRPr lang="en-US" sz="180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/>
              <a:t>Unicast Probe Response frame comprises the following field:</a:t>
            </a:r>
            <a:endParaRPr lang="en-US" altLang="zh-CN" sz="1800">
              <a:solidFill>
                <a:srgbClr val="0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800" b="1">
                <a:solidFill>
                  <a:srgbClr val="000000"/>
                </a:solidFill>
              </a:rPr>
              <a:t>Invitation of responder for sensing</a:t>
            </a:r>
            <a:r>
              <a:rPr lang="en-US" altLang="zh-CN" sz="1800">
                <a:solidFill>
                  <a:srgbClr val="000000"/>
                </a:solidFill>
              </a:rPr>
              <a:t> (one bit), which i</a:t>
            </a:r>
            <a:r>
              <a:rPr lang="en-US" sz="1800"/>
              <a:t>ndicates whether or not to </a:t>
            </a:r>
            <a:r>
              <a:rPr lang="en-US" sz="1800">
                <a:solidFill>
                  <a:srgbClr val="000000"/>
                </a:solidFill>
              </a:rPr>
              <a:t>i</a:t>
            </a:r>
            <a:r>
              <a:rPr lang="en-US" altLang="zh-CN" sz="1800">
                <a:solidFill>
                  <a:srgbClr val="000000"/>
                </a:solidFill>
              </a:rPr>
              <a:t>nvite an intended STA to join a sensing measurement as a sensing responder.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>
                <a:solidFill>
                  <a:srgbClr val="000000"/>
                </a:solidFill>
              </a:rPr>
              <a:t>The element carrying the field is TBD.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zh-CN" sz="18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800" dirty="0"/>
              <a:t>Y/N/A </a:t>
            </a:r>
            <a:endParaRPr lang="ko-KR" altLang="en-US" sz="1800" dirty="0"/>
          </a:p>
          <a:p>
            <a:pPr marL="744855" lvl="1" indent="-287655">
              <a:buFont typeface="Wingdings" panose="05000000000000000000" pitchFamily="2" charset="2"/>
              <a:buChar char="q"/>
            </a:pPr>
            <a:endParaRPr lang="en-US" altLang="zh-CN" sz="1800" dirty="0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226991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7848600" cy="365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0" dirty="0"/>
              <a:t>[1</a:t>
            </a:r>
            <a:r>
              <a:rPr lang="en-US" altLang="zh-CN" b="0"/>
              <a:t>] P802.11bf_D0.1</a:t>
            </a:r>
          </a:p>
          <a:p>
            <a:pPr marL="0" indent="0">
              <a:buNone/>
            </a:pPr>
            <a:r>
              <a:rPr lang="en-US" altLang="zh-CN" b="0"/>
              <a:t>[2] 11-21-1828-03-00bf-mesurement-setup-frame-formats</a:t>
            </a:r>
            <a:endParaRPr lang="en-US" altLang="zh-CN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25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8384"/>
            <a:ext cx="7772400" cy="632413"/>
          </a:xfrm>
        </p:spPr>
        <p:txBody>
          <a:bodyPr/>
          <a:lstStyle/>
          <a:p>
            <a:r>
              <a:rPr lang="en-US" altLang="zh-CN"/>
              <a:t>Backup: capability exchange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26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0062" y="1502805"/>
            <a:ext cx="8220076" cy="4800600"/>
          </a:xfrm>
        </p:spPr>
        <p:txBody>
          <a:bodyPr/>
          <a:lstStyle/>
          <a:p>
            <a:r>
              <a:rPr lang="en-US" sz="2000"/>
              <a:t>Case 1: </a:t>
            </a:r>
            <a:r>
              <a:rPr lang="en-US" sz="2000" b="0"/>
              <a:t>A non-AP STA </a:t>
            </a:r>
            <a:r>
              <a:rPr lang="en-US" sz="2000"/>
              <a:t>broadcasts probe request </a:t>
            </a:r>
            <a:r>
              <a:rPr lang="en-US" sz="2000" b="0"/>
              <a:t>due to any of the following reasons</a:t>
            </a:r>
          </a:p>
          <a:p>
            <a:pPr lvl="1"/>
            <a:r>
              <a:rPr lang="en-US" sz="1800"/>
              <a:t>Finds another BSS to join (or catalog for roaming later), mostly intend for communication.</a:t>
            </a:r>
          </a:p>
          <a:p>
            <a:pPr lvl="1"/>
            <a:r>
              <a:rPr lang="en-US" sz="1800"/>
              <a:t>Finds an AP that supports SBP responding STA role, because the non-AP STA </a:t>
            </a:r>
            <a:r>
              <a:rPr lang="en-US" sz="1800" b="1"/>
              <a:t>needs an proxy</a:t>
            </a:r>
            <a:r>
              <a:rPr lang="en-US" sz="1800"/>
              <a:t> to initiate sensing procedure for it.</a:t>
            </a:r>
          </a:p>
          <a:p>
            <a:pPr lvl="1"/>
            <a:r>
              <a:rPr lang="en-US" sz="1800"/>
              <a:t>Finds an AP that supports responder role, because the non-AP STA wants to </a:t>
            </a:r>
            <a:r>
              <a:rPr lang="en-US" sz="1800" b="1"/>
              <a:t>initiate a non-TB </a:t>
            </a:r>
            <a:r>
              <a:rPr lang="en-US" sz="1800"/>
              <a:t>sensing procedure.</a:t>
            </a:r>
          </a:p>
          <a:p>
            <a:pPr lvl="1"/>
            <a:r>
              <a:rPr lang="en-US" sz="1800"/>
              <a:t>Finds an AP that supports sensing.</a:t>
            </a:r>
            <a:endParaRPr lang="en-US" sz="1400"/>
          </a:p>
          <a:p>
            <a:pPr lvl="0"/>
            <a:r>
              <a:rPr lang="en-US" sz="2000">
                <a:solidFill>
                  <a:srgbClr val="000000"/>
                </a:solidFill>
              </a:rPr>
              <a:t>Case 2: </a:t>
            </a:r>
            <a:r>
              <a:rPr lang="en-US" sz="2000" b="0"/>
              <a:t>A non-AP STA retrives information of an AP from </a:t>
            </a:r>
            <a:r>
              <a:rPr lang="en-US" sz="2000"/>
              <a:t>Beacon</a:t>
            </a:r>
            <a:r>
              <a:rPr lang="en-US" sz="2000" b="0"/>
              <a:t>. The non-AP STA may </a:t>
            </a:r>
            <a:r>
              <a:rPr lang="en-US" sz="2000"/>
              <a:t>broadcast/unicast</a:t>
            </a:r>
            <a:r>
              <a:rPr lang="en-US" sz="2000" b="0"/>
              <a:t> </a:t>
            </a:r>
            <a:r>
              <a:rPr lang="en-US" sz="2000"/>
              <a:t>probe request </a:t>
            </a:r>
            <a:r>
              <a:rPr lang="en-US" sz="2000" b="0"/>
              <a:t>to get more information. </a:t>
            </a:r>
          </a:p>
          <a:p>
            <a:pPr lvl="0"/>
            <a:r>
              <a:rPr lang="en-US" sz="2000"/>
              <a:t>Case 3: </a:t>
            </a:r>
            <a:r>
              <a:rPr lang="en-US" sz="2000" b="0"/>
              <a:t>A non-AP STA exchanges capability information with AP using Associate Request/Response.</a:t>
            </a:r>
            <a:endParaRPr lang="en-US" sz="200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538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Option 1: session setup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23454"/>
              </p:ext>
            </p:extLst>
          </p:nvPr>
        </p:nvGraphicFramePr>
        <p:xfrm>
          <a:off x="1752600" y="1814222"/>
          <a:ext cx="7100010" cy="498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7" name="Visio" r:id="rId3" imgW="8512719" imgH="5981751" progId="Visio.Drawing.15">
                  <p:embed/>
                </p:oleObj>
              </mc:Choice>
              <mc:Fallback>
                <p:oleObj name="Visio" r:id="rId3" imgW="8512719" imgH="598175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814222"/>
                        <a:ext cx="7100010" cy="498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90500" y="1200660"/>
            <a:ext cx="8839200" cy="68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/>
              <a:t>Session timeout T2</a:t>
            </a:r>
            <a:r>
              <a:rPr lang="en-US" altLang="zh-CN" sz="1800" b="0" kern="0"/>
              <a:t>:  both sides reset the timer after ANY successful sensing frame exchange, and clear session related resources if T2 expires.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2209800" y="4953000"/>
            <a:ext cx="5867400" cy="1447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367589" y="4020307"/>
            <a:ext cx="1842211" cy="932693"/>
          </a:xfrm>
          <a:prstGeom prst="wedgeRoundRectCallout">
            <a:avLst>
              <a:gd name="adj1" fmla="val 49975"/>
              <a:gd name="adj2" fmla="val 7528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An unified sequence for session setup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37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Option 1: first MS case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4137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The U-STA may send a MS Query frame just after the sensing session setup to trigger the first 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/>
              <a:t>Predefined timeout T1</a:t>
            </a:r>
            <a:r>
              <a:rPr lang="en-US" altLang="zh-CN" sz="1800" b="0" kern="0"/>
              <a:t>:  both sides reset the timer after successful MS Query frame exchange.  U-STA may go to sleep if T1 expires w/o receiving MS request.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34719"/>
              </p:ext>
            </p:extLst>
          </p:nvPr>
        </p:nvGraphicFramePr>
        <p:xfrm>
          <a:off x="1826418" y="2437736"/>
          <a:ext cx="7012782" cy="416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3" name="Visio" r:id="rId3" imgW="8844670" imgH="5252328" progId="Visio.Drawing.15">
                  <p:embed/>
                </p:oleObj>
              </mc:Choice>
              <mc:Fallback>
                <p:oleObj name="Visio" r:id="rId3" imgW="8844670" imgH="525232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418" y="2437736"/>
                        <a:ext cx="7012782" cy="416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2514599" y="4418676"/>
            <a:ext cx="5791201" cy="1143923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152400" y="3332923"/>
            <a:ext cx="2275813" cy="932693"/>
          </a:xfrm>
          <a:prstGeom prst="wedgeRoundRectCallout">
            <a:avLst>
              <a:gd name="adj1" fmla="val 49975"/>
              <a:gd name="adj2" fmla="val 7528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An unified sequence for MS initiated by the AP with the U-STA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93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Option 1: first MS case 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7912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The AP may not ready to start a MS with an U-STA just after session setup. The U-STA may go to power save mode. And </a:t>
            </a:r>
            <a:r>
              <a:rPr lang="en-US" altLang="zh-CN" sz="1800" kern="0"/>
              <a:t>before T2 expires</a:t>
            </a:r>
            <a:r>
              <a:rPr lang="en-US" altLang="zh-CN" sz="1800" b="0" kern="0"/>
              <a:t>, the U-STA may repeat MS Query frame at least once to trigger the first MS.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zh-CN" sz="1800" b="0" ker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567052"/>
              </p:ext>
            </p:extLst>
          </p:nvPr>
        </p:nvGraphicFramePr>
        <p:xfrm>
          <a:off x="1371600" y="2053908"/>
          <a:ext cx="6186546" cy="458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1" name="Visio" r:id="rId3" imgW="8839117" imgH="6553296" progId="Visio.Drawing.15">
                  <p:embed/>
                </p:oleObj>
              </mc:Choice>
              <mc:Fallback>
                <p:oleObj name="Visio" r:id="rId3" imgW="8839117" imgH="655329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053908"/>
                        <a:ext cx="6186546" cy="4586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 bwMode="auto">
          <a:xfrm>
            <a:off x="1936211" y="4876800"/>
            <a:ext cx="5621935" cy="1066136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6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5693"/>
            <a:ext cx="7772400" cy="762000"/>
          </a:xfrm>
        </p:spPr>
        <p:txBody>
          <a:bodyPr/>
          <a:lstStyle/>
          <a:p>
            <a:r>
              <a:rPr lang="en-US" altLang="zh-CN"/>
              <a:t>Overview and focus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193080EF-EF8D-4874-9F1A-9AA692AEEC00}"/>
              </a:ext>
            </a:extLst>
          </p:cNvPr>
          <p:cNvSpPr txBox="1"/>
          <p:nvPr/>
        </p:nvSpPr>
        <p:spPr>
          <a:xfrm>
            <a:off x="76200" y="1367135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0" indent="-447675">
              <a:buFont typeface="Wingdings" panose="05000000000000000000" pitchFamily="2" charset="2"/>
              <a:buChar char="q"/>
            </a:pPr>
            <a:r>
              <a:rPr lang="en-US" sz="2400" dirty="0"/>
              <a:t>WLAN Sensing procedure may comprise of several phases [1].</a:t>
            </a:r>
          </a:p>
          <a:p>
            <a:pPr marL="447675" lvl="0" indent="-447675">
              <a:buFont typeface="Wingdings" panose="05000000000000000000" pitchFamily="2" charset="2"/>
              <a:buChar char="q"/>
            </a:pPr>
            <a:r>
              <a:rPr lang="en-US" sz="2400" dirty="0"/>
              <a:t>This </a:t>
            </a:r>
            <a:r>
              <a:rPr lang="en-US" sz="2400"/>
              <a:t>contribution focuses on Sensing Discovery and Sensing </a:t>
            </a:r>
            <a:r>
              <a:rPr lang="en-US" sz="2400" dirty="0"/>
              <a:t>Session </a:t>
            </a:r>
            <a:r>
              <a:rPr lang="en-US" sz="2400"/>
              <a:t>Setup.</a:t>
            </a:r>
            <a:endParaRPr lang="en-US" sz="2400" dirty="0"/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60F67C36-9A75-4F1A-BEAA-432A4BC804D2}"/>
              </a:ext>
            </a:extLst>
          </p:cNvPr>
          <p:cNvSpPr/>
          <p:nvPr/>
        </p:nvSpPr>
        <p:spPr>
          <a:xfrm>
            <a:off x="2860194" y="2438400"/>
            <a:ext cx="1080120" cy="46663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Sensing Initiator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FE3138C2-B45B-46D4-AA11-E10248098220}"/>
              </a:ext>
            </a:extLst>
          </p:cNvPr>
          <p:cNvSpPr/>
          <p:nvPr/>
        </p:nvSpPr>
        <p:spPr>
          <a:xfrm>
            <a:off x="5093599" y="2438401"/>
            <a:ext cx="1080120" cy="43785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Sensing Responder</a:t>
            </a:r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id="{67268BFC-44AD-41E1-A840-2B3F8614F0C7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200400" y="2905035"/>
            <a:ext cx="199854" cy="32766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22410390-12DF-43EB-92E7-93791B11CBBD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633659" y="2876259"/>
            <a:ext cx="157541" cy="330537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EE7C0481-BB27-492C-A4CD-351F66F763E9}"/>
              </a:ext>
            </a:extLst>
          </p:cNvPr>
          <p:cNvSpPr/>
          <p:nvPr/>
        </p:nvSpPr>
        <p:spPr>
          <a:xfrm>
            <a:off x="2583428" y="4008953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Setup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3157D2FB-0147-4613-82C8-28953789AD6A}"/>
              </a:ext>
            </a:extLst>
          </p:cNvPr>
          <p:cNvSpPr/>
          <p:nvPr/>
        </p:nvSpPr>
        <p:spPr>
          <a:xfrm>
            <a:off x="2585727" y="4578125"/>
            <a:ext cx="3879588" cy="288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Instances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51D9B516-318F-43C3-B50F-D79DF598EEF0}"/>
              </a:ext>
            </a:extLst>
          </p:cNvPr>
          <p:cNvSpPr/>
          <p:nvPr/>
        </p:nvSpPr>
        <p:spPr>
          <a:xfrm>
            <a:off x="2571743" y="5147297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Setup Termination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9585B925-3A2B-49FA-8538-D4750AB95A7D}"/>
              </a:ext>
            </a:extLst>
          </p:cNvPr>
          <p:cNvSpPr/>
          <p:nvPr/>
        </p:nvSpPr>
        <p:spPr>
          <a:xfrm>
            <a:off x="2571743" y="3455235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Sensing Session Setup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86D32D13-220B-45CD-9156-D2B44B886812}"/>
              </a:ext>
            </a:extLst>
          </p:cNvPr>
          <p:cNvSpPr/>
          <p:nvPr/>
        </p:nvSpPr>
        <p:spPr>
          <a:xfrm>
            <a:off x="2571743" y="5716467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Session Termination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9585B925-3A2B-49FA-8538-D4750AB95A7D}"/>
              </a:ext>
            </a:extLst>
          </p:cNvPr>
          <p:cNvSpPr/>
          <p:nvPr/>
        </p:nvSpPr>
        <p:spPr>
          <a:xfrm>
            <a:off x="2578735" y="3116009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Sensing Discovery</a:t>
            </a:r>
          </a:p>
        </p:txBody>
      </p:sp>
    </p:spTree>
    <p:extLst>
      <p:ext uri="{BB962C8B-B14F-4D97-AF65-F5344CB8AC3E}">
        <p14:creationId xmlns:p14="http://schemas.microsoft.com/office/powerpoint/2010/main" val="4133897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Option 1: more MS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30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8956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The AP may also </a:t>
            </a:r>
            <a:r>
              <a:rPr lang="en-US" altLang="zh-CN" sz="1800" kern="0"/>
              <a:t>telling</a:t>
            </a:r>
            <a:r>
              <a:rPr lang="en-US" altLang="zh-CN" sz="1800" b="0" kern="0"/>
              <a:t> the U-STA to hold on after a measurement instance and send the MS Query frame to trigger a new MS.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104327"/>
              </p:ext>
            </p:extLst>
          </p:nvPr>
        </p:nvGraphicFramePr>
        <p:xfrm>
          <a:off x="568387" y="2077496"/>
          <a:ext cx="8083425" cy="443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9" name="Visio" r:id="rId3" imgW="9220245" imgH="5050957" progId="Visio.Drawing.15">
                  <p:embed/>
                </p:oleObj>
              </mc:Choice>
              <mc:Fallback>
                <p:oleObj name="Visio" r:id="rId3" imgW="9220245" imgH="50509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87" y="2077496"/>
                        <a:ext cx="8083425" cy="4430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 bwMode="auto">
          <a:xfrm>
            <a:off x="1371600" y="4038600"/>
            <a:ext cx="6477000" cy="12954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65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Option 1: session termination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31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Case 1: An U-STA may </a:t>
            </a:r>
            <a:r>
              <a:rPr lang="en-US" altLang="zh-CN" sz="1800" kern="0"/>
              <a:t>terminate</a:t>
            </a:r>
            <a:r>
              <a:rPr lang="en-US" altLang="zh-CN" sz="1800" b="0" kern="0"/>
              <a:t> the sensing session </a:t>
            </a:r>
            <a:r>
              <a:rPr lang="en-US" altLang="zh-CN" sz="1800" kern="0"/>
              <a:t>actively</a:t>
            </a:r>
            <a:r>
              <a:rPr lang="en-US" altLang="zh-CN" sz="1800" b="0" kern="0"/>
              <a:t> by sending a Sensing Session Termination frame. </a:t>
            </a:r>
            <a:r>
              <a:rPr lang="en-US" altLang="zh-CN" sz="1800" b="0" i="1" ker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Case 2: The AP may </a:t>
            </a:r>
            <a:r>
              <a:rPr lang="en-US" altLang="zh-CN" sz="1800" kern="0"/>
              <a:t>terminate</a:t>
            </a:r>
            <a:r>
              <a:rPr lang="en-US" altLang="zh-CN" sz="1800" b="0" kern="0"/>
              <a:t> the sensing session by </a:t>
            </a:r>
            <a:r>
              <a:rPr lang="en-US" altLang="zh-CN" sz="1800" kern="0"/>
              <a:t>telling</a:t>
            </a:r>
            <a:r>
              <a:rPr lang="en-US" altLang="zh-CN" sz="1800" b="0" kern="0"/>
              <a:t> the U-STA to trigger.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35816"/>
              </p:ext>
            </p:extLst>
          </p:nvPr>
        </p:nvGraphicFramePr>
        <p:xfrm>
          <a:off x="1381646" y="3505200"/>
          <a:ext cx="6009754" cy="323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9" name="Visio" r:id="rId3" imgW="9214693" imgH="4963974" progId="Visio.Drawing.15">
                  <p:embed/>
                </p:oleObj>
              </mc:Choice>
              <mc:Fallback>
                <p:oleObj name="Visio" r:id="rId3" imgW="9214693" imgH="496397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646" y="3505200"/>
                        <a:ext cx="6009754" cy="3236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50377"/>
              </p:ext>
            </p:extLst>
          </p:nvPr>
        </p:nvGraphicFramePr>
        <p:xfrm>
          <a:off x="1633661" y="2092672"/>
          <a:ext cx="5681539" cy="13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0" name="Visio" r:id="rId5" imgW="8512719" imgH="2013909" progId="Visio.Drawing.15">
                  <p:embed/>
                </p:oleObj>
              </mc:Choice>
              <mc:Fallback>
                <p:oleObj name="Visio" r:id="rId5" imgW="8512719" imgH="201390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3661" y="2092672"/>
                        <a:ext cx="5681539" cy="1344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528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Comparision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32</a:t>
            </a:fld>
            <a:endParaRPr lang="en-US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18719"/>
              </p:ext>
            </p:extLst>
          </p:nvPr>
        </p:nvGraphicFramePr>
        <p:xfrm>
          <a:off x="457198" y="1524000"/>
          <a:ext cx="8229601" cy="4413081"/>
        </p:xfrm>
        <a:graphic>
          <a:graphicData uri="http://schemas.openxmlformats.org/drawingml/2006/table">
            <a:tbl>
              <a:tblPr firstRow="1" firstCol="1" bandRow="1"/>
              <a:tblGrid>
                <a:gridCol w="91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Option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</a:t>
                      </a:r>
                      <a:r>
                        <a:rPr lang="en-US" altLang="zh-CN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unified procedure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Functionality of each frame is simple and clear.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Setup Reponse carries AP’s detailed capabilities,  which could be protected.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new Action frames (Session Setup</a:t>
                      </a: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Request, 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Setup</a:t>
                      </a: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Response, MS Query, Session Termination)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 frame exchange for session setup.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 frame exchange for session termination.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Option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new Action frame (</a:t>
                      </a: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 Query)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frame exchange for session setup.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reduce frame exchange for session termination.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procedure</a:t>
                      </a: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 combined and</a:t>
                      </a: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little bit complex.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Three frames (MS Request, MS Query, Polling TF) have the same functionality of session termination. These frames have multiple functionalities and cause confusion.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Beacon/Probe Response has to carry AP’s detailed capabilities, which is unprotected.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56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7800"/>
            <a:ext cx="7772400" cy="632413"/>
          </a:xfrm>
        </p:spPr>
        <p:txBody>
          <a:bodyPr/>
          <a:lstStyle/>
          <a:p>
            <a:r>
              <a:rPr lang="en-US" altLang="zh-CN"/>
              <a:t>Abstract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4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51054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zh-CN" sz="2000" b="0" dirty="0">
                <a:solidFill>
                  <a:schemeClr val="tx2"/>
                </a:solidFill>
              </a:rPr>
              <a:t>Propose to </a:t>
            </a:r>
            <a:r>
              <a:rPr lang="en-US" altLang="zh-CN" sz="2000" b="0" dirty="0">
                <a:solidFill>
                  <a:srgbClr val="FF0000"/>
                </a:solidFill>
              </a:rPr>
              <a:t>remove</a:t>
            </a:r>
            <a:r>
              <a:rPr lang="en-US" altLang="zh-CN" sz="2000" dirty="0">
                <a:solidFill>
                  <a:schemeClr val="tx2"/>
                </a:solidFill>
              </a:rPr>
              <a:t> Sensing Session, </a:t>
            </a:r>
            <a:r>
              <a:rPr lang="en-US" altLang="zh-CN" sz="2000" b="0" dirty="0">
                <a:solidFill>
                  <a:schemeClr val="tx2"/>
                </a:solidFill>
              </a:rPr>
              <a:t>correspondingly Sensing Session Setup and Sensing Session Termination phases</a:t>
            </a:r>
            <a:r>
              <a:rPr lang="en-US" altLang="zh-CN" sz="2000" dirty="0">
                <a:solidFill>
                  <a:schemeClr val="tx2"/>
                </a:solidFill>
              </a:rPr>
              <a:t> </a:t>
            </a:r>
            <a:r>
              <a:rPr lang="en-US" altLang="zh-CN" sz="2000" b="0" dirty="0">
                <a:solidFill>
                  <a:schemeClr val="tx2"/>
                </a:solidFill>
              </a:rPr>
              <a:t>are </a:t>
            </a:r>
            <a:r>
              <a:rPr lang="en-US" altLang="zh-CN" sz="2000" b="0" dirty="0"/>
              <a:t>removed.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No</a:t>
            </a:r>
            <a:r>
              <a:rPr lang="en-US" altLang="zh-CN" dirty="0"/>
              <a:t> session specific operational parameter has been identified yet.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CN" sz="2000" b="0" dirty="0"/>
              <a:t>Example of typical procedures for </a:t>
            </a:r>
            <a:r>
              <a:rPr lang="en-US" altLang="zh-CN" sz="2000" b="0" dirty="0">
                <a:solidFill>
                  <a:srgbClr val="000000"/>
                </a:solidFill>
              </a:rPr>
              <a:t>associated STA (denoted as </a:t>
            </a:r>
            <a:r>
              <a:rPr lang="en-US" altLang="zh-CN" sz="2000" dirty="0">
                <a:solidFill>
                  <a:srgbClr val="000000"/>
                </a:solidFill>
              </a:rPr>
              <a:t>A-STA</a:t>
            </a:r>
            <a:r>
              <a:rPr lang="en-US" altLang="zh-CN" sz="2000" b="0" dirty="0">
                <a:solidFill>
                  <a:srgbClr val="000000"/>
                </a:solidFill>
              </a:rPr>
              <a:t>) and </a:t>
            </a:r>
            <a:r>
              <a:rPr lang="en-US" altLang="zh-CN" sz="2000" b="0" dirty="0"/>
              <a:t>unassociated</a:t>
            </a:r>
            <a:r>
              <a:rPr lang="en-US" altLang="zh-CN" sz="2000" dirty="0"/>
              <a:t> </a:t>
            </a:r>
            <a:r>
              <a:rPr lang="en-US" altLang="zh-CN" sz="2000" b="0" dirty="0">
                <a:solidFill>
                  <a:srgbClr val="000000"/>
                </a:solidFill>
              </a:rPr>
              <a:t>STA (denoted as </a:t>
            </a:r>
            <a:r>
              <a:rPr lang="en-US" altLang="zh-CN" sz="2000" dirty="0">
                <a:solidFill>
                  <a:srgbClr val="000000"/>
                </a:solidFill>
              </a:rPr>
              <a:t>U-STA</a:t>
            </a:r>
            <a:r>
              <a:rPr lang="en-US" altLang="zh-CN" sz="2000" b="0" dirty="0">
                <a:solidFill>
                  <a:srgbClr val="000000"/>
                </a:solidFill>
              </a:rPr>
              <a:t>) are illustrated, including: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tx2"/>
                </a:solidFill>
              </a:rPr>
              <a:t>Sensing Capability Exchange</a:t>
            </a:r>
            <a:r>
              <a:rPr lang="en-US" altLang="zh-CN" b="0" dirty="0"/>
              <a:t>, Measurement Setup (denoted as MS),  MS Termination.</a:t>
            </a:r>
            <a:endParaRPr lang="en-US" altLang="zh-CN" i="1" strike="sngStrike" dirty="0">
              <a:solidFill>
                <a:srgbClr val="FF00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altLang="zh-CN" sz="2000" b="0" dirty="0">
                <a:solidFill>
                  <a:srgbClr val="000000"/>
                </a:solidFill>
              </a:rPr>
              <a:t>A state machine for U-STA is introduced.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en-US" altLang="zh-CN" sz="2000" i="1" dirty="0">
              <a:solidFill>
                <a:srgbClr val="0000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altLang="zh-CN" sz="2000" i="1" dirty="0">
                <a:solidFill>
                  <a:srgbClr val="000000"/>
                </a:solidFill>
              </a:rPr>
              <a:t>Note</a:t>
            </a:r>
            <a:r>
              <a:rPr lang="en-US" altLang="zh-CN" sz="2000" b="0" i="1" dirty="0">
                <a:solidFill>
                  <a:srgbClr val="000000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i="1" dirty="0">
                <a:solidFill>
                  <a:srgbClr val="000000"/>
                </a:solidFill>
              </a:rPr>
              <a:t>Please keep in mind that U-STAs may go away or enter power save mode </a:t>
            </a:r>
            <a:r>
              <a:rPr lang="en-US" altLang="zh-CN" b="0" i="1" dirty="0">
                <a:solidFill>
                  <a:srgbClr val="FF0000"/>
                </a:solidFill>
              </a:rPr>
              <a:t>at any time</a:t>
            </a:r>
            <a:r>
              <a:rPr lang="en-US" altLang="zh-CN" b="0" i="1" dirty="0">
                <a:solidFill>
                  <a:srgbClr val="000000"/>
                </a:solidFill>
              </a:rPr>
              <a:t>, while the AP may </a:t>
            </a:r>
            <a:r>
              <a:rPr lang="en-US" altLang="zh-CN" b="0" i="1" dirty="0">
                <a:solidFill>
                  <a:srgbClr val="FF0000"/>
                </a:solidFill>
              </a:rPr>
              <a:t>not know </a:t>
            </a:r>
            <a:r>
              <a:rPr lang="en-US" altLang="zh-CN" b="0" i="1" dirty="0">
                <a:solidFill>
                  <a:srgbClr val="000000"/>
                </a:solidFill>
              </a:rPr>
              <a:t>about this.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9369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7800"/>
            <a:ext cx="7772400" cy="632413"/>
          </a:xfrm>
        </p:spPr>
        <p:txBody>
          <a:bodyPr/>
          <a:lstStyle/>
          <a:p>
            <a:r>
              <a:rPr lang="en-US" altLang="zh-CN"/>
              <a:t>Discussion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5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chemeClr val="tx2"/>
                </a:solidFill>
              </a:rPr>
              <a:t>What is the information shared among different MSs of a STA?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b="0" dirty="0">
                <a:solidFill>
                  <a:schemeClr val="tx2"/>
                </a:solidFill>
              </a:rPr>
              <a:t>PTKSA (result of 4-way handshake or PASN)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2"/>
                </a:solidFill>
              </a:rPr>
              <a:t>PTKSA shall not be affected by the termination of sensing measurement setup.</a:t>
            </a:r>
            <a:endParaRPr lang="en-US" altLang="zh-CN" b="0" dirty="0">
              <a:solidFill>
                <a:schemeClr val="tx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tx2"/>
                </a:solidFill>
              </a:rPr>
              <a:t>AID/UID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UID, as an identifier of the U-STA, is better to be shared among multiple services (ranging, sensing), otherwise the number of identifiers AP maintains will increase when more services are introduced.  The RSID of an U-STA used in ranging should be the same as the UID of an U-STA used in sensing.</a:t>
            </a:r>
            <a:endParaRPr lang="en-US" altLang="zh-CN" dirty="0">
              <a:solidFill>
                <a:schemeClr val="tx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tx2"/>
                </a:solidFill>
              </a:rPr>
              <a:t>peer’s communication capabilities (e.g., supported </a:t>
            </a:r>
            <a:r>
              <a:rPr lang="en-US" dirty="0"/>
              <a:t>HE-MCS and NSS set</a:t>
            </a:r>
            <a:r>
              <a:rPr lang="en-US" altLang="zh-CN" dirty="0">
                <a:solidFill>
                  <a:schemeClr val="tx2"/>
                </a:solidFill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&lt;HE-MCS, NSS&gt; tuple in the mandatory HE-MCS and NSS set may be used, so exchange of </a:t>
            </a:r>
            <a:r>
              <a:rPr lang="en-US" altLang="zh-CN" dirty="0">
                <a:solidFill>
                  <a:schemeClr val="tx2"/>
                </a:solidFill>
              </a:rPr>
              <a:t>communication capabilities is not required.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tx2"/>
                </a:solidFill>
              </a:rPr>
              <a:t>peer’s sensing capabilities</a:t>
            </a:r>
            <a:endParaRPr lang="en-US" altLang="zh-CN" b="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chemeClr val="tx2"/>
                </a:solidFill>
              </a:rPr>
              <a:t>For A-STA, the exchange and cleanup </a:t>
            </a:r>
            <a:r>
              <a:rPr lang="en-US" altLang="zh-CN" sz="2000" b="0" dirty="0">
                <a:solidFill>
                  <a:schemeClr val="tx2"/>
                </a:solidFill>
              </a:rPr>
              <a:t>for the information above are straightforward, which is association and disassociation.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chemeClr val="tx2"/>
                </a:solidFill>
              </a:rPr>
              <a:t>For U-STA, an MS query / MS request frame exchange and a state machine is proposed.</a:t>
            </a:r>
            <a:endParaRPr lang="en-US" altLang="zh-CN" dirty="0"/>
          </a:p>
          <a:p>
            <a:pPr>
              <a:buFont typeface="Courier New" panose="02070309020205020404" pitchFamily="49" charset="0"/>
              <a:buChar char="o"/>
            </a:pPr>
            <a:endParaRPr lang="en-US" altLang="zh-CN" sz="2000" b="0" dirty="0">
              <a:solidFill>
                <a:srgbClr val="000000"/>
              </a:solidFill>
            </a:endParaRP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0012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A-STA: TB MS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6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533400" y="2173920"/>
            <a:ext cx="5867400" cy="270288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 bwMode="auto">
          <a:xfrm>
            <a:off x="6907792" y="2541767"/>
            <a:ext cx="1931408" cy="681358"/>
          </a:xfrm>
          <a:prstGeom prst="wedgeRoundRectCallout">
            <a:avLst>
              <a:gd name="adj1" fmla="val -71450"/>
              <a:gd name="adj2" fmla="val 75379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chemeClr val="tx2"/>
                </a:solidFill>
              </a:rPr>
              <a:t>Sensing Capability Exchange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6186" y="1145819"/>
            <a:ext cx="8839200" cy="14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Frame exchange timeout T1 (applies to both A-STA and U-STA)</a:t>
            </a:r>
            <a:r>
              <a:rPr lang="en-US" altLang="zh-CN" sz="1600" b="0" kern="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timeout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used in the exchange of  MS Request and MS Response (already in D0.1). </a:t>
            </a:r>
            <a:endParaRPr lang="en-US" altLang="zh-CN" sz="16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33400" y="5332412"/>
            <a:ext cx="6172200" cy="839788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907792" y="5181600"/>
            <a:ext cx="1931408" cy="681358"/>
          </a:xfrm>
          <a:prstGeom prst="wedgeRoundRectCallout">
            <a:avLst>
              <a:gd name="adj1" fmla="val -57864"/>
              <a:gd name="adj2" fmla="val 7187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rgbClr val="FF0000"/>
                </a:solidFill>
              </a:rPr>
              <a:t>AP </a:t>
            </a:r>
            <a:r>
              <a:rPr lang="en-US" altLang="zh-CN" sz="1600"/>
              <a:t>may initiates an MS </a:t>
            </a:r>
            <a:r>
              <a:rPr lang="en-US" altLang="zh-CN" sz="1600">
                <a:solidFill>
                  <a:srgbClr val="FF3300"/>
                </a:solidFill>
              </a:rPr>
              <a:t>at</a:t>
            </a:r>
            <a:r>
              <a:rPr lang="en-US" altLang="zh-CN" sz="1600"/>
              <a:t> </a:t>
            </a:r>
            <a:r>
              <a:rPr lang="en-US" altLang="zh-CN" sz="1600">
                <a:solidFill>
                  <a:srgbClr val="FF3300"/>
                </a:solidFill>
              </a:rPr>
              <a:t>anytime</a:t>
            </a:r>
            <a:r>
              <a:rPr lang="en-US" altLang="zh-CN" sz="1600"/>
              <a:t>.</a:t>
            </a:r>
            <a:endParaRPr kumimoji="0" lang="en-US" sz="16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6939358" y="3692659"/>
            <a:ext cx="1899842" cy="1121095"/>
          </a:xfrm>
          <a:prstGeom prst="wedgeRoundRectCallout">
            <a:avLst>
              <a:gd name="adj1" fmla="val -80419"/>
              <a:gd name="adj2" fmla="val 66913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/>
              <a:t>Possibly 4-way handshake (</a:t>
            </a:r>
            <a:r>
              <a:rPr lang="en-US" altLang="zh-CN" sz="1600" i="1"/>
              <a:t>Ref:  clause 12.7.6</a:t>
            </a:r>
            <a:r>
              <a:rPr lang="en-US" altLang="zh-CN" sz="1600"/>
              <a:t>) is excuted.</a:t>
            </a:r>
            <a:endParaRPr kumimoji="0" lang="en-US" sz="16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02160"/>
              </p:ext>
            </p:extLst>
          </p:nvPr>
        </p:nvGraphicFramePr>
        <p:xfrm>
          <a:off x="296186" y="1781706"/>
          <a:ext cx="6019800" cy="494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5" name="Visio" r:id="rId3" imgW="8909910" imgH="7315288" progId="Visio.Drawing.15">
                  <p:embed/>
                </p:oleObj>
              </mc:Choice>
              <mc:Fallback>
                <p:oleObj name="Visio" r:id="rId3" imgW="8909910" imgH="731528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186" y="1781706"/>
                        <a:ext cx="6019800" cy="4942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15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A-STA: non-TB MS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矩形 15"/>
          <p:cNvSpPr/>
          <p:nvPr/>
        </p:nvSpPr>
        <p:spPr bwMode="auto">
          <a:xfrm>
            <a:off x="533400" y="4953000"/>
            <a:ext cx="6172200" cy="9906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897190" y="4915534"/>
            <a:ext cx="1931408" cy="681358"/>
          </a:xfrm>
          <a:prstGeom prst="wedgeRoundRectCallout">
            <a:avLst>
              <a:gd name="adj1" fmla="val -57864"/>
              <a:gd name="adj2" fmla="val 7187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rgbClr val="FF0000"/>
                </a:solidFill>
              </a:rPr>
              <a:t>A-STA </a:t>
            </a:r>
            <a:r>
              <a:rPr lang="en-US" altLang="zh-CN" sz="1600"/>
              <a:t>may initiates an MS </a:t>
            </a:r>
            <a:r>
              <a:rPr lang="en-US" altLang="zh-CN" sz="1600">
                <a:solidFill>
                  <a:srgbClr val="FF3300"/>
                </a:solidFill>
              </a:rPr>
              <a:t>at</a:t>
            </a:r>
            <a:r>
              <a:rPr lang="en-US" altLang="zh-CN" sz="1600"/>
              <a:t> </a:t>
            </a:r>
            <a:r>
              <a:rPr lang="en-US" altLang="zh-CN" sz="1600">
                <a:solidFill>
                  <a:srgbClr val="FF3300"/>
                </a:solidFill>
              </a:rPr>
              <a:t>anytime</a:t>
            </a:r>
            <a:r>
              <a:rPr lang="en-US" altLang="zh-CN" sz="1600"/>
              <a:t>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510477"/>
              </p:ext>
            </p:extLst>
          </p:nvPr>
        </p:nvGraphicFramePr>
        <p:xfrm>
          <a:off x="282281" y="1199687"/>
          <a:ext cx="6423319" cy="532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5" name="Visio" r:id="rId3" imgW="8909910" imgH="7391349" progId="Visio.Drawing.15">
                  <p:embed/>
                </p:oleObj>
              </mc:Choice>
              <mc:Fallback>
                <p:oleObj name="Visio" r:id="rId3" imgW="8909910" imgH="739134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281" y="1199687"/>
                        <a:ext cx="6423319" cy="532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25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A-STA: MS Termination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70440"/>
              </p:ext>
            </p:extLst>
          </p:nvPr>
        </p:nvGraphicFramePr>
        <p:xfrm>
          <a:off x="354011" y="1855849"/>
          <a:ext cx="85121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6" name="Visio" r:id="rId3" imgW="8512719" imgH="2149943" progId="Visio.Drawing.15">
                  <p:embed/>
                </p:oleObj>
              </mc:Choice>
              <mc:Fallback>
                <p:oleObj name="Visio" r:id="rId3" imgW="8512719" imgH="21499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11" y="1855849"/>
                        <a:ext cx="851217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873365"/>
              </p:ext>
            </p:extLst>
          </p:nvPr>
        </p:nvGraphicFramePr>
        <p:xfrm>
          <a:off x="315912" y="4323950"/>
          <a:ext cx="85121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7" name="Visio" r:id="rId5" imgW="8512719" imgH="2149943" progId="Visio.Drawing.15">
                  <p:embed/>
                </p:oleObj>
              </mc:Choice>
              <mc:Fallback>
                <p:oleObj name="Visio" r:id="rId5" imgW="8512719" imgH="21499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912" y="4323950"/>
                        <a:ext cx="851217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6186" y="1145819"/>
            <a:ext cx="8839200" cy="14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600" b="0"/>
              <a:t>A sensing initiator (or sensing responder) may initiate termination of </a:t>
            </a:r>
            <a:r>
              <a:rPr lang="en-US" sz="1600"/>
              <a:t>one or more </a:t>
            </a:r>
            <a:r>
              <a:rPr lang="en-US" sz="1600" b="0"/>
              <a:t>sensing measurement setups. (Already in D0.1)</a:t>
            </a:r>
            <a:endParaRPr lang="en-US" altLang="zh-CN" sz="1600" b="0" i="1" kern="0"/>
          </a:p>
        </p:txBody>
      </p:sp>
    </p:spTree>
    <p:extLst>
      <p:ext uri="{BB962C8B-B14F-4D97-AF65-F5344CB8AC3E}">
        <p14:creationId xmlns:p14="http://schemas.microsoft.com/office/powerpoint/2010/main" val="344135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T2 and T3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304799" y="1143000"/>
            <a:ext cx="8610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kern="0" dirty="0"/>
              <a:t>  U-STA inactivity timer T2:</a:t>
            </a:r>
            <a:r>
              <a:rPr lang="en-US" altLang="zh-CN" sz="2000" kern="0" dirty="0"/>
              <a:t> the U-STA is considered as inactive when T2 expires</a:t>
            </a:r>
            <a:r>
              <a:rPr lang="en-US" altLang="zh-CN" sz="2000" i="1" kern="0" dirty="0"/>
              <a:t>. </a:t>
            </a:r>
            <a:r>
              <a:rPr lang="en-US" altLang="zh-CN" sz="2000" dirty="0"/>
              <a:t>Both the AP and U-STA maintain the inactivity timer locally. </a:t>
            </a:r>
            <a:r>
              <a:rPr lang="en-US" altLang="zh-CN" sz="2000" kern="0" dirty="0"/>
              <a:t>Both sides reset the timer when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2000" kern="0" dirty="0"/>
              <a:t>an MS (TB or non-TB) between the AP and U-STA succeeds</a:t>
            </a:r>
            <a:r>
              <a:rPr lang="en-US" altLang="zh-CN" sz="2000" dirty="0"/>
              <a:t>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2000" kern="0" dirty="0"/>
              <a:t>the U-STA participates in a running measurement instance.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kern="0" dirty="0"/>
              <a:t>  U-STA comeback timer T3</a:t>
            </a:r>
            <a:r>
              <a:rPr lang="en-US" altLang="zh-CN" sz="2000" kern="0" dirty="0"/>
              <a:t>:  the U-STA is expected to transmit the MS Query frame at least once before T3 expires. </a:t>
            </a:r>
            <a:r>
              <a:rPr lang="en-US" sz="2000" dirty="0"/>
              <a:t>Both the AP and U-STA maintain the comeback timer locally. </a:t>
            </a:r>
            <a:r>
              <a:rPr lang="en-US" altLang="zh-CN" sz="2000" kern="0" dirty="0"/>
              <a:t>Both sides reset the timer when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2000" kern="0" dirty="0"/>
              <a:t>the exchange of the MS Query and the MS Request with ‘</a:t>
            </a:r>
            <a:r>
              <a:rPr lang="en-US" altLang="zh-CN" sz="2000" b="1" kern="0" dirty="0"/>
              <a:t>comeback=1</a:t>
            </a:r>
            <a:r>
              <a:rPr lang="en-US" altLang="zh-CN" sz="2000" kern="0" dirty="0"/>
              <a:t>’ </a:t>
            </a:r>
            <a:r>
              <a:rPr lang="en-US" altLang="zh-CN" sz="2000" dirty="0"/>
              <a:t>has completed.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2000" kern="0" dirty="0"/>
              <a:t>or the exchange of </a:t>
            </a:r>
            <a:r>
              <a:rPr lang="en-US" altLang="zh-CN" sz="2000" dirty="0"/>
              <a:t>the Polling TF with ‘</a:t>
            </a:r>
            <a:r>
              <a:rPr lang="en-US" altLang="zh-CN" sz="2000" b="1" dirty="0"/>
              <a:t>comeback=1</a:t>
            </a:r>
            <a:r>
              <a:rPr lang="en-US" altLang="zh-CN" sz="2000" dirty="0"/>
              <a:t>’ and CTS within the polling phase of a measurement instance has completed</a:t>
            </a:r>
            <a:r>
              <a:rPr lang="en-US" altLang="zh-CN" sz="2000" kern="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000" kern="0" dirty="0"/>
              <a:t>Note: the value of T3 could be the same as T2.</a:t>
            </a:r>
            <a:r>
              <a:rPr lang="en-US" altLang="zh-CN" sz="2000" i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4500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12309</TotalTime>
  <Words>2862</Words>
  <Application>Microsoft Office PowerPoint</Application>
  <PresentationFormat>全屏显示(4:3)</PresentationFormat>
  <Paragraphs>286</Paragraphs>
  <Slides>32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Malgun Gothic</vt:lpstr>
      <vt:lpstr>Malgun Gothic</vt:lpstr>
      <vt:lpstr>MS PGothic</vt:lpstr>
      <vt:lpstr>Arial</vt:lpstr>
      <vt:lpstr>Calibri</vt:lpstr>
      <vt:lpstr>Courier New</vt:lpstr>
      <vt:lpstr>Times New Roman</vt:lpstr>
      <vt:lpstr>Wingdings</vt:lpstr>
      <vt:lpstr>802-11-Submission</vt:lpstr>
      <vt:lpstr>Visio</vt:lpstr>
      <vt:lpstr>Microsoft Visio 绘图</vt:lpstr>
      <vt:lpstr>Discussion on Session Setup</vt:lpstr>
      <vt:lpstr>Introduction</vt:lpstr>
      <vt:lpstr>Overview and focus</vt:lpstr>
      <vt:lpstr>Abstract</vt:lpstr>
      <vt:lpstr>Discussion</vt:lpstr>
      <vt:lpstr>A-STA: TB MS</vt:lpstr>
      <vt:lpstr>A-STA: non-TB MS</vt:lpstr>
      <vt:lpstr>A-STA: MS Termination</vt:lpstr>
      <vt:lpstr>U-STA: T2 and T3</vt:lpstr>
      <vt:lpstr>U-STA: state machine</vt:lpstr>
      <vt:lpstr>U-STA: active and inactive state</vt:lpstr>
      <vt:lpstr>U-STA: TB MS case 1</vt:lpstr>
      <vt:lpstr>U-STA: TB MS case 2</vt:lpstr>
      <vt:lpstr>U-STA: TB MS case 3</vt:lpstr>
      <vt:lpstr>U-STA: TB MS case 4</vt:lpstr>
      <vt:lpstr>U-STA: TB MS case 5</vt:lpstr>
      <vt:lpstr>U-STA: non-TB MS</vt:lpstr>
      <vt:lpstr>U-STA: MS termination case 1</vt:lpstr>
      <vt:lpstr>U-STA: MS termination case 2</vt:lpstr>
      <vt:lpstr>SP 1</vt:lpstr>
      <vt:lpstr>SP 2</vt:lpstr>
      <vt:lpstr>SP 3</vt:lpstr>
      <vt:lpstr>SP 4</vt:lpstr>
      <vt:lpstr>SP 5</vt:lpstr>
      <vt:lpstr>Reference</vt:lpstr>
      <vt:lpstr>Backup: capability exchange</vt:lpstr>
      <vt:lpstr>Option 1: session setup</vt:lpstr>
      <vt:lpstr>Option 1: first MS case 1</vt:lpstr>
      <vt:lpstr>Option 1: first MS case 2</vt:lpstr>
      <vt:lpstr>Option 1: more MS</vt:lpstr>
      <vt:lpstr>Option 1: session termination</vt:lpstr>
      <vt:lpstr>Comparision</vt:lpstr>
    </vt:vector>
  </TitlesOfParts>
  <Company>Marvell Semiconductor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15/0718r8</dc:title>
  <dc:subject>Task Group AY July 2015 Meeting Agenda</dc:subject>
  <dc:creator>卢刘明(Liuming Lu)</dc:creator>
  <cp:lastModifiedBy>luochaoming</cp:lastModifiedBy>
  <cp:revision>5864</cp:revision>
  <cp:lastPrinted>2014-11-04T15:04:00Z</cp:lastPrinted>
  <dcterms:created xsi:type="dcterms:W3CDTF">2007-04-17T18:10:00Z</dcterms:created>
  <dcterms:modified xsi:type="dcterms:W3CDTF">2022-07-25T02:40:47Z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sflag">
    <vt:lpwstr>1431634268</vt:lpwstr>
  </property>
  <property fmtid="{D5CDD505-2E9C-101B-9397-08002B2CF9AE}" pid="27" name="_NewReviewCycle">
    <vt:lpwstr/>
  </property>
  <property fmtid="{D5CDD505-2E9C-101B-9397-08002B2CF9AE}" pid="28" name="KSOProductBuildVer">
    <vt:lpwstr>2052-10.1.0.6395</vt:lpwstr>
  </property>
</Properties>
</file>