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9" r:id="rId2"/>
    <p:sldId id="611" r:id="rId3"/>
    <p:sldId id="644" r:id="rId4"/>
    <p:sldId id="658" r:id="rId5"/>
    <p:sldId id="659" r:id="rId6"/>
    <p:sldId id="636" r:id="rId7"/>
    <p:sldId id="676" r:id="rId8"/>
    <p:sldId id="677" r:id="rId9"/>
    <p:sldId id="678" r:id="rId10"/>
    <p:sldId id="651" r:id="rId11"/>
    <p:sldId id="673" r:id="rId12"/>
    <p:sldId id="671" r:id="rId13"/>
    <p:sldId id="679" r:id="rId14"/>
    <p:sldId id="680" r:id="rId15"/>
    <p:sldId id="668" r:id="rId16"/>
    <p:sldId id="670" r:id="rId17"/>
    <p:sldId id="669" r:id="rId18"/>
    <p:sldId id="645" r:id="rId19"/>
    <p:sldId id="675" r:id="rId20"/>
    <p:sldId id="674" r:id="rId21"/>
    <p:sldId id="643" r:id="rId22"/>
    <p:sldId id="681" r:id="rId23"/>
    <p:sldId id="312" r:id="rId24"/>
    <p:sldId id="656" r:id="rId25"/>
    <p:sldId id="662" r:id="rId26"/>
    <p:sldId id="664" r:id="rId27"/>
    <p:sldId id="665" r:id="rId28"/>
    <p:sldId id="666" r:id="rId29"/>
    <p:sldId id="667" r:id="rId30"/>
    <p:sldId id="672" r:id="rId31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3AEBD86-3ECF-4058-BBE4-AB74BF49A0CE}">
          <p14:sldIdLst>
            <p14:sldId id="269"/>
            <p14:sldId id="611"/>
            <p14:sldId id="644"/>
            <p14:sldId id="658"/>
          </p14:sldIdLst>
        </p14:section>
        <p14:section name="capability info" id="{B858227E-E922-4104-B762-75D75961E1B6}">
          <p14:sldIdLst>
            <p14:sldId id="659"/>
            <p14:sldId id="636"/>
          </p14:sldIdLst>
        </p14:section>
        <p14:section name="A-STA" id="{64721EBB-F1F5-4700-8A0C-F5D2C5F30BBA}">
          <p14:sldIdLst>
            <p14:sldId id="676"/>
            <p14:sldId id="677"/>
            <p14:sldId id="678"/>
          </p14:sldIdLst>
        </p14:section>
        <p14:section name="U-STA" id="{F7411F61-CF75-4E34-BE5C-71A152A43076}">
          <p14:sldIdLst>
            <p14:sldId id="651"/>
            <p14:sldId id="673"/>
            <p14:sldId id="671"/>
            <p14:sldId id="679"/>
            <p14:sldId id="680"/>
            <p14:sldId id="668"/>
            <p14:sldId id="670"/>
            <p14:sldId id="669"/>
            <p14:sldId id="645"/>
            <p14:sldId id="675"/>
            <p14:sldId id="674"/>
            <p14:sldId id="643"/>
            <p14:sldId id="681"/>
            <p14:sldId id="312"/>
            <p14:sldId id="656"/>
          </p14:sldIdLst>
        </p14:section>
        <p14:section name="backup: Option 1" id="{9180BE8D-F93F-4659-BFE7-70B426CBB062}">
          <p14:sldIdLst>
            <p14:sldId id="662"/>
            <p14:sldId id="664"/>
            <p14:sldId id="665"/>
            <p14:sldId id="666"/>
            <p14:sldId id="667"/>
            <p14:sldId id="6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ochaoming" initials="luo" lastIdx="1" clrIdx="0">
    <p:extLst>
      <p:ext uri="{19B8F6BF-5375-455C-9EA6-DF929625EA0E}">
        <p15:presenceInfo xmlns:p15="http://schemas.microsoft.com/office/powerpoint/2012/main" userId="luochaom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BE1FF"/>
    <a:srgbClr val="FF6600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60"/>
  </p:normalViewPr>
  <p:slideViewPr>
    <p:cSldViewPr>
      <p:cViewPr varScale="1">
        <p:scale>
          <a:sx n="69" d="100"/>
          <a:sy n="69" d="100"/>
        </p:scale>
        <p:origin x="881" y="58"/>
      </p:cViewPr>
      <p:guideLst>
        <p:guide orient="horz" pos="2160"/>
        <p:guide pos="2853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04" y="-132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56247" y="8982075"/>
            <a:ext cx="1462003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Chaoming Luo (OPPO)</a:t>
            </a:r>
          </a:p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 eaLnBrk="0" hangingPunct="0">
              <a:defRPr/>
            </a:lvl1pPr>
          </a:lstStyle>
          <a:p>
            <a:r>
              <a:rPr lang="en-US" altLang="en-US"/>
              <a:t>Page </a:t>
            </a:r>
            <a:fld id="{33E08E1E-6EC7-4C1A-A5A7-331760B4307E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0357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00359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6225" y="95250"/>
            <a:ext cx="2195513" cy="215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802.11-15/0496r5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729311" y="8983147"/>
            <a:ext cx="1461939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 eaLnBrk="0" hangingPunct="0">
              <a:defRPr/>
            </a:lvl1pPr>
          </a:lstStyle>
          <a:p>
            <a:r>
              <a:rPr lang="en-US" altLang="en-US"/>
              <a:t>Page </a:t>
            </a:r>
            <a:fld id="{A4C469B6-0354-4D64-BCEB-6541BE9EF06F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60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doc.: IEEE 802.11-15/0496r1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May 2015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/>
              <a:t>Edward Au (Marvell Semiconductor)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25A8AF81-4441-4602-A932-2E89D75D88E0}" type="slidenum">
              <a:rPr lang="en-US" altLang="en-US"/>
              <a:t>1</a:t>
            </a:fld>
            <a:endParaRPr lang="en-US" altLang="en-US"/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58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B92B35B7-A9DF-4AE0-90F3-BD9FCD6361E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4A696A0-C84D-41CA-B897-D54EDAEB7A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0FF88134-36A3-492E-B6B5-2F4703E767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A943724-5DA9-4183-9894-2B800CB4922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8E78D52-B4C3-4C54-8879-630EF7253A6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311B223-DD3A-4F48-9311-03A92196BF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BAA79A68-64D1-4CCC-816B-FF3FB7B89AE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CF617D86-5CEF-4A7A-8BBC-1BE5E3A2734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C5EEBB6-A40D-4F9D-A461-8A01C53D589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A8312614-8984-45B0-BDA0-077279777C9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75413"/>
            <a:ext cx="2752725" cy="182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/>
            </a:lvl1pPr>
          </a:lstStyle>
          <a:p>
            <a:r>
              <a:rPr lang="en-US" altLang="en-US"/>
              <a:t>Slide </a:t>
            </a:r>
            <a:fld id="{6F1F6262-6948-42CD-BF7B-D2CB9D8BADE4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881118" y="332601"/>
            <a:ext cx="577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/>
            <a:r>
              <a:rPr lang="en-US" altLang="en-US" sz="1800" b="1" dirty="0"/>
              <a:t>  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51751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/>
            <a:r>
              <a:rPr lang="en-US" altLang="en-US" sz="1800" b="1" dirty="0"/>
              <a:t>doc.: </a:t>
            </a:r>
            <a:r>
              <a:rPr lang="en-US" altLang="en-US" sz="1800" b="1"/>
              <a:t>IEEE </a:t>
            </a:r>
            <a:r>
              <a:rPr lang="en-US" altLang="en-US" sz="1800" b="1" smtClean="0"/>
              <a:t>802.11-21/1934r6</a:t>
            </a:r>
            <a:endParaRPr lang="en-US" altLang="en-US" sz="1800" b="1" dirty="0"/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660875" y="304800"/>
            <a:ext cx="3301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4" indent="0" algn="l"/>
            <a:r>
              <a:rPr lang="en-US" altLang="zh-CN"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Apr. </a:t>
            </a:r>
            <a:r>
              <a:rPr lang="en-US" altLang="en-US" sz="1800" b="1" smtClean="0"/>
              <a:t>2022</a:t>
            </a:r>
            <a:endParaRPr lang="en-US" altLang="en-US" sz="18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8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9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0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Visio___18.vsdx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Visio___4.vsdx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53ABCD13-380B-4CB5-B9B1-96CEC68A8A42}" type="slidenum">
              <a:rPr lang="en-US" altLang="en-US" sz="1200" b="0" dirty="0" smtClean="0"/>
              <a:t>1</a:t>
            </a:fld>
            <a:endParaRPr lang="en-US" altLang="en-US" sz="1200" b="0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Discussion on Session Setup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951038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Date</a:t>
            </a:r>
            <a:r>
              <a:rPr lang="en-US" altLang="en-US" sz="2000">
                <a:cs typeface="Arial" panose="020B0604020202020204" pitchFamily="34" charset="0"/>
              </a:rPr>
              <a:t>:</a:t>
            </a:r>
            <a:r>
              <a:rPr lang="en-US" altLang="en-US" sz="2000" b="0">
                <a:cs typeface="Arial" panose="020B0604020202020204" pitchFamily="34" charset="0"/>
              </a:rPr>
              <a:t> </a:t>
            </a:r>
            <a:r>
              <a:rPr lang="en-US" altLang="en-US" sz="2000" b="0" smtClean="0">
                <a:cs typeface="Arial" panose="020B0604020202020204" pitchFamily="34" charset="0"/>
              </a:rPr>
              <a:t>2022-4-25</a:t>
            </a:r>
            <a:endParaRPr lang="en-US" altLang="en-US" sz="2000" b="0" dirty="0">
              <a:cs typeface="Arial" panose="020B0604020202020204" pitchFamily="34" charset="0"/>
            </a:endParaRP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685800" y="2352358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Authors:</a:t>
            </a:r>
            <a:endParaRPr lang="en-US" altLang="en-US" sz="2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>
                <a:sym typeface="+mn-ea"/>
              </a:rPr>
              <a:t>Chaoming Luo </a:t>
            </a:r>
            <a:r>
              <a:rPr lang="en-US" altLang="ko-KR" dirty="0">
                <a:sym typeface="+mn-ea"/>
              </a:rPr>
              <a:t>(OPPO)</a:t>
            </a:r>
            <a:endParaRPr lang="zh-CN" altLang="en-US"/>
          </a:p>
        </p:txBody>
      </p:sp>
      <p:graphicFrame>
        <p:nvGraphicFramePr>
          <p:cNvPr id="3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368875"/>
              </p:ext>
            </p:extLst>
          </p:nvPr>
        </p:nvGraphicFramePr>
        <p:xfrm>
          <a:off x="685800" y="2880360"/>
          <a:ext cx="7858124" cy="1463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35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13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4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027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83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Chaoming Luo</a:t>
                      </a:r>
                      <a:endParaRPr lang="ko-KR" altLang="en-US" sz="18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SG" alt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altLang="ko-KR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OPPO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 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 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luochaoming@oppo.com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Lei Huang</a:t>
                      </a:r>
                      <a:endParaRPr lang="ko-KR" altLang="en-US" sz="18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Pei Zhou</a:t>
                      </a:r>
                      <a:endParaRPr lang="ko-KR" altLang="en-US" sz="18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8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589736"/>
              </p:ext>
            </p:extLst>
          </p:nvPr>
        </p:nvGraphicFramePr>
        <p:xfrm>
          <a:off x="372599" y="1756674"/>
          <a:ext cx="6104401" cy="495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8" name="Visio" r:id="rId3" imgW="8920816" imgH="7233469" progId="Visio.Drawing.15">
                  <p:embed/>
                </p:oleObj>
              </mc:Choice>
              <mc:Fallback>
                <p:oleObj name="Visio" r:id="rId3" imgW="8920816" imgH="723346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599" y="1756674"/>
                        <a:ext cx="6104401" cy="495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 smtClean="0"/>
              <a:t>U-STA: MS case 1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10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381001" y="4776703"/>
            <a:ext cx="5714999" cy="10668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81000" y="2057400"/>
            <a:ext cx="5715000" cy="2515944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圆角矩形标注 16"/>
          <p:cNvSpPr/>
          <p:nvPr/>
        </p:nvSpPr>
        <p:spPr bwMode="auto">
          <a:xfrm>
            <a:off x="6845637" y="1976073"/>
            <a:ext cx="1931408" cy="681358"/>
          </a:xfrm>
          <a:prstGeom prst="wedgeRoundRectCallout">
            <a:avLst>
              <a:gd name="adj1" fmla="val -85409"/>
              <a:gd name="adj2" fmla="val 5723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>
                <a:solidFill>
                  <a:schemeClr val="tx2"/>
                </a:solidFill>
              </a:rPr>
              <a:t>Sensing Capability Exchange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圆角矩形标注 17"/>
          <p:cNvSpPr/>
          <p:nvPr/>
        </p:nvSpPr>
        <p:spPr bwMode="auto">
          <a:xfrm>
            <a:off x="6907792" y="5270300"/>
            <a:ext cx="1931408" cy="889158"/>
          </a:xfrm>
          <a:prstGeom prst="wedgeRoundRectCallout">
            <a:avLst>
              <a:gd name="adj1" fmla="val -90649"/>
              <a:gd name="adj2" fmla="val -41371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 smtClean="0">
                <a:solidFill>
                  <a:srgbClr val="FF0000"/>
                </a:solidFill>
              </a:rPr>
              <a:t>AP </a:t>
            </a:r>
            <a:r>
              <a:rPr lang="en-US" altLang="zh-CN" sz="1600" smtClean="0"/>
              <a:t>may </a:t>
            </a:r>
            <a:r>
              <a:rPr lang="en-US" altLang="zh-CN" sz="1600"/>
              <a:t>initiates </a:t>
            </a:r>
            <a:r>
              <a:rPr lang="en-US" altLang="zh-CN" sz="1600" smtClean="0"/>
              <a:t>the first MS before T1 expires.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圆角矩形标注 18"/>
          <p:cNvSpPr/>
          <p:nvPr/>
        </p:nvSpPr>
        <p:spPr bwMode="auto">
          <a:xfrm>
            <a:off x="6725491" y="4074457"/>
            <a:ext cx="2171700" cy="390089"/>
          </a:xfrm>
          <a:prstGeom prst="wedgeRoundRectCallout">
            <a:avLst>
              <a:gd name="adj1" fmla="val -65350"/>
              <a:gd name="adj2" fmla="val -8691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 smtClean="0"/>
              <a:t>PASN may be excuted.</a:t>
            </a:r>
            <a:endParaRPr kumimoji="0" lang="en-US" sz="16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圆角矩形标注 19"/>
          <p:cNvSpPr/>
          <p:nvPr/>
        </p:nvSpPr>
        <p:spPr bwMode="auto">
          <a:xfrm>
            <a:off x="6965783" y="2840974"/>
            <a:ext cx="1931408" cy="681358"/>
          </a:xfrm>
          <a:prstGeom prst="wedgeRoundRectCallout">
            <a:avLst>
              <a:gd name="adj1" fmla="val -177926"/>
              <a:gd name="adj2" fmla="val 33209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 smtClean="0">
                <a:solidFill>
                  <a:schemeClr val="tx2"/>
                </a:solidFill>
              </a:rPr>
              <a:t>I need you to join my MS.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198" y="1095114"/>
            <a:ext cx="8534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sz="1600" b="1" kern="0"/>
              <a:t>Predefined session timeout T2</a:t>
            </a:r>
            <a:r>
              <a:rPr lang="en-US" altLang="zh-CN" sz="1600" kern="0"/>
              <a:t>:  both sides reset the timer after each successful sensing handshake, and clear session related resources if T2 expires. The definition of sensing handshake is TBD.</a:t>
            </a:r>
          </a:p>
        </p:txBody>
      </p:sp>
    </p:spTree>
    <p:extLst>
      <p:ext uri="{BB962C8B-B14F-4D97-AF65-F5344CB8AC3E}">
        <p14:creationId xmlns:p14="http://schemas.microsoft.com/office/powerpoint/2010/main" val="13310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264508"/>
              </p:ext>
            </p:extLst>
          </p:nvPr>
        </p:nvGraphicFramePr>
        <p:xfrm>
          <a:off x="582419" y="1321967"/>
          <a:ext cx="5513581" cy="5612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5" name="Visio" r:id="rId3" imgW="8909910" imgH="9067851" progId="Visio.Drawing.15">
                  <p:embed/>
                </p:oleObj>
              </mc:Choice>
              <mc:Fallback>
                <p:oleObj name="Visio" r:id="rId3" imgW="8909910" imgH="906785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419" y="1321967"/>
                        <a:ext cx="5513581" cy="5612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</a:t>
            </a:r>
            <a:r>
              <a:rPr lang="en-US" altLang="zh-CN" smtClean="0"/>
              <a:t>MS case 2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11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609599" y="5486401"/>
            <a:ext cx="5791201" cy="9144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圆角矩形标注 15"/>
          <p:cNvSpPr/>
          <p:nvPr/>
        </p:nvSpPr>
        <p:spPr bwMode="auto">
          <a:xfrm>
            <a:off x="6400800" y="3036812"/>
            <a:ext cx="2743200" cy="800177"/>
          </a:xfrm>
          <a:prstGeom prst="wedgeRoundRectCallout">
            <a:avLst>
              <a:gd name="adj1" fmla="val -145326"/>
              <a:gd name="adj2" fmla="val 116846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No, I don’t need you now, but please comeback later.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6943856" y="5404565"/>
            <a:ext cx="1931408" cy="584358"/>
          </a:xfrm>
          <a:prstGeom prst="wedgeRoundRectCallout">
            <a:avLst>
              <a:gd name="adj1" fmla="val -78953"/>
              <a:gd name="adj2" fmla="val 47730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 smtClean="0">
                <a:solidFill>
                  <a:srgbClr val="FF0000"/>
                </a:solidFill>
              </a:rPr>
              <a:t>AP </a:t>
            </a:r>
            <a:r>
              <a:rPr lang="en-US" altLang="zh-CN" sz="1600" smtClean="0"/>
              <a:t>may </a:t>
            </a:r>
            <a:r>
              <a:rPr lang="en-US" altLang="zh-CN" sz="1600"/>
              <a:t>initiates </a:t>
            </a:r>
            <a:r>
              <a:rPr lang="en-US" altLang="zh-CN" sz="1600" smtClean="0"/>
              <a:t>the first MS.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 bwMode="auto">
          <a:xfrm>
            <a:off x="6827520" y="4083807"/>
            <a:ext cx="2164080" cy="1097793"/>
          </a:xfrm>
          <a:prstGeom prst="wedgeRoundRectCallout">
            <a:avLst>
              <a:gd name="adj1" fmla="val -170347"/>
              <a:gd name="adj2" fmla="val 42465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The U-STA may resend MS Query frame at least once before </a:t>
            </a:r>
            <a:r>
              <a:rPr lang="en-US" sz="16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expires.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xmlns="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6064727" y="1600200"/>
            <a:ext cx="2926873" cy="111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600" kern="0"/>
              <a:t>Predefined </a:t>
            </a:r>
            <a:r>
              <a:rPr lang="en-US" altLang="zh-CN" sz="1600" kern="0" smtClean="0"/>
              <a:t>timeout T2</a:t>
            </a:r>
            <a:r>
              <a:rPr lang="en-US" altLang="zh-CN" sz="1600" b="0" kern="0"/>
              <a:t>: </a:t>
            </a:r>
            <a:r>
              <a:rPr lang="en-US" altLang="zh-CN" sz="1600" b="0" kern="0" smtClean="0"/>
              <a:t> both sides reset the timer after the successful t.</a:t>
            </a:r>
          </a:p>
        </p:txBody>
      </p:sp>
    </p:spTree>
    <p:extLst>
      <p:ext uri="{BB962C8B-B14F-4D97-AF65-F5344CB8AC3E}">
        <p14:creationId xmlns:p14="http://schemas.microsoft.com/office/powerpoint/2010/main" val="17279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995844"/>
              </p:ext>
            </p:extLst>
          </p:nvPr>
        </p:nvGraphicFramePr>
        <p:xfrm>
          <a:off x="228600" y="1708638"/>
          <a:ext cx="6375400" cy="51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86" name="Visio" r:id="rId3" imgW="8909910" imgH="7195538" progId="Visio.Drawing.15">
                  <p:embed/>
                </p:oleObj>
              </mc:Choice>
              <mc:Fallback>
                <p:oleObj name="Visio" r:id="rId3" imgW="8909910" imgH="7195538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708638"/>
                        <a:ext cx="6375400" cy="514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</a:t>
            </a:r>
            <a:r>
              <a:rPr lang="en-US" altLang="zh-CN" smtClean="0"/>
              <a:t>MS case </a:t>
            </a:r>
            <a:r>
              <a:rPr lang="en-US" altLang="zh-CN"/>
              <a:t>3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12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xmlns="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152400" y="1093966"/>
            <a:ext cx="8969734" cy="7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 smtClean="0"/>
              <a:t>If the AP does not want </a:t>
            </a:r>
            <a:r>
              <a:rPr lang="en-US" altLang="zh-CN" sz="1800" b="0" kern="0"/>
              <a:t>the </a:t>
            </a:r>
            <a:r>
              <a:rPr lang="en-US" altLang="zh-CN" sz="1800" b="0" kern="0" smtClean="0"/>
              <a:t>U-STA when it receives the MS Query,  it may kick the U-STA out.</a:t>
            </a:r>
          </a:p>
        </p:txBody>
      </p:sp>
      <p:sp>
        <p:nvSpPr>
          <p:cNvPr id="12" name="圆角矩形标注 11"/>
          <p:cNvSpPr/>
          <p:nvPr/>
        </p:nvSpPr>
        <p:spPr bwMode="auto">
          <a:xfrm>
            <a:off x="6096000" y="5141837"/>
            <a:ext cx="2819400" cy="954163"/>
          </a:xfrm>
          <a:prstGeom prst="wedgeRoundRectCallout">
            <a:avLst>
              <a:gd name="adj1" fmla="val -130714"/>
              <a:gd name="adj2" fmla="val -38257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I don’t need you now, e.g., I’ve already got the right guy.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429109"/>
              </p:ext>
            </p:extLst>
          </p:nvPr>
        </p:nvGraphicFramePr>
        <p:xfrm>
          <a:off x="204787" y="1230063"/>
          <a:ext cx="6962775" cy="562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3" name="Visio" r:id="rId3" imgW="8909910" imgH="7195538" progId="Visio.Drawing.15">
                  <p:embed/>
                </p:oleObj>
              </mc:Choice>
              <mc:Fallback>
                <p:oleObj name="Visio" r:id="rId3" imgW="8909910" imgH="7195538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787" y="1230063"/>
                        <a:ext cx="6962775" cy="5623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</a:t>
            </a:r>
            <a:r>
              <a:rPr lang="en-US" altLang="zh-CN" smtClean="0"/>
              <a:t>MS case </a:t>
            </a:r>
            <a:r>
              <a:rPr lang="en-US" altLang="zh-CN"/>
              <a:t>4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13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圆角矩形标注 15"/>
          <p:cNvSpPr/>
          <p:nvPr/>
        </p:nvSpPr>
        <p:spPr bwMode="auto">
          <a:xfrm>
            <a:off x="6384175" y="2496305"/>
            <a:ext cx="2743200" cy="800177"/>
          </a:xfrm>
          <a:prstGeom prst="wedgeRoundRectCallout">
            <a:avLst>
              <a:gd name="adj1" fmla="val -122573"/>
              <a:gd name="adj2" fmla="val 291555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No, I don’t need you now, but please comeback later.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6934200" y="5105400"/>
            <a:ext cx="2083808" cy="968633"/>
          </a:xfrm>
          <a:prstGeom prst="wedgeRoundRectCallout">
            <a:avLst>
              <a:gd name="adj1" fmla="val -78953"/>
              <a:gd name="adj2" fmla="val 47730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 smtClean="0">
                <a:solidFill>
                  <a:srgbClr val="FF0000"/>
                </a:solidFill>
              </a:rPr>
              <a:t>It’s possible that U-STA may go away and never comeback.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613896"/>
              </p:ext>
            </p:extLst>
          </p:nvPr>
        </p:nvGraphicFramePr>
        <p:xfrm>
          <a:off x="304800" y="1676400"/>
          <a:ext cx="6497249" cy="513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4" name="Visio" r:id="rId3" imgW="8926368" imgH="7059305" progId="Visio.Drawing.15">
                  <p:embed/>
                </p:oleObj>
              </mc:Choice>
              <mc:Fallback>
                <p:oleObj name="Visio" r:id="rId3" imgW="8926368" imgH="705930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676400"/>
                        <a:ext cx="6497249" cy="5139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/>
              <a:t>U-STA: </a:t>
            </a:r>
            <a:r>
              <a:rPr lang="en-US" altLang="zh-CN" smtClean="0"/>
              <a:t>MS case </a:t>
            </a:r>
            <a:r>
              <a:rPr lang="en-US" altLang="zh-CN"/>
              <a:t>5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14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4800" y="1093966"/>
            <a:ext cx="8686800" cy="7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 smtClean="0"/>
              <a:t>If the U-STA wants to initiate a non-TB MS, it just send the MS Request. The AP does not need to know the sensing capabilities of the U-STA in this case.</a:t>
            </a:r>
          </a:p>
        </p:txBody>
      </p:sp>
      <p:sp>
        <p:nvSpPr>
          <p:cNvPr id="11" name="圆角矩形标注 10"/>
          <p:cNvSpPr/>
          <p:nvPr/>
        </p:nvSpPr>
        <p:spPr bwMode="auto">
          <a:xfrm>
            <a:off x="6229799" y="2121818"/>
            <a:ext cx="2609401" cy="1334704"/>
          </a:xfrm>
          <a:prstGeom prst="wedgeRoundRectCallout">
            <a:avLst>
              <a:gd name="adj1" fmla="val -57024"/>
              <a:gd name="adj2" fmla="val 25337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Beacon and Probe Response </a:t>
            </a:r>
            <a:r>
              <a:rPr lang="en-US" sz="1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carry AP’s detailed capabilities, in case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U-STA wants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to be an initiator.</a:t>
            </a:r>
          </a:p>
        </p:txBody>
      </p:sp>
      <p:sp>
        <p:nvSpPr>
          <p:cNvPr id="13" name="圆角矩形标注 12"/>
          <p:cNvSpPr/>
          <p:nvPr/>
        </p:nvSpPr>
        <p:spPr bwMode="auto">
          <a:xfrm>
            <a:off x="7167562" y="3841990"/>
            <a:ext cx="1949273" cy="1062806"/>
          </a:xfrm>
          <a:prstGeom prst="wedgeRoundRectCallout">
            <a:avLst>
              <a:gd name="adj1" fmla="val -112425"/>
              <a:gd name="adj2" fmla="val 454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It’s possible there are one or more MSs as shown in other slides.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标注 13"/>
          <p:cNvSpPr/>
          <p:nvPr/>
        </p:nvSpPr>
        <p:spPr bwMode="auto">
          <a:xfrm>
            <a:off x="6802049" y="5237514"/>
            <a:ext cx="1949273" cy="1062806"/>
          </a:xfrm>
          <a:prstGeom prst="wedgeRoundRectCallout">
            <a:avLst>
              <a:gd name="adj1" fmla="val -91622"/>
              <a:gd name="adj2" fmla="val 1092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It’s possible there are one or more MSs as shown in other slides.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745787"/>
              </p:ext>
            </p:extLst>
          </p:nvPr>
        </p:nvGraphicFramePr>
        <p:xfrm>
          <a:off x="274055" y="2185427"/>
          <a:ext cx="6785378" cy="409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4" name="Visio" r:id="rId3" imgW="9203787" imgH="5551803" progId="Visio.Drawing.15">
                  <p:embed/>
                </p:oleObj>
              </mc:Choice>
              <mc:Fallback>
                <p:oleObj name="Visio" r:id="rId3" imgW="9203787" imgH="555180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055" y="2185427"/>
                        <a:ext cx="6785378" cy="409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 smtClean="0"/>
              <a:t>U-STA: more MS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15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圆角矩形标注 10"/>
          <p:cNvSpPr/>
          <p:nvPr/>
        </p:nvSpPr>
        <p:spPr bwMode="auto">
          <a:xfrm>
            <a:off x="7150873" y="2057400"/>
            <a:ext cx="1857292" cy="1946487"/>
          </a:xfrm>
          <a:prstGeom prst="wedgeRoundRectCallout">
            <a:avLst>
              <a:gd name="adj1" fmla="val -208796"/>
              <a:gd name="adj2" fmla="val -288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lease </a:t>
            </a:r>
            <a:r>
              <a:rPr lang="en-US" sz="1600" b="1" smtClean="0">
                <a:latin typeface="Arial" panose="020B0604020202020204" pitchFamily="34" charset="0"/>
                <a:cs typeface="Arial" panose="020B0604020202020204" pitchFamily="34" charset="0"/>
              </a:rPr>
              <a:t>hold on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and send me an MS Query after this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instance, I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may initiate a frame exchange with you.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152400" y="1093966"/>
            <a:ext cx="8839200" cy="86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 smtClean="0"/>
              <a:t>If the AP want to initiate a </a:t>
            </a:r>
            <a:r>
              <a:rPr lang="en-US" altLang="zh-CN" sz="1800" b="0" kern="0" smtClean="0">
                <a:solidFill>
                  <a:srgbClr val="FF0000"/>
                </a:solidFill>
              </a:rPr>
              <a:t>yet another MS </a:t>
            </a:r>
            <a:r>
              <a:rPr lang="en-US" altLang="zh-CN" sz="1800" b="0" kern="0" smtClean="0"/>
              <a:t>or terminate existing MS or terminate the session with the U-STA, it may </a:t>
            </a:r>
            <a:r>
              <a:rPr lang="en-US" altLang="zh-CN" sz="1800" b="0" kern="0"/>
              <a:t>carry the indication in the Polling TF within a measurement </a:t>
            </a:r>
            <a:r>
              <a:rPr lang="en-US" altLang="zh-CN" sz="1800" b="0" kern="0" smtClean="0"/>
              <a:t>instance. </a:t>
            </a:r>
          </a:p>
        </p:txBody>
      </p:sp>
      <p:sp>
        <p:nvSpPr>
          <p:cNvPr id="10" name="圆角矩形标注 9"/>
          <p:cNvSpPr/>
          <p:nvPr/>
        </p:nvSpPr>
        <p:spPr bwMode="auto">
          <a:xfrm>
            <a:off x="7133768" y="4295242"/>
            <a:ext cx="1705431" cy="576221"/>
          </a:xfrm>
          <a:prstGeom prst="wedgeRoundRectCallout">
            <a:avLst>
              <a:gd name="adj1" fmla="val -111271"/>
              <a:gd name="adj2" fmla="val -190102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MS instance of a running MS 1 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7335078" y="5277457"/>
            <a:ext cx="1409617" cy="392745"/>
          </a:xfrm>
          <a:prstGeom prst="wedgeRoundRectCallout">
            <a:avLst>
              <a:gd name="adj1" fmla="val -227964"/>
              <a:gd name="adj2" fmla="val -131834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A new MS 2. 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107758"/>
              </p:ext>
            </p:extLst>
          </p:nvPr>
        </p:nvGraphicFramePr>
        <p:xfrm>
          <a:off x="76200" y="1669111"/>
          <a:ext cx="6985401" cy="424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3" name="Visio" r:id="rId3" imgW="9214693" imgH="5600656" progId="Visio.Drawing.15">
                  <p:embed/>
                </p:oleObj>
              </mc:Choice>
              <mc:Fallback>
                <p:oleObj name="Visio" r:id="rId3" imgW="9214693" imgH="5600656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669111"/>
                        <a:ext cx="6985401" cy="4247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/>
              <a:t>U-STA: MS </a:t>
            </a:r>
            <a:r>
              <a:rPr lang="en-US" altLang="zh-CN" smtClean="0"/>
              <a:t>termination case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16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0162" y="1150289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 smtClean="0"/>
              <a:t>Case 1: The AP </a:t>
            </a:r>
            <a:r>
              <a:rPr lang="en-US" sz="1800" b="0" smtClean="0"/>
              <a:t>may </a:t>
            </a:r>
            <a:r>
              <a:rPr lang="en-US" sz="1800" b="0"/>
              <a:t>initiate termination of </a:t>
            </a:r>
            <a:r>
              <a:rPr lang="en-US" sz="1800"/>
              <a:t>one or more </a:t>
            </a:r>
            <a:r>
              <a:rPr lang="en-US" sz="1800" b="0"/>
              <a:t>sensing measurement setups. </a:t>
            </a:r>
            <a:endParaRPr lang="en-US" altLang="zh-CN" sz="1800" b="0" i="1" kern="0"/>
          </a:p>
          <a:p>
            <a:pPr>
              <a:buFont typeface="Wingdings" panose="05000000000000000000" pitchFamily="2" charset="2"/>
              <a:buChar char="q"/>
            </a:pPr>
            <a:endParaRPr lang="en-US" altLang="zh-CN" sz="1800" b="0" kern="0"/>
          </a:p>
        </p:txBody>
      </p:sp>
      <p:sp>
        <p:nvSpPr>
          <p:cNvPr id="10" name="圆角矩形标注 9"/>
          <p:cNvSpPr/>
          <p:nvPr/>
        </p:nvSpPr>
        <p:spPr bwMode="auto">
          <a:xfrm>
            <a:off x="6858000" y="1524000"/>
            <a:ext cx="2250104" cy="1650517"/>
          </a:xfrm>
          <a:prstGeom prst="wedgeRoundRectCallout">
            <a:avLst>
              <a:gd name="adj1" fmla="val -176760"/>
              <a:gd name="adj2" fmla="val 629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hold on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and send me an MS Query after the instance, I may initiate a frame exchange with you.</a:t>
            </a:r>
          </a:p>
        </p:txBody>
      </p:sp>
      <p:sp>
        <p:nvSpPr>
          <p:cNvPr id="11" name="圆角矩形标注 10"/>
          <p:cNvSpPr/>
          <p:nvPr/>
        </p:nvSpPr>
        <p:spPr bwMode="auto">
          <a:xfrm>
            <a:off x="6324600" y="5330634"/>
            <a:ext cx="2514600" cy="585799"/>
          </a:xfrm>
          <a:prstGeom prst="wedgeRoundRectCallout">
            <a:avLst>
              <a:gd name="adj1" fmla="val -137649"/>
              <a:gd name="adj2" fmla="val -132047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Well, let’s terminate one or more MSs.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6739119" y="3693339"/>
            <a:ext cx="2252481" cy="393900"/>
          </a:xfrm>
          <a:prstGeom prst="wedgeRoundRectCallout">
            <a:avLst>
              <a:gd name="adj1" fmla="val -126543"/>
              <a:gd name="adj2" fmla="val -38565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I’m awake now.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 smtClean="0"/>
              <a:t>U-STA: MS termination case 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17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0162" y="1150289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 smtClean="0"/>
              <a:t>Case 1: An U-STA</a:t>
            </a:r>
            <a:r>
              <a:rPr lang="en-US" altLang="zh-CN" sz="1800" b="0" kern="0"/>
              <a:t> </a:t>
            </a:r>
            <a:r>
              <a:rPr lang="en-US" sz="1800" b="0" smtClean="0"/>
              <a:t>may </a:t>
            </a:r>
            <a:r>
              <a:rPr lang="en-US" sz="1800" b="0"/>
              <a:t>initiate termination of </a:t>
            </a:r>
            <a:r>
              <a:rPr lang="en-US" sz="1800"/>
              <a:t>one or more </a:t>
            </a:r>
            <a:r>
              <a:rPr lang="en-US" sz="1800" b="0"/>
              <a:t>sensing measurement setups. </a:t>
            </a:r>
            <a:endParaRPr lang="en-US" altLang="zh-CN" sz="1800" b="0" i="1" kern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038691"/>
              </p:ext>
            </p:extLst>
          </p:nvPr>
        </p:nvGraphicFramePr>
        <p:xfrm>
          <a:off x="300162" y="2590800"/>
          <a:ext cx="8512175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" name="Visio" r:id="rId3" imgW="8512719" imgH="2149943" progId="Visio.Drawing.15">
                  <p:embed/>
                </p:oleObj>
              </mc:Choice>
              <mc:Fallback>
                <p:oleObj name="Visio" r:id="rId3" imgW="8512719" imgH="21499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162" y="2590800"/>
                        <a:ext cx="8512175" cy="214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8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SP 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18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1293" y="1371600"/>
            <a:ext cx="8761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1800" b="1"/>
              <a:t>Do you agree to add the following into 11bf </a:t>
            </a:r>
            <a:r>
              <a:rPr lang="en-US" altLang="ko-KR" sz="1800" b="1" smtClean="0"/>
              <a:t>SFD? </a:t>
            </a:r>
            <a:endParaRPr lang="en-US" sz="18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smtClean="0"/>
              <a:t>An </a:t>
            </a:r>
            <a:r>
              <a:rPr lang="en-US" altLang="zh-CN" sz="1800"/>
              <a:t>unassociated STA (denoted as U-STA) transmits the measurement setup (denoted as MS) Query frame to solicit an MS Request frame from an </a:t>
            </a:r>
            <a:r>
              <a:rPr lang="en-US" altLang="zh-CN" sz="1800" smtClean="0"/>
              <a:t>AP.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1800" smtClean="0"/>
              <a:t>The </a:t>
            </a:r>
            <a:r>
              <a:rPr lang="en-US" altLang="zh-CN" sz="1800" b="1"/>
              <a:t>MS Query </a:t>
            </a:r>
            <a:r>
              <a:rPr lang="en-US" altLang="zh-CN" sz="1800"/>
              <a:t>frame may contain the detailed sensing capabilities of the U-STA.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smtClean="0"/>
              <a:t>Upon </a:t>
            </a:r>
            <a:r>
              <a:rPr lang="en-US" altLang="zh-CN" sz="1800"/>
              <a:t>receiving an MS Query frame, the AP responds with an MS Request frame to the </a:t>
            </a:r>
            <a:r>
              <a:rPr lang="en-US" altLang="zh-CN" sz="1800" smtClean="0"/>
              <a:t>U-STA.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1800" smtClean="0"/>
              <a:t>The </a:t>
            </a:r>
            <a:r>
              <a:rPr lang="en-US" altLang="zh-CN" sz="1800"/>
              <a:t>MS Request frame contains the UID assigned to the </a:t>
            </a:r>
            <a:r>
              <a:rPr lang="en-US" altLang="zh-CN" sz="1800" smtClean="0"/>
              <a:t>U-STA.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1800" smtClean="0"/>
              <a:t>The </a:t>
            </a:r>
            <a:r>
              <a:rPr lang="en-US" altLang="zh-CN" sz="1800"/>
              <a:t>MS Request frame contains one bit to inform the U-STA to </a:t>
            </a:r>
            <a:r>
              <a:rPr lang="en-US" altLang="zh-CN" sz="1800" b="1"/>
              <a:t>comeback before </a:t>
            </a:r>
            <a:r>
              <a:rPr lang="en-US" altLang="zh-CN" sz="1800" b="1" smtClean="0"/>
              <a:t>TBD timeout </a:t>
            </a:r>
            <a:r>
              <a:rPr lang="en-US" altLang="zh-CN" sz="1800" b="1"/>
              <a:t>expires</a:t>
            </a:r>
            <a:r>
              <a:rPr lang="en-US" altLang="zh-CN" sz="1800"/>
              <a:t> to solicit an MS Request frame.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/>
              <a:t>Upon receiving an MS Query frame, t</a:t>
            </a:r>
            <a:r>
              <a:rPr lang="en-US" altLang="zh-CN" sz="1800" smtClean="0"/>
              <a:t>he </a:t>
            </a:r>
            <a:r>
              <a:rPr lang="en-US" altLang="zh-CN" sz="1800"/>
              <a:t>AP can also send a MS Termination frame to the U-STA, which contains one bit indicating </a:t>
            </a:r>
            <a:r>
              <a:rPr lang="en-US" altLang="zh-CN" sz="1800" b="1"/>
              <a:t>termination of </a:t>
            </a:r>
            <a:r>
              <a:rPr lang="en-US" altLang="zh-CN" sz="1800" b="1" smtClean="0"/>
              <a:t>all the MSs</a:t>
            </a:r>
            <a:r>
              <a:rPr lang="en-US" altLang="zh-CN" sz="1800" smtClean="0"/>
              <a:t>.</a:t>
            </a:r>
            <a:endParaRPr lang="en-US" altLang="zh-CN" sz="180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zh-CN" sz="1800" smtClean="0"/>
              <a:t>The </a:t>
            </a:r>
            <a:r>
              <a:rPr lang="en-US" altLang="zh-CN" sz="1800"/>
              <a:t>Polling TF within a measurement instance contains one bit to inform the U-STA to transmit an MS Query frame outside the measurement instance</a:t>
            </a:r>
            <a:r>
              <a:rPr lang="en-US" altLang="zh-CN" sz="1800" smtClean="0"/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altLang="zh-CN" sz="1800" dirty="0">
              <a:solidFill>
                <a:schemeClr val="tx2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ko-KR" sz="1800" smtClean="0"/>
              <a:t>Y/N/A </a:t>
            </a:r>
            <a:endParaRPr lang="ko-KR" altLang="en-US" sz="1800" dirty="0"/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15410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SP 2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19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1293" y="1371600"/>
            <a:ext cx="8761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1800" b="1"/>
              <a:t>Do you agree to add the following into 11bf </a:t>
            </a:r>
            <a:r>
              <a:rPr lang="en-US" altLang="ko-KR" sz="1800" b="1" smtClean="0"/>
              <a:t>SFD? </a:t>
            </a:r>
            <a:endParaRPr lang="en-US" sz="18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smtClean="0"/>
              <a:t>The </a:t>
            </a:r>
            <a:r>
              <a:rPr lang="en-US" sz="1800"/>
              <a:t>timeout (value is </a:t>
            </a:r>
            <a:r>
              <a:rPr lang="en-US" sz="1800" smtClean="0"/>
              <a:t>TBD) used </a:t>
            </a:r>
            <a:r>
              <a:rPr lang="en-US" sz="1800"/>
              <a:t>in the exchange of  MS Request and MS </a:t>
            </a:r>
            <a:r>
              <a:rPr lang="en-US" sz="1800" smtClean="0"/>
              <a:t>Response is reused as a timeout </a:t>
            </a:r>
            <a:r>
              <a:rPr lang="en-US" sz="1800" b="1" smtClean="0"/>
              <a:t>T1</a:t>
            </a:r>
            <a:r>
              <a:rPr lang="en-US" sz="1800" smtClean="0"/>
              <a:t>, which </a:t>
            </a:r>
            <a:r>
              <a:rPr lang="en-US" sz="1800"/>
              <a:t>is the time limit the AP </a:t>
            </a:r>
            <a:r>
              <a:rPr lang="en-US" sz="1800" smtClean="0"/>
              <a:t>shall </a:t>
            </a:r>
            <a:r>
              <a:rPr lang="en-US" sz="1800"/>
              <a:t>respond with the MS </a:t>
            </a:r>
            <a:r>
              <a:rPr lang="en-US" sz="1800" smtClean="0"/>
              <a:t>Request. </a:t>
            </a:r>
            <a:r>
              <a:rPr lang="en-US" sz="1800"/>
              <a:t>The U-STA does not wait for the MS </a:t>
            </a:r>
            <a:r>
              <a:rPr lang="en-US" sz="1800" smtClean="0"/>
              <a:t>Request for </a:t>
            </a:r>
            <a:r>
              <a:rPr lang="en-US" sz="1800"/>
              <a:t>a longer time than </a:t>
            </a:r>
            <a:r>
              <a:rPr lang="en-US" sz="1800" smtClean="0"/>
              <a:t>T1 </a:t>
            </a:r>
            <a:r>
              <a:rPr lang="en-US" sz="1800"/>
              <a:t>after it delivers the MS </a:t>
            </a:r>
            <a:r>
              <a:rPr lang="en-US" sz="1800" smtClean="0"/>
              <a:t>Query frame.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/>
              <a:t>A </a:t>
            </a:r>
            <a:r>
              <a:rPr lang="en-US" sz="1800" smtClean="0"/>
              <a:t>timeout </a:t>
            </a:r>
            <a:r>
              <a:rPr lang="en-US" sz="1800" b="1" smtClean="0"/>
              <a:t>T2</a:t>
            </a:r>
            <a:r>
              <a:rPr lang="en-US" sz="1800" smtClean="0"/>
              <a:t> is predefined (value is TBD), which is </a:t>
            </a:r>
            <a:r>
              <a:rPr lang="en-US" sz="1800"/>
              <a:t>the time limit the U-STA and the AP </a:t>
            </a:r>
            <a:r>
              <a:rPr lang="en-US" sz="1800" smtClean="0"/>
              <a:t>keep </a:t>
            </a:r>
            <a:r>
              <a:rPr lang="en-US" sz="1800"/>
              <a:t>the agreed UID, mutual capabilities, and </a:t>
            </a:r>
            <a:r>
              <a:rPr lang="en-US" sz="1800">
                <a:solidFill>
                  <a:srgbClr val="FF0000"/>
                </a:solidFill>
              </a:rPr>
              <a:t>PASN</a:t>
            </a:r>
            <a:r>
              <a:rPr lang="en-US" sz="1800"/>
              <a:t> </a:t>
            </a:r>
            <a:r>
              <a:rPr lang="en-US" sz="1800" smtClean="0">
                <a:solidFill>
                  <a:srgbClr val="FF0000"/>
                </a:solidFill>
              </a:rPr>
              <a:t>keys</a:t>
            </a:r>
            <a:r>
              <a:rPr lang="en-US" sz="1800" smtClean="0"/>
              <a:t> (</a:t>
            </a:r>
            <a:r>
              <a:rPr lang="en-US" sz="1800" smtClean="0">
                <a:solidFill>
                  <a:srgbClr val="FF0000"/>
                </a:solidFill>
              </a:rPr>
              <a:t>TBD</a:t>
            </a:r>
            <a:r>
              <a:rPr lang="en-US" sz="1800" smtClean="0"/>
              <a:t>). </a:t>
            </a:r>
            <a:r>
              <a:rPr lang="en-US" sz="1800"/>
              <a:t>The </a:t>
            </a:r>
            <a:r>
              <a:rPr lang="en-US" sz="1800" smtClean="0"/>
              <a:t>timer for T2 </a:t>
            </a:r>
            <a:r>
              <a:rPr lang="en-US" sz="1800"/>
              <a:t>is restarted at each successful handshake between the U-STA and the </a:t>
            </a:r>
            <a:r>
              <a:rPr lang="en-US" sz="1800" smtClean="0"/>
              <a:t>AP. </a:t>
            </a:r>
            <a:r>
              <a:rPr lang="en-US" altLang="zh-CN" sz="1800" kern="0"/>
              <a:t>The definition of </a:t>
            </a:r>
            <a:r>
              <a:rPr lang="en-US" altLang="zh-CN" sz="1800" kern="0">
                <a:solidFill>
                  <a:srgbClr val="FF0000"/>
                </a:solidFill>
              </a:rPr>
              <a:t>sensing</a:t>
            </a:r>
            <a:r>
              <a:rPr lang="en-US" altLang="zh-CN" sz="1800" kern="0"/>
              <a:t> </a:t>
            </a:r>
            <a:r>
              <a:rPr lang="en-US" altLang="zh-CN" sz="1800" kern="0">
                <a:solidFill>
                  <a:srgbClr val="FF0000"/>
                </a:solidFill>
              </a:rPr>
              <a:t>handshake</a:t>
            </a:r>
            <a:r>
              <a:rPr lang="en-US" altLang="zh-CN" sz="1800" kern="0"/>
              <a:t> is </a:t>
            </a:r>
            <a:r>
              <a:rPr lang="en-US" altLang="zh-CN" sz="1800" kern="0">
                <a:solidFill>
                  <a:srgbClr val="FF0000"/>
                </a:solidFill>
              </a:rPr>
              <a:t>TBD</a:t>
            </a:r>
            <a:r>
              <a:rPr lang="en-US" altLang="zh-CN" sz="1800" kern="0" smtClean="0"/>
              <a:t>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/>
              <a:t>The U-STA </a:t>
            </a:r>
            <a:r>
              <a:rPr lang="en-US" sz="1800" smtClean="0"/>
              <a:t>should </a:t>
            </a:r>
            <a:r>
              <a:rPr lang="en-US" sz="1800"/>
              <a:t>transmit the MS </a:t>
            </a:r>
            <a:r>
              <a:rPr lang="en-US" sz="1800" smtClean="0"/>
              <a:t>Query frame </a:t>
            </a:r>
            <a:r>
              <a:rPr lang="en-US" sz="1800" b="1"/>
              <a:t>at least once </a:t>
            </a:r>
            <a:r>
              <a:rPr lang="en-US" sz="1800" smtClean="0"/>
              <a:t>before T2 expires.</a:t>
            </a:r>
            <a:endParaRPr lang="en-US" sz="180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altLang="zh-CN" sz="1800" dirty="0">
              <a:solidFill>
                <a:schemeClr val="tx2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ko-KR" sz="1800" smtClean="0"/>
              <a:t>Y/N/A </a:t>
            </a:r>
            <a:endParaRPr lang="ko-KR" altLang="en-US" sz="1800" dirty="0"/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22357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E009AB-F195-4A7E-83AF-8BC44D80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FF00DFE-F453-4056-9D27-4C723CD3D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2000" kern="1200" dirty="0">
                <a:solidFill>
                  <a:schemeClr val="tx2"/>
                </a:solidFill>
              </a:rPr>
              <a:t>The SFD states that </a:t>
            </a:r>
            <a:r>
              <a:rPr lang="en-US" altLang="zh-CN" sz="2000" dirty="0"/>
              <a:t>a sensing session is an agreement between a sensing initiator and a sensing responder to participate in a WLAN sensing procedure</a:t>
            </a:r>
            <a:r>
              <a:rPr lang="en-US" altLang="zh-CN" sz="2000" kern="1200" dirty="0">
                <a:solidFill>
                  <a:schemeClr val="tx2"/>
                </a:solidFill>
              </a:rPr>
              <a:t>. [1]</a:t>
            </a:r>
          </a:p>
          <a:p>
            <a:pPr algn="just"/>
            <a:endParaRPr lang="en-US" altLang="zh-CN" sz="20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2000" kern="1200" dirty="0">
                <a:solidFill>
                  <a:schemeClr val="tx2"/>
                </a:solidFill>
              </a:rPr>
              <a:t>This contribution discusses more about the detail of session setup procedure and frame formats.</a:t>
            </a:r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7429FE6-F2E6-4B35-938D-65673A7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EE9F67D-F5D2-4B09-90CF-894F7C0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2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SP 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20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1293" y="1371600"/>
            <a:ext cx="87614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2000" b="1"/>
              <a:t>Do you agree to add the following into 11bf </a:t>
            </a:r>
            <a:r>
              <a:rPr lang="en-US" altLang="ko-KR" sz="2000" b="1" smtClean="0"/>
              <a:t>SFD? 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/>
              <a:t>Sensing Session is </a:t>
            </a:r>
            <a:r>
              <a:rPr lang="en-US" altLang="zh-CN" sz="2000" smtClean="0"/>
              <a:t>removed, </a:t>
            </a:r>
            <a:r>
              <a:rPr lang="en-US" altLang="zh-CN" sz="2000">
                <a:solidFill>
                  <a:schemeClr val="tx2"/>
                </a:solidFill>
              </a:rPr>
              <a:t>correspondingly Sensing Session Setup and Sensing Session Termination phases are </a:t>
            </a:r>
            <a:r>
              <a:rPr lang="en-US" altLang="zh-CN" sz="2000"/>
              <a:t>removed.</a:t>
            </a:r>
          </a:p>
          <a:p>
            <a:pPr lvl="1"/>
            <a:endParaRPr lang="en-US" altLang="zh-CN" sz="20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smtClean="0"/>
              <a:t>Y/N/A </a:t>
            </a:r>
            <a:endParaRPr lang="ko-KR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36093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SP </a:t>
            </a:r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21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0432" y="1524000"/>
            <a:ext cx="77877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1800" b="1" dirty="0"/>
              <a:t>Do you agree to add the following into 11bf SFD ? 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800" smtClean="0">
                <a:solidFill>
                  <a:srgbClr val="000000"/>
                </a:solidFill>
              </a:rPr>
              <a:t>The </a:t>
            </a:r>
            <a:r>
              <a:rPr lang="en-US" altLang="zh-CN" sz="1800" b="1" smtClean="0">
                <a:solidFill>
                  <a:srgbClr val="000000"/>
                </a:solidFill>
              </a:rPr>
              <a:t>Extended</a:t>
            </a:r>
            <a:r>
              <a:rPr lang="en-US" altLang="zh-CN" sz="1800" smtClean="0">
                <a:solidFill>
                  <a:srgbClr val="000000"/>
                </a:solidFill>
              </a:rPr>
              <a:t> </a:t>
            </a:r>
            <a:r>
              <a:rPr lang="en-US" altLang="zh-CN" sz="1800" b="1">
                <a:solidFill>
                  <a:srgbClr val="000000"/>
                </a:solidFill>
              </a:rPr>
              <a:t>Capabilities </a:t>
            </a:r>
            <a:r>
              <a:rPr lang="en-US" altLang="zh-CN" sz="1800" b="1" smtClean="0">
                <a:solidFill>
                  <a:srgbClr val="000000"/>
                </a:solidFill>
              </a:rPr>
              <a:t>element carries </a:t>
            </a:r>
            <a:r>
              <a:rPr lang="en-US" altLang="zh-CN" sz="1800">
                <a:solidFill>
                  <a:srgbClr val="000000"/>
                </a:solidFill>
              </a:rPr>
              <a:t>e</a:t>
            </a:r>
            <a:r>
              <a:rPr lang="en-US" altLang="zh-CN" sz="1800" smtClean="0">
                <a:solidFill>
                  <a:srgbClr val="000000"/>
                </a:solidFill>
              </a:rPr>
              <a:t>ssential sensing capabilities as shown in slide 5.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800" smtClean="0">
                <a:solidFill>
                  <a:srgbClr val="000000"/>
                </a:solidFill>
              </a:rPr>
              <a:t>A </a:t>
            </a:r>
            <a:r>
              <a:rPr lang="en-US" altLang="zh-CN" sz="1800" b="1" smtClean="0">
                <a:solidFill>
                  <a:schemeClr val="tx2"/>
                </a:solidFill>
              </a:rPr>
              <a:t>Sensing </a:t>
            </a:r>
            <a:r>
              <a:rPr lang="en-US" altLang="zh-CN" sz="1800" b="1" dirty="0">
                <a:solidFill>
                  <a:srgbClr val="000000"/>
                </a:solidFill>
              </a:rPr>
              <a:t>Capabilities element</a:t>
            </a:r>
            <a:r>
              <a:rPr lang="en-US" altLang="zh-CN" sz="1800" dirty="0">
                <a:solidFill>
                  <a:srgbClr val="000000"/>
                </a:solidFill>
              </a:rPr>
              <a:t> is defined, which </a:t>
            </a:r>
            <a:r>
              <a:rPr lang="en-US" altLang="zh-CN" sz="1800">
                <a:solidFill>
                  <a:srgbClr val="000000"/>
                </a:solidFill>
              </a:rPr>
              <a:t>carries </a:t>
            </a:r>
            <a:r>
              <a:rPr lang="en-US" altLang="zh-CN" sz="1800" smtClean="0">
                <a:solidFill>
                  <a:srgbClr val="000000"/>
                </a:solidFill>
              </a:rPr>
              <a:t>detailed </a:t>
            </a:r>
            <a:r>
              <a:rPr lang="en-US" altLang="zh-CN" sz="1800" smtClean="0"/>
              <a:t>sensing capabilities</a:t>
            </a:r>
            <a:r>
              <a:rPr lang="en-US" altLang="zh-CN" sz="1800" smtClean="0">
                <a:solidFill>
                  <a:srgbClr val="000000"/>
                </a:solidFill>
              </a:rPr>
              <a:t> </a:t>
            </a:r>
            <a:r>
              <a:rPr lang="en-US" altLang="zh-CN" sz="1800" dirty="0">
                <a:solidFill>
                  <a:srgbClr val="000000"/>
                </a:solidFill>
              </a:rPr>
              <a:t>as shown in </a:t>
            </a:r>
            <a:r>
              <a:rPr lang="en-US" altLang="zh-CN" sz="1800">
                <a:solidFill>
                  <a:srgbClr val="000000"/>
                </a:solidFill>
              </a:rPr>
              <a:t>slide </a:t>
            </a:r>
            <a:r>
              <a:rPr lang="en-US" altLang="zh-CN" sz="1800" smtClean="0">
                <a:solidFill>
                  <a:srgbClr val="000000"/>
                </a:solidFill>
              </a:rPr>
              <a:t>6.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800" smtClean="0">
                <a:solidFill>
                  <a:srgbClr val="000000"/>
                </a:solidFill>
              </a:rPr>
              <a:t>Other </a:t>
            </a:r>
            <a:r>
              <a:rPr lang="en-US" altLang="zh-CN" sz="1800" dirty="0">
                <a:solidFill>
                  <a:srgbClr val="000000"/>
                </a:solidFill>
              </a:rPr>
              <a:t>sensing capability information is TBD.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/>
            <a:endParaRPr lang="en-US" altLang="zh-CN" sz="18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800" dirty="0"/>
              <a:t>Y/N/A </a:t>
            </a:r>
            <a:endParaRPr lang="ko-KR" altLang="en-US" sz="1800" dirty="0"/>
          </a:p>
          <a:p>
            <a:pPr marL="744855" lvl="1" indent="-287655">
              <a:buFont typeface="Wingdings" panose="05000000000000000000" pitchFamily="2" charset="2"/>
              <a:buChar char="q"/>
            </a:pPr>
            <a:endParaRPr lang="en-US" altLang="zh-CN" sz="1800" dirty="0">
              <a:solidFill>
                <a:schemeClr val="tx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26839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SP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22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0432" y="1524000"/>
            <a:ext cx="77877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1800" b="1" dirty="0"/>
              <a:t>Do you agree to add the following into 11bf SFD ? 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/>
              <a:t>Unicast Probe Response frame comprises the following field:</a:t>
            </a:r>
            <a:endParaRPr lang="en-US" altLang="zh-CN" sz="1800">
              <a:solidFill>
                <a:srgbClr val="000000"/>
              </a:solidFill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sz="1800" b="1">
                <a:solidFill>
                  <a:srgbClr val="000000"/>
                </a:solidFill>
              </a:rPr>
              <a:t>Invitation of responder for sensing</a:t>
            </a:r>
            <a:r>
              <a:rPr lang="en-US" altLang="zh-CN" sz="1800">
                <a:solidFill>
                  <a:srgbClr val="000000"/>
                </a:solidFill>
              </a:rPr>
              <a:t> (1 bit), which i</a:t>
            </a:r>
            <a:r>
              <a:rPr lang="en-US" sz="1800"/>
              <a:t>ndicates whether or not to </a:t>
            </a:r>
            <a:r>
              <a:rPr lang="en-US" sz="1800">
                <a:solidFill>
                  <a:srgbClr val="000000"/>
                </a:solidFill>
              </a:rPr>
              <a:t>i</a:t>
            </a:r>
            <a:r>
              <a:rPr lang="en-US" altLang="zh-CN" sz="1800">
                <a:solidFill>
                  <a:srgbClr val="000000"/>
                </a:solidFill>
              </a:rPr>
              <a:t>nvite an intended STA to join a sensing measurement as a sensing responder.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800">
                <a:solidFill>
                  <a:srgbClr val="000000"/>
                </a:solidFill>
              </a:rPr>
              <a:t>The element carrying the field is TBD.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/>
            <a:endParaRPr lang="en-US" altLang="zh-CN" sz="18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800" dirty="0"/>
              <a:t>Y/N/A </a:t>
            </a:r>
            <a:endParaRPr lang="ko-KR" altLang="en-US" sz="1800" dirty="0"/>
          </a:p>
          <a:p>
            <a:pPr marL="744855" lvl="1" indent="-287655">
              <a:buFont typeface="Wingdings" panose="05000000000000000000" pitchFamily="2" charset="2"/>
              <a:buChar char="q"/>
            </a:pPr>
            <a:endParaRPr lang="en-US" altLang="zh-CN" sz="1800" dirty="0">
              <a:solidFill>
                <a:schemeClr val="tx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22699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7848600" cy="3657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0" dirty="0"/>
              <a:t>[1</a:t>
            </a:r>
            <a:r>
              <a:rPr lang="en-US" altLang="zh-CN" b="0"/>
              <a:t>] 11-21-0504-03-00bf-specification-framework-for-tgbf</a:t>
            </a:r>
          </a:p>
          <a:p>
            <a:pPr marL="0" indent="0">
              <a:buNone/>
            </a:pPr>
            <a:r>
              <a:rPr lang="en-US" altLang="zh-CN" b="0"/>
              <a:t>[2] 11-21-1828-03-00bf-mesurement-setup-frame-formats</a:t>
            </a:r>
            <a:endParaRPr lang="en-US" altLang="zh-CN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23</a:t>
            </a:fld>
            <a:endParaRPr lang="en-US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E009AB-F195-4A7E-83AF-8BC44D80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8384"/>
            <a:ext cx="7772400" cy="632413"/>
          </a:xfrm>
        </p:spPr>
        <p:txBody>
          <a:bodyPr/>
          <a:lstStyle/>
          <a:p>
            <a:r>
              <a:rPr lang="en-US" altLang="zh-CN" smtClean="0"/>
              <a:t>Backup: capability exchange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7429FE6-F2E6-4B35-938D-65673A7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EE9F67D-F5D2-4B09-90CF-894F7C0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24</a:t>
            </a:fld>
            <a:endParaRPr lang="en-US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0062" y="1502805"/>
            <a:ext cx="8220076" cy="4800600"/>
          </a:xfrm>
        </p:spPr>
        <p:txBody>
          <a:bodyPr/>
          <a:lstStyle/>
          <a:p>
            <a:r>
              <a:rPr lang="en-US" sz="2000" smtClean="0"/>
              <a:t>Case </a:t>
            </a:r>
            <a:r>
              <a:rPr lang="en-US" sz="2000"/>
              <a:t>1: </a:t>
            </a:r>
            <a:r>
              <a:rPr lang="en-US" sz="2000" b="0"/>
              <a:t>A </a:t>
            </a:r>
            <a:r>
              <a:rPr lang="en-US" sz="2000" b="0" smtClean="0"/>
              <a:t>non-AP STA </a:t>
            </a:r>
            <a:r>
              <a:rPr lang="en-US" sz="2000"/>
              <a:t>broadcasts probe </a:t>
            </a:r>
            <a:r>
              <a:rPr lang="en-US" sz="2000" smtClean="0"/>
              <a:t>request </a:t>
            </a:r>
            <a:r>
              <a:rPr lang="en-US" sz="2000" b="0"/>
              <a:t>due to any of the following reasons</a:t>
            </a:r>
          </a:p>
          <a:p>
            <a:pPr lvl="1"/>
            <a:r>
              <a:rPr lang="en-US" sz="1800"/>
              <a:t>Finds another BSS to join (or catalog for roaming later), mostly </a:t>
            </a:r>
            <a:r>
              <a:rPr lang="en-US" sz="1800" smtClean="0"/>
              <a:t>intend for </a:t>
            </a:r>
            <a:r>
              <a:rPr lang="en-US" sz="1800"/>
              <a:t>communication.</a:t>
            </a:r>
          </a:p>
          <a:p>
            <a:pPr lvl="1"/>
            <a:r>
              <a:rPr lang="en-US" sz="1800"/>
              <a:t>Finds an AP that supports SBP responding STA role, because the non-AP </a:t>
            </a:r>
            <a:r>
              <a:rPr lang="en-US" sz="1800" smtClean="0"/>
              <a:t>STA </a:t>
            </a:r>
            <a:r>
              <a:rPr lang="en-US" sz="1800" b="1" smtClean="0"/>
              <a:t>needs </a:t>
            </a:r>
            <a:r>
              <a:rPr lang="en-US" sz="1800" b="1"/>
              <a:t>an proxy</a:t>
            </a:r>
            <a:r>
              <a:rPr lang="en-US" sz="1800"/>
              <a:t> to initiate sensing procedure for it.</a:t>
            </a:r>
          </a:p>
          <a:p>
            <a:pPr lvl="1"/>
            <a:r>
              <a:rPr lang="en-US" sz="1800"/>
              <a:t>Finds an AP that supports responder role, because the non-AP </a:t>
            </a:r>
            <a:r>
              <a:rPr lang="en-US" sz="1800" smtClean="0"/>
              <a:t>STA </a:t>
            </a:r>
            <a:r>
              <a:rPr lang="en-US" sz="1800"/>
              <a:t>wants to </a:t>
            </a:r>
            <a:r>
              <a:rPr lang="en-US" sz="1800" b="1"/>
              <a:t>initiate a non-TB </a:t>
            </a:r>
            <a:r>
              <a:rPr lang="en-US" sz="1800"/>
              <a:t>sensing procedure.</a:t>
            </a:r>
          </a:p>
          <a:p>
            <a:pPr lvl="1"/>
            <a:r>
              <a:rPr lang="en-US" sz="1800"/>
              <a:t>Finds an AP that supports sensing.</a:t>
            </a:r>
            <a:endParaRPr lang="en-US" sz="1400"/>
          </a:p>
          <a:p>
            <a:pPr lvl="0"/>
            <a:r>
              <a:rPr lang="en-US" sz="2000">
                <a:solidFill>
                  <a:srgbClr val="000000"/>
                </a:solidFill>
              </a:rPr>
              <a:t>Case 2: </a:t>
            </a:r>
            <a:r>
              <a:rPr lang="en-US" sz="2000" b="0"/>
              <a:t>A non-AP STA retrives information of an AP from </a:t>
            </a:r>
            <a:r>
              <a:rPr lang="en-US" sz="2000"/>
              <a:t>Beacon</a:t>
            </a:r>
            <a:r>
              <a:rPr lang="en-US" sz="2000" b="0"/>
              <a:t>. The non-AP STA may </a:t>
            </a:r>
            <a:r>
              <a:rPr lang="en-US" sz="2000"/>
              <a:t>broadcast/unicast</a:t>
            </a:r>
            <a:r>
              <a:rPr lang="en-US" sz="2000" b="0"/>
              <a:t> </a:t>
            </a:r>
            <a:r>
              <a:rPr lang="en-US" sz="2000"/>
              <a:t>probe request </a:t>
            </a:r>
            <a:r>
              <a:rPr lang="en-US" sz="2000" b="0"/>
              <a:t>to get more information. </a:t>
            </a:r>
            <a:endParaRPr lang="en-US" sz="2000" b="0" smtClean="0"/>
          </a:p>
          <a:p>
            <a:pPr lvl="0"/>
            <a:r>
              <a:rPr lang="en-US" sz="2000" smtClean="0"/>
              <a:t>Case 3: </a:t>
            </a:r>
            <a:r>
              <a:rPr lang="en-US" sz="2000" b="0" smtClean="0"/>
              <a:t>A non-AP </a:t>
            </a:r>
            <a:r>
              <a:rPr lang="en-US" sz="2000" b="0"/>
              <a:t>STA </a:t>
            </a:r>
            <a:r>
              <a:rPr lang="en-US" sz="2000" b="0" smtClean="0"/>
              <a:t>exchanges capability information with AP using Associate Request/Response.</a:t>
            </a:r>
            <a:endParaRPr lang="en-US" sz="200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53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 smtClean="0"/>
              <a:t>Option 1: session setup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25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823454"/>
              </p:ext>
            </p:extLst>
          </p:nvPr>
        </p:nvGraphicFramePr>
        <p:xfrm>
          <a:off x="1752600" y="1814222"/>
          <a:ext cx="7100010" cy="498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Visio" r:id="rId3" imgW="8512719" imgH="5981751" progId="Visio.Drawing.15">
                  <p:embed/>
                </p:oleObj>
              </mc:Choice>
              <mc:Fallback>
                <p:oleObj name="Visio" r:id="rId3" imgW="8512719" imgH="598175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1814222"/>
                        <a:ext cx="7100010" cy="498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内容占位符 2">
            <a:extLst>
              <a:ext uri="{FF2B5EF4-FFF2-40B4-BE49-F238E27FC236}">
                <a16:creationId xmlns:a16="http://schemas.microsoft.com/office/drawing/2014/main" xmlns="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190500" y="1200660"/>
            <a:ext cx="8839200" cy="68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kern="0"/>
              <a:t>Session timeout T2</a:t>
            </a:r>
            <a:r>
              <a:rPr lang="en-US" altLang="zh-CN" sz="1800" b="0" kern="0"/>
              <a:t>: </a:t>
            </a:r>
            <a:r>
              <a:rPr lang="en-US" altLang="zh-CN" sz="1800" b="0" kern="0" smtClean="0"/>
              <a:t> both sides reset the timer after ANY successful </a:t>
            </a:r>
            <a:r>
              <a:rPr lang="en-US" altLang="zh-CN" sz="1800" b="0" kern="0"/>
              <a:t>sensing frame exchange, </a:t>
            </a:r>
            <a:r>
              <a:rPr lang="en-US" altLang="zh-CN" sz="1800" b="0" kern="0" smtClean="0"/>
              <a:t>and clear session related resources if T2 expires</a:t>
            </a:r>
            <a:r>
              <a:rPr lang="en-US" altLang="zh-CN" sz="1800" b="0" kern="0"/>
              <a:t>.</a:t>
            </a:r>
            <a:endParaRPr lang="en-US" altLang="zh-CN" sz="1800" b="0" kern="0" smtClean="0"/>
          </a:p>
        </p:txBody>
      </p:sp>
      <p:sp>
        <p:nvSpPr>
          <p:cNvPr id="9" name="矩形 8"/>
          <p:cNvSpPr/>
          <p:nvPr/>
        </p:nvSpPr>
        <p:spPr bwMode="auto">
          <a:xfrm>
            <a:off x="2209800" y="4953000"/>
            <a:ext cx="5867400" cy="14478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367589" y="4020307"/>
            <a:ext cx="1842211" cy="932693"/>
          </a:xfrm>
          <a:prstGeom prst="wedgeRoundRectCallout">
            <a:avLst>
              <a:gd name="adj1" fmla="val 49975"/>
              <a:gd name="adj2" fmla="val 7528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An unified sequence for session setup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 smtClean="0"/>
              <a:t>Option 1: first MS case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26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4137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 smtClean="0"/>
              <a:t>The U-STA may send a MS Query frame just after the sensing session setup to trigger the first MS.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kern="0" smtClean="0"/>
              <a:t>Predefined timeout T1</a:t>
            </a:r>
            <a:r>
              <a:rPr lang="en-US" altLang="zh-CN" sz="1800" b="0" kern="0"/>
              <a:t>:  both sides reset the timer after </a:t>
            </a:r>
            <a:r>
              <a:rPr lang="en-US" altLang="zh-CN" sz="1800" b="0" kern="0" smtClean="0"/>
              <a:t>successful MS Query frame exchange.  </a:t>
            </a:r>
            <a:r>
              <a:rPr lang="en-US" altLang="zh-CN" sz="1800" b="0" kern="0"/>
              <a:t>U-STA may go to sleep </a:t>
            </a:r>
            <a:r>
              <a:rPr lang="en-US" altLang="zh-CN" sz="1800" b="0" kern="0" smtClean="0"/>
              <a:t>if T1 expires w/o </a:t>
            </a:r>
            <a:r>
              <a:rPr lang="en-US" altLang="zh-CN" sz="1800" b="0" kern="0"/>
              <a:t>receiving MS request</a:t>
            </a:r>
            <a:r>
              <a:rPr lang="en-US" altLang="zh-CN" sz="1800" b="0" kern="0" smtClean="0"/>
              <a:t>.</a:t>
            </a:r>
            <a:endParaRPr lang="en-US" altLang="zh-CN" sz="1800" b="0" kern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034719"/>
              </p:ext>
            </p:extLst>
          </p:nvPr>
        </p:nvGraphicFramePr>
        <p:xfrm>
          <a:off x="1826418" y="2437736"/>
          <a:ext cx="7012782" cy="416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4" name="Visio" r:id="rId3" imgW="8844670" imgH="5252328" progId="Visio.Drawing.15">
                  <p:embed/>
                </p:oleObj>
              </mc:Choice>
              <mc:Fallback>
                <p:oleObj name="Visio" r:id="rId3" imgW="8844670" imgH="5252328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6418" y="2437736"/>
                        <a:ext cx="7012782" cy="4165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 bwMode="auto">
          <a:xfrm>
            <a:off x="2514599" y="4418676"/>
            <a:ext cx="5791201" cy="1143923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152400" y="3332923"/>
            <a:ext cx="2275813" cy="932693"/>
          </a:xfrm>
          <a:prstGeom prst="wedgeRoundRectCallout">
            <a:avLst>
              <a:gd name="adj1" fmla="val 49975"/>
              <a:gd name="adj2" fmla="val 7528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An unified sequence for MS initiated by the AP with the U-STA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 smtClean="0"/>
              <a:t>Option 1: first MS case 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27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297912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/>
              <a:t>The AP may not ready to start a MS with an U-STA just after session setup. The U-STA may go to power save </a:t>
            </a:r>
            <a:r>
              <a:rPr lang="en-US" altLang="zh-CN" sz="1800" b="0" kern="0" smtClean="0"/>
              <a:t>mode. And </a:t>
            </a:r>
            <a:r>
              <a:rPr lang="en-US" altLang="zh-CN" sz="1800" kern="0" smtClean="0"/>
              <a:t>before T2 expires</a:t>
            </a:r>
            <a:r>
              <a:rPr lang="en-US" altLang="zh-CN" sz="1800" b="0" kern="0" smtClean="0"/>
              <a:t>, the U-STA may repeat MS Query frame at least once to </a:t>
            </a:r>
            <a:r>
              <a:rPr lang="en-US" altLang="zh-CN" sz="1800" b="0" kern="0"/>
              <a:t>trigger the first MS.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zh-CN" sz="1800" b="0" kern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567052"/>
              </p:ext>
            </p:extLst>
          </p:nvPr>
        </p:nvGraphicFramePr>
        <p:xfrm>
          <a:off x="1371600" y="2053908"/>
          <a:ext cx="6186546" cy="4586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2" name="Visio" r:id="rId3" imgW="8839117" imgH="6553296" progId="Visio.Drawing.15">
                  <p:embed/>
                </p:oleObj>
              </mc:Choice>
              <mc:Fallback>
                <p:oleObj name="Visio" r:id="rId3" imgW="8839117" imgH="6553296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2053908"/>
                        <a:ext cx="6186546" cy="4586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 bwMode="auto">
          <a:xfrm>
            <a:off x="1936211" y="4876800"/>
            <a:ext cx="5621935" cy="1066136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 smtClean="0"/>
              <a:t>Option 1: more MS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28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289560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 smtClean="0"/>
              <a:t>The </a:t>
            </a:r>
            <a:r>
              <a:rPr lang="en-US" altLang="zh-CN" sz="1800" b="0" kern="0"/>
              <a:t>AP </a:t>
            </a:r>
            <a:r>
              <a:rPr lang="en-US" altLang="zh-CN" sz="1800" b="0" kern="0" smtClean="0"/>
              <a:t>may also </a:t>
            </a:r>
            <a:r>
              <a:rPr lang="en-US" altLang="zh-CN" sz="1800" kern="0" smtClean="0"/>
              <a:t>telling</a:t>
            </a:r>
            <a:r>
              <a:rPr lang="en-US" altLang="zh-CN" sz="1800" b="0" kern="0" smtClean="0"/>
              <a:t> </a:t>
            </a:r>
            <a:r>
              <a:rPr lang="en-US" altLang="zh-CN" sz="1800" b="0" kern="0"/>
              <a:t>the </a:t>
            </a:r>
            <a:r>
              <a:rPr lang="en-US" altLang="zh-CN" sz="1800" b="0" kern="0" smtClean="0"/>
              <a:t>U-STA to hold on </a:t>
            </a:r>
            <a:r>
              <a:rPr lang="en-US" altLang="zh-CN" sz="1800" b="0" kern="0"/>
              <a:t>after a measurement instance and send the </a:t>
            </a:r>
            <a:r>
              <a:rPr lang="en-US" altLang="zh-CN" sz="1800" b="0" kern="0" smtClean="0"/>
              <a:t>MS Query frame to </a:t>
            </a:r>
            <a:r>
              <a:rPr lang="en-US" altLang="zh-CN" sz="1800" b="0" kern="0"/>
              <a:t>trigger </a:t>
            </a:r>
            <a:r>
              <a:rPr lang="en-US" altLang="zh-CN" sz="1800" b="0" kern="0" smtClean="0"/>
              <a:t>a new MS.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104327"/>
              </p:ext>
            </p:extLst>
          </p:nvPr>
        </p:nvGraphicFramePr>
        <p:xfrm>
          <a:off x="568387" y="2077496"/>
          <a:ext cx="8083425" cy="4430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0" name="Visio" r:id="rId3" imgW="9220245" imgH="5050957" progId="Visio.Drawing.15">
                  <p:embed/>
                </p:oleObj>
              </mc:Choice>
              <mc:Fallback>
                <p:oleObj name="Visio" r:id="rId3" imgW="9220245" imgH="505095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387" y="2077496"/>
                        <a:ext cx="8083425" cy="4430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 bwMode="auto">
          <a:xfrm>
            <a:off x="1371600" y="4038600"/>
            <a:ext cx="6477000" cy="12954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 smtClean="0"/>
              <a:t>Option 1: session termination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29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300162" y="1150289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 smtClean="0"/>
              <a:t>Case 1: An U-STA</a:t>
            </a:r>
            <a:r>
              <a:rPr lang="en-US" altLang="zh-CN" sz="1800" b="0" kern="0"/>
              <a:t> </a:t>
            </a:r>
            <a:r>
              <a:rPr lang="en-US" altLang="zh-CN" sz="1800" b="0" kern="0" smtClean="0"/>
              <a:t>may </a:t>
            </a:r>
            <a:r>
              <a:rPr lang="en-US" altLang="zh-CN" sz="1800" kern="0" smtClean="0"/>
              <a:t>terminate</a:t>
            </a:r>
            <a:r>
              <a:rPr lang="en-US" altLang="zh-CN" sz="1800" b="0" kern="0" smtClean="0"/>
              <a:t> the sensing session </a:t>
            </a:r>
            <a:r>
              <a:rPr lang="en-US" altLang="zh-CN" sz="1800" kern="0" smtClean="0"/>
              <a:t>actively</a:t>
            </a:r>
            <a:r>
              <a:rPr lang="en-US" altLang="zh-CN" sz="1800" b="0" kern="0" smtClean="0"/>
              <a:t> by sending a Sensing Session Termination frame. </a:t>
            </a:r>
            <a:r>
              <a:rPr lang="en-US" altLang="zh-CN" sz="1800" b="0" i="1" kern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sz="1800" b="0" kern="0" smtClean="0"/>
              <a:t>Case 2: The AP may </a:t>
            </a:r>
            <a:r>
              <a:rPr lang="en-US" altLang="zh-CN" sz="1800" kern="0" smtClean="0"/>
              <a:t>terminate</a:t>
            </a:r>
            <a:r>
              <a:rPr lang="en-US" altLang="zh-CN" sz="1800" b="0" kern="0" smtClean="0"/>
              <a:t> the sensing session by </a:t>
            </a:r>
            <a:r>
              <a:rPr lang="en-US" altLang="zh-CN" sz="1800" kern="0" smtClean="0"/>
              <a:t>telling</a:t>
            </a:r>
            <a:r>
              <a:rPr lang="en-US" altLang="zh-CN" sz="1800" b="0" kern="0" smtClean="0"/>
              <a:t> the U-STA to trigger.</a:t>
            </a:r>
            <a:endParaRPr lang="en-US" altLang="zh-CN" sz="1800" b="0" kern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735816"/>
              </p:ext>
            </p:extLst>
          </p:nvPr>
        </p:nvGraphicFramePr>
        <p:xfrm>
          <a:off x="1381646" y="3505200"/>
          <a:ext cx="6009754" cy="3236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9" name="Visio" r:id="rId3" imgW="9214693" imgH="4963974" progId="Visio.Drawing.15">
                  <p:embed/>
                </p:oleObj>
              </mc:Choice>
              <mc:Fallback>
                <p:oleObj name="Visio" r:id="rId3" imgW="9214693" imgH="496397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646" y="3505200"/>
                        <a:ext cx="6009754" cy="3236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050377"/>
              </p:ext>
            </p:extLst>
          </p:nvPr>
        </p:nvGraphicFramePr>
        <p:xfrm>
          <a:off x="1633661" y="2092672"/>
          <a:ext cx="5681539" cy="134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0" name="Visio" r:id="rId5" imgW="8512719" imgH="2013909" progId="Visio.Drawing.15">
                  <p:embed/>
                </p:oleObj>
              </mc:Choice>
              <mc:Fallback>
                <p:oleObj name="Visio" r:id="rId5" imgW="8512719" imgH="201390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3661" y="2092672"/>
                        <a:ext cx="5681539" cy="1344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35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5693"/>
            <a:ext cx="7772400" cy="762000"/>
          </a:xfrm>
        </p:spPr>
        <p:txBody>
          <a:bodyPr/>
          <a:lstStyle/>
          <a:p>
            <a:r>
              <a:rPr lang="en-US" altLang="zh-CN"/>
              <a:t>Overview and focus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3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193080EF-EF8D-4874-9F1A-9AA692AEEC00}"/>
              </a:ext>
            </a:extLst>
          </p:cNvPr>
          <p:cNvSpPr txBox="1"/>
          <p:nvPr/>
        </p:nvSpPr>
        <p:spPr>
          <a:xfrm>
            <a:off x="76200" y="1367135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lvl="0" indent="-447675">
              <a:buFont typeface="Wingdings" panose="05000000000000000000" pitchFamily="2" charset="2"/>
              <a:buChar char="q"/>
            </a:pPr>
            <a:r>
              <a:rPr lang="en-US" sz="2400" dirty="0"/>
              <a:t>WLAN Sensing procedure may comprise of several phases [1].</a:t>
            </a:r>
          </a:p>
          <a:p>
            <a:pPr marL="447675" lvl="0" indent="-447675">
              <a:buFont typeface="Wingdings" panose="05000000000000000000" pitchFamily="2" charset="2"/>
              <a:buChar char="q"/>
            </a:pPr>
            <a:r>
              <a:rPr lang="en-US" sz="2400" dirty="0"/>
              <a:t>This </a:t>
            </a:r>
            <a:r>
              <a:rPr lang="en-US" sz="2400"/>
              <a:t>contribution </a:t>
            </a:r>
            <a:r>
              <a:rPr lang="en-US" sz="2400" smtClean="0"/>
              <a:t>focuses </a:t>
            </a:r>
            <a:r>
              <a:rPr lang="en-US" sz="2400"/>
              <a:t>on </a:t>
            </a:r>
            <a:r>
              <a:rPr lang="en-US" sz="2400" smtClean="0"/>
              <a:t>Sensing Discovery and Sensing </a:t>
            </a:r>
            <a:r>
              <a:rPr lang="en-US" sz="2400" dirty="0"/>
              <a:t>Session </a:t>
            </a:r>
            <a:r>
              <a:rPr lang="en-US" sz="2400"/>
              <a:t>Setup</a:t>
            </a:r>
            <a:r>
              <a:rPr lang="en-US" sz="2400" smtClean="0"/>
              <a:t>.</a:t>
            </a:r>
            <a:endParaRPr lang="en-US" sz="2400" dirty="0"/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xmlns="" id="{60F67C36-9A75-4F1A-BEAA-432A4BC804D2}"/>
              </a:ext>
            </a:extLst>
          </p:cNvPr>
          <p:cNvSpPr/>
          <p:nvPr/>
        </p:nvSpPr>
        <p:spPr>
          <a:xfrm>
            <a:off x="2860194" y="2438400"/>
            <a:ext cx="1080120" cy="46663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Sensing Initiator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xmlns="" id="{FE3138C2-B45B-46D4-AA11-E10248098220}"/>
              </a:ext>
            </a:extLst>
          </p:cNvPr>
          <p:cNvSpPr/>
          <p:nvPr/>
        </p:nvSpPr>
        <p:spPr>
          <a:xfrm>
            <a:off x="5093599" y="2438401"/>
            <a:ext cx="1080120" cy="43785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Sensing Responder</a:t>
            </a:r>
          </a:p>
        </p:txBody>
      </p:sp>
      <p:cxnSp>
        <p:nvCxnSpPr>
          <p:cNvPr id="22" name="Straight Connector 9">
            <a:extLst>
              <a:ext uri="{FF2B5EF4-FFF2-40B4-BE49-F238E27FC236}">
                <a16:creationId xmlns:a16="http://schemas.microsoft.com/office/drawing/2014/main" xmlns="" id="{67268BFC-44AD-41E1-A840-2B3F8614F0C7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200400" y="2905035"/>
            <a:ext cx="199854" cy="327660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xmlns="" id="{22410390-12DF-43EB-92E7-93791B11CBBD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5633659" y="2876259"/>
            <a:ext cx="157541" cy="330537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9">
            <a:extLst>
              <a:ext uri="{FF2B5EF4-FFF2-40B4-BE49-F238E27FC236}">
                <a16:creationId xmlns:a16="http://schemas.microsoft.com/office/drawing/2014/main" xmlns="" id="{EE7C0481-BB27-492C-A4CD-351F66F763E9}"/>
              </a:ext>
            </a:extLst>
          </p:cNvPr>
          <p:cNvSpPr/>
          <p:nvPr/>
        </p:nvSpPr>
        <p:spPr>
          <a:xfrm>
            <a:off x="2583428" y="4008953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Sensing Measurement Setup</a:t>
            </a:r>
          </a:p>
        </p:txBody>
      </p: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xmlns="" id="{3157D2FB-0147-4613-82C8-28953789AD6A}"/>
              </a:ext>
            </a:extLst>
          </p:cNvPr>
          <p:cNvSpPr/>
          <p:nvPr/>
        </p:nvSpPr>
        <p:spPr>
          <a:xfrm>
            <a:off x="2585727" y="4578125"/>
            <a:ext cx="3879588" cy="2880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Sensing Measurement Instances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xmlns="" id="{51D9B516-318F-43C3-B50F-D79DF598EEF0}"/>
              </a:ext>
            </a:extLst>
          </p:cNvPr>
          <p:cNvSpPr/>
          <p:nvPr/>
        </p:nvSpPr>
        <p:spPr>
          <a:xfrm>
            <a:off x="2571743" y="5147297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Sensing Measurement Setup Termination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xmlns="" id="{9585B925-3A2B-49FA-8538-D4750AB95A7D}"/>
              </a:ext>
            </a:extLst>
          </p:cNvPr>
          <p:cNvSpPr/>
          <p:nvPr/>
        </p:nvSpPr>
        <p:spPr>
          <a:xfrm>
            <a:off x="2571743" y="3455235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Sensing Session Setup</a:t>
            </a: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xmlns="" id="{86D32D13-220B-45CD-9156-D2B44B886812}"/>
              </a:ext>
            </a:extLst>
          </p:cNvPr>
          <p:cNvSpPr/>
          <p:nvPr/>
        </p:nvSpPr>
        <p:spPr>
          <a:xfrm>
            <a:off x="2571743" y="5716467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Sensing Session Termination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xmlns="" id="{9585B925-3A2B-49FA-8538-D4750AB95A7D}"/>
              </a:ext>
            </a:extLst>
          </p:cNvPr>
          <p:cNvSpPr/>
          <p:nvPr/>
        </p:nvSpPr>
        <p:spPr>
          <a:xfrm>
            <a:off x="2578735" y="3116009"/>
            <a:ext cx="3893572" cy="2880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Sensing Discovery</a:t>
            </a:r>
          </a:p>
        </p:txBody>
      </p:sp>
    </p:spTree>
    <p:extLst>
      <p:ext uri="{BB962C8B-B14F-4D97-AF65-F5344CB8AC3E}">
        <p14:creationId xmlns:p14="http://schemas.microsoft.com/office/powerpoint/2010/main" val="41338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t>Comparision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30</a:t>
            </a:fld>
            <a:endParaRPr lang="en-US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418719"/>
              </p:ext>
            </p:extLst>
          </p:nvPr>
        </p:nvGraphicFramePr>
        <p:xfrm>
          <a:off x="457198" y="1524000"/>
          <a:ext cx="8229601" cy="4413081"/>
        </p:xfrm>
        <a:graphic>
          <a:graphicData uri="http://schemas.openxmlformats.org/drawingml/2006/table">
            <a:tbl>
              <a:tblPr firstRow="1" firstCol="1" bandRow="1"/>
              <a:tblGrid>
                <a:gridCol w="914402"/>
                <a:gridCol w="2819400"/>
                <a:gridCol w="3810000"/>
                <a:gridCol w="685799"/>
              </a:tblGrid>
              <a:tr h="303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Pros.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Cons.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Notes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Option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CN" sz="14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Separate</a:t>
                      </a:r>
                      <a:r>
                        <a:rPr lang="en-US" altLang="zh-CN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unified procedure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CN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Functionality of each frame is simple and clear.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 Setup Reponse carries AP’s detailed capabilities,  which could be protected.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Four new Action frames (Session Setup</a:t>
                      </a: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Request, 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 Setup</a:t>
                      </a: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Response, MS Query, Session Termination)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Separate frame exchange for session setup.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Separate frame exchange for session termination.</a:t>
                      </a:r>
                      <a:endParaRPr lang="en-US" sz="140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Option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One new Action frame (</a:t>
                      </a: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 Query)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frame exchange for session setup.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reduce frame exchange for session termination.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140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procedure</a:t>
                      </a: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 combined and</a:t>
                      </a: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 little bit complex. 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Three frames (MS Request, MS Query, Polling TF) have the same functionality of session termination. These frames have multiple functionalities and cause confusion.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Beacon/Probe Response has to carry AP’s detailed capabilities, which is unprotected.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5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E009AB-F195-4A7E-83AF-8BC44D80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17800"/>
            <a:ext cx="7772400" cy="632413"/>
          </a:xfrm>
        </p:spPr>
        <p:txBody>
          <a:bodyPr/>
          <a:lstStyle/>
          <a:p>
            <a:r>
              <a:rPr lang="en-US" altLang="zh-CN" smtClean="0"/>
              <a:t>Abstract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7429FE6-F2E6-4B35-938D-65673A7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EE9F67D-F5D2-4B09-90CF-894F7C0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4</a:t>
            </a:fld>
            <a:endParaRPr lang="en-US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51054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zh-CN" sz="1800">
                <a:solidFill>
                  <a:schemeClr val="tx2"/>
                </a:solidFill>
              </a:rPr>
              <a:t>Sensing </a:t>
            </a:r>
            <a:r>
              <a:rPr lang="en-US" altLang="zh-CN" sz="1800" smtClean="0">
                <a:solidFill>
                  <a:schemeClr val="tx2"/>
                </a:solidFill>
              </a:rPr>
              <a:t>Capability Exchange </a:t>
            </a:r>
            <a:r>
              <a:rPr lang="en-US" altLang="zh-CN" sz="1800" b="0" smtClean="0">
                <a:solidFill>
                  <a:schemeClr val="tx2"/>
                </a:solidFill>
              </a:rPr>
              <a:t>is </a:t>
            </a:r>
            <a:r>
              <a:rPr lang="en-US" altLang="zh-CN" sz="1800" b="0">
                <a:solidFill>
                  <a:schemeClr val="tx2"/>
                </a:solidFill>
              </a:rPr>
              <a:t>the exchange of </a:t>
            </a:r>
            <a:r>
              <a:rPr lang="en-US" altLang="zh-CN" sz="1800" b="0"/>
              <a:t>sensing capabilities (</a:t>
            </a:r>
            <a:r>
              <a:rPr lang="en-US" altLang="zh-CN" sz="1800"/>
              <a:t>essential and detailed</a:t>
            </a:r>
            <a:r>
              <a:rPr lang="en-US" altLang="zh-CN" sz="1800" b="0" smtClean="0"/>
              <a:t>) between a STA and an AP</a:t>
            </a:r>
            <a:r>
              <a:rPr lang="en-US" altLang="zh-CN" sz="1800" b="0" smtClean="0">
                <a:solidFill>
                  <a:schemeClr val="tx2"/>
                </a:solidFill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CN" sz="1800">
                <a:solidFill>
                  <a:schemeClr val="tx2"/>
                </a:solidFill>
              </a:rPr>
              <a:t>Sensing </a:t>
            </a:r>
            <a:r>
              <a:rPr lang="en-US" altLang="zh-CN" sz="1800" smtClean="0">
                <a:solidFill>
                  <a:schemeClr val="tx2"/>
                </a:solidFill>
              </a:rPr>
              <a:t>Session is </a:t>
            </a:r>
            <a:r>
              <a:rPr lang="en-US" altLang="zh-CN" sz="1800" smtClean="0">
                <a:solidFill>
                  <a:srgbClr val="FF0000"/>
                </a:solidFill>
              </a:rPr>
              <a:t>removed</a:t>
            </a:r>
            <a:r>
              <a:rPr lang="en-US" altLang="zh-CN" sz="1800" smtClean="0">
                <a:solidFill>
                  <a:schemeClr val="tx2"/>
                </a:solidFill>
              </a:rPr>
              <a:t>, </a:t>
            </a:r>
            <a:r>
              <a:rPr lang="en-US" altLang="zh-CN" sz="1800" b="0" smtClean="0">
                <a:solidFill>
                  <a:schemeClr val="tx2"/>
                </a:solidFill>
              </a:rPr>
              <a:t>correspondingly </a:t>
            </a:r>
            <a:r>
              <a:rPr lang="en-US" altLang="zh-CN" sz="1800" b="0">
                <a:solidFill>
                  <a:schemeClr val="tx2"/>
                </a:solidFill>
              </a:rPr>
              <a:t>Sensing Session Setup and Sensing Session Termination phases</a:t>
            </a:r>
            <a:r>
              <a:rPr lang="en-US" altLang="zh-CN" sz="1800">
                <a:solidFill>
                  <a:schemeClr val="tx2"/>
                </a:solidFill>
              </a:rPr>
              <a:t> </a:t>
            </a:r>
            <a:r>
              <a:rPr lang="en-US" altLang="zh-CN" sz="1800" b="0">
                <a:solidFill>
                  <a:schemeClr val="tx2"/>
                </a:solidFill>
              </a:rPr>
              <a:t>are </a:t>
            </a:r>
            <a:r>
              <a:rPr lang="en-US" altLang="zh-CN" sz="1800" b="0"/>
              <a:t>removed</a:t>
            </a:r>
            <a:r>
              <a:rPr lang="en-US" altLang="zh-CN" sz="1800" b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>
                <a:solidFill>
                  <a:srgbClr val="FF0000"/>
                </a:solidFill>
              </a:rPr>
              <a:t>No</a:t>
            </a:r>
            <a:r>
              <a:rPr lang="en-US" altLang="zh-CN" sz="1800"/>
              <a:t> session specific operational parameter has been identified </a:t>
            </a:r>
            <a:r>
              <a:rPr lang="en-US" altLang="zh-CN" sz="1800" smtClean="0"/>
              <a:t>yet.</a:t>
            </a:r>
            <a:endParaRPr lang="en-US" altLang="zh-CN" sz="1800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CN" sz="1800" b="0" smtClean="0"/>
              <a:t>Typical procedures for </a:t>
            </a:r>
            <a:r>
              <a:rPr lang="en-US" altLang="zh-CN" sz="1800" b="0" smtClean="0">
                <a:solidFill>
                  <a:srgbClr val="000000"/>
                </a:solidFill>
              </a:rPr>
              <a:t>associated </a:t>
            </a:r>
            <a:r>
              <a:rPr lang="en-US" altLang="zh-CN" sz="1800" b="0">
                <a:solidFill>
                  <a:srgbClr val="000000"/>
                </a:solidFill>
              </a:rPr>
              <a:t>STA (denoted as </a:t>
            </a:r>
            <a:r>
              <a:rPr lang="en-US" altLang="zh-CN" sz="1800" smtClean="0">
                <a:solidFill>
                  <a:srgbClr val="000000"/>
                </a:solidFill>
              </a:rPr>
              <a:t>A-STA</a:t>
            </a:r>
            <a:r>
              <a:rPr lang="en-US" altLang="zh-CN" sz="1800" b="0" smtClean="0">
                <a:solidFill>
                  <a:srgbClr val="000000"/>
                </a:solidFill>
              </a:rPr>
              <a:t>) and </a:t>
            </a:r>
            <a:r>
              <a:rPr lang="en-US" altLang="zh-CN" sz="1800" b="0"/>
              <a:t>unassociated</a:t>
            </a:r>
            <a:r>
              <a:rPr lang="en-US" altLang="zh-CN" sz="1800"/>
              <a:t> </a:t>
            </a:r>
            <a:r>
              <a:rPr lang="en-US" altLang="zh-CN" sz="1800" b="0">
                <a:solidFill>
                  <a:srgbClr val="000000"/>
                </a:solidFill>
              </a:rPr>
              <a:t>STA (denoted as </a:t>
            </a:r>
            <a:r>
              <a:rPr lang="en-US" altLang="zh-CN" sz="1800">
                <a:solidFill>
                  <a:srgbClr val="000000"/>
                </a:solidFill>
              </a:rPr>
              <a:t>U-STA</a:t>
            </a:r>
            <a:r>
              <a:rPr lang="en-US" altLang="zh-CN" sz="1800" b="0">
                <a:solidFill>
                  <a:srgbClr val="000000"/>
                </a:solidFill>
              </a:rPr>
              <a:t>) </a:t>
            </a:r>
            <a:r>
              <a:rPr lang="en-US" altLang="zh-CN" sz="1800" b="0" smtClean="0">
                <a:solidFill>
                  <a:srgbClr val="000000"/>
                </a:solidFill>
              </a:rPr>
              <a:t>are illustrated, including: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1800">
                <a:solidFill>
                  <a:schemeClr val="tx2"/>
                </a:solidFill>
              </a:rPr>
              <a:t>Sensing Capability Exchange</a:t>
            </a:r>
            <a:r>
              <a:rPr lang="en-US" altLang="zh-CN" sz="1800" b="0" smtClean="0"/>
              <a:t>, </a:t>
            </a:r>
            <a:r>
              <a:rPr lang="en-US" altLang="zh-CN" sz="1800" b="0"/>
              <a:t>Measurement </a:t>
            </a:r>
            <a:r>
              <a:rPr lang="en-US" altLang="zh-CN" sz="1800" b="0" smtClean="0"/>
              <a:t>Setup (denoted as MS),  MS Termination.</a:t>
            </a:r>
            <a:endParaRPr lang="en-US" altLang="zh-CN" sz="1800" i="1" strike="sngStrike" smtClean="0">
              <a:solidFill>
                <a:srgbClr val="FF0000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US" altLang="zh-CN" sz="1800" i="1" smtClean="0">
              <a:solidFill>
                <a:srgbClr val="000000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altLang="zh-CN" sz="1800" i="1" smtClean="0">
                <a:solidFill>
                  <a:srgbClr val="000000"/>
                </a:solidFill>
              </a:rPr>
              <a:t>Note</a:t>
            </a:r>
            <a:r>
              <a:rPr lang="en-US" altLang="zh-CN" sz="1800" b="0" i="1" smtClean="0">
                <a:solidFill>
                  <a:srgbClr val="000000"/>
                </a:solidFill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0" i="1" smtClean="0">
                <a:solidFill>
                  <a:srgbClr val="000000"/>
                </a:solidFill>
              </a:rPr>
              <a:t>Please keep in mind that U-STAs may go away or enter power save mode </a:t>
            </a:r>
            <a:r>
              <a:rPr lang="en-US" altLang="zh-CN" sz="1800" b="0" i="1" smtClean="0">
                <a:solidFill>
                  <a:srgbClr val="FF0000"/>
                </a:solidFill>
              </a:rPr>
              <a:t>at any time</a:t>
            </a:r>
            <a:r>
              <a:rPr lang="en-US" altLang="zh-CN" sz="1800" b="0" i="1" smtClean="0">
                <a:solidFill>
                  <a:srgbClr val="000000"/>
                </a:solidFill>
              </a:rPr>
              <a:t>, while the AP may </a:t>
            </a:r>
            <a:r>
              <a:rPr lang="en-US" altLang="zh-CN" sz="1800" b="0" i="1" smtClean="0">
                <a:solidFill>
                  <a:srgbClr val="FF0000"/>
                </a:solidFill>
              </a:rPr>
              <a:t>not know </a:t>
            </a:r>
            <a:r>
              <a:rPr lang="en-US" altLang="zh-CN" sz="1800" b="0" i="1" smtClean="0">
                <a:solidFill>
                  <a:srgbClr val="000000"/>
                </a:solidFill>
              </a:rPr>
              <a:t>about this.</a:t>
            </a:r>
            <a:endParaRPr lang="en-US" altLang="zh-CN" sz="1800" b="0" i="1">
              <a:solidFill>
                <a:srgbClr val="000000"/>
              </a:solidFill>
            </a:endParaRPr>
          </a:p>
          <a:p>
            <a:pPr lvl="1"/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9936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 dirty="0"/>
              <a:t>Discussion</a:t>
            </a:r>
            <a:r>
              <a:rPr lang="en-US" altLang="zh-CN"/>
              <a:t>: </a:t>
            </a:r>
            <a:r>
              <a:rPr lang="en-US" altLang="zh-CN" smtClean="0"/>
              <a:t>Essential </a:t>
            </a:r>
            <a:r>
              <a:rPr lang="en-US" altLang="zh-CN" smtClean="0">
                <a:solidFill>
                  <a:schemeClr val="tx1"/>
                </a:solidFill>
              </a:rPr>
              <a:t>Sensing Capabilities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6BE151B-BE12-4A42-A5BE-CFB13E0BE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9530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zh-CN" b="0" smtClean="0"/>
              <a:t>Essential Sensing capabilities are </a:t>
            </a:r>
            <a:r>
              <a:rPr lang="en-US" altLang="zh-CN" b="0" dirty="0"/>
              <a:t>carried </a:t>
            </a:r>
            <a:r>
              <a:rPr lang="en-US" altLang="zh-CN" b="0"/>
              <a:t>in </a:t>
            </a:r>
            <a:r>
              <a:rPr lang="en-US" altLang="zh-CN" smtClean="0"/>
              <a:t>Extended Capabilities </a:t>
            </a:r>
            <a:r>
              <a:rPr lang="en-US" altLang="zh-CN" dirty="0"/>
              <a:t>element</a:t>
            </a:r>
            <a:r>
              <a:rPr lang="en-US" altLang="zh-CN" b="0" dirty="0"/>
              <a:t> </a:t>
            </a:r>
            <a:r>
              <a:rPr lang="en-US" altLang="zh-CN" b="0"/>
              <a:t>and </a:t>
            </a:r>
            <a:r>
              <a:rPr lang="en-US" altLang="zh-CN" b="0" smtClean="0">
                <a:solidFill>
                  <a:schemeClr val="tx2"/>
                </a:solidFill>
              </a:rPr>
              <a:t>includes:</a:t>
            </a:r>
            <a:endParaRPr lang="en-US" altLang="zh-CN" b="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zh-CN" sz="1800"/>
              <a:t>support of  </a:t>
            </a:r>
            <a:r>
              <a:rPr lang="en-US" sz="1800"/>
              <a:t>WLAN </a:t>
            </a:r>
            <a:r>
              <a:rPr lang="en-US" sz="1800" smtClean="0"/>
              <a:t>Sensing </a:t>
            </a:r>
            <a:r>
              <a:rPr lang="en-US" altLang="zh-CN" sz="1800"/>
              <a:t>(in D0.01</a:t>
            </a:r>
            <a:r>
              <a:rPr lang="en-US" altLang="zh-CN" sz="1800" smtClean="0"/>
              <a:t>)</a:t>
            </a:r>
            <a:endParaRPr lang="en-US" sz="1800">
              <a:solidFill>
                <a:srgbClr val="FF0000"/>
              </a:solidFill>
            </a:endParaRP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600"/>
              <a:t>support of TB measurement procedure (TBD)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600"/>
              <a:t>support of non-TB measurement procedure (TBD</a:t>
            </a:r>
            <a:r>
              <a:rPr lang="en-US" altLang="zh-CN" sz="1600" smtClean="0"/>
              <a:t>)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600"/>
              <a:t>support of STA-STA measurement procedure </a:t>
            </a:r>
            <a:r>
              <a:rPr lang="en-US" altLang="zh-CN" sz="1600" smtClean="0"/>
              <a:t>(TBD)</a:t>
            </a:r>
            <a:endParaRPr lang="en-US" altLang="zh-CN" sz="140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zh-CN" sz="1800" smtClean="0"/>
              <a:t>support </a:t>
            </a:r>
            <a:r>
              <a:rPr lang="en-US" altLang="zh-CN" sz="1800" dirty="0"/>
              <a:t>of </a:t>
            </a:r>
            <a:r>
              <a:rPr lang="en-US" altLang="zh-CN" sz="1800"/>
              <a:t>SBP </a:t>
            </a:r>
            <a:r>
              <a:rPr lang="en-US" altLang="zh-CN" sz="1800" smtClean="0"/>
              <a:t>procedure (in D0.01)</a:t>
            </a:r>
            <a:endParaRPr lang="en-US" altLang="zh-CN" sz="1800" dirty="0"/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600" smtClean="0"/>
              <a:t>Note: Support </a:t>
            </a:r>
            <a:r>
              <a:rPr lang="en-US" altLang="zh-CN" sz="1600" dirty="0"/>
              <a:t>of </a:t>
            </a:r>
            <a:r>
              <a:rPr lang="en-US" altLang="zh-CN" sz="1600"/>
              <a:t>SBP procedure </a:t>
            </a:r>
            <a:r>
              <a:rPr lang="en-US" altLang="zh-CN" sz="1600" smtClean="0"/>
              <a:t>for a non-AP </a:t>
            </a:r>
            <a:r>
              <a:rPr lang="en-US" altLang="zh-CN" sz="1600"/>
              <a:t>STA </a:t>
            </a:r>
            <a:r>
              <a:rPr lang="en-US" altLang="zh-CN" sz="1600" smtClean="0"/>
              <a:t>means the non-AP STA supports SBP initiator role </a:t>
            </a:r>
            <a:endParaRPr lang="en-US" altLang="zh-CN" sz="1600" dirty="0"/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600"/>
              <a:t>Note: Support of SBP procedure </a:t>
            </a:r>
            <a:r>
              <a:rPr lang="en-US" altLang="zh-CN" sz="1600" smtClean="0"/>
              <a:t>for an AP means </a:t>
            </a:r>
            <a:r>
              <a:rPr lang="en-US" altLang="zh-CN" sz="1600"/>
              <a:t>the </a:t>
            </a:r>
            <a:r>
              <a:rPr lang="en-US" altLang="zh-CN" sz="1600" smtClean="0"/>
              <a:t>AP supports </a:t>
            </a:r>
            <a:r>
              <a:rPr lang="en-US" altLang="zh-CN" sz="1600"/>
              <a:t>SBP responder </a:t>
            </a:r>
            <a:r>
              <a:rPr lang="en-US" altLang="zh-CN" sz="1600" smtClean="0"/>
              <a:t>role </a:t>
            </a:r>
            <a:endParaRPr lang="en-US" altLang="zh-CN" sz="160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zh-CN" b="0" smtClean="0"/>
              <a:t>Other sensing capabilities in Extended Capabilities element are TBD. </a:t>
            </a:r>
          </a:p>
          <a:p>
            <a:pPr marL="0" indent="0" algn="just">
              <a:buNone/>
            </a:pPr>
            <a:endParaRPr lang="en-US" altLang="zh-CN" sz="1800" dirty="0">
              <a:solidFill>
                <a:srgbClr val="FF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5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zh-CN" dirty="0"/>
              <a:t>Discussion</a:t>
            </a:r>
            <a:r>
              <a:rPr lang="en-US" altLang="zh-CN"/>
              <a:t>: </a:t>
            </a:r>
            <a:r>
              <a:rPr lang="en-US" altLang="zh-CN" smtClean="0">
                <a:solidFill>
                  <a:schemeClr val="tx1"/>
                </a:solidFill>
              </a:rPr>
              <a:t>Detailed Sensing Capabilities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6BE151B-BE12-4A42-A5BE-CFB13E0BE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9530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zh-CN" sz="2000" b="0" smtClean="0"/>
              <a:t>Detailed sensing capabilities are </a:t>
            </a:r>
            <a:r>
              <a:rPr lang="en-US" altLang="zh-CN" sz="2000" b="0" dirty="0"/>
              <a:t>carried in </a:t>
            </a:r>
            <a:r>
              <a:rPr lang="en-US" altLang="zh-CN" sz="2000" dirty="0"/>
              <a:t>Sensing Capabilities element </a:t>
            </a:r>
            <a:r>
              <a:rPr lang="en-US" altLang="zh-CN" sz="2000" b="0"/>
              <a:t>and </a:t>
            </a:r>
            <a:r>
              <a:rPr lang="en-US" altLang="zh-CN" sz="2000" b="0" smtClean="0">
                <a:solidFill>
                  <a:schemeClr val="tx2"/>
                </a:solidFill>
              </a:rPr>
              <a:t>includes:</a:t>
            </a:r>
            <a:endParaRPr lang="en-US" altLang="zh-CN" sz="2000" b="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zh-CN" sz="1600" strike="sngStrike" dirty="0"/>
              <a:t>sensing measurement result types supported, e.g., CSI</a:t>
            </a:r>
            <a:r>
              <a:rPr lang="en-US" altLang="zh-CN" sz="1600" strike="sngStrike"/>
              <a:t>, </a:t>
            </a:r>
            <a:r>
              <a:rPr lang="en-US" altLang="zh-CN" sz="1600" strike="sngStrike" smtClean="0"/>
              <a:t>TCIR</a:t>
            </a:r>
            <a:endParaRPr lang="en-US" altLang="zh-CN" sz="1600" strike="sngStrike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zh-CN" sz="1600" dirty="0"/>
              <a:t>support of sensing </a:t>
            </a:r>
            <a:r>
              <a:rPr lang="en-US" altLang="zh-CN" sz="1600"/>
              <a:t>receiver </a:t>
            </a:r>
            <a:r>
              <a:rPr lang="en-US" altLang="zh-CN" sz="1600" smtClean="0"/>
              <a:t>role (</a:t>
            </a:r>
            <a:r>
              <a:rPr lang="en-US" altLang="zh-CN" sz="1600" smtClean="0">
                <a:solidFill>
                  <a:srgbClr val="FF0000"/>
                </a:solidFill>
              </a:rPr>
              <a:t>TBD</a:t>
            </a:r>
            <a:r>
              <a:rPr lang="en-US" altLang="zh-CN" sz="1600" smtClean="0"/>
              <a:t>)</a:t>
            </a:r>
            <a:endParaRPr lang="en-US" altLang="zh-CN" sz="16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zh-CN" sz="1600" dirty="0"/>
              <a:t>support of sensing </a:t>
            </a:r>
            <a:r>
              <a:rPr lang="en-US" altLang="zh-CN" sz="1600"/>
              <a:t>transmitter </a:t>
            </a:r>
            <a:r>
              <a:rPr lang="en-US" altLang="zh-CN" sz="1600" smtClean="0"/>
              <a:t>role (</a:t>
            </a:r>
            <a:r>
              <a:rPr lang="en-US" altLang="zh-CN" sz="1600" smtClean="0">
                <a:solidFill>
                  <a:srgbClr val="FF0000"/>
                </a:solidFill>
              </a:rPr>
              <a:t>TBD</a:t>
            </a:r>
            <a:r>
              <a:rPr lang="en-US" altLang="zh-CN" sz="1600" smtClean="0"/>
              <a:t>)</a:t>
            </a:r>
            <a:endParaRPr lang="en-US" altLang="zh-CN" sz="16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zh-CN" sz="1600" dirty="0"/>
              <a:t>support of sensing </a:t>
            </a:r>
            <a:r>
              <a:rPr lang="en-US" altLang="zh-CN" sz="1600"/>
              <a:t>initiator </a:t>
            </a:r>
            <a:r>
              <a:rPr lang="en-US" altLang="zh-CN" sz="1600" smtClean="0"/>
              <a:t>role (</a:t>
            </a:r>
            <a:r>
              <a:rPr lang="en-US" altLang="zh-CN" sz="1600" smtClean="0">
                <a:solidFill>
                  <a:srgbClr val="FF0000"/>
                </a:solidFill>
              </a:rPr>
              <a:t>TBD</a:t>
            </a:r>
            <a:r>
              <a:rPr lang="en-US" altLang="zh-CN" sz="1600" smtClean="0"/>
              <a:t>)</a:t>
            </a:r>
            <a:endParaRPr lang="en-US" altLang="zh-CN" sz="16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zh-CN" sz="1600" smtClean="0"/>
              <a:t>support of sensing responder role (</a:t>
            </a:r>
            <a:r>
              <a:rPr lang="en-US" altLang="zh-CN" sz="1600" i="1" smtClean="0"/>
              <a:t>Note to editor: replace it with its sub-bullets</a:t>
            </a:r>
            <a:r>
              <a:rPr lang="en-US" altLang="zh-CN" sz="1600" smtClean="0"/>
              <a:t>) (</a:t>
            </a:r>
            <a:r>
              <a:rPr lang="en-US" altLang="zh-CN" sz="1600" smtClean="0">
                <a:solidFill>
                  <a:srgbClr val="FF0000"/>
                </a:solidFill>
              </a:rPr>
              <a:t>TBD</a:t>
            </a:r>
            <a:r>
              <a:rPr lang="en-US" altLang="zh-CN" sz="1600" smtClean="0"/>
              <a:t>)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400" smtClean="0"/>
              <a:t>support of TB sensing responder role (for non-AP STA only)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400" smtClean="0"/>
              <a:t>support of non-TB sensing responder role (whether it’s for AP only is TBD)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zh-CN" sz="1600" smtClean="0"/>
              <a:t>support </a:t>
            </a:r>
            <a:r>
              <a:rPr lang="en-US" altLang="zh-CN" sz="1600" dirty="0"/>
              <a:t>of threshold based sensing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1600"/>
              <a:t>support of reporting </a:t>
            </a:r>
            <a:endParaRPr lang="en-US" altLang="zh-CN" sz="160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zh-CN" sz="1400" smtClean="0">
                <a:solidFill>
                  <a:srgbClr val="FF0000"/>
                </a:solidFill>
              </a:rPr>
              <a:t>Note</a:t>
            </a:r>
            <a:r>
              <a:rPr lang="en-US" altLang="zh-CN" sz="1400">
                <a:solidFill>
                  <a:srgbClr val="FF0000"/>
                </a:solidFill>
              </a:rPr>
              <a:t>: refer to motion 60 for the exact meaning of optional reporting</a:t>
            </a:r>
            <a:r>
              <a:rPr lang="en-US" altLang="zh-CN" sz="1400" smtClean="0">
                <a:solidFill>
                  <a:srgbClr val="FF0000"/>
                </a:solidFill>
              </a:rPr>
              <a:t>.</a:t>
            </a:r>
            <a:endParaRPr lang="en-US" altLang="zh-CN" sz="1400">
              <a:solidFill>
                <a:srgbClr val="FF0000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zh-CN" sz="1600" smtClean="0"/>
              <a:t>support </a:t>
            </a:r>
            <a:r>
              <a:rPr lang="en-US" altLang="zh-CN" sz="1600" dirty="0"/>
              <a:t>of aggregated reporting (</a:t>
            </a:r>
            <a:r>
              <a:rPr lang="en-US" altLang="zh-CN" sz="1600" i="1" dirty="0"/>
              <a:t>Note to editor: replace it with its sub-bullets</a:t>
            </a:r>
            <a:r>
              <a:rPr lang="en-US" altLang="zh-CN" sz="1600" dirty="0"/>
              <a:t>)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400" dirty="0"/>
              <a:t>support of aggregated reporting as </a:t>
            </a:r>
            <a:r>
              <a:rPr lang="en-US" altLang="zh-CN" sz="1400"/>
              <a:t>a </a:t>
            </a:r>
            <a:r>
              <a:rPr lang="en-US" altLang="zh-CN" sz="1400" smtClean="0"/>
              <a:t>sensing initiator</a:t>
            </a:r>
            <a:endParaRPr lang="en-US" altLang="zh-CN" sz="1400" dirty="0"/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400" dirty="0"/>
              <a:t>support of aggregated reporting as </a:t>
            </a:r>
            <a:r>
              <a:rPr lang="en-US" altLang="zh-CN" sz="1400"/>
              <a:t>a </a:t>
            </a:r>
            <a:r>
              <a:rPr lang="en-US" altLang="zh-CN" sz="1400" smtClean="0"/>
              <a:t>sensing receiver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altLang="zh-CN" sz="1400" smtClean="0"/>
              <a:t>Note: refer to motion 34 for the exact meaning of these two capabilities.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zh-CN" sz="2000" b="0" smtClean="0"/>
              <a:t>Other capabilities in </a:t>
            </a:r>
            <a:r>
              <a:rPr lang="en-US" altLang="zh-CN" sz="2000" b="0"/>
              <a:t>Sensing Capabilities element </a:t>
            </a:r>
            <a:r>
              <a:rPr lang="en-US" altLang="zh-CN" sz="2000" b="0" smtClean="0"/>
              <a:t>are </a:t>
            </a:r>
            <a:r>
              <a:rPr lang="en-US" altLang="zh-CN" sz="2000" b="0" dirty="0"/>
              <a:t>TBD. </a:t>
            </a:r>
          </a:p>
          <a:p>
            <a:pPr marL="0" indent="0" algn="just">
              <a:buNone/>
            </a:pPr>
            <a:endParaRPr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6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434539"/>
              </p:ext>
            </p:extLst>
          </p:nvPr>
        </p:nvGraphicFramePr>
        <p:xfrm>
          <a:off x="891961" y="1858952"/>
          <a:ext cx="5557838" cy="477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4" name="Visio" r:id="rId3" imgW="8523428" imgH="7315288" progId="Visio.Drawing.15">
                  <p:embed/>
                </p:oleObj>
              </mc:Choice>
              <mc:Fallback>
                <p:oleObj name="Visio" r:id="rId3" imgW="8523428" imgH="7315288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1961" y="1858952"/>
                        <a:ext cx="5557838" cy="477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 smtClean="0"/>
              <a:t>A-STA: MS case 1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7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533400" y="2173920"/>
            <a:ext cx="6172200" cy="2626679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圆角矩形标注 14"/>
          <p:cNvSpPr/>
          <p:nvPr/>
        </p:nvSpPr>
        <p:spPr bwMode="auto">
          <a:xfrm>
            <a:off x="6907792" y="2541767"/>
            <a:ext cx="1931408" cy="681358"/>
          </a:xfrm>
          <a:prstGeom prst="wedgeRoundRectCallout">
            <a:avLst>
              <a:gd name="adj1" fmla="val -57864"/>
              <a:gd name="adj2" fmla="val 7187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>
                <a:solidFill>
                  <a:schemeClr val="tx2"/>
                </a:solidFill>
              </a:rPr>
              <a:t>Sensing Capability Exchange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xmlns="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296186" y="1145819"/>
            <a:ext cx="8839200" cy="140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zh-CN" sz="1600" kern="0" smtClean="0"/>
              <a:t>Predefined frame exchange timeout T1</a:t>
            </a:r>
            <a:r>
              <a:rPr lang="en-US" altLang="zh-CN" sz="1600" b="0" kern="0"/>
              <a:t>:  </a:t>
            </a:r>
            <a:r>
              <a:rPr lang="en-US" sz="1600" b="0" smtClean="0"/>
              <a:t>timeout</a:t>
            </a:r>
            <a:r>
              <a:rPr lang="en-US" sz="1600" b="1" smtClean="0"/>
              <a:t> </a:t>
            </a:r>
            <a:r>
              <a:rPr lang="en-US" sz="1600" b="0" smtClean="0"/>
              <a:t>used in the exchange of  MS Request and MS Response (already in D0.1).</a:t>
            </a:r>
            <a:endParaRPr lang="en-US" altLang="zh-CN" sz="1600" b="0" kern="0"/>
          </a:p>
        </p:txBody>
      </p:sp>
      <p:sp>
        <p:nvSpPr>
          <p:cNvPr id="16" name="矩形 15"/>
          <p:cNvSpPr/>
          <p:nvPr/>
        </p:nvSpPr>
        <p:spPr bwMode="auto">
          <a:xfrm>
            <a:off x="533400" y="5332412"/>
            <a:ext cx="6172200" cy="839788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圆角矩形标注 16"/>
          <p:cNvSpPr/>
          <p:nvPr/>
        </p:nvSpPr>
        <p:spPr bwMode="auto">
          <a:xfrm>
            <a:off x="6907792" y="5181600"/>
            <a:ext cx="1931408" cy="681358"/>
          </a:xfrm>
          <a:prstGeom prst="wedgeRoundRectCallout">
            <a:avLst>
              <a:gd name="adj1" fmla="val -57864"/>
              <a:gd name="adj2" fmla="val 7187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 smtClean="0">
                <a:solidFill>
                  <a:srgbClr val="FF0000"/>
                </a:solidFill>
              </a:rPr>
              <a:t>AP </a:t>
            </a:r>
            <a:r>
              <a:rPr lang="en-US" altLang="zh-CN" sz="1600" smtClean="0"/>
              <a:t>may initiates an MS </a:t>
            </a:r>
            <a:r>
              <a:rPr lang="en-US" altLang="zh-CN" sz="1600" smtClean="0">
                <a:solidFill>
                  <a:srgbClr val="FF3300"/>
                </a:solidFill>
              </a:rPr>
              <a:t>at</a:t>
            </a:r>
            <a:r>
              <a:rPr lang="en-US" altLang="zh-CN" sz="1600" smtClean="0"/>
              <a:t> </a:t>
            </a:r>
            <a:r>
              <a:rPr lang="en-US" altLang="zh-CN" sz="1600" smtClean="0">
                <a:solidFill>
                  <a:srgbClr val="FF3300"/>
                </a:solidFill>
              </a:rPr>
              <a:t>anytime</a:t>
            </a:r>
            <a:r>
              <a:rPr lang="en-US" altLang="zh-CN" sz="1600" smtClean="0"/>
              <a:t>.</a:t>
            </a:r>
            <a:endParaRPr kumimoji="0" lang="en-US" sz="16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圆角矩形标注 17"/>
          <p:cNvSpPr/>
          <p:nvPr/>
        </p:nvSpPr>
        <p:spPr bwMode="auto">
          <a:xfrm>
            <a:off x="6939358" y="3692659"/>
            <a:ext cx="1899842" cy="1121095"/>
          </a:xfrm>
          <a:prstGeom prst="wedgeRoundRectCallout">
            <a:avLst>
              <a:gd name="adj1" fmla="val -80419"/>
              <a:gd name="adj2" fmla="val 66913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 smtClean="0"/>
              <a:t>Possibly 4-way </a:t>
            </a:r>
            <a:r>
              <a:rPr lang="en-US" altLang="zh-CN" sz="1600"/>
              <a:t>handshake (</a:t>
            </a:r>
            <a:r>
              <a:rPr lang="en-US" altLang="zh-CN" sz="1600" i="1" smtClean="0"/>
              <a:t>Ref:  </a:t>
            </a:r>
            <a:r>
              <a:rPr lang="en-US" altLang="zh-CN" sz="1600" i="1"/>
              <a:t>clause </a:t>
            </a:r>
            <a:r>
              <a:rPr lang="en-US" altLang="zh-CN" sz="1600" i="1" smtClean="0"/>
              <a:t>12.7.6</a:t>
            </a:r>
            <a:r>
              <a:rPr lang="en-US" altLang="zh-CN" sz="1600" smtClean="0"/>
              <a:t>) is excuted.</a:t>
            </a:r>
            <a:endParaRPr kumimoji="0" lang="en-US" sz="16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349679"/>
              </p:ext>
            </p:extLst>
          </p:nvPr>
        </p:nvGraphicFramePr>
        <p:xfrm>
          <a:off x="600868" y="1239522"/>
          <a:ext cx="6037263" cy="523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4" name="Visio" r:id="rId3" imgW="8523428" imgH="7391349" progId="Visio.Drawing.15">
                  <p:embed/>
                </p:oleObj>
              </mc:Choice>
              <mc:Fallback>
                <p:oleObj name="Visio" r:id="rId3" imgW="8523428" imgH="739134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868" y="1239522"/>
                        <a:ext cx="6037263" cy="5235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 smtClean="0"/>
              <a:t>A-STA: MS case 2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8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矩形 15"/>
          <p:cNvSpPr/>
          <p:nvPr/>
        </p:nvSpPr>
        <p:spPr bwMode="auto">
          <a:xfrm>
            <a:off x="533400" y="4953000"/>
            <a:ext cx="6172200" cy="990600"/>
          </a:xfrm>
          <a:prstGeom prst="rect">
            <a:avLst/>
          </a:prstGeom>
          <a:noFill/>
          <a:ln w="12700" cap="flat" cmpd="sng" algn="ctr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圆角矩形标注 16"/>
          <p:cNvSpPr/>
          <p:nvPr/>
        </p:nvSpPr>
        <p:spPr bwMode="auto">
          <a:xfrm>
            <a:off x="6897190" y="4915534"/>
            <a:ext cx="1931408" cy="681358"/>
          </a:xfrm>
          <a:prstGeom prst="wedgeRoundRectCallout">
            <a:avLst>
              <a:gd name="adj1" fmla="val -57864"/>
              <a:gd name="adj2" fmla="val 71878"/>
              <a:gd name="adj3" fmla="val 16667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altLang="zh-CN" sz="1600" smtClean="0">
                <a:solidFill>
                  <a:srgbClr val="FF0000"/>
                </a:solidFill>
              </a:rPr>
              <a:t>A-STA </a:t>
            </a:r>
            <a:r>
              <a:rPr lang="en-US" altLang="zh-CN" sz="1600" smtClean="0"/>
              <a:t>may </a:t>
            </a:r>
            <a:r>
              <a:rPr lang="en-US" altLang="zh-CN" sz="1600"/>
              <a:t>initiates an MS </a:t>
            </a:r>
            <a:r>
              <a:rPr lang="en-US" altLang="zh-CN" sz="1600">
                <a:solidFill>
                  <a:srgbClr val="FF3300"/>
                </a:solidFill>
              </a:rPr>
              <a:t>at</a:t>
            </a:r>
            <a:r>
              <a:rPr lang="en-US" altLang="zh-CN" sz="1600"/>
              <a:t> </a:t>
            </a:r>
            <a:r>
              <a:rPr lang="en-US" altLang="zh-CN" sz="1600">
                <a:solidFill>
                  <a:srgbClr val="FF3300"/>
                </a:solidFill>
              </a:rPr>
              <a:t>anytime</a:t>
            </a:r>
            <a:r>
              <a:rPr lang="en-US" altLang="zh-CN" sz="1600"/>
              <a:t>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DFA944-C2CC-4B4D-9AB2-9AB02B41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/>
          <a:lstStyle/>
          <a:p>
            <a:r>
              <a:rPr lang="en-US" altLang="zh-CN" smtClean="0"/>
              <a:t>A-STA: MS Termination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F54064-6894-4E55-AF5D-A25F3F9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3FC92EB-6591-4028-ACD4-C4205A29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9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492997"/>
              </p:ext>
            </p:extLst>
          </p:nvPr>
        </p:nvGraphicFramePr>
        <p:xfrm>
          <a:off x="354011" y="1855849"/>
          <a:ext cx="8512175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6" name="Visio" r:id="rId3" imgW="8512719" imgH="2149943" progId="Visio.Drawing.15">
                  <p:embed/>
                </p:oleObj>
              </mc:Choice>
              <mc:Fallback>
                <p:oleObj name="Visio" r:id="rId3" imgW="8512719" imgH="21499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011" y="1855849"/>
                        <a:ext cx="8512175" cy="214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024890"/>
              </p:ext>
            </p:extLst>
          </p:nvPr>
        </p:nvGraphicFramePr>
        <p:xfrm>
          <a:off x="315912" y="4323950"/>
          <a:ext cx="8512175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7" name="Visio" r:id="rId5" imgW="8512719" imgH="2149943" progId="Visio.Drawing.15">
                  <p:embed/>
                </p:oleObj>
              </mc:Choice>
              <mc:Fallback>
                <p:oleObj name="Visio" r:id="rId5" imgW="8512719" imgH="21499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912" y="4323950"/>
                        <a:ext cx="8512175" cy="214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内容占位符 2">
            <a:extLst>
              <a:ext uri="{FF2B5EF4-FFF2-40B4-BE49-F238E27FC236}">
                <a16:creationId xmlns:a16="http://schemas.microsoft.com/office/drawing/2014/main" xmlns="" id="{16BE151B-BE12-4A42-A5BE-CFB13E0BE6FC}"/>
              </a:ext>
            </a:extLst>
          </p:cNvPr>
          <p:cNvSpPr txBox="1">
            <a:spLocks/>
          </p:cNvSpPr>
          <p:nvPr/>
        </p:nvSpPr>
        <p:spPr bwMode="auto">
          <a:xfrm>
            <a:off x="296186" y="1145819"/>
            <a:ext cx="8839200" cy="140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600" b="0"/>
              <a:t>A sensing initiator (or sensing responder) may initiate termination of </a:t>
            </a:r>
            <a:r>
              <a:rPr lang="en-US" sz="1600"/>
              <a:t>one or more </a:t>
            </a:r>
            <a:r>
              <a:rPr lang="en-US" sz="1600" b="0"/>
              <a:t>sensing measurement </a:t>
            </a:r>
            <a:r>
              <a:rPr lang="en-US" sz="1600" b="0" smtClean="0"/>
              <a:t>setups. (Already in D0.1)</a:t>
            </a:r>
            <a:endParaRPr lang="en-US" altLang="zh-CN" sz="1600" b="0" i="1" kern="0"/>
          </a:p>
        </p:txBody>
      </p:sp>
    </p:spTree>
    <p:extLst>
      <p:ext uri="{BB962C8B-B14F-4D97-AF65-F5344CB8AC3E}">
        <p14:creationId xmlns:p14="http://schemas.microsoft.com/office/powerpoint/2010/main" val="34413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10759</TotalTime>
  <Words>2221</Words>
  <Application>Microsoft Office PowerPoint</Application>
  <PresentationFormat>全屏显示(4:3)</PresentationFormat>
  <Paragraphs>258</Paragraphs>
  <Slides>30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맑은 고딕</vt:lpstr>
      <vt:lpstr>맑은 고딕</vt:lpstr>
      <vt:lpstr>MS PGothic</vt:lpstr>
      <vt:lpstr>Arial</vt:lpstr>
      <vt:lpstr>Calibri</vt:lpstr>
      <vt:lpstr>Courier New</vt:lpstr>
      <vt:lpstr>Times New Roman</vt:lpstr>
      <vt:lpstr>Wingdings</vt:lpstr>
      <vt:lpstr>802-11-Submission</vt:lpstr>
      <vt:lpstr>Visio</vt:lpstr>
      <vt:lpstr>Discussion on Session Setup</vt:lpstr>
      <vt:lpstr>Introduction</vt:lpstr>
      <vt:lpstr>Overview and focus</vt:lpstr>
      <vt:lpstr>Abstract</vt:lpstr>
      <vt:lpstr>Discussion: Essential Sensing Capabilities</vt:lpstr>
      <vt:lpstr>Discussion: Detailed Sensing Capabilities</vt:lpstr>
      <vt:lpstr>A-STA: MS case 1</vt:lpstr>
      <vt:lpstr>A-STA: MS case 2</vt:lpstr>
      <vt:lpstr>A-STA: MS Termination</vt:lpstr>
      <vt:lpstr>U-STA: MS case 1</vt:lpstr>
      <vt:lpstr>U-STA: MS case 2</vt:lpstr>
      <vt:lpstr>U-STA: MS case 3</vt:lpstr>
      <vt:lpstr>U-STA: MS case 4</vt:lpstr>
      <vt:lpstr>U-STA: MS case 5</vt:lpstr>
      <vt:lpstr>U-STA: more MS</vt:lpstr>
      <vt:lpstr>U-STA: MS termination case 1</vt:lpstr>
      <vt:lpstr>U-STA: MS termination case 2</vt:lpstr>
      <vt:lpstr>SP 1</vt:lpstr>
      <vt:lpstr>SP 2</vt:lpstr>
      <vt:lpstr>SP 3</vt:lpstr>
      <vt:lpstr>SP 4</vt:lpstr>
      <vt:lpstr>SP 5</vt:lpstr>
      <vt:lpstr>Reference</vt:lpstr>
      <vt:lpstr>Backup: capability exchange</vt:lpstr>
      <vt:lpstr>Option 1: session setup</vt:lpstr>
      <vt:lpstr>Option 1: first MS case 1</vt:lpstr>
      <vt:lpstr>Option 1: first MS case 2</vt:lpstr>
      <vt:lpstr>Option 1: more MS</vt:lpstr>
      <vt:lpstr>Option 1: session termination</vt:lpstr>
      <vt:lpstr>Comparision</vt:lpstr>
    </vt:vector>
  </TitlesOfParts>
  <Company>Marvell Semiconductor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15/0718r8</dc:title>
  <dc:subject>Task Group AY July 2015 Meeting Agenda</dc:subject>
  <dc:creator>卢刘明(Liuming Lu)</dc:creator>
  <cp:lastModifiedBy>luochaoming</cp:lastModifiedBy>
  <cp:revision>5426</cp:revision>
  <cp:lastPrinted>2014-11-04T15:04:00Z</cp:lastPrinted>
  <dcterms:created xsi:type="dcterms:W3CDTF">2007-04-17T18:10:00Z</dcterms:created>
  <dcterms:modified xsi:type="dcterms:W3CDTF">2022-04-25T08:26:23Z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sflag">
    <vt:lpwstr>1431634268</vt:lpwstr>
  </property>
  <property fmtid="{D5CDD505-2E9C-101B-9397-08002B2CF9AE}" pid="27" name="_NewReviewCycle">
    <vt:lpwstr/>
  </property>
  <property fmtid="{D5CDD505-2E9C-101B-9397-08002B2CF9AE}" pid="28" name="KSOProductBuildVer">
    <vt:lpwstr>2052-10.1.0.6395</vt:lpwstr>
  </property>
</Properties>
</file>