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611" r:id="rId3"/>
    <p:sldId id="644" r:id="rId4"/>
    <p:sldId id="658" r:id="rId5"/>
    <p:sldId id="659" r:id="rId6"/>
    <p:sldId id="636" r:id="rId7"/>
    <p:sldId id="651" r:id="rId8"/>
    <p:sldId id="673" r:id="rId9"/>
    <p:sldId id="671" r:id="rId10"/>
    <p:sldId id="668" r:id="rId11"/>
    <p:sldId id="669" r:id="rId12"/>
    <p:sldId id="670" r:id="rId13"/>
    <p:sldId id="645" r:id="rId14"/>
    <p:sldId id="675" r:id="rId15"/>
    <p:sldId id="674" r:id="rId16"/>
    <p:sldId id="643" r:id="rId17"/>
    <p:sldId id="312" r:id="rId18"/>
    <p:sldId id="656" r:id="rId19"/>
    <p:sldId id="662" r:id="rId20"/>
    <p:sldId id="664" r:id="rId21"/>
    <p:sldId id="665" r:id="rId22"/>
    <p:sldId id="666" r:id="rId23"/>
    <p:sldId id="667" r:id="rId24"/>
    <p:sldId id="672" r:id="rId2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3AEBD86-3ECF-4058-BBE4-AB74BF49A0CE}">
          <p14:sldIdLst>
            <p14:sldId id="269"/>
            <p14:sldId id="611"/>
            <p14:sldId id="644"/>
            <p14:sldId id="658"/>
          </p14:sldIdLst>
        </p14:section>
        <p14:section name="capability info" id="{B858227E-E922-4104-B762-75D75961E1B6}">
          <p14:sldIdLst>
            <p14:sldId id="659"/>
            <p14:sldId id="636"/>
          </p14:sldIdLst>
        </p14:section>
        <p14:section name="Option 2" id="{F7411F61-CF75-4E34-BE5C-71A152A43076}">
          <p14:sldIdLst>
            <p14:sldId id="651"/>
            <p14:sldId id="673"/>
            <p14:sldId id="671"/>
            <p14:sldId id="668"/>
            <p14:sldId id="669"/>
            <p14:sldId id="670"/>
            <p14:sldId id="645"/>
            <p14:sldId id="675"/>
            <p14:sldId id="674"/>
            <p14:sldId id="643"/>
            <p14:sldId id="312"/>
            <p14:sldId id="656"/>
          </p14:sldIdLst>
        </p14:section>
        <p14:section name="backup: Option 1" id="{9180BE8D-F93F-4659-BFE7-70B426CBB062}">
          <p14:sldIdLst>
            <p14:sldId id="662"/>
            <p14:sldId id="664"/>
            <p14:sldId id="665"/>
            <p14:sldId id="666"/>
            <p14:sldId id="667"/>
            <p14:sldId id="6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ochaoming" initials="luo" lastIdx="1" clrIdx="0">
    <p:extLst>
      <p:ext uri="{19B8F6BF-5375-455C-9EA6-DF929625EA0E}">
        <p15:presenceInfo xmlns:p15="http://schemas.microsoft.com/office/powerpoint/2012/main" userId="luochaomi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46" autoAdjust="0"/>
    <p:restoredTop sz="94660"/>
  </p:normalViewPr>
  <p:slideViewPr>
    <p:cSldViewPr>
      <p:cViewPr varScale="1">
        <p:scale>
          <a:sx n="69" d="100"/>
          <a:sy n="69" d="100"/>
        </p:scale>
        <p:origin x="881" y="58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/>
              <a:t>IEEE </a:t>
            </a:r>
            <a:r>
              <a:rPr lang="en-US" altLang="en-US" sz="1800" b="1" smtClean="0"/>
              <a:t>802.11-21/1934r5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Apr. </a:t>
            </a:r>
            <a:r>
              <a:rPr lang="en-US" altLang="en-US" sz="1800" b="1" smtClean="0"/>
              <a:t>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Visio___4.vsd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__5.vsd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Visio___6.vsdx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Visio___7.vsd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emf"/><Relationship Id="rId4" Type="http://schemas.openxmlformats.org/officeDocument/2006/relationships/package" Target="../embeddings/Microsoft_Visio___8.vsdx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Visio___9.vsdx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0.emf"/><Relationship Id="rId4" Type="http://schemas.openxmlformats.org/officeDocument/2006/relationships/package" Target="../embeddings/Microsoft_Visio___10.vsdx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oleObject" Target="../embeddings/oleObject11.bin"/><Relationship Id="rId7" Type="http://schemas.openxmlformats.org/officeDocument/2006/relationships/package" Target="../embeddings/Microsoft_Visio___1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1.emf"/><Relationship Id="rId4" Type="http://schemas.openxmlformats.org/officeDocument/2006/relationships/package" Target="../embeddings/Microsoft_Visio___11.vsdx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1.vsd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2.vsd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__3.vs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Discussion on Session Setup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</a:t>
            </a:r>
            <a:r>
              <a:rPr lang="en-US" altLang="en-US" sz="2000">
                <a:cs typeface="Arial" panose="020B0604020202020204" pitchFamily="34" charset="0"/>
              </a:rPr>
              <a:t>:</a:t>
            </a:r>
            <a:r>
              <a:rPr lang="en-US" altLang="en-US" sz="2000" b="0">
                <a:cs typeface="Arial" panose="020B0604020202020204" pitchFamily="34" charset="0"/>
              </a:rPr>
              <a:t> </a:t>
            </a:r>
            <a:r>
              <a:rPr lang="en-US" altLang="en-US" sz="2000" b="0" smtClean="0">
                <a:cs typeface="Arial" panose="020B0604020202020204" pitchFamily="34" charset="0"/>
              </a:rPr>
              <a:t>2022-4-13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368875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altLang="zh-CN" smtClean="0"/>
              <a:t>more MS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圆角矩形标注 10"/>
          <p:cNvSpPr/>
          <p:nvPr/>
        </p:nvSpPr>
        <p:spPr bwMode="auto">
          <a:xfrm>
            <a:off x="7086600" y="2190327"/>
            <a:ext cx="1857292" cy="1946487"/>
          </a:xfrm>
          <a:prstGeom prst="wedgeRoundRectCallout">
            <a:avLst>
              <a:gd name="adj1" fmla="val -92777"/>
              <a:gd name="adj2" fmla="val -28215"/>
              <a:gd name="adj3" fmla="val 16667"/>
            </a:avLst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lease </a:t>
            </a: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hold on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and send me an MS Query after the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instance, I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may initiate a frame exchange with you.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700987"/>
              </p:ext>
            </p:extLst>
          </p:nvPr>
        </p:nvGraphicFramePr>
        <p:xfrm>
          <a:off x="152400" y="1981200"/>
          <a:ext cx="6788398" cy="40963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08" name="Visio" r:id="rId4" imgW="9203787" imgH="5551803" progId="Visio.Drawing.15">
                  <p:embed/>
                </p:oleObj>
              </mc:Choice>
              <mc:Fallback>
                <p:oleObj name="Visio" r:id="rId4" imgW="9203787" imgH="555180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" y="1981200"/>
                        <a:ext cx="6788398" cy="40963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152400" y="1093966"/>
            <a:ext cx="8839200" cy="867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800" b="0" kern="0" smtClean="0"/>
              <a:t>If the AP want to initiate a new MS or terminate existing MS or terminate the session with the U-STA, it may </a:t>
            </a:r>
            <a:r>
              <a:rPr lang="en-US" altLang="zh-CN" sz="1800" b="0" kern="0"/>
              <a:t>carry the indication in the Polling TF within a measurement </a:t>
            </a:r>
            <a:r>
              <a:rPr lang="en-US" altLang="zh-CN" sz="1800" b="0" kern="0" smtClean="0"/>
              <a:t>instance. </a:t>
            </a:r>
          </a:p>
        </p:txBody>
      </p:sp>
    </p:spTree>
    <p:extLst>
      <p:ext uri="{BB962C8B-B14F-4D97-AF65-F5344CB8AC3E}">
        <p14:creationId xmlns:p14="http://schemas.microsoft.com/office/powerpoint/2010/main" val="52858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altLang="zh-CN" smtClean="0"/>
              <a:t>session termination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11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300162" y="1150289"/>
            <a:ext cx="883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800" b="0" kern="0" smtClean="0"/>
              <a:t>Case 1: An U-STA</a:t>
            </a:r>
            <a:r>
              <a:rPr lang="en-US" altLang="zh-CN" sz="1800" b="0" kern="0"/>
              <a:t> </a:t>
            </a:r>
            <a:r>
              <a:rPr lang="en-US" altLang="zh-CN" sz="1800" b="0" kern="0" smtClean="0"/>
              <a:t>may terminate the </a:t>
            </a:r>
            <a:r>
              <a:rPr lang="en-US" altLang="zh-CN" sz="1800" kern="0" smtClean="0"/>
              <a:t>established</a:t>
            </a:r>
            <a:r>
              <a:rPr lang="en-US" altLang="zh-CN" sz="1800" b="0" kern="0" smtClean="0"/>
              <a:t> sensing session using a MS Termination frame. </a:t>
            </a:r>
            <a:r>
              <a:rPr lang="en-US" altLang="zh-CN" sz="1800" b="0" i="1" kern="0" smtClean="0"/>
              <a:t> </a:t>
            </a: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992636"/>
              </p:ext>
            </p:extLst>
          </p:nvPr>
        </p:nvGraphicFramePr>
        <p:xfrm>
          <a:off x="634971" y="2293289"/>
          <a:ext cx="7810639" cy="197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53" name="Visio" r:id="rId4" imgW="8512719" imgH="2149943" progId="Visio.Drawing.15">
                  <p:embed/>
                </p:oleObj>
              </mc:Choice>
              <mc:Fallback>
                <p:oleObj name="Visio" r:id="rId4" imgW="8512719" imgH="214994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34971" y="2293289"/>
                        <a:ext cx="7810639" cy="1972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986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28040"/>
              </p:ext>
            </p:extLst>
          </p:nvPr>
        </p:nvGraphicFramePr>
        <p:xfrm>
          <a:off x="-86677" y="1738740"/>
          <a:ext cx="6955279" cy="4256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37" name="Visio" r:id="rId4" imgW="9154807" imgH="5600656" progId="Visio.Drawing.15">
                  <p:embed/>
                </p:oleObj>
              </mc:Choice>
              <mc:Fallback>
                <p:oleObj name="Visio" r:id="rId4" imgW="9154807" imgH="5600656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86677" y="1738740"/>
                        <a:ext cx="6955279" cy="42566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altLang="zh-CN" smtClean="0"/>
              <a:t>session termination-cont.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12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300162" y="1150289"/>
            <a:ext cx="883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800" b="0" kern="0" smtClean="0"/>
              <a:t>Case 2: The AP may also terminate the established sensing session.</a:t>
            </a:r>
            <a:endParaRPr lang="en-US" altLang="zh-CN" sz="1800" b="0" kern="0"/>
          </a:p>
        </p:txBody>
      </p:sp>
      <p:sp>
        <p:nvSpPr>
          <p:cNvPr id="10" name="圆角矩形标注 9"/>
          <p:cNvSpPr/>
          <p:nvPr/>
        </p:nvSpPr>
        <p:spPr bwMode="auto">
          <a:xfrm>
            <a:off x="6858000" y="1524000"/>
            <a:ext cx="2250104" cy="1650517"/>
          </a:xfrm>
          <a:prstGeom prst="wedgeRoundRectCallout">
            <a:avLst>
              <a:gd name="adj1" fmla="val -95484"/>
              <a:gd name="adj2" fmla="val 8707"/>
              <a:gd name="adj3" fmla="val 16667"/>
            </a:avLst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-US" sz="1600" b="1">
                <a:latin typeface="Arial" panose="020B0604020202020204" pitchFamily="34" charset="0"/>
                <a:cs typeface="Arial" panose="020B0604020202020204" pitchFamily="34" charset="0"/>
              </a:rPr>
              <a:t>hold on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and send me an MS Query after the instance, I may initiate a frame exchange with you.</a:t>
            </a:r>
          </a:p>
        </p:txBody>
      </p:sp>
      <p:sp>
        <p:nvSpPr>
          <p:cNvPr id="11" name="圆角矩形标注 10"/>
          <p:cNvSpPr/>
          <p:nvPr/>
        </p:nvSpPr>
        <p:spPr bwMode="auto">
          <a:xfrm>
            <a:off x="6477000" y="5082665"/>
            <a:ext cx="2514600" cy="585799"/>
          </a:xfrm>
          <a:prstGeom prst="wedgeRoundRectCallout">
            <a:avLst>
              <a:gd name="adj1" fmla="val -78519"/>
              <a:gd name="adj2" fmla="val -80468"/>
              <a:gd name="adj3" fmla="val 16667"/>
            </a:avLst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Well, unfortunately I don’t need you anymore.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圆角矩形标注 11"/>
          <p:cNvSpPr/>
          <p:nvPr/>
        </p:nvSpPr>
        <p:spPr bwMode="auto">
          <a:xfrm>
            <a:off x="6739119" y="3501440"/>
            <a:ext cx="2252481" cy="585799"/>
          </a:xfrm>
          <a:prstGeom prst="wedgeRoundRectCallout">
            <a:avLst>
              <a:gd name="adj1" fmla="val -91596"/>
              <a:gd name="adj2" fmla="val 19975"/>
              <a:gd name="adj3" fmla="val 16667"/>
            </a:avLst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I’m awake now.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13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91293" y="1371600"/>
            <a:ext cx="87614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/>
              <a:t>Do you agree to add the following into 11bf </a:t>
            </a:r>
            <a:r>
              <a:rPr lang="en-US" altLang="ko-KR" sz="1800" b="1" smtClean="0"/>
              <a:t>SFD? </a:t>
            </a:r>
            <a:endParaRPr lang="en-US" sz="18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altLang="zh-CN" sz="1800"/>
              <a:t> </a:t>
            </a:r>
            <a:r>
              <a:rPr lang="en-US" altLang="zh-CN" sz="1800" smtClean="0"/>
              <a:t>An </a:t>
            </a:r>
            <a:r>
              <a:rPr lang="en-US" sz="1800"/>
              <a:t>MS Q</a:t>
            </a:r>
            <a:r>
              <a:rPr lang="en-US" sz="1800" smtClean="0"/>
              <a:t>uery frame is defined. 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altLang="zh-CN" sz="1800" smtClean="0"/>
              <a:t>An unassociated STA (denoted as U-STA) </a:t>
            </a:r>
            <a:r>
              <a:rPr lang="en-US" altLang="zh-CN" sz="1800"/>
              <a:t>transmits the measurement </a:t>
            </a:r>
            <a:r>
              <a:rPr lang="en-US" altLang="zh-CN" sz="1800" smtClean="0"/>
              <a:t>setup (denoted as MS) Query frame </a:t>
            </a:r>
            <a:r>
              <a:rPr lang="en-US" altLang="zh-CN" sz="1800"/>
              <a:t>to solicit </a:t>
            </a:r>
            <a:r>
              <a:rPr lang="en-US" altLang="zh-CN" sz="1800" smtClean="0"/>
              <a:t>an MS Request frame </a:t>
            </a:r>
            <a:r>
              <a:rPr lang="en-US" altLang="zh-CN" sz="1800"/>
              <a:t>from </a:t>
            </a:r>
            <a:r>
              <a:rPr lang="en-US" altLang="zh-CN" sz="1800" smtClean="0"/>
              <a:t>an AP</a:t>
            </a:r>
            <a:r>
              <a:rPr lang="en-US" altLang="zh-CN" sz="1800"/>
              <a:t>. </a:t>
            </a:r>
            <a:endParaRPr lang="en-US" altLang="zh-CN" sz="1800" smtClean="0"/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altLang="zh-CN" sz="1800" smtClean="0"/>
              <a:t>The </a:t>
            </a:r>
            <a:r>
              <a:rPr lang="en-US" altLang="zh-CN" sz="1800" b="1"/>
              <a:t>MS </a:t>
            </a:r>
            <a:r>
              <a:rPr lang="en-US" altLang="zh-CN" sz="1800" b="1" smtClean="0"/>
              <a:t>Query </a:t>
            </a:r>
            <a:r>
              <a:rPr lang="en-US" altLang="zh-CN" sz="1800"/>
              <a:t>frame may contain the </a:t>
            </a:r>
            <a:r>
              <a:rPr lang="en-US" altLang="zh-CN" sz="1800" b="1"/>
              <a:t>detailed </a:t>
            </a:r>
            <a:r>
              <a:rPr lang="en-US" altLang="zh-CN" sz="1800" b="1" smtClean="0"/>
              <a:t>sensing capabilities </a:t>
            </a:r>
            <a:r>
              <a:rPr lang="en-US" altLang="zh-CN" sz="1800"/>
              <a:t>of the U-STA. </a:t>
            </a:r>
            <a:endParaRPr lang="en-US" altLang="zh-CN" sz="180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altLang="zh-CN" sz="1800" smtClean="0"/>
              <a:t>The </a:t>
            </a:r>
            <a:r>
              <a:rPr lang="en-US" altLang="zh-CN" sz="1800"/>
              <a:t>AP responds with the MS </a:t>
            </a:r>
            <a:r>
              <a:rPr lang="en-US" altLang="zh-CN" sz="1800" smtClean="0"/>
              <a:t>Request frame </a:t>
            </a:r>
            <a:r>
              <a:rPr lang="en-US" altLang="zh-CN" sz="1800"/>
              <a:t>to the U-STA. </a:t>
            </a:r>
            <a:endParaRPr lang="en-US" altLang="zh-CN" sz="1800" smtClean="0"/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altLang="zh-CN" sz="1800" smtClean="0"/>
              <a:t>The </a:t>
            </a:r>
            <a:r>
              <a:rPr lang="en-US" altLang="zh-CN" sz="1800" b="1" smtClean="0"/>
              <a:t>MS </a:t>
            </a:r>
            <a:r>
              <a:rPr lang="en-US" altLang="zh-CN" sz="1800" b="1"/>
              <a:t>Request </a:t>
            </a:r>
            <a:r>
              <a:rPr lang="en-US" altLang="zh-CN" sz="1800" smtClean="0"/>
              <a:t>frame </a:t>
            </a:r>
            <a:r>
              <a:rPr lang="en-US" altLang="zh-CN" sz="1800"/>
              <a:t>contains the </a:t>
            </a:r>
            <a:r>
              <a:rPr lang="en-US" altLang="zh-CN" sz="1800" b="1"/>
              <a:t>UID</a:t>
            </a:r>
            <a:r>
              <a:rPr lang="en-US" altLang="zh-CN" sz="1800"/>
              <a:t> assigned to the </a:t>
            </a:r>
            <a:r>
              <a:rPr lang="en-US" altLang="zh-CN" sz="1800" smtClean="0"/>
              <a:t>U-STA.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altLang="zh-CN" sz="1800"/>
              <a:t>The </a:t>
            </a:r>
            <a:r>
              <a:rPr lang="en-US" altLang="zh-CN" sz="1800" b="1"/>
              <a:t>MS Request </a:t>
            </a:r>
            <a:r>
              <a:rPr lang="en-US" altLang="zh-CN" sz="1800"/>
              <a:t>frame contains </a:t>
            </a:r>
            <a:r>
              <a:rPr lang="en-US" altLang="zh-CN" sz="1800" smtClean="0"/>
              <a:t>one bit to inform the U-STA to </a:t>
            </a:r>
            <a:r>
              <a:rPr lang="en-US" altLang="zh-CN" sz="1800" b="1" smtClean="0"/>
              <a:t>comeback</a:t>
            </a:r>
            <a:r>
              <a:rPr lang="en-US" altLang="zh-CN" sz="1800" smtClean="0"/>
              <a:t> </a:t>
            </a:r>
            <a:r>
              <a:rPr lang="en-US" altLang="zh-CN" sz="1800" b="1" smtClean="0"/>
              <a:t>before session timeout expires</a:t>
            </a:r>
            <a:r>
              <a:rPr lang="en-US" altLang="zh-CN" sz="1800" smtClean="0"/>
              <a:t> to solicit an MS Request frame.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altLang="zh-CN" sz="1800"/>
              <a:t>The AP </a:t>
            </a:r>
            <a:r>
              <a:rPr lang="en-US" altLang="zh-CN" sz="1800" smtClean="0"/>
              <a:t>can also send a </a:t>
            </a:r>
            <a:r>
              <a:rPr lang="en-US" altLang="zh-CN" sz="1800" b="1" smtClean="0"/>
              <a:t>MS Termination </a:t>
            </a:r>
            <a:r>
              <a:rPr lang="en-US" altLang="zh-CN" sz="1800" smtClean="0"/>
              <a:t>frame to the U-STA, which contains one bit indicating </a:t>
            </a:r>
            <a:r>
              <a:rPr lang="en-US" altLang="zh-CN" sz="1800" b="1" smtClean="0"/>
              <a:t>termination</a:t>
            </a:r>
            <a:r>
              <a:rPr lang="en-US" altLang="zh-CN" sz="1800" smtClean="0"/>
              <a:t> of the sensing session.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altLang="zh-CN" sz="1800" smtClean="0">
                <a:solidFill>
                  <a:schemeClr val="tx2"/>
                </a:solidFill>
              </a:rPr>
              <a:t>The </a:t>
            </a:r>
            <a:r>
              <a:rPr lang="en-US" altLang="zh-CN" sz="1800" b="1" smtClean="0">
                <a:solidFill>
                  <a:schemeClr val="tx2"/>
                </a:solidFill>
              </a:rPr>
              <a:t>Polling TF </a:t>
            </a:r>
            <a:r>
              <a:rPr lang="en-US" sz="1800"/>
              <a:t>within </a:t>
            </a:r>
            <a:r>
              <a:rPr lang="en-US" sz="1800" smtClean="0"/>
              <a:t>a measurement </a:t>
            </a:r>
            <a:r>
              <a:rPr lang="en-US" sz="1800"/>
              <a:t>instance </a:t>
            </a:r>
            <a:r>
              <a:rPr lang="en-US" altLang="zh-CN" sz="1800" smtClean="0">
                <a:solidFill>
                  <a:schemeClr val="tx2"/>
                </a:solidFill>
              </a:rPr>
              <a:t>contains one bit </a:t>
            </a:r>
            <a:r>
              <a:rPr lang="en-US" altLang="zh-CN" sz="1800"/>
              <a:t>to inform the U-STA to </a:t>
            </a:r>
            <a:r>
              <a:rPr lang="en-US" altLang="zh-CN" sz="1800" smtClean="0"/>
              <a:t>transmit an MS Query frame </a:t>
            </a:r>
            <a:r>
              <a:rPr lang="en-US" sz="1800"/>
              <a:t>outside </a:t>
            </a:r>
            <a:r>
              <a:rPr lang="en-US" altLang="zh-CN" sz="1800" smtClean="0"/>
              <a:t>the measurement instance.</a:t>
            </a:r>
            <a:endParaRPr lang="en-US" altLang="zh-CN" sz="1800"/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altLang="ko-KR" sz="1800" smtClean="0"/>
              <a:t>Y/N/A </a:t>
            </a:r>
            <a:endParaRPr lang="ko-KR" altLang="en-US" sz="1800" dirty="0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154104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2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14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91293" y="1371600"/>
            <a:ext cx="87614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/>
              <a:t>Do you agree to add the following into 11bf </a:t>
            </a:r>
            <a:r>
              <a:rPr lang="en-US" altLang="ko-KR" sz="1800" b="1" smtClean="0"/>
              <a:t>SFD? </a:t>
            </a:r>
            <a:endParaRPr lang="en-US" sz="18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1800" smtClean="0"/>
              <a:t>The </a:t>
            </a:r>
            <a:r>
              <a:rPr lang="en-US" sz="1800"/>
              <a:t>timeout (value is </a:t>
            </a:r>
            <a:r>
              <a:rPr lang="en-US" sz="1800" smtClean="0"/>
              <a:t>TBD) used </a:t>
            </a:r>
            <a:r>
              <a:rPr lang="en-US" sz="1800"/>
              <a:t>in the exchange of  MS Request and MS </a:t>
            </a:r>
            <a:r>
              <a:rPr lang="en-US" sz="1800" smtClean="0"/>
              <a:t>Response is reused as a timeout </a:t>
            </a:r>
            <a:r>
              <a:rPr lang="en-US" sz="1800" b="1" smtClean="0"/>
              <a:t>T1</a:t>
            </a:r>
            <a:r>
              <a:rPr lang="en-US" sz="1800" smtClean="0"/>
              <a:t>, which </a:t>
            </a:r>
            <a:r>
              <a:rPr lang="en-US" sz="1800"/>
              <a:t>is the time limit the AP </a:t>
            </a:r>
            <a:r>
              <a:rPr lang="en-US" sz="1800" smtClean="0"/>
              <a:t>shall </a:t>
            </a:r>
            <a:r>
              <a:rPr lang="en-US" sz="1800"/>
              <a:t>respond with the MS </a:t>
            </a:r>
            <a:r>
              <a:rPr lang="en-US" sz="1800" smtClean="0"/>
              <a:t>Request. </a:t>
            </a:r>
            <a:r>
              <a:rPr lang="en-US" sz="1800"/>
              <a:t>The U-STA does not wait for the MS </a:t>
            </a:r>
            <a:r>
              <a:rPr lang="en-US" sz="1800" smtClean="0"/>
              <a:t>Request for </a:t>
            </a:r>
            <a:r>
              <a:rPr lang="en-US" sz="1800"/>
              <a:t>a longer time than </a:t>
            </a:r>
            <a:r>
              <a:rPr lang="en-US" sz="1800" smtClean="0"/>
              <a:t>T1 </a:t>
            </a:r>
            <a:r>
              <a:rPr lang="en-US" sz="1800"/>
              <a:t>after it delivers the MS </a:t>
            </a:r>
            <a:r>
              <a:rPr lang="en-US" sz="1800" smtClean="0"/>
              <a:t>Query frame.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1800"/>
              <a:t>A </a:t>
            </a:r>
            <a:r>
              <a:rPr lang="en-US" sz="1800" smtClean="0"/>
              <a:t>session timeout </a:t>
            </a:r>
            <a:r>
              <a:rPr lang="en-US" sz="1800" b="1" smtClean="0"/>
              <a:t>T2</a:t>
            </a:r>
            <a:r>
              <a:rPr lang="en-US" sz="1800" smtClean="0"/>
              <a:t> is predefined (value is TBD), which is </a:t>
            </a:r>
            <a:r>
              <a:rPr lang="en-US" sz="1800"/>
              <a:t>the time limit the U-STA and the AP </a:t>
            </a:r>
            <a:r>
              <a:rPr lang="en-US" sz="1800" smtClean="0"/>
              <a:t>keep </a:t>
            </a:r>
            <a:r>
              <a:rPr lang="en-US" sz="1800"/>
              <a:t>the agreed UID, mutual capabilities, and </a:t>
            </a:r>
            <a:r>
              <a:rPr lang="en-US" sz="1800">
                <a:solidFill>
                  <a:srgbClr val="FF0000"/>
                </a:solidFill>
              </a:rPr>
              <a:t>PASN</a:t>
            </a:r>
            <a:r>
              <a:rPr lang="en-US" sz="1800"/>
              <a:t> </a:t>
            </a:r>
            <a:r>
              <a:rPr lang="en-US" sz="1800" smtClean="0">
                <a:solidFill>
                  <a:srgbClr val="FF0000"/>
                </a:solidFill>
              </a:rPr>
              <a:t>keys</a:t>
            </a:r>
            <a:r>
              <a:rPr lang="en-US" sz="1800" smtClean="0"/>
              <a:t> (</a:t>
            </a:r>
            <a:r>
              <a:rPr lang="en-US" sz="1800" smtClean="0">
                <a:solidFill>
                  <a:srgbClr val="FF0000"/>
                </a:solidFill>
              </a:rPr>
              <a:t>TBD</a:t>
            </a:r>
            <a:r>
              <a:rPr lang="en-US" sz="1800" smtClean="0"/>
              <a:t>). </a:t>
            </a:r>
            <a:r>
              <a:rPr lang="en-US" sz="1800"/>
              <a:t>The </a:t>
            </a:r>
            <a:r>
              <a:rPr lang="en-US" sz="1800" smtClean="0"/>
              <a:t>timer for T2 </a:t>
            </a:r>
            <a:r>
              <a:rPr lang="en-US" sz="1800"/>
              <a:t>is restarted at each successful handshake between the U-STA and the </a:t>
            </a:r>
            <a:r>
              <a:rPr lang="en-US" sz="1800" smtClean="0"/>
              <a:t>AP. </a:t>
            </a:r>
            <a:r>
              <a:rPr lang="en-US" altLang="zh-CN" sz="1800" kern="0"/>
              <a:t>The definition of </a:t>
            </a:r>
            <a:r>
              <a:rPr lang="en-US" altLang="zh-CN" sz="1800" kern="0">
                <a:solidFill>
                  <a:srgbClr val="FF0000"/>
                </a:solidFill>
              </a:rPr>
              <a:t>sensing</a:t>
            </a:r>
            <a:r>
              <a:rPr lang="en-US" altLang="zh-CN" sz="1800" kern="0"/>
              <a:t> </a:t>
            </a:r>
            <a:r>
              <a:rPr lang="en-US" altLang="zh-CN" sz="1800" kern="0">
                <a:solidFill>
                  <a:srgbClr val="FF0000"/>
                </a:solidFill>
              </a:rPr>
              <a:t>handshake</a:t>
            </a:r>
            <a:r>
              <a:rPr lang="en-US" altLang="zh-CN" sz="1800" kern="0"/>
              <a:t> is </a:t>
            </a:r>
            <a:r>
              <a:rPr lang="en-US" altLang="zh-CN" sz="1800" kern="0">
                <a:solidFill>
                  <a:srgbClr val="FF0000"/>
                </a:solidFill>
              </a:rPr>
              <a:t>TBD</a:t>
            </a:r>
            <a:r>
              <a:rPr lang="en-US" altLang="zh-CN" sz="1800" kern="0" smtClean="0"/>
              <a:t>.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1800"/>
              <a:t>The U-STA </a:t>
            </a:r>
            <a:r>
              <a:rPr lang="en-US" sz="1800" smtClean="0"/>
              <a:t>should </a:t>
            </a:r>
            <a:r>
              <a:rPr lang="en-US" sz="1800"/>
              <a:t>transmit the MS </a:t>
            </a:r>
            <a:r>
              <a:rPr lang="en-US" sz="1800" smtClean="0"/>
              <a:t>Query frame </a:t>
            </a:r>
            <a:r>
              <a:rPr lang="en-US" sz="1800" b="1"/>
              <a:t>at least once </a:t>
            </a:r>
            <a:r>
              <a:rPr lang="en-US" sz="1800" smtClean="0"/>
              <a:t>before T2 expires.</a:t>
            </a:r>
            <a:endParaRPr lang="en-US" sz="1800"/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altLang="ko-KR" sz="1800" smtClean="0"/>
              <a:t>Y/N/A </a:t>
            </a:r>
            <a:endParaRPr lang="ko-KR" altLang="en-US" sz="1800" dirty="0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223572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15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91293" y="1371600"/>
            <a:ext cx="876141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2000" b="1"/>
              <a:t>Do you agree to add the following into 11bf </a:t>
            </a:r>
            <a:r>
              <a:rPr lang="en-US" altLang="ko-KR" sz="2000" b="1" smtClean="0"/>
              <a:t>SFD? 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/>
              <a:t>Sensing Session is an agreement between a non-AP STA and an AP to allow the establishment of forthcoming measurement </a:t>
            </a:r>
            <a:r>
              <a:rPr lang="en-US" altLang="zh-CN" sz="2000" smtClean="0"/>
              <a:t>setups.</a:t>
            </a:r>
            <a:endParaRPr lang="en-US" altLang="zh-CN" sz="20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/>
              <a:t>Upon a successful Sensing Session Setup, both sides know and store the parameters, including AID/UID and mutual sensing capabilities.  At Sensing Session Termination, the resources that keep the parameters get released. </a:t>
            </a:r>
            <a:r>
              <a:rPr lang="en-US" altLang="zh-CN" sz="2000" smtClean="0"/>
              <a:t> </a:t>
            </a:r>
            <a:endParaRPr lang="en-US" altLang="zh-CN" sz="20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 smtClean="0"/>
              <a:t>For an associated STA, a </a:t>
            </a:r>
            <a:r>
              <a:rPr lang="en-US" altLang="zh-CN" sz="2000"/>
              <a:t>sensing session is established implicitly after 4-way HS, and is terminated implicitly when disassociation.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/>
              <a:t>For an </a:t>
            </a:r>
            <a:r>
              <a:rPr lang="en-US" altLang="zh-CN" sz="2000" smtClean="0"/>
              <a:t>unassociated </a:t>
            </a:r>
            <a:r>
              <a:rPr lang="en-US" altLang="zh-CN" sz="2000"/>
              <a:t>STA, a</a:t>
            </a:r>
            <a:r>
              <a:rPr lang="en-US" altLang="zh-CN" sz="2000" smtClean="0"/>
              <a:t>fter PASN, if there is, </a:t>
            </a:r>
            <a:r>
              <a:rPr lang="en-US" altLang="zh-CN" sz="2000"/>
              <a:t>an exchange of MS Query by non-AP STA and MS Request by AP establishes a sensing session.  The session may be terminated implicitly when timeout, or explicitly by an MS </a:t>
            </a:r>
            <a:r>
              <a:rPr lang="en-US" altLang="zh-CN" sz="2000" smtClean="0"/>
              <a:t>Termination frame.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 smtClean="0"/>
              <a:t>The figures shown in slide 7, 8, 9, 10, 11, 12 are included as examples.</a:t>
            </a:r>
            <a:endParaRPr lang="en-US" altLang="zh-CN" sz="2000"/>
          </a:p>
          <a:p>
            <a:pPr lvl="1"/>
            <a:endParaRPr lang="en-US" altLang="zh-CN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000" smtClean="0"/>
              <a:t>Y/N/A </a:t>
            </a:r>
            <a:endParaRPr lang="ko-KR" altLang="en-US" sz="2000" dirty="0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360939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16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77877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to add the following into 11bf SFD ? 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smtClean="0">
                <a:solidFill>
                  <a:srgbClr val="000000"/>
                </a:solidFill>
              </a:rPr>
              <a:t>The </a:t>
            </a:r>
            <a:r>
              <a:rPr lang="en-US" altLang="zh-CN" sz="1800" b="1" smtClean="0">
                <a:solidFill>
                  <a:srgbClr val="000000"/>
                </a:solidFill>
              </a:rPr>
              <a:t>Extended</a:t>
            </a:r>
            <a:r>
              <a:rPr lang="en-US" altLang="zh-CN" sz="1800" smtClean="0">
                <a:solidFill>
                  <a:srgbClr val="000000"/>
                </a:solidFill>
              </a:rPr>
              <a:t> </a:t>
            </a:r>
            <a:r>
              <a:rPr lang="en-US" altLang="zh-CN" sz="1800" b="1">
                <a:solidFill>
                  <a:srgbClr val="000000"/>
                </a:solidFill>
              </a:rPr>
              <a:t>Capabilities </a:t>
            </a:r>
            <a:r>
              <a:rPr lang="en-US" altLang="zh-CN" sz="1800" b="1" smtClean="0">
                <a:solidFill>
                  <a:srgbClr val="000000"/>
                </a:solidFill>
              </a:rPr>
              <a:t>element carries </a:t>
            </a:r>
            <a:r>
              <a:rPr lang="en-US" altLang="zh-CN" sz="1800">
                <a:solidFill>
                  <a:srgbClr val="000000"/>
                </a:solidFill>
              </a:rPr>
              <a:t>e</a:t>
            </a:r>
            <a:r>
              <a:rPr lang="en-US" altLang="zh-CN" sz="1800" smtClean="0">
                <a:solidFill>
                  <a:srgbClr val="000000"/>
                </a:solidFill>
              </a:rPr>
              <a:t>ssential sensing capabilities as shown in slide 5.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smtClean="0">
                <a:solidFill>
                  <a:srgbClr val="000000"/>
                </a:solidFill>
              </a:rPr>
              <a:t>A </a:t>
            </a:r>
            <a:r>
              <a:rPr lang="en-US" altLang="zh-CN" sz="1800" b="1" smtClean="0">
                <a:solidFill>
                  <a:schemeClr val="tx2"/>
                </a:solidFill>
              </a:rPr>
              <a:t>Sensing </a:t>
            </a:r>
            <a:r>
              <a:rPr lang="en-US" altLang="zh-CN" sz="1800" b="1" dirty="0">
                <a:solidFill>
                  <a:srgbClr val="000000"/>
                </a:solidFill>
              </a:rPr>
              <a:t>Capabilities element</a:t>
            </a:r>
            <a:r>
              <a:rPr lang="en-US" altLang="zh-CN" sz="1800" dirty="0">
                <a:solidFill>
                  <a:srgbClr val="000000"/>
                </a:solidFill>
              </a:rPr>
              <a:t> is defined, which </a:t>
            </a:r>
            <a:r>
              <a:rPr lang="en-US" altLang="zh-CN" sz="1800">
                <a:solidFill>
                  <a:srgbClr val="000000"/>
                </a:solidFill>
              </a:rPr>
              <a:t>carries </a:t>
            </a:r>
            <a:r>
              <a:rPr lang="en-US" altLang="zh-CN" sz="1800" smtClean="0">
                <a:solidFill>
                  <a:srgbClr val="000000"/>
                </a:solidFill>
              </a:rPr>
              <a:t>detailed </a:t>
            </a:r>
            <a:r>
              <a:rPr lang="en-US" altLang="zh-CN" sz="1800" smtClean="0"/>
              <a:t>sensing capabilities</a:t>
            </a:r>
            <a:r>
              <a:rPr lang="en-US" altLang="zh-CN" sz="1800" smtClean="0">
                <a:solidFill>
                  <a:srgbClr val="000000"/>
                </a:solidFill>
              </a:rPr>
              <a:t> </a:t>
            </a:r>
            <a:r>
              <a:rPr lang="en-US" altLang="zh-CN" sz="1800" dirty="0">
                <a:solidFill>
                  <a:srgbClr val="000000"/>
                </a:solidFill>
              </a:rPr>
              <a:t>as shown in </a:t>
            </a:r>
            <a:r>
              <a:rPr lang="en-US" altLang="zh-CN" sz="1800">
                <a:solidFill>
                  <a:srgbClr val="000000"/>
                </a:solidFill>
              </a:rPr>
              <a:t>slide </a:t>
            </a:r>
            <a:r>
              <a:rPr lang="en-US" altLang="zh-CN" sz="1800" smtClean="0">
                <a:solidFill>
                  <a:srgbClr val="000000"/>
                </a:solidFill>
              </a:rPr>
              <a:t>6.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smtClean="0">
                <a:solidFill>
                  <a:srgbClr val="000000"/>
                </a:solidFill>
              </a:rPr>
              <a:t>Other </a:t>
            </a:r>
            <a:r>
              <a:rPr lang="en-US" altLang="zh-CN" sz="1800" dirty="0">
                <a:solidFill>
                  <a:srgbClr val="000000"/>
                </a:solidFill>
              </a:rPr>
              <a:t>sensing capability information is TBD.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268391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</a:t>
            </a:r>
            <a:r>
              <a:rPr lang="en-US" altLang="zh-CN" b="0"/>
              <a:t>] 11-21-0504-03-00bf-specification-framework-for-tgbf</a:t>
            </a:r>
          </a:p>
          <a:p>
            <a:pPr marL="0" indent="0">
              <a:buNone/>
            </a:pPr>
            <a:r>
              <a:rPr lang="en-US" altLang="zh-CN" b="0"/>
              <a:t>[2] 11-21-1828-03-00bf-mesurement-setup-frame-formats</a:t>
            </a:r>
            <a:endParaRPr lang="en-US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17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8384"/>
            <a:ext cx="7772400" cy="632413"/>
          </a:xfrm>
        </p:spPr>
        <p:txBody>
          <a:bodyPr/>
          <a:lstStyle/>
          <a:p>
            <a:r>
              <a:rPr lang="en-US" altLang="zh-CN" smtClean="0"/>
              <a:t>Backup: capability exchange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18</a:t>
            </a:fld>
            <a:endParaRPr lang="en-US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500062" y="1502805"/>
            <a:ext cx="8220076" cy="4800600"/>
          </a:xfrm>
        </p:spPr>
        <p:txBody>
          <a:bodyPr/>
          <a:lstStyle/>
          <a:p>
            <a:r>
              <a:rPr lang="en-US" sz="2000" smtClean="0"/>
              <a:t>Case </a:t>
            </a:r>
            <a:r>
              <a:rPr lang="en-US" sz="2000"/>
              <a:t>1: </a:t>
            </a:r>
            <a:r>
              <a:rPr lang="en-US" sz="2000" b="0"/>
              <a:t>A </a:t>
            </a:r>
            <a:r>
              <a:rPr lang="en-US" sz="2000" b="0" smtClean="0"/>
              <a:t>non-AP STA </a:t>
            </a:r>
            <a:r>
              <a:rPr lang="en-US" sz="2000"/>
              <a:t>broadcasts probe </a:t>
            </a:r>
            <a:r>
              <a:rPr lang="en-US" sz="2000" smtClean="0"/>
              <a:t>request </a:t>
            </a:r>
            <a:r>
              <a:rPr lang="en-US" sz="2000" b="0"/>
              <a:t>due to any of the following reasons</a:t>
            </a:r>
          </a:p>
          <a:p>
            <a:pPr lvl="1"/>
            <a:r>
              <a:rPr lang="en-US" sz="1800"/>
              <a:t>Finds another BSS to join (or catalog for roaming later), mostly </a:t>
            </a:r>
            <a:r>
              <a:rPr lang="en-US" sz="1800" smtClean="0"/>
              <a:t>intend for </a:t>
            </a:r>
            <a:r>
              <a:rPr lang="en-US" sz="1800"/>
              <a:t>communication.</a:t>
            </a:r>
          </a:p>
          <a:p>
            <a:pPr lvl="1"/>
            <a:r>
              <a:rPr lang="en-US" sz="1800"/>
              <a:t>Finds an AP that supports SBP responding STA role, because the non-AP </a:t>
            </a:r>
            <a:r>
              <a:rPr lang="en-US" sz="1800" smtClean="0"/>
              <a:t>STA </a:t>
            </a:r>
            <a:r>
              <a:rPr lang="en-US" sz="1800" b="1" smtClean="0"/>
              <a:t>needs </a:t>
            </a:r>
            <a:r>
              <a:rPr lang="en-US" sz="1800" b="1"/>
              <a:t>an proxy</a:t>
            </a:r>
            <a:r>
              <a:rPr lang="en-US" sz="1800"/>
              <a:t> to initiate sensing procedure for it.</a:t>
            </a:r>
          </a:p>
          <a:p>
            <a:pPr lvl="1"/>
            <a:r>
              <a:rPr lang="en-US" sz="1800"/>
              <a:t>Finds an AP that supports responder role, because the non-AP </a:t>
            </a:r>
            <a:r>
              <a:rPr lang="en-US" sz="1800" smtClean="0"/>
              <a:t>STA </a:t>
            </a:r>
            <a:r>
              <a:rPr lang="en-US" sz="1800"/>
              <a:t>wants to </a:t>
            </a:r>
            <a:r>
              <a:rPr lang="en-US" sz="1800" b="1"/>
              <a:t>initiate a non-TB </a:t>
            </a:r>
            <a:r>
              <a:rPr lang="en-US" sz="1800"/>
              <a:t>sensing procedure.</a:t>
            </a:r>
          </a:p>
          <a:p>
            <a:pPr lvl="1"/>
            <a:r>
              <a:rPr lang="en-US" sz="1800"/>
              <a:t>Finds an AP that supports sensing.</a:t>
            </a:r>
            <a:endParaRPr lang="en-US" sz="1400"/>
          </a:p>
          <a:p>
            <a:pPr lvl="0"/>
            <a:r>
              <a:rPr lang="en-US" sz="2000">
                <a:solidFill>
                  <a:srgbClr val="000000"/>
                </a:solidFill>
              </a:rPr>
              <a:t>Case 2: </a:t>
            </a:r>
            <a:r>
              <a:rPr lang="en-US" sz="2000" b="0"/>
              <a:t>A non-AP STA retrives information of an AP from </a:t>
            </a:r>
            <a:r>
              <a:rPr lang="en-US" sz="2000"/>
              <a:t>Beacon</a:t>
            </a:r>
            <a:r>
              <a:rPr lang="en-US" sz="2000" b="0"/>
              <a:t>. The non-AP STA may </a:t>
            </a:r>
            <a:r>
              <a:rPr lang="en-US" sz="2000"/>
              <a:t>broadcast/unicast</a:t>
            </a:r>
            <a:r>
              <a:rPr lang="en-US" sz="2000" b="0"/>
              <a:t> </a:t>
            </a:r>
            <a:r>
              <a:rPr lang="en-US" sz="2000"/>
              <a:t>probe request </a:t>
            </a:r>
            <a:r>
              <a:rPr lang="en-US" sz="2000" b="0"/>
              <a:t>to get more information. </a:t>
            </a:r>
            <a:endParaRPr lang="en-US" sz="2000" b="0" smtClean="0"/>
          </a:p>
          <a:p>
            <a:pPr lvl="0"/>
            <a:r>
              <a:rPr lang="en-US" sz="2000" smtClean="0"/>
              <a:t>Case 3: </a:t>
            </a:r>
            <a:r>
              <a:rPr lang="en-US" sz="2000" b="0" smtClean="0"/>
              <a:t>A non-AP </a:t>
            </a:r>
            <a:r>
              <a:rPr lang="en-US" sz="2000" b="0"/>
              <a:t>STA </a:t>
            </a:r>
            <a:r>
              <a:rPr lang="en-US" sz="2000" b="0" smtClean="0"/>
              <a:t>exchanges capability information with AP using Associate Request/Response.</a:t>
            </a:r>
            <a:endParaRPr lang="en-US" sz="200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2538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altLang="zh-CN" smtClean="0"/>
              <a:t>Option 1: session setup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19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9823454"/>
              </p:ext>
            </p:extLst>
          </p:nvPr>
        </p:nvGraphicFramePr>
        <p:xfrm>
          <a:off x="1752600" y="1814222"/>
          <a:ext cx="7100010" cy="49893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17" name="Visio" r:id="rId4" imgW="8512719" imgH="5981751" progId="Visio.Drawing.15">
                  <p:embed/>
                </p:oleObj>
              </mc:Choice>
              <mc:Fallback>
                <p:oleObj name="Visio" r:id="rId4" imgW="8512719" imgH="598175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52600" y="1814222"/>
                        <a:ext cx="7100010" cy="49893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190500" y="1200660"/>
            <a:ext cx="8839200" cy="686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800" kern="0"/>
              <a:t>Session timeout T2</a:t>
            </a:r>
            <a:r>
              <a:rPr lang="en-US" altLang="zh-CN" sz="1800" b="0" kern="0"/>
              <a:t>: </a:t>
            </a:r>
            <a:r>
              <a:rPr lang="en-US" altLang="zh-CN" sz="1800" b="0" kern="0" smtClean="0"/>
              <a:t> both sides reset the timer after ANY successful </a:t>
            </a:r>
            <a:r>
              <a:rPr lang="en-US" altLang="zh-CN" sz="1800" b="0" kern="0"/>
              <a:t>sensing frame exchange, </a:t>
            </a:r>
            <a:r>
              <a:rPr lang="en-US" altLang="zh-CN" sz="1800" b="0" kern="0" smtClean="0"/>
              <a:t>and clear session related resources if T2 expires</a:t>
            </a:r>
            <a:r>
              <a:rPr lang="en-US" altLang="zh-CN" sz="1800" b="0" kern="0"/>
              <a:t>.</a:t>
            </a:r>
            <a:endParaRPr lang="en-US" altLang="zh-CN" sz="1800" b="0" kern="0" smtClean="0"/>
          </a:p>
        </p:txBody>
      </p:sp>
      <p:sp>
        <p:nvSpPr>
          <p:cNvPr id="9" name="矩形 8"/>
          <p:cNvSpPr/>
          <p:nvPr/>
        </p:nvSpPr>
        <p:spPr bwMode="auto">
          <a:xfrm>
            <a:off x="2209800" y="4953000"/>
            <a:ext cx="5867400" cy="1447800"/>
          </a:xfrm>
          <a:prstGeom prst="rect">
            <a:avLst/>
          </a:prstGeom>
          <a:noFill/>
          <a:ln w="12700" cap="flat" cmpd="sng" algn="ctr">
            <a:solidFill>
              <a:srgbClr val="FF3300"/>
            </a:solidFill>
            <a:prstDash val="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" name="圆角矩形标注 9"/>
          <p:cNvSpPr/>
          <p:nvPr/>
        </p:nvSpPr>
        <p:spPr bwMode="auto">
          <a:xfrm>
            <a:off x="367589" y="4020307"/>
            <a:ext cx="1842211" cy="932693"/>
          </a:xfrm>
          <a:prstGeom prst="wedgeRoundRectCallout">
            <a:avLst>
              <a:gd name="adj1" fmla="val 49975"/>
              <a:gd name="adj2" fmla="val 75288"/>
              <a:gd name="adj3" fmla="val 16667"/>
            </a:avLst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An unified sequence for session setup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43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The SFD states that </a:t>
            </a:r>
            <a:r>
              <a:rPr lang="en-US" altLang="zh-CN" sz="2000" dirty="0"/>
              <a:t>a sensing session is an agreement between a sensing initiator and a sensing responder to participate in a WLAN sensing procedure</a:t>
            </a:r>
            <a:r>
              <a:rPr lang="en-US" altLang="zh-CN" sz="2000" kern="1200" dirty="0">
                <a:solidFill>
                  <a:schemeClr val="tx2"/>
                </a:solidFill>
              </a:rPr>
              <a:t>. [1]</a:t>
            </a:r>
          </a:p>
          <a:p>
            <a:pPr algn="just"/>
            <a:endParaRPr lang="en-US" altLang="zh-CN" sz="20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This contribution discusses more about the detail of session setup procedure and frame formats.</a:t>
            </a:r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altLang="zh-CN" smtClean="0"/>
              <a:t>Option 1: first MS case 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20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304137" y="1143000"/>
            <a:ext cx="883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800" b="0" kern="0" smtClean="0"/>
              <a:t>The U-STA may send a MS Query frame just after the sensing session setup to trigger the first MS.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800" kern="0" smtClean="0"/>
              <a:t>Predefined timeout T1</a:t>
            </a:r>
            <a:r>
              <a:rPr lang="en-US" altLang="zh-CN" sz="1800" b="0" kern="0"/>
              <a:t>:  both sides reset the timer after </a:t>
            </a:r>
            <a:r>
              <a:rPr lang="en-US" altLang="zh-CN" sz="1800" b="0" kern="0" smtClean="0"/>
              <a:t>successful MS Query frame exchange.  </a:t>
            </a:r>
            <a:r>
              <a:rPr lang="en-US" altLang="zh-CN" sz="1800" b="0" kern="0"/>
              <a:t>U-STA may go to sleep </a:t>
            </a:r>
            <a:r>
              <a:rPr lang="en-US" altLang="zh-CN" sz="1800" b="0" kern="0" smtClean="0"/>
              <a:t>if T1 expires w/o </a:t>
            </a:r>
            <a:r>
              <a:rPr lang="en-US" altLang="zh-CN" sz="1800" b="0" kern="0"/>
              <a:t>receiving MS request</a:t>
            </a:r>
            <a:r>
              <a:rPr lang="en-US" altLang="zh-CN" sz="1800" b="0" kern="0" smtClean="0"/>
              <a:t>.</a:t>
            </a:r>
            <a:endParaRPr lang="en-US" altLang="zh-CN" sz="1800" b="0" kern="0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7034719"/>
              </p:ext>
            </p:extLst>
          </p:nvPr>
        </p:nvGraphicFramePr>
        <p:xfrm>
          <a:off x="1826418" y="2437736"/>
          <a:ext cx="7012782" cy="4165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77" name="Visio" r:id="rId4" imgW="8844670" imgH="5252328" progId="Visio.Drawing.15">
                  <p:embed/>
                </p:oleObj>
              </mc:Choice>
              <mc:Fallback>
                <p:oleObj name="Visio" r:id="rId4" imgW="8844670" imgH="5252328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26418" y="2437736"/>
                        <a:ext cx="7012782" cy="41653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 bwMode="auto">
          <a:xfrm>
            <a:off x="2514599" y="4418676"/>
            <a:ext cx="5791201" cy="1143923"/>
          </a:xfrm>
          <a:prstGeom prst="rect">
            <a:avLst/>
          </a:prstGeom>
          <a:noFill/>
          <a:ln w="12700" cap="flat" cmpd="sng" algn="ctr">
            <a:solidFill>
              <a:srgbClr val="FF3300"/>
            </a:solidFill>
            <a:prstDash val="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" name="圆角矩形标注 9"/>
          <p:cNvSpPr/>
          <p:nvPr/>
        </p:nvSpPr>
        <p:spPr bwMode="auto">
          <a:xfrm>
            <a:off x="152400" y="3332923"/>
            <a:ext cx="2275813" cy="932693"/>
          </a:xfrm>
          <a:prstGeom prst="wedgeRoundRectCallout">
            <a:avLst>
              <a:gd name="adj1" fmla="val 49975"/>
              <a:gd name="adj2" fmla="val 75288"/>
              <a:gd name="adj3" fmla="val 16667"/>
            </a:avLst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An unified sequence for MS initiated by the AP with the U-STA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39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altLang="zh-CN" smtClean="0"/>
              <a:t>Option 1: first MS case 2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21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297912" y="1143000"/>
            <a:ext cx="883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800" b="0" kern="0"/>
              <a:t>The AP may not ready to start a MS with an U-STA just after session setup. The U-STA may go to power save </a:t>
            </a:r>
            <a:r>
              <a:rPr lang="en-US" altLang="zh-CN" sz="1800" b="0" kern="0" smtClean="0"/>
              <a:t>mode. And </a:t>
            </a:r>
            <a:r>
              <a:rPr lang="en-US" altLang="zh-CN" sz="1800" kern="0" smtClean="0"/>
              <a:t>before T2 expires</a:t>
            </a:r>
            <a:r>
              <a:rPr lang="en-US" altLang="zh-CN" sz="1800" b="0" kern="0" smtClean="0"/>
              <a:t>, the U-STA may repeat MS Query frame at least once to </a:t>
            </a:r>
            <a:r>
              <a:rPr lang="en-US" altLang="zh-CN" sz="1800" b="0" kern="0"/>
              <a:t>trigger the first MS.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zh-CN" sz="1800" b="0" kern="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1567052"/>
              </p:ext>
            </p:extLst>
          </p:nvPr>
        </p:nvGraphicFramePr>
        <p:xfrm>
          <a:off x="1371600" y="2053908"/>
          <a:ext cx="6186546" cy="45865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95" name="Visio" r:id="rId4" imgW="8839117" imgH="6553296" progId="Visio.Drawing.15">
                  <p:embed/>
                </p:oleObj>
              </mc:Choice>
              <mc:Fallback>
                <p:oleObj name="Visio" r:id="rId4" imgW="8839117" imgH="6553296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71600" y="2053908"/>
                        <a:ext cx="6186546" cy="45865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/>
          <p:cNvSpPr/>
          <p:nvPr/>
        </p:nvSpPr>
        <p:spPr bwMode="auto">
          <a:xfrm>
            <a:off x="1936211" y="4876800"/>
            <a:ext cx="5621935" cy="1066136"/>
          </a:xfrm>
          <a:prstGeom prst="rect">
            <a:avLst/>
          </a:prstGeom>
          <a:noFill/>
          <a:ln w="12700" cap="flat" cmpd="sng" algn="ctr">
            <a:solidFill>
              <a:srgbClr val="FF3300"/>
            </a:solidFill>
            <a:prstDash val="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46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altLang="zh-CN" smtClean="0"/>
              <a:t>Option 1: more MS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22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289560" y="1143000"/>
            <a:ext cx="883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800" b="0" kern="0" smtClean="0"/>
              <a:t>The </a:t>
            </a:r>
            <a:r>
              <a:rPr lang="en-US" altLang="zh-CN" sz="1800" b="0" kern="0"/>
              <a:t>AP </a:t>
            </a:r>
            <a:r>
              <a:rPr lang="en-US" altLang="zh-CN" sz="1800" b="0" kern="0" smtClean="0"/>
              <a:t>may also </a:t>
            </a:r>
            <a:r>
              <a:rPr lang="en-US" altLang="zh-CN" sz="1800" kern="0" smtClean="0"/>
              <a:t>telling</a:t>
            </a:r>
            <a:r>
              <a:rPr lang="en-US" altLang="zh-CN" sz="1800" b="0" kern="0" smtClean="0"/>
              <a:t> </a:t>
            </a:r>
            <a:r>
              <a:rPr lang="en-US" altLang="zh-CN" sz="1800" b="0" kern="0"/>
              <a:t>the </a:t>
            </a:r>
            <a:r>
              <a:rPr lang="en-US" altLang="zh-CN" sz="1800" b="0" kern="0" smtClean="0"/>
              <a:t>U-STA to hold on </a:t>
            </a:r>
            <a:r>
              <a:rPr lang="en-US" altLang="zh-CN" sz="1800" b="0" kern="0"/>
              <a:t>after a measurement instance and send the </a:t>
            </a:r>
            <a:r>
              <a:rPr lang="en-US" altLang="zh-CN" sz="1800" b="0" kern="0" smtClean="0"/>
              <a:t>MS Query frame to </a:t>
            </a:r>
            <a:r>
              <a:rPr lang="en-US" altLang="zh-CN" sz="1800" b="0" kern="0"/>
              <a:t>trigger </a:t>
            </a:r>
            <a:r>
              <a:rPr lang="en-US" altLang="zh-CN" sz="1800" b="0" kern="0" smtClean="0"/>
              <a:t>a new MS.</a:t>
            </a: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1104327"/>
              </p:ext>
            </p:extLst>
          </p:nvPr>
        </p:nvGraphicFramePr>
        <p:xfrm>
          <a:off x="568387" y="2077496"/>
          <a:ext cx="8083425" cy="4430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3" name="Visio" r:id="rId4" imgW="9220245" imgH="5050957" progId="Visio.Drawing.15">
                  <p:embed/>
                </p:oleObj>
              </mc:Choice>
              <mc:Fallback>
                <p:oleObj name="Visio" r:id="rId4" imgW="9220245" imgH="5050957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8387" y="2077496"/>
                        <a:ext cx="8083425" cy="44303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矩形 10"/>
          <p:cNvSpPr/>
          <p:nvPr/>
        </p:nvSpPr>
        <p:spPr bwMode="auto">
          <a:xfrm>
            <a:off x="1371600" y="4038600"/>
            <a:ext cx="6477000" cy="1295400"/>
          </a:xfrm>
          <a:prstGeom prst="rect">
            <a:avLst/>
          </a:prstGeom>
          <a:noFill/>
          <a:ln w="12700" cap="flat" cmpd="sng" algn="ctr">
            <a:solidFill>
              <a:srgbClr val="FF3300"/>
            </a:solidFill>
            <a:prstDash val="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46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altLang="zh-CN" smtClean="0"/>
              <a:t>Option 1: session termination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23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300162" y="1150289"/>
            <a:ext cx="883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800" b="0" kern="0" smtClean="0"/>
              <a:t>Case 1: An U-STA</a:t>
            </a:r>
            <a:r>
              <a:rPr lang="en-US" altLang="zh-CN" sz="1800" b="0" kern="0"/>
              <a:t> </a:t>
            </a:r>
            <a:r>
              <a:rPr lang="en-US" altLang="zh-CN" sz="1800" b="0" kern="0" smtClean="0"/>
              <a:t>may </a:t>
            </a:r>
            <a:r>
              <a:rPr lang="en-US" altLang="zh-CN" sz="1800" kern="0" smtClean="0"/>
              <a:t>terminate</a:t>
            </a:r>
            <a:r>
              <a:rPr lang="en-US" altLang="zh-CN" sz="1800" b="0" kern="0" smtClean="0"/>
              <a:t> the sensing session </a:t>
            </a:r>
            <a:r>
              <a:rPr lang="en-US" altLang="zh-CN" sz="1800" kern="0" smtClean="0"/>
              <a:t>actively</a:t>
            </a:r>
            <a:r>
              <a:rPr lang="en-US" altLang="zh-CN" sz="1800" b="0" kern="0" smtClean="0"/>
              <a:t> by sending a Sensing Session Termination frame. </a:t>
            </a:r>
            <a:r>
              <a:rPr lang="en-US" altLang="zh-CN" sz="1800" b="0" i="1" kern="0" smtClean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800" b="0" kern="0" smtClean="0"/>
              <a:t>Case 2: The AP may </a:t>
            </a:r>
            <a:r>
              <a:rPr lang="en-US" altLang="zh-CN" sz="1800" kern="0" smtClean="0"/>
              <a:t>terminate</a:t>
            </a:r>
            <a:r>
              <a:rPr lang="en-US" altLang="zh-CN" sz="1800" b="0" kern="0" smtClean="0"/>
              <a:t> the sensing session by </a:t>
            </a:r>
            <a:r>
              <a:rPr lang="en-US" altLang="zh-CN" sz="1800" kern="0" smtClean="0"/>
              <a:t>telling</a:t>
            </a:r>
            <a:r>
              <a:rPr lang="en-US" altLang="zh-CN" sz="1800" b="0" kern="0" smtClean="0"/>
              <a:t> the U-STA to trigger.</a:t>
            </a:r>
            <a:endParaRPr lang="en-US" altLang="zh-CN" sz="1800" b="0" kern="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2735816"/>
              </p:ext>
            </p:extLst>
          </p:nvPr>
        </p:nvGraphicFramePr>
        <p:xfrm>
          <a:off x="1381646" y="3505200"/>
          <a:ext cx="6009754" cy="3236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13" name="Visio" r:id="rId4" imgW="9214693" imgH="4963974" progId="Visio.Drawing.15">
                  <p:embed/>
                </p:oleObj>
              </mc:Choice>
              <mc:Fallback>
                <p:oleObj name="Visio" r:id="rId4" imgW="9214693" imgH="4963974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81646" y="3505200"/>
                        <a:ext cx="6009754" cy="32363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4050377"/>
              </p:ext>
            </p:extLst>
          </p:nvPr>
        </p:nvGraphicFramePr>
        <p:xfrm>
          <a:off x="1633661" y="2092672"/>
          <a:ext cx="5681539" cy="1344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14" name="Visio" r:id="rId7" imgW="8512719" imgH="2013909" progId="Visio.Drawing.15">
                  <p:embed/>
                </p:oleObj>
              </mc:Choice>
              <mc:Fallback>
                <p:oleObj name="Visio" r:id="rId7" imgW="8512719" imgH="2013909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33661" y="2092672"/>
                        <a:ext cx="5681539" cy="13446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352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Comparision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24</a:t>
            </a:fld>
            <a:endParaRPr lang="en-US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418719"/>
              </p:ext>
            </p:extLst>
          </p:nvPr>
        </p:nvGraphicFramePr>
        <p:xfrm>
          <a:off x="457198" y="1524000"/>
          <a:ext cx="8229601" cy="4396508"/>
        </p:xfrm>
        <a:graphic>
          <a:graphicData uri="http://schemas.openxmlformats.org/drawingml/2006/table">
            <a:tbl>
              <a:tblPr firstRow="1" firstCol="1" bandRow="1"/>
              <a:tblGrid>
                <a:gridCol w="914402"/>
                <a:gridCol w="2819400"/>
                <a:gridCol w="3810000"/>
                <a:gridCol w="685799"/>
              </a:tblGrid>
              <a:tr h="3039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Pros.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Cons.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06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Option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altLang="zh-CN" sz="140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Separate</a:t>
                      </a:r>
                      <a:r>
                        <a:rPr lang="en-US" altLang="zh-CN" sz="1400" baseline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and unified procedure</a:t>
                      </a: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altLang="zh-CN" sz="1400" baseline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Functionality of each frame is simple and clear.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400" baseline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Session Setup Reponse carries AP’s detailed capabilities,  which could be protected.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40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Four new Action frames (Session Setup</a:t>
                      </a:r>
                      <a:r>
                        <a:rPr lang="en-US" sz="1400" baseline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Request, </a:t>
                      </a:r>
                      <a:r>
                        <a:rPr lang="en-US" sz="140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Session Setup</a:t>
                      </a:r>
                      <a:r>
                        <a:rPr lang="en-US" sz="1400" baseline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Response, MS Query, Session Termination)</a:t>
                      </a: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400" baseline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Separate frame exchange for session setup.</a:t>
                      </a: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400" baseline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Separate frame exchange for session termination.</a:t>
                      </a:r>
                      <a:endParaRPr lang="en-US" sz="140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40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Option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40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One new Action frame (</a:t>
                      </a:r>
                      <a:r>
                        <a:rPr lang="en-US" sz="1400" baseline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MS Query)</a:t>
                      </a: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400" baseline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Reduce frame exchange for session setup.</a:t>
                      </a: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400" baseline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May reduce frame exchange for session termination.</a:t>
                      </a: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/>
                      </a:pPr>
                      <a:endParaRPr lang="en-US" sz="140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/>
                      </a:pP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40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procedure</a:t>
                      </a:r>
                      <a:r>
                        <a:rPr lang="en-US" sz="1400" baseline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combined and</a:t>
                      </a:r>
                      <a:r>
                        <a:rPr lang="en-US" sz="1400" baseline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little bit complex. </a:t>
                      </a: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400" baseline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Three frames (MS Request, MS Query, Polling TF) have the same functionality of session termination. These frames have multiple functionalities and cause confusion.</a:t>
                      </a: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400" baseline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Beacon/Probe Response has to carry AP’s detailed capabilities, which is unprotected.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56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/>
              <a:t>Overview and focus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TextBox 8">
            <a:extLst>
              <a:ext uri="{FF2B5EF4-FFF2-40B4-BE49-F238E27FC236}">
                <a16:creationId xmlns="" xmlns:a16="http://schemas.microsoft.com/office/drawing/2014/main" id="{193080EF-EF8D-4874-9F1A-9AA692AEEC00}"/>
              </a:ext>
            </a:extLst>
          </p:cNvPr>
          <p:cNvSpPr txBox="1"/>
          <p:nvPr/>
        </p:nvSpPr>
        <p:spPr>
          <a:xfrm>
            <a:off x="76200" y="1367135"/>
            <a:ext cx="891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WLAN Sensing procedure may comprise of several phases [1].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This </a:t>
            </a:r>
            <a:r>
              <a:rPr lang="en-US" sz="2400"/>
              <a:t>contribution </a:t>
            </a:r>
            <a:r>
              <a:rPr lang="en-US" sz="2400" smtClean="0"/>
              <a:t>focuses </a:t>
            </a:r>
            <a:r>
              <a:rPr lang="en-US" sz="2400"/>
              <a:t>on </a:t>
            </a:r>
            <a:r>
              <a:rPr lang="en-US" sz="2400" smtClean="0"/>
              <a:t>Sensing </a:t>
            </a:r>
            <a:r>
              <a:rPr lang="en-US" sz="2400" dirty="0"/>
              <a:t>Session </a:t>
            </a:r>
            <a:r>
              <a:rPr lang="en-US" sz="2400"/>
              <a:t>Setup</a:t>
            </a:r>
            <a:r>
              <a:rPr lang="en-US" sz="2400" smtClean="0"/>
              <a:t>.</a:t>
            </a:r>
            <a:endParaRPr lang="en-US" sz="2400" dirty="0"/>
          </a:p>
        </p:txBody>
      </p:sp>
      <p:sp>
        <p:nvSpPr>
          <p:cNvPr id="17" name="Rounded Rectangle 4">
            <a:extLst>
              <a:ext uri="{FF2B5EF4-FFF2-40B4-BE49-F238E27FC236}">
                <a16:creationId xmlns="" xmlns:a16="http://schemas.microsoft.com/office/drawing/2014/main" id="{60F67C36-9A75-4F1A-BEAA-432A4BC804D2}"/>
              </a:ext>
            </a:extLst>
          </p:cNvPr>
          <p:cNvSpPr/>
          <p:nvPr/>
        </p:nvSpPr>
        <p:spPr>
          <a:xfrm>
            <a:off x="2250594" y="2438400"/>
            <a:ext cx="1080120" cy="466635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Sensing Initiator</a:t>
            </a:r>
          </a:p>
        </p:txBody>
      </p:sp>
      <p:sp>
        <p:nvSpPr>
          <p:cNvPr id="21" name="Rounded Rectangle 5">
            <a:extLst>
              <a:ext uri="{FF2B5EF4-FFF2-40B4-BE49-F238E27FC236}">
                <a16:creationId xmlns="" xmlns:a16="http://schemas.microsoft.com/office/drawing/2014/main" id="{FE3138C2-B45B-46D4-AA11-E10248098220}"/>
              </a:ext>
            </a:extLst>
          </p:cNvPr>
          <p:cNvSpPr/>
          <p:nvPr/>
        </p:nvSpPr>
        <p:spPr>
          <a:xfrm>
            <a:off x="4483999" y="2438401"/>
            <a:ext cx="1080120" cy="437858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Sensing Responder</a:t>
            </a:r>
          </a:p>
        </p:txBody>
      </p:sp>
      <p:cxnSp>
        <p:nvCxnSpPr>
          <p:cNvPr id="22" name="Straight Connector 9">
            <a:extLst>
              <a:ext uri="{FF2B5EF4-FFF2-40B4-BE49-F238E27FC236}">
                <a16:creationId xmlns="" xmlns:a16="http://schemas.microsoft.com/office/drawing/2014/main" id="{67268BFC-44AD-41E1-A840-2B3F8614F0C7}"/>
              </a:ext>
            </a:extLst>
          </p:cNvPr>
          <p:cNvCxnSpPr>
            <a:cxnSpLocks/>
            <a:stCxn id="17" idx="2"/>
          </p:cNvCxnSpPr>
          <p:nvPr/>
        </p:nvCxnSpPr>
        <p:spPr>
          <a:xfrm flipH="1">
            <a:off x="2590800" y="2905035"/>
            <a:ext cx="199854" cy="327660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10">
            <a:extLst>
              <a:ext uri="{FF2B5EF4-FFF2-40B4-BE49-F238E27FC236}">
                <a16:creationId xmlns="" xmlns:a16="http://schemas.microsoft.com/office/drawing/2014/main" id="{22410390-12DF-43EB-92E7-93791B11CBBD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5024059" y="2876259"/>
            <a:ext cx="157541" cy="3305376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9">
            <a:extLst>
              <a:ext uri="{FF2B5EF4-FFF2-40B4-BE49-F238E27FC236}">
                <a16:creationId xmlns="" xmlns:a16="http://schemas.microsoft.com/office/drawing/2014/main" id="{EE7C0481-BB27-492C-A4CD-351F66F763E9}"/>
              </a:ext>
            </a:extLst>
          </p:cNvPr>
          <p:cNvSpPr/>
          <p:nvPr/>
        </p:nvSpPr>
        <p:spPr>
          <a:xfrm>
            <a:off x="1973828" y="4008953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Measurement Setup</a:t>
            </a:r>
          </a:p>
        </p:txBody>
      </p:sp>
      <p:sp>
        <p:nvSpPr>
          <p:cNvPr id="25" name="Rounded Rectangle 12">
            <a:extLst>
              <a:ext uri="{FF2B5EF4-FFF2-40B4-BE49-F238E27FC236}">
                <a16:creationId xmlns="" xmlns:a16="http://schemas.microsoft.com/office/drawing/2014/main" id="{3157D2FB-0147-4613-82C8-28953789AD6A}"/>
              </a:ext>
            </a:extLst>
          </p:cNvPr>
          <p:cNvSpPr/>
          <p:nvPr/>
        </p:nvSpPr>
        <p:spPr>
          <a:xfrm>
            <a:off x="1976127" y="4578125"/>
            <a:ext cx="3879588" cy="288000"/>
          </a:xfrm>
          <a:prstGeom prst="round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Measurement Instances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Rounded Rectangle 16">
            <a:extLst>
              <a:ext uri="{FF2B5EF4-FFF2-40B4-BE49-F238E27FC236}">
                <a16:creationId xmlns="" xmlns:a16="http://schemas.microsoft.com/office/drawing/2014/main" id="{51D9B516-318F-43C3-B50F-D79DF598EEF0}"/>
              </a:ext>
            </a:extLst>
          </p:cNvPr>
          <p:cNvSpPr/>
          <p:nvPr/>
        </p:nvSpPr>
        <p:spPr>
          <a:xfrm>
            <a:off x="1962143" y="5147297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Measurement Setup Termination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Rounded Rectangle 9">
            <a:extLst>
              <a:ext uri="{FF2B5EF4-FFF2-40B4-BE49-F238E27FC236}">
                <a16:creationId xmlns="" xmlns:a16="http://schemas.microsoft.com/office/drawing/2014/main" id="{9585B925-3A2B-49FA-8538-D4750AB95A7D}"/>
              </a:ext>
            </a:extLst>
          </p:cNvPr>
          <p:cNvSpPr/>
          <p:nvPr/>
        </p:nvSpPr>
        <p:spPr>
          <a:xfrm>
            <a:off x="1962143" y="3455235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Sensing Session Setup</a:t>
            </a:r>
          </a:p>
        </p:txBody>
      </p:sp>
      <p:sp>
        <p:nvSpPr>
          <p:cNvPr id="28" name="Rounded Rectangle 16">
            <a:extLst>
              <a:ext uri="{FF2B5EF4-FFF2-40B4-BE49-F238E27FC236}">
                <a16:creationId xmlns="" xmlns:a16="http://schemas.microsoft.com/office/drawing/2014/main" id="{86D32D13-220B-45CD-9156-D2B44B886812}"/>
              </a:ext>
            </a:extLst>
          </p:cNvPr>
          <p:cNvSpPr/>
          <p:nvPr/>
        </p:nvSpPr>
        <p:spPr>
          <a:xfrm>
            <a:off x="1962143" y="5716467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Session Termination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Rounded Rectangle 9">
            <a:extLst>
              <a:ext uri="{FF2B5EF4-FFF2-40B4-BE49-F238E27FC236}">
                <a16:creationId xmlns="" xmlns:a16="http://schemas.microsoft.com/office/drawing/2014/main" id="{9585B925-3A2B-49FA-8538-D4750AB95A7D}"/>
              </a:ext>
            </a:extLst>
          </p:cNvPr>
          <p:cNvSpPr/>
          <p:nvPr/>
        </p:nvSpPr>
        <p:spPr>
          <a:xfrm>
            <a:off x="1969135" y="3116009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Discovery</a:t>
            </a:r>
          </a:p>
        </p:txBody>
      </p:sp>
    </p:spTree>
    <p:extLst>
      <p:ext uri="{BB962C8B-B14F-4D97-AF65-F5344CB8AC3E}">
        <p14:creationId xmlns:p14="http://schemas.microsoft.com/office/powerpoint/2010/main" val="413389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17800"/>
            <a:ext cx="7772400" cy="632413"/>
          </a:xfrm>
        </p:spPr>
        <p:txBody>
          <a:bodyPr/>
          <a:lstStyle/>
          <a:p>
            <a:r>
              <a:rPr lang="en-US" altLang="zh-CN" smtClean="0"/>
              <a:t>Abstract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228600" y="1295400"/>
            <a:ext cx="8839200" cy="464820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altLang="zh-CN" sz="1800">
                <a:solidFill>
                  <a:schemeClr val="tx2"/>
                </a:solidFill>
              </a:rPr>
              <a:t>Sensing Session </a:t>
            </a:r>
            <a:r>
              <a:rPr lang="en-US" altLang="zh-CN" sz="1800" b="0">
                <a:solidFill>
                  <a:schemeClr val="tx2"/>
                </a:solidFill>
              </a:rPr>
              <a:t>is an </a:t>
            </a:r>
            <a:r>
              <a:rPr lang="en-US" altLang="zh-CN" sz="1800" b="0" smtClean="0">
                <a:solidFill>
                  <a:schemeClr val="tx2"/>
                </a:solidFill>
              </a:rPr>
              <a:t>agreement between a non-AP STA and an AP </a:t>
            </a:r>
            <a:r>
              <a:rPr lang="en-US" altLang="zh-CN" sz="1800" b="0">
                <a:solidFill>
                  <a:schemeClr val="tx2"/>
                </a:solidFill>
              </a:rPr>
              <a:t>to allow the establishment of forthcoming measurement setups (denoted as MS</a:t>
            </a:r>
            <a:r>
              <a:rPr lang="en-US" altLang="zh-CN" sz="1800" b="0" smtClean="0">
                <a:solidFill>
                  <a:schemeClr val="tx2"/>
                </a:solidFill>
              </a:rPr>
              <a:t>).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zh-CN" sz="1800" b="0" smtClean="0">
                <a:solidFill>
                  <a:schemeClr val="tx2"/>
                </a:solidFill>
              </a:rPr>
              <a:t>Upon a successful </a:t>
            </a:r>
            <a:r>
              <a:rPr lang="en-US" altLang="zh-CN" sz="1800" smtClean="0">
                <a:solidFill>
                  <a:schemeClr val="tx2"/>
                </a:solidFill>
              </a:rPr>
              <a:t>Sensing Session Setup</a:t>
            </a:r>
            <a:r>
              <a:rPr lang="en-US" altLang="zh-CN" sz="1800" b="0" smtClean="0">
                <a:solidFill>
                  <a:schemeClr val="tx2"/>
                </a:solidFill>
              </a:rPr>
              <a:t>, both </a:t>
            </a:r>
            <a:r>
              <a:rPr lang="en-US" altLang="zh-CN" sz="1800" b="0">
                <a:solidFill>
                  <a:schemeClr val="tx2"/>
                </a:solidFill>
              </a:rPr>
              <a:t>sides know and </a:t>
            </a:r>
            <a:r>
              <a:rPr lang="en-US" altLang="zh-CN" sz="1800" b="0" smtClean="0">
                <a:solidFill>
                  <a:schemeClr val="tx2"/>
                </a:solidFill>
              </a:rPr>
              <a:t>store the parameters, including </a:t>
            </a:r>
            <a:r>
              <a:rPr lang="en-US" altLang="zh-CN" sz="1800" smtClean="0">
                <a:solidFill>
                  <a:schemeClr val="accent6"/>
                </a:solidFill>
              </a:rPr>
              <a:t>AID/UID</a:t>
            </a:r>
            <a:r>
              <a:rPr lang="en-US" altLang="zh-CN" sz="1800" b="0" smtClean="0">
                <a:solidFill>
                  <a:schemeClr val="tx2"/>
                </a:solidFill>
              </a:rPr>
              <a:t> and </a:t>
            </a:r>
            <a:r>
              <a:rPr lang="en-US" altLang="zh-CN" sz="1800">
                <a:solidFill>
                  <a:schemeClr val="accent6"/>
                </a:solidFill>
              </a:rPr>
              <a:t>mutual </a:t>
            </a:r>
            <a:r>
              <a:rPr lang="en-US" altLang="zh-CN" sz="1800" smtClean="0">
                <a:solidFill>
                  <a:schemeClr val="accent6"/>
                </a:solidFill>
              </a:rPr>
              <a:t>sensing capabilities</a:t>
            </a:r>
            <a:r>
              <a:rPr lang="en-US" altLang="zh-CN" sz="1800" b="0" smtClean="0">
                <a:solidFill>
                  <a:schemeClr val="tx2"/>
                </a:solidFill>
              </a:rPr>
              <a:t>.  At </a:t>
            </a:r>
            <a:r>
              <a:rPr lang="en-US" altLang="zh-CN" sz="1800" smtClean="0">
                <a:solidFill>
                  <a:schemeClr val="tx2"/>
                </a:solidFill>
              </a:rPr>
              <a:t>Sensing Session Termination</a:t>
            </a:r>
            <a:r>
              <a:rPr lang="en-US" altLang="zh-CN" sz="1800" b="0" smtClean="0">
                <a:solidFill>
                  <a:schemeClr val="tx2"/>
                </a:solidFill>
              </a:rPr>
              <a:t>, </a:t>
            </a:r>
            <a:r>
              <a:rPr lang="en-US" sz="1800" b="0" smtClean="0"/>
              <a:t>the resources that keep the parameters get released</a:t>
            </a:r>
            <a:r>
              <a:rPr lang="en-US" altLang="zh-CN" sz="1800" b="0" smtClean="0">
                <a:solidFill>
                  <a:schemeClr val="tx2"/>
                </a:solidFill>
              </a:rPr>
              <a:t>. </a:t>
            </a:r>
            <a:r>
              <a:rPr lang="en-US" altLang="zh-CN" sz="1800" b="0" smtClean="0"/>
              <a:t>The whole procedure is discussed.</a:t>
            </a:r>
          </a:p>
          <a:p>
            <a:pPr lvl="1"/>
            <a:r>
              <a:rPr lang="en-US" altLang="zh-CN" sz="1800" smtClean="0">
                <a:solidFill>
                  <a:srgbClr val="000000"/>
                </a:solidFill>
              </a:rPr>
              <a:t>Associated STA (denoted as A-STA): A sensing </a:t>
            </a:r>
            <a:r>
              <a:rPr lang="en-US" altLang="zh-CN" sz="1800">
                <a:solidFill>
                  <a:srgbClr val="000000"/>
                </a:solidFill>
              </a:rPr>
              <a:t>session is </a:t>
            </a:r>
            <a:r>
              <a:rPr lang="en-US" altLang="zh-CN" sz="1800">
                <a:solidFill>
                  <a:schemeClr val="tx2"/>
                </a:solidFill>
              </a:rPr>
              <a:t>established </a:t>
            </a:r>
            <a:r>
              <a:rPr lang="en-US" altLang="zh-CN" sz="1800">
                <a:solidFill>
                  <a:srgbClr val="000000"/>
                </a:solidFill>
              </a:rPr>
              <a:t>implicitly after </a:t>
            </a:r>
            <a:r>
              <a:rPr lang="en-US" altLang="zh-CN" sz="1800"/>
              <a:t>4-way </a:t>
            </a:r>
            <a:r>
              <a:rPr lang="en-US" altLang="zh-CN" sz="1800" smtClean="0"/>
              <a:t>HS, and is terminated implicitly when disassociation.</a:t>
            </a:r>
            <a:endParaRPr lang="en-US" altLang="zh-CN" sz="1800">
              <a:solidFill>
                <a:srgbClr val="000000"/>
              </a:solidFill>
            </a:endParaRPr>
          </a:p>
          <a:p>
            <a:pPr lvl="1"/>
            <a:r>
              <a:rPr lang="en-US" altLang="zh-CN" sz="1800" smtClean="0"/>
              <a:t>Unassociated STA (denoted as U-STA): After PASN, an exchange of </a:t>
            </a:r>
            <a:r>
              <a:rPr lang="en-US" altLang="zh-CN" sz="1800" smtClean="0">
                <a:solidFill>
                  <a:srgbClr val="FF0000"/>
                </a:solidFill>
              </a:rPr>
              <a:t>MS Query by </a:t>
            </a:r>
            <a:r>
              <a:rPr lang="en-US" altLang="zh-CN" sz="1800">
                <a:solidFill>
                  <a:srgbClr val="FF0000"/>
                </a:solidFill>
              </a:rPr>
              <a:t>n</a:t>
            </a:r>
            <a:r>
              <a:rPr lang="en-US" altLang="zh-CN" sz="1800" smtClean="0">
                <a:solidFill>
                  <a:srgbClr val="FF0000"/>
                </a:solidFill>
              </a:rPr>
              <a:t>on-AP </a:t>
            </a:r>
            <a:r>
              <a:rPr lang="en-US" altLang="zh-CN" sz="1800">
                <a:solidFill>
                  <a:srgbClr val="FF0000"/>
                </a:solidFill>
              </a:rPr>
              <a:t>STA </a:t>
            </a:r>
            <a:r>
              <a:rPr lang="en-US" altLang="zh-CN" sz="1800" smtClean="0"/>
              <a:t>and </a:t>
            </a:r>
            <a:r>
              <a:rPr lang="en-US" altLang="zh-CN" sz="1800">
                <a:solidFill>
                  <a:srgbClr val="FF0000"/>
                </a:solidFill>
              </a:rPr>
              <a:t>MS </a:t>
            </a:r>
            <a:r>
              <a:rPr lang="en-US" altLang="zh-CN" sz="1800" smtClean="0">
                <a:solidFill>
                  <a:srgbClr val="FF0000"/>
                </a:solidFill>
              </a:rPr>
              <a:t>Request by AP </a:t>
            </a:r>
            <a:r>
              <a:rPr lang="en-US" altLang="zh-CN" sz="1800" smtClean="0"/>
              <a:t>establishes a </a:t>
            </a:r>
            <a:r>
              <a:rPr lang="en-US" altLang="zh-CN" sz="1800" smtClean="0">
                <a:solidFill>
                  <a:srgbClr val="000000"/>
                </a:solidFill>
              </a:rPr>
              <a:t>sensing session</a:t>
            </a:r>
            <a:r>
              <a:rPr lang="en-US" altLang="zh-CN" sz="1800"/>
              <a:t>.  The session may be terminated </a:t>
            </a:r>
            <a:r>
              <a:rPr lang="en-US" altLang="zh-CN" sz="1800" smtClean="0"/>
              <a:t>implicitly when timeout, or explicitly by </a:t>
            </a:r>
            <a:r>
              <a:rPr lang="en-US" altLang="zh-CN" sz="1800" smtClean="0">
                <a:solidFill>
                  <a:srgbClr val="FF0000"/>
                </a:solidFill>
              </a:rPr>
              <a:t>MS Termination</a:t>
            </a:r>
            <a:r>
              <a:rPr lang="en-US" altLang="zh-CN" sz="1800" smtClean="0"/>
              <a:t>.</a:t>
            </a:r>
            <a:endParaRPr lang="en-US" altLang="zh-CN" sz="1800" i="1" smtClean="0"/>
          </a:p>
          <a:p>
            <a:pPr lvl="0">
              <a:buFont typeface="Courier New" panose="02070309020205020404" pitchFamily="49" charset="0"/>
              <a:buChar char="o"/>
            </a:pPr>
            <a:r>
              <a:rPr lang="en-US" altLang="zh-CN" sz="1800" i="1" smtClean="0">
                <a:solidFill>
                  <a:srgbClr val="000000"/>
                </a:solidFill>
              </a:rPr>
              <a:t>Note</a:t>
            </a:r>
            <a:r>
              <a:rPr lang="en-US" altLang="zh-CN" sz="1800" b="0" i="1" smtClean="0">
                <a:solidFill>
                  <a:srgbClr val="000000"/>
                </a:solidFill>
              </a:rPr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i="1">
                <a:solidFill>
                  <a:srgbClr val="000000"/>
                </a:solidFill>
              </a:rPr>
              <a:t>W</a:t>
            </a:r>
            <a:r>
              <a:rPr lang="en-US" altLang="zh-CN" sz="1800" b="0" i="1" smtClean="0">
                <a:solidFill>
                  <a:srgbClr val="000000"/>
                </a:solidFill>
              </a:rPr>
              <a:t>e mainly discuss the case of U-STAs in this contribution.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0" i="1" smtClean="0">
                <a:solidFill>
                  <a:srgbClr val="000000"/>
                </a:solidFill>
              </a:rPr>
              <a:t>Please keep in mind that U-STAs may go away or enter power save mode at any time, while the AP may not know about this.</a:t>
            </a:r>
            <a:endParaRPr lang="en-US" altLang="zh-CN" sz="1800" b="0" i="1">
              <a:solidFill>
                <a:srgbClr val="000000"/>
              </a:solidFill>
            </a:endParaRPr>
          </a:p>
          <a:p>
            <a:pPr lvl="1"/>
            <a:endParaRPr lang="en-US" sz="1800" b="0"/>
          </a:p>
        </p:txBody>
      </p:sp>
    </p:spTree>
    <p:extLst>
      <p:ext uri="{BB962C8B-B14F-4D97-AF65-F5344CB8AC3E}">
        <p14:creationId xmlns:p14="http://schemas.microsoft.com/office/powerpoint/2010/main" val="99369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altLang="zh-CN" dirty="0"/>
              <a:t>Discussion</a:t>
            </a:r>
            <a:r>
              <a:rPr lang="en-US" altLang="zh-CN"/>
              <a:t>: </a:t>
            </a:r>
            <a:r>
              <a:rPr lang="en-US" altLang="zh-CN" smtClean="0"/>
              <a:t>Essential </a:t>
            </a:r>
            <a:r>
              <a:rPr lang="en-US" altLang="zh-CN" smtClean="0">
                <a:solidFill>
                  <a:schemeClr val="tx1"/>
                </a:solidFill>
              </a:rPr>
              <a:t>Sensing Capabilities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4953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b="0" smtClean="0"/>
              <a:t>Essential Sensing capabilities are </a:t>
            </a:r>
            <a:r>
              <a:rPr lang="en-US" altLang="zh-CN" b="0" dirty="0"/>
              <a:t>carried </a:t>
            </a:r>
            <a:r>
              <a:rPr lang="en-US" altLang="zh-CN" b="0"/>
              <a:t>in </a:t>
            </a:r>
            <a:r>
              <a:rPr lang="en-US" altLang="zh-CN" smtClean="0"/>
              <a:t>Extended Capabilities </a:t>
            </a:r>
            <a:r>
              <a:rPr lang="en-US" altLang="zh-CN" dirty="0"/>
              <a:t>element</a:t>
            </a:r>
            <a:r>
              <a:rPr lang="en-US" altLang="zh-CN" b="0" dirty="0"/>
              <a:t> </a:t>
            </a:r>
            <a:r>
              <a:rPr lang="en-US" altLang="zh-CN" b="0"/>
              <a:t>and </a:t>
            </a:r>
            <a:r>
              <a:rPr lang="en-US" altLang="zh-CN" b="0" smtClean="0">
                <a:solidFill>
                  <a:schemeClr val="tx2"/>
                </a:solidFill>
              </a:rPr>
              <a:t>includes:</a:t>
            </a:r>
            <a:endParaRPr lang="en-US" altLang="zh-CN" b="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/>
              <a:t>support of  </a:t>
            </a:r>
            <a:r>
              <a:rPr lang="en-US" sz="1800"/>
              <a:t>WLAN </a:t>
            </a:r>
            <a:r>
              <a:rPr lang="en-US" sz="1800" smtClean="0"/>
              <a:t>Sensing </a:t>
            </a:r>
            <a:r>
              <a:rPr lang="en-US" altLang="zh-CN" sz="1800"/>
              <a:t>(in D0.01</a:t>
            </a:r>
            <a:r>
              <a:rPr lang="en-US" altLang="zh-CN" sz="1800" smtClean="0"/>
              <a:t>)</a:t>
            </a:r>
            <a:endParaRPr lang="en-US" sz="1800">
              <a:solidFill>
                <a:srgbClr val="FF0000"/>
              </a:solidFill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600"/>
              <a:t>support of TB measurement procedure (TBD)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600"/>
              <a:t>support of non-TB measurement procedure (TBD</a:t>
            </a:r>
            <a:r>
              <a:rPr lang="en-US" altLang="zh-CN" sz="1600" smtClean="0"/>
              <a:t>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600"/>
              <a:t>support of STA-STA measurement procedure </a:t>
            </a:r>
            <a:r>
              <a:rPr lang="en-US" altLang="zh-CN" sz="1600" smtClean="0"/>
              <a:t>(TBD)</a:t>
            </a:r>
            <a:endParaRPr lang="en-US" altLang="zh-CN" sz="140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smtClean="0"/>
              <a:t>support </a:t>
            </a:r>
            <a:r>
              <a:rPr lang="en-US" altLang="zh-CN" sz="1800" dirty="0"/>
              <a:t>of </a:t>
            </a:r>
            <a:r>
              <a:rPr lang="en-US" altLang="zh-CN" sz="1800"/>
              <a:t>SBP </a:t>
            </a:r>
            <a:r>
              <a:rPr lang="en-US" altLang="zh-CN" sz="1800" smtClean="0"/>
              <a:t>procedure (in D0.01)</a:t>
            </a:r>
            <a:endParaRPr lang="en-US" altLang="zh-CN" sz="1800" dirty="0"/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600" smtClean="0"/>
              <a:t>Note: Support </a:t>
            </a:r>
            <a:r>
              <a:rPr lang="en-US" altLang="zh-CN" sz="1600" dirty="0"/>
              <a:t>of </a:t>
            </a:r>
            <a:r>
              <a:rPr lang="en-US" altLang="zh-CN" sz="1600"/>
              <a:t>SBP procedure </a:t>
            </a:r>
            <a:r>
              <a:rPr lang="en-US" altLang="zh-CN" sz="1600" smtClean="0"/>
              <a:t>for a non-AP </a:t>
            </a:r>
            <a:r>
              <a:rPr lang="en-US" altLang="zh-CN" sz="1600"/>
              <a:t>STA </a:t>
            </a:r>
            <a:r>
              <a:rPr lang="en-US" altLang="zh-CN" sz="1600" smtClean="0"/>
              <a:t>means the non-AP STA supports SBP initiator role </a:t>
            </a:r>
            <a:endParaRPr lang="en-US" altLang="zh-CN" sz="1600" dirty="0"/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600"/>
              <a:t>Note: Support of SBP procedure </a:t>
            </a:r>
            <a:r>
              <a:rPr lang="en-US" altLang="zh-CN" sz="1600" smtClean="0"/>
              <a:t>for an AP means </a:t>
            </a:r>
            <a:r>
              <a:rPr lang="en-US" altLang="zh-CN" sz="1600"/>
              <a:t>the </a:t>
            </a:r>
            <a:r>
              <a:rPr lang="en-US" altLang="zh-CN" sz="1600" smtClean="0"/>
              <a:t>AP supports </a:t>
            </a:r>
            <a:r>
              <a:rPr lang="en-US" altLang="zh-CN" sz="1600"/>
              <a:t>SBP responder </a:t>
            </a:r>
            <a:r>
              <a:rPr lang="en-US" altLang="zh-CN" sz="1600" smtClean="0"/>
              <a:t>role </a:t>
            </a:r>
            <a:endParaRPr lang="en-US" altLang="zh-CN" sz="160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b="0" smtClean="0"/>
              <a:t>Other sensing capabilities in Extended Capabilities element are TBD. </a:t>
            </a:r>
          </a:p>
          <a:p>
            <a:pPr marL="0" indent="0" algn="just">
              <a:buNone/>
            </a:pPr>
            <a:endParaRPr lang="en-US" altLang="zh-CN" sz="1800" dirty="0">
              <a:solidFill>
                <a:srgbClr val="FF0000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1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altLang="zh-CN" dirty="0"/>
              <a:t>Discussion</a:t>
            </a:r>
            <a:r>
              <a:rPr lang="en-US" altLang="zh-CN"/>
              <a:t>: </a:t>
            </a:r>
            <a:r>
              <a:rPr lang="en-US" altLang="zh-CN" smtClean="0">
                <a:solidFill>
                  <a:schemeClr val="tx1"/>
                </a:solidFill>
              </a:rPr>
              <a:t>Detailed Sensing Capabilities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4953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 smtClean="0"/>
              <a:t>Detailed sensing capabilities are </a:t>
            </a:r>
            <a:r>
              <a:rPr lang="en-US" altLang="zh-CN" sz="2000" b="0" dirty="0"/>
              <a:t>carried in </a:t>
            </a:r>
            <a:r>
              <a:rPr lang="en-US" altLang="zh-CN" sz="2000" dirty="0"/>
              <a:t>Sensing Capabilities element </a:t>
            </a:r>
            <a:r>
              <a:rPr lang="en-US" altLang="zh-CN" sz="2000" b="0"/>
              <a:t>and </a:t>
            </a:r>
            <a:r>
              <a:rPr lang="en-US" altLang="zh-CN" sz="2000" b="0" smtClean="0">
                <a:solidFill>
                  <a:schemeClr val="tx2"/>
                </a:solidFill>
              </a:rPr>
              <a:t>includes:</a:t>
            </a:r>
            <a:endParaRPr lang="en-US" altLang="zh-CN" sz="2000" b="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strike="sngStrike" dirty="0"/>
              <a:t>sensing measurement result types supported, e.g., CSI</a:t>
            </a:r>
            <a:r>
              <a:rPr lang="en-US" altLang="zh-CN" sz="1600" strike="sngStrike"/>
              <a:t>, </a:t>
            </a:r>
            <a:r>
              <a:rPr lang="en-US" altLang="zh-CN" sz="1600" strike="sngStrike" smtClean="0"/>
              <a:t>TCIR</a:t>
            </a:r>
            <a:endParaRPr lang="en-US" altLang="zh-CN" sz="1600" strike="sngStrike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sensing receiver role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sensing transmitter role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sensing initiator role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smtClean="0"/>
              <a:t>support of sensing responder role (</a:t>
            </a:r>
            <a:r>
              <a:rPr lang="en-US" altLang="zh-CN" sz="1600" i="1" smtClean="0"/>
              <a:t>Note to editor: replace it with its sub-bullets</a:t>
            </a:r>
            <a:r>
              <a:rPr lang="en-US" altLang="zh-CN" sz="1600" smtClean="0"/>
              <a:t>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smtClean="0"/>
              <a:t>support of TB sensing responder role (for non-AP STA only)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smtClean="0"/>
              <a:t>support of non-TB sensing responder role (whether it’s for AP only is TBD)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smtClean="0"/>
              <a:t>support </a:t>
            </a:r>
            <a:r>
              <a:rPr lang="en-US" altLang="zh-CN" sz="1600" dirty="0"/>
              <a:t>of threshold based sensing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/>
              <a:t>support of </a:t>
            </a:r>
            <a:r>
              <a:rPr lang="en-US" altLang="zh-CN" sz="1600" smtClean="0"/>
              <a:t>reporting</a:t>
            </a:r>
            <a:endParaRPr lang="en-US" altLang="zh-CN" sz="160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smtClean="0"/>
              <a:t>support </a:t>
            </a:r>
            <a:r>
              <a:rPr lang="en-US" altLang="zh-CN" sz="1600" dirty="0"/>
              <a:t>of aggregated reporting (</a:t>
            </a:r>
            <a:r>
              <a:rPr lang="en-US" altLang="zh-CN" sz="1600" i="1" dirty="0"/>
              <a:t>Note to editor: replace it with its sub-bullets</a:t>
            </a:r>
            <a:r>
              <a:rPr lang="en-US" altLang="zh-CN" sz="1600" dirty="0"/>
              <a:t>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dirty="0"/>
              <a:t>support of aggregated reporting as </a:t>
            </a:r>
            <a:r>
              <a:rPr lang="en-US" altLang="zh-CN" sz="1400"/>
              <a:t>a </a:t>
            </a:r>
            <a:r>
              <a:rPr lang="en-US" altLang="zh-CN" sz="1400" smtClean="0"/>
              <a:t>sensing initiator</a:t>
            </a:r>
            <a:endParaRPr lang="en-US" altLang="zh-CN" sz="1400" dirty="0"/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dirty="0"/>
              <a:t>support of aggregated reporting as </a:t>
            </a:r>
            <a:r>
              <a:rPr lang="en-US" altLang="zh-CN" sz="1400"/>
              <a:t>a </a:t>
            </a:r>
            <a:r>
              <a:rPr lang="en-US" altLang="zh-CN" sz="1400" smtClean="0"/>
              <a:t>sensing receiver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smtClean="0"/>
              <a:t>Note: refer to motion 34 for the exact meaning of these two capabilities.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 smtClean="0"/>
              <a:t>Other capabilities in </a:t>
            </a:r>
            <a:r>
              <a:rPr lang="en-US" altLang="zh-CN" sz="2000" b="0"/>
              <a:t>Sensing Capabilities element </a:t>
            </a:r>
            <a:r>
              <a:rPr lang="en-US" altLang="zh-CN" sz="2000" b="0" smtClean="0"/>
              <a:t>are </a:t>
            </a:r>
            <a:r>
              <a:rPr lang="en-US" altLang="zh-CN" sz="2000" b="0" dirty="0"/>
              <a:t>TBD. </a:t>
            </a:r>
          </a:p>
          <a:p>
            <a:pPr marL="0" indent="0" algn="just">
              <a:buNone/>
            </a:pPr>
            <a:endParaRPr lang="en-US" altLang="zh-CN" sz="1600" dirty="0">
              <a:solidFill>
                <a:srgbClr val="FF0000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3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0021198"/>
              </p:ext>
            </p:extLst>
          </p:nvPr>
        </p:nvGraphicFramePr>
        <p:xfrm>
          <a:off x="649711" y="2599120"/>
          <a:ext cx="5377213" cy="401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1" name="Visio" r:id="rId4" imgW="8518073" imgH="6362649" progId="Visio.Drawing.15">
                  <p:embed/>
                </p:oleObj>
              </mc:Choice>
              <mc:Fallback>
                <p:oleObj name="Visio" r:id="rId4" imgW="8518073" imgH="6362649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9711" y="2599120"/>
                        <a:ext cx="5377213" cy="4016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8153400" cy="762000"/>
          </a:xfrm>
        </p:spPr>
        <p:txBody>
          <a:bodyPr/>
          <a:lstStyle/>
          <a:p>
            <a:r>
              <a:rPr lang="en-US" altLang="zh-CN" smtClean="0"/>
              <a:t>session setup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733037" y="4607308"/>
            <a:ext cx="5439163" cy="1783585"/>
          </a:xfrm>
          <a:prstGeom prst="rect">
            <a:avLst/>
          </a:prstGeom>
          <a:noFill/>
          <a:ln w="12700" cap="flat" cmpd="sng" algn="ctr">
            <a:solidFill>
              <a:srgbClr val="FF3300"/>
            </a:solidFill>
            <a:prstDash val="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" name="圆角矩形标注 13"/>
          <p:cNvSpPr/>
          <p:nvPr/>
        </p:nvSpPr>
        <p:spPr bwMode="auto">
          <a:xfrm>
            <a:off x="6172200" y="2657303"/>
            <a:ext cx="2667000" cy="1334704"/>
          </a:xfrm>
          <a:prstGeom prst="wedgeRoundRectCallout">
            <a:avLst>
              <a:gd name="adj1" fmla="val -68299"/>
              <a:gd name="adj2" fmla="val 23550"/>
              <a:gd name="adj3" fmla="val 16667"/>
            </a:avLst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Beacon and Probe Response </a:t>
            </a:r>
            <a:r>
              <a:rPr lang="en-US" sz="16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shall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carry AP’s detailed capabilities, in case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U-STA wants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to be an initiator.</a:t>
            </a:r>
          </a:p>
        </p:txBody>
      </p:sp>
      <p:sp>
        <p:nvSpPr>
          <p:cNvPr id="15" name="圆角矩形标注 14"/>
          <p:cNvSpPr/>
          <p:nvPr/>
        </p:nvSpPr>
        <p:spPr bwMode="auto">
          <a:xfrm>
            <a:off x="6414728" y="4897366"/>
            <a:ext cx="2121908" cy="681358"/>
          </a:xfrm>
          <a:prstGeom prst="wedgeRoundRectCallout">
            <a:avLst>
              <a:gd name="adj1" fmla="val -57864"/>
              <a:gd name="adj2" fmla="val 71878"/>
              <a:gd name="adj3" fmla="val 16667"/>
            </a:avLst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session established before T1 expires.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190500" y="1113578"/>
            <a:ext cx="8839200" cy="1401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400" kern="0"/>
              <a:t>Predefined </a:t>
            </a:r>
            <a:r>
              <a:rPr lang="en-US" altLang="zh-CN" sz="1400" kern="0" smtClean="0"/>
              <a:t>session </a:t>
            </a:r>
            <a:r>
              <a:rPr lang="en-US" altLang="zh-CN" sz="1400" kern="0"/>
              <a:t>timeout </a:t>
            </a:r>
            <a:r>
              <a:rPr lang="en-US" altLang="zh-CN" sz="1400" kern="0" smtClean="0"/>
              <a:t>T2</a:t>
            </a:r>
            <a:r>
              <a:rPr lang="en-US" altLang="zh-CN" sz="1400" b="0" kern="0"/>
              <a:t>: </a:t>
            </a:r>
            <a:r>
              <a:rPr lang="en-US" altLang="zh-CN" sz="1400" b="0" kern="0" smtClean="0"/>
              <a:t> both sides reset the timer after each successful sensing handshake, and clear session related resources if T2 expires. The definition of sensing handshake is TBD.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400" kern="0"/>
              <a:t>Predefined </a:t>
            </a:r>
            <a:r>
              <a:rPr lang="en-US" altLang="zh-CN" sz="1400" kern="0" smtClean="0"/>
              <a:t>frame exchange timeout T1</a:t>
            </a:r>
            <a:r>
              <a:rPr lang="en-US" altLang="zh-CN" sz="1400" b="0" kern="0"/>
              <a:t>:  </a:t>
            </a:r>
            <a:r>
              <a:rPr lang="en-US" altLang="zh-CN" sz="1400" b="0" kern="0" smtClean="0"/>
              <a:t>it’s a </a:t>
            </a:r>
            <a:r>
              <a:rPr lang="en-US" sz="1400" b="0" smtClean="0"/>
              <a:t>time </a:t>
            </a:r>
            <a:r>
              <a:rPr lang="en-US" sz="1400" b="0"/>
              <a:t>limit the AP STA shall respond with the MS </a:t>
            </a:r>
            <a:r>
              <a:rPr lang="en-US" sz="1400" b="0" smtClean="0"/>
              <a:t>Request/Termination. </a:t>
            </a:r>
            <a:r>
              <a:rPr lang="en-US" sz="1400" b="0"/>
              <a:t>The U-STA does not wait for the MS </a:t>
            </a:r>
            <a:r>
              <a:rPr lang="en-US" sz="1400" b="0" smtClean="0"/>
              <a:t>Request/Termination </a:t>
            </a:r>
            <a:r>
              <a:rPr lang="en-US" sz="1400" b="0"/>
              <a:t>for a longer time than </a:t>
            </a:r>
            <a:r>
              <a:rPr lang="en-US" sz="1400" b="0" smtClean="0"/>
              <a:t>T1 </a:t>
            </a:r>
            <a:r>
              <a:rPr lang="en-US" sz="1400" b="0"/>
              <a:t>after it delivers the MS </a:t>
            </a:r>
            <a:r>
              <a:rPr lang="en-US" sz="1400" b="0" smtClean="0"/>
              <a:t>Query </a:t>
            </a:r>
            <a:r>
              <a:rPr lang="en-US" sz="1400" b="0"/>
              <a:t>frame</a:t>
            </a:r>
            <a:r>
              <a:rPr lang="en-US" sz="1400" b="0" smtClean="0"/>
              <a:t>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i="1" smtClean="0"/>
              <a:t>Note</a:t>
            </a:r>
            <a:r>
              <a:rPr lang="en-US" sz="1400" b="0" i="1" smtClean="0"/>
              <a:t>: this is </a:t>
            </a:r>
            <a:r>
              <a:rPr lang="en-US" sz="1400" b="1" i="1" smtClean="0"/>
              <a:t>the</a:t>
            </a:r>
            <a:r>
              <a:rPr lang="en-US" sz="1400" b="0" i="1" smtClean="0"/>
              <a:t> </a:t>
            </a:r>
            <a:r>
              <a:rPr lang="en-US" sz="1400" b="1" i="1" smtClean="0"/>
              <a:t>same as the timeout </a:t>
            </a:r>
            <a:r>
              <a:rPr lang="en-US" sz="1400" b="0" i="1" smtClean="0"/>
              <a:t>used in the exchange of  MS Request and MS Response.</a:t>
            </a:r>
            <a:endParaRPr lang="en-US" altLang="zh-CN" sz="1400" b="0" i="1" kern="0"/>
          </a:p>
        </p:txBody>
      </p:sp>
    </p:spTree>
    <p:extLst>
      <p:ext uri="{BB962C8B-B14F-4D97-AF65-F5344CB8AC3E}">
        <p14:creationId xmlns:p14="http://schemas.microsoft.com/office/powerpoint/2010/main" val="133100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5774202"/>
              </p:ext>
            </p:extLst>
          </p:nvPr>
        </p:nvGraphicFramePr>
        <p:xfrm>
          <a:off x="189506" y="1970820"/>
          <a:ext cx="6835775" cy="4797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20" name="Visio" r:id="rId4" imgW="8909910" imgH="6253821" progId="Visio.Drawing.15">
                  <p:embed/>
                </p:oleObj>
              </mc:Choice>
              <mc:Fallback>
                <p:oleObj name="Visio" r:id="rId4" imgW="8909910" imgH="625382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9506" y="1970820"/>
                        <a:ext cx="6835775" cy="4797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8153400" cy="762000"/>
          </a:xfrm>
        </p:spPr>
        <p:txBody>
          <a:bodyPr/>
          <a:lstStyle/>
          <a:p>
            <a:r>
              <a:rPr lang="en-US" altLang="zh-CN" smtClean="0"/>
              <a:t>session setup-cont.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152400" y="1093966"/>
            <a:ext cx="8839200" cy="867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800" b="0" kern="0" smtClean="0"/>
              <a:t>If the AP is not ready to initiate MS with the U-STA in T1, it may tell the U-STA to comeback later. The U-STA may resend MS Query frame at least once before </a:t>
            </a:r>
            <a:r>
              <a:rPr lang="en-US" altLang="zh-CN" sz="1800" kern="0" smtClean="0"/>
              <a:t>T2 </a:t>
            </a:r>
            <a:r>
              <a:rPr lang="en-US" altLang="zh-CN" sz="1800" b="0" kern="0" smtClean="0"/>
              <a:t>expires, or the U-STA may just go away and will not comeback to resend a MS Query.</a:t>
            </a:r>
          </a:p>
        </p:txBody>
      </p:sp>
      <p:sp>
        <p:nvSpPr>
          <p:cNvPr id="14" name="矩形 13"/>
          <p:cNvSpPr/>
          <p:nvPr/>
        </p:nvSpPr>
        <p:spPr bwMode="auto">
          <a:xfrm>
            <a:off x="228601" y="4572000"/>
            <a:ext cx="7010400" cy="1793469"/>
          </a:xfrm>
          <a:prstGeom prst="rect">
            <a:avLst/>
          </a:prstGeom>
          <a:noFill/>
          <a:ln w="12700" cap="flat" cmpd="sng" algn="ctr">
            <a:solidFill>
              <a:srgbClr val="FF3300"/>
            </a:solidFill>
            <a:prstDash val="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" name="圆角矩形标注 14"/>
          <p:cNvSpPr/>
          <p:nvPr/>
        </p:nvSpPr>
        <p:spPr bwMode="auto">
          <a:xfrm>
            <a:off x="7352971" y="4646828"/>
            <a:ext cx="1333830" cy="1162442"/>
          </a:xfrm>
          <a:prstGeom prst="wedgeRoundRectCallout">
            <a:avLst>
              <a:gd name="adj1" fmla="val -57864"/>
              <a:gd name="adj2" fmla="val 71878"/>
              <a:gd name="adj3" fmla="val 16667"/>
            </a:avLst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session established before T2 expires.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圆角矩形标注 15"/>
          <p:cNvSpPr/>
          <p:nvPr/>
        </p:nvSpPr>
        <p:spPr bwMode="auto">
          <a:xfrm>
            <a:off x="6934200" y="3505199"/>
            <a:ext cx="2164080" cy="548569"/>
          </a:xfrm>
          <a:prstGeom prst="wedgeRoundRectCallout">
            <a:avLst>
              <a:gd name="adj1" fmla="val -173854"/>
              <a:gd name="adj2" fmla="val 41235"/>
              <a:gd name="adj3" fmla="val 16667"/>
            </a:avLst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No, I don’t need you now, but maybe later.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98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9235233"/>
              </p:ext>
            </p:extLst>
          </p:nvPr>
        </p:nvGraphicFramePr>
        <p:xfrm>
          <a:off x="152400" y="1645929"/>
          <a:ext cx="6796055" cy="4602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61" name="Visio" r:id="rId4" imgW="8518073" imgH="5769458" progId="Visio.Drawing.15">
                  <p:embed/>
                </p:oleObj>
              </mc:Choice>
              <mc:Fallback>
                <p:oleObj name="Visio" r:id="rId4" imgW="8518073" imgH="5769458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" y="1645929"/>
                        <a:ext cx="6796055" cy="46024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8153400" cy="762000"/>
          </a:xfrm>
        </p:spPr>
        <p:txBody>
          <a:bodyPr/>
          <a:lstStyle/>
          <a:p>
            <a:r>
              <a:rPr lang="en-US" altLang="zh-CN" smtClean="0"/>
              <a:t>session setup-cont.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152400" y="1093966"/>
            <a:ext cx="8969734" cy="734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800" b="0" kern="0" smtClean="0"/>
              <a:t>If the AP does not want </a:t>
            </a:r>
            <a:r>
              <a:rPr lang="en-US" altLang="zh-CN" sz="1800" b="0" kern="0"/>
              <a:t>the </a:t>
            </a:r>
            <a:r>
              <a:rPr lang="en-US" altLang="zh-CN" sz="1800" b="0" kern="0" smtClean="0"/>
              <a:t>U-STA,  it may kick the U-STA out and the </a:t>
            </a:r>
            <a:r>
              <a:rPr lang="en-US" altLang="zh-CN" sz="1800" b="0" kern="0"/>
              <a:t>session setup </a:t>
            </a:r>
            <a:r>
              <a:rPr lang="en-US" altLang="zh-CN" sz="1800" kern="0" smtClean="0">
                <a:solidFill>
                  <a:srgbClr val="FF0000"/>
                </a:solidFill>
              </a:rPr>
              <a:t>fails.</a:t>
            </a:r>
            <a:endParaRPr lang="en-US" altLang="zh-CN" sz="1800" b="0" kern="0" smtClean="0"/>
          </a:p>
        </p:txBody>
      </p:sp>
      <p:sp>
        <p:nvSpPr>
          <p:cNvPr id="13" name="圆角矩形标注 12"/>
          <p:cNvSpPr/>
          <p:nvPr/>
        </p:nvSpPr>
        <p:spPr bwMode="auto">
          <a:xfrm>
            <a:off x="6552869" y="2018507"/>
            <a:ext cx="2569265" cy="2934493"/>
          </a:xfrm>
          <a:prstGeom prst="wedgeRoundRectCallout">
            <a:avLst>
              <a:gd name="adj1" fmla="val -124061"/>
              <a:gd name="adj2" fmla="val 66654"/>
              <a:gd name="adj3" fmla="val 16667"/>
            </a:avLst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Session termination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: this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bit is </a:t>
            </a:r>
            <a:r>
              <a:rPr lang="en-US" sz="1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to </a:t>
            </a:r>
            <a:r>
              <a:rPr lang="en-US" sz="16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used to terminate a session between an U-STA and an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AP. It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1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to zero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the MS Termination frame is used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to terminate one or more or all MSs while the session keeps alive.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61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10417</TotalTime>
  <Words>2157</Words>
  <Application>Microsoft Office PowerPoint</Application>
  <PresentationFormat>全屏显示(4:3)</PresentationFormat>
  <Paragraphs>220</Paragraphs>
  <Slides>24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4" baseType="lpstr">
      <vt:lpstr>맑은 고딕</vt:lpstr>
      <vt:lpstr>맑은 고딕</vt:lpstr>
      <vt:lpstr>MS PGothic</vt:lpstr>
      <vt:lpstr>Arial</vt:lpstr>
      <vt:lpstr>Calibri</vt:lpstr>
      <vt:lpstr>Courier New</vt:lpstr>
      <vt:lpstr>Times New Roman</vt:lpstr>
      <vt:lpstr>Wingdings</vt:lpstr>
      <vt:lpstr>802-11-Submission</vt:lpstr>
      <vt:lpstr>Visio</vt:lpstr>
      <vt:lpstr>Discussion on Session Setup</vt:lpstr>
      <vt:lpstr>Introduction</vt:lpstr>
      <vt:lpstr>Overview and focus</vt:lpstr>
      <vt:lpstr>Abstract</vt:lpstr>
      <vt:lpstr>Discussion: Essential Sensing Capabilities</vt:lpstr>
      <vt:lpstr>Discussion: Detailed Sensing Capabilities</vt:lpstr>
      <vt:lpstr>session setup</vt:lpstr>
      <vt:lpstr>session setup-cont.</vt:lpstr>
      <vt:lpstr>session setup-cont.</vt:lpstr>
      <vt:lpstr>more MS</vt:lpstr>
      <vt:lpstr>session termination</vt:lpstr>
      <vt:lpstr>session termination-cont.</vt:lpstr>
      <vt:lpstr>SP 1</vt:lpstr>
      <vt:lpstr>SP 2</vt:lpstr>
      <vt:lpstr>SP 3</vt:lpstr>
      <vt:lpstr>SP 4</vt:lpstr>
      <vt:lpstr>Reference</vt:lpstr>
      <vt:lpstr>Backup: capability exchange</vt:lpstr>
      <vt:lpstr>Option 1: session setup</vt:lpstr>
      <vt:lpstr>Option 1: first MS case 1</vt:lpstr>
      <vt:lpstr>Option 1: first MS case 2</vt:lpstr>
      <vt:lpstr>Option 1: more MS</vt:lpstr>
      <vt:lpstr>Option 1: session termination</vt:lpstr>
      <vt:lpstr>Comparision</vt:lpstr>
    </vt:vector>
  </TitlesOfParts>
  <Company>Marvell Semiconductor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luochaoming</cp:lastModifiedBy>
  <cp:revision>5269</cp:revision>
  <cp:lastPrinted>2014-11-04T15:04:00Z</cp:lastPrinted>
  <dcterms:created xsi:type="dcterms:W3CDTF">2007-04-17T18:10:00Z</dcterms:created>
  <dcterms:modified xsi:type="dcterms:W3CDTF">2022-04-14T08:07:48Z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