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611" r:id="rId3"/>
    <p:sldId id="644" r:id="rId4"/>
    <p:sldId id="658" r:id="rId5"/>
    <p:sldId id="659" r:id="rId6"/>
    <p:sldId id="636" r:id="rId7"/>
    <p:sldId id="662" r:id="rId8"/>
    <p:sldId id="651" r:id="rId9"/>
    <p:sldId id="663" r:id="rId10"/>
    <p:sldId id="619" r:id="rId11"/>
    <p:sldId id="633" r:id="rId12"/>
    <p:sldId id="660" r:id="rId13"/>
    <p:sldId id="645" r:id="rId14"/>
    <p:sldId id="643" r:id="rId15"/>
    <p:sldId id="655" r:id="rId16"/>
    <p:sldId id="661" r:id="rId17"/>
    <p:sldId id="312" r:id="rId18"/>
    <p:sldId id="656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3AEBD86-3ECF-4058-BBE4-AB74BF49A0CE}">
          <p14:sldIdLst>
            <p14:sldId id="269"/>
            <p14:sldId id="611"/>
            <p14:sldId id="644"/>
            <p14:sldId id="658"/>
          </p14:sldIdLst>
        </p14:section>
        <p14:section name="capability info" id="{B858227E-E922-4104-B762-75D75961E1B6}">
          <p14:sldIdLst>
            <p14:sldId id="659"/>
            <p14:sldId id="636"/>
          </p14:sldIdLst>
        </p14:section>
        <p14:section name="Option 1" id="{676BF5A1-0F16-4BFC-AEF0-89E7430FAEEA}">
          <p14:sldIdLst>
            <p14:sldId id="662"/>
          </p14:sldIdLst>
        </p14:section>
        <p14:section name="Option 2" id="{F7411F61-CF75-4E34-BE5C-71A152A43076}">
          <p14:sldIdLst>
            <p14:sldId id="651"/>
            <p14:sldId id="663"/>
          </p14:sldIdLst>
        </p14:section>
        <p14:section name="session setup" id="{A2BA053E-F845-40B0-8709-EA68F07FCBF7}">
          <p14:sldIdLst>
            <p14:sldId id="619"/>
            <p14:sldId id="633"/>
          </p14:sldIdLst>
        </p14:section>
        <p14:section name="AID/UID" id="{B8365CAF-F1C0-440E-9C8F-27B78FDD504F}">
          <p14:sldIdLst>
            <p14:sldId id="660"/>
            <p14:sldId id="645"/>
            <p14:sldId id="643"/>
            <p14:sldId id="655"/>
            <p14:sldId id="661"/>
            <p14:sldId id="312"/>
            <p14:sldId id="6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ochaoming" initials="luo" lastIdx="1" clrIdx="0">
    <p:extLst>
      <p:ext uri="{19B8F6BF-5375-455C-9EA6-DF929625EA0E}">
        <p15:presenceInfo xmlns:p15="http://schemas.microsoft.com/office/powerpoint/2012/main" userId="luochaom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660"/>
  </p:normalViewPr>
  <p:slideViewPr>
    <p:cSldViewPr>
      <p:cViewPr varScale="1">
        <p:scale>
          <a:sx n="69" d="100"/>
          <a:sy n="69" d="100"/>
        </p:scale>
        <p:origin x="747" y="58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802.11-21/1934r4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Feb </a:t>
            </a:r>
            <a:r>
              <a:rPr lang="en-US" altLang="en-US" sz="1800" b="1" smtClean="0"/>
              <a:t>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Discussion on Session Setup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2022-2-28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68875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Discussion: </a:t>
            </a:r>
            <a:r>
              <a:rPr lang="en-US" altLang="zh-CN"/>
              <a:t>Sensing </a:t>
            </a:r>
            <a:r>
              <a:rPr lang="en-US" altLang="zh-CN" smtClean="0"/>
              <a:t>Session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076" y="1362288"/>
            <a:ext cx="8382000" cy="450969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>
                <a:solidFill>
                  <a:schemeClr val="tx2"/>
                </a:solidFill>
              </a:rPr>
              <a:t>Sensing </a:t>
            </a:r>
            <a:r>
              <a:rPr lang="en-US" altLang="zh-CN" sz="1800" b="0" smtClean="0">
                <a:solidFill>
                  <a:schemeClr val="tx2"/>
                </a:solidFill>
              </a:rPr>
              <a:t>Session in </a:t>
            </a:r>
            <a:r>
              <a:rPr lang="en-US" altLang="zh-CN" sz="1800" b="0" dirty="0">
                <a:solidFill>
                  <a:schemeClr val="tx2"/>
                </a:solidFill>
              </a:rPr>
              <a:t>SFD: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600"/>
              <a:t>A WLAN sensing procedure is composed of one or more of the following: sensing session setup, sensing measurement setup, sensing measurement instance, sensing measurement setup termination, and sensing session </a:t>
            </a:r>
            <a:r>
              <a:rPr lang="en-GB" sz="1600" smtClean="0"/>
              <a:t>termination.</a:t>
            </a:r>
            <a:endParaRPr lang="en-US" altLang="zh-CN" sz="1600" b="0" smtClean="0">
              <a:solidFill>
                <a:schemeClr val="tx2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b="0" smtClean="0">
                <a:solidFill>
                  <a:schemeClr val="tx2"/>
                </a:solidFill>
              </a:rPr>
              <a:t>In </a:t>
            </a:r>
            <a:r>
              <a:rPr lang="en-US" altLang="zh-CN" sz="1600" b="0" dirty="0">
                <a:solidFill>
                  <a:schemeClr val="tx2"/>
                </a:solidFill>
              </a:rPr>
              <a:t>the sensing session setup of a WLAN sensing procedure, a sensing session is established, and operational parameters associated with the sensing session are determined and may be exchanged between STAs.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b="0" dirty="0"/>
              <a:t>A sensing session is pairwise and is identified by MAC addresses and/or associated AID/UID</a:t>
            </a:r>
            <a:r>
              <a:rPr lang="en-GB" altLang="zh-CN" sz="1600" b="0" dirty="0"/>
              <a:t>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b="0"/>
              <a:t>A </a:t>
            </a:r>
            <a:r>
              <a:rPr lang="en-US" altLang="zh-CN" sz="1600" b="0" smtClean="0"/>
              <a:t>sensing </a:t>
            </a:r>
            <a:r>
              <a:rPr lang="en-US" altLang="zh-CN" sz="1600" b="0" dirty="0"/>
              <a:t>initiator may maintain multiple sensing </a:t>
            </a:r>
            <a:r>
              <a:rPr lang="en-US" altLang="zh-CN" sz="1600" b="0"/>
              <a:t>sessions</a:t>
            </a:r>
            <a:r>
              <a:rPr lang="en-US" altLang="zh-CN" sz="1600" b="0" smtClean="0"/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>
                <a:solidFill>
                  <a:schemeClr val="tx2"/>
                </a:solidFill>
              </a:rPr>
              <a:t>Are there any possible operational parameters should be exchanged in session setup?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>
                <a:solidFill>
                  <a:srgbClr val="FF0000"/>
                </a:solidFill>
              </a:rPr>
              <a:t>No </a:t>
            </a:r>
            <a:r>
              <a:rPr lang="en-US" altLang="zh-CN" sz="1800">
                <a:solidFill>
                  <a:schemeClr val="tx2"/>
                </a:solidFill>
              </a:rPr>
              <a:t>session specific operational parameter has been </a:t>
            </a:r>
            <a:r>
              <a:rPr lang="en-US" altLang="zh-CN" sz="1800" smtClean="0">
                <a:solidFill>
                  <a:schemeClr val="tx2"/>
                </a:solidFill>
              </a:rPr>
              <a:t>identified.</a:t>
            </a:r>
            <a:endParaRPr lang="en-US" altLang="zh-CN" sz="1800">
              <a:solidFill>
                <a:schemeClr val="tx2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>
                <a:solidFill>
                  <a:schemeClr val="tx2"/>
                </a:solidFill>
              </a:rPr>
              <a:t>Operational attributes are exchanged in measurement setup.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altLang="zh-CN" sz="2000">
                <a:solidFill>
                  <a:schemeClr val="tx2"/>
                </a:solidFill>
              </a:rPr>
              <a:t>Proposal: </a:t>
            </a:r>
            <a:r>
              <a:rPr lang="en-US" altLang="zh-CN" sz="2000" smtClean="0">
                <a:solidFill>
                  <a:schemeClr val="tx2"/>
                </a:solidFill>
              </a:rPr>
              <a:t>remove sensing session, and </a:t>
            </a:r>
            <a:r>
              <a:rPr lang="en-US" altLang="zh-CN" sz="2000">
                <a:solidFill>
                  <a:schemeClr val="tx2"/>
                </a:solidFill>
              </a:rPr>
              <a:t>remove related </a:t>
            </a:r>
            <a:r>
              <a:rPr lang="en-US" altLang="zh-CN" sz="2000" smtClean="0">
                <a:solidFill>
                  <a:schemeClr val="tx2"/>
                </a:solidFill>
              </a:rPr>
              <a:t>sensing session setup and sensing session termination phases.</a:t>
            </a:r>
            <a:endParaRPr lang="en-US" altLang="zh-CN" sz="2000">
              <a:solidFill>
                <a:schemeClr val="tx2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endParaRPr lang="en-US" altLang="zh-CN" sz="18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modified SFD text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1449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smtClean="0">
                <a:solidFill>
                  <a:schemeClr val="tx2"/>
                </a:solidFill>
              </a:rPr>
              <a:t>Modify the related SFD text as following:</a:t>
            </a:r>
            <a:endParaRPr lang="en-US" altLang="zh-CN" sz="2000" b="0" dirty="0">
              <a:solidFill>
                <a:schemeClr val="tx2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/>
              <a:t>A WLAN sensing procedure is composed of one or more of the following: </a:t>
            </a:r>
            <a:r>
              <a:rPr lang="en-GB" strike="sngStrike"/>
              <a:t>sensing session setup</a:t>
            </a:r>
            <a:r>
              <a:rPr lang="en-GB"/>
              <a:t>, sensing measurement setup, sensing measurement instance, sensing measurement setup termination</a:t>
            </a:r>
            <a:r>
              <a:rPr lang="en-GB" strike="sngStrike"/>
              <a:t>, and sensing session termination</a:t>
            </a:r>
            <a:r>
              <a:rPr lang="en-GB"/>
              <a:t>.</a:t>
            </a:r>
            <a:endParaRPr lang="en-US" altLang="zh-CN">
              <a:solidFill>
                <a:schemeClr val="tx2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b="0" strike="sngStrike" smtClean="0">
                <a:solidFill>
                  <a:schemeClr val="tx2"/>
                </a:solidFill>
              </a:rPr>
              <a:t>In </a:t>
            </a:r>
            <a:r>
              <a:rPr lang="en-US" altLang="zh-CN" b="0" strike="sngStrike" dirty="0">
                <a:solidFill>
                  <a:schemeClr val="tx2"/>
                </a:solidFill>
              </a:rPr>
              <a:t>the sensing session setup of a WLAN sensing procedure, a sensing session is established, and operational parameters associated with the sensing session are determined and may be exchanged between STAs.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b="0" strike="sngStrike" dirty="0"/>
              <a:t>A sensing session is pairwise and is identified by MAC addresses and/or associated AID/UID</a:t>
            </a:r>
            <a:r>
              <a:rPr lang="en-GB" altLang="zh-CN" b="0" strike="sngStrike" dirty="0"/>
              <a:t>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b="0"/>
              <a:t>A </a:t>
            </a:r>
            <a:r>
              <a:rPr lang="en-US" altLang="zh-CN" b="0" smtClean="0"/>
              <a:t>sensing </a:t>
            </a:r>
            <a:r>
              <a:rPr lang="en-US" altLang="zh-CN" b="0" dirty="0"/>
              <a:t>initiator may </a:t>
            </a:r>
            <a:r>
              <a:rPr lang="en-US" altLang="zh-CN" b="0" strike="sngStrike" dirty="0"/>
              <a:t>maintain multiple </a:t>
            </a:r>
            <a:r>
              <a:rPr lang="en-US" altLang="zh-CN" b="0" strike="sngStrike"/>
              <a:t>sensing </a:t>
            </a:r>
            <a:r>
              <a:rPr lang="en-US" altLang="zh-CN" b="0" strike="sngStrike" smtClean="0"/>
              <a:t>sessions</a:t>
            </a:r>
            <a:r>
              <a:rPr lang="en-US" altLang="zh-CN"/>
              <a:t> </a:t>
            </a:r>
            <a:r>
              <a:rPr lang="en-US" altLang="zh-CN" smtClean="0">
                <a:solidFill>
                  <a:srgbClr val="0070C0"/>
                </a:solidFill>
              </a:rPr>
              <a:t>establish a measurement setup with multiple sensing responders.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>
                <a:solidFill>
                  <a:srgbClr val="0070C0"/>
                </a:solidFill>
              </a:rPr>
              <a:t>A sensing responder may join multiple measurement setups, </a:t>
            </a:r>
            <a:r>
              <a:rPr lang="en-US" altLang="zh-CN" smtClean="0">
                <a:solidFill>
                  <a:srgbClr val="0070C0"/>
                </a:solidFill>
              </a:rPr>
              <a:t>established </a:t>
            </a:r>
            <a:r>
              <a:rPr lang="en-US" altLang="zh-CN">
                <a:solidFill>
                  <a:srgbClr val="0070C0"/>
                </a:solidFill>
              </a:rPr>
              <a:t>by either the same sensing initiator or different sensing initiators.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altLang="zh-CN" b="0" dirty="0"/>
          </a:p>
        </p:txBody>
      </p:sp>
    </p:spTree>
    <p:extLst>
      <p:ext uri="{BB962C8B-B14F-4D97-AF65-F5344CB8AC3E}">
        <p14:creationId xmlns:p14="http://schemas.microsoft.com/office/powerpoint/2010/main" val="180960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AID/UID assignment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9431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zh-CN" sz="1800" smtClean="0"/>
              <a:t>AID</a:t>
            </a:r>
            <a:r>
              <a:rPr lang="en-US" altLang="zh-CN" sz="1800" b="0" smtClean="0"/>
              <a:t> </a:t>
            </a:r>
            <a:r>
              <a:rPr lang="en-US" altLang="zh-CN" sz="1800" b="0" dirty="0"/>
              <a:t>of the STA is allocated by AP and sent to the STA in (</a:t>
            </a:r>
            <a:r>
              <a:rPr lang="en-US" altLang="zh-CN" sz="1800" b="0"/>
              <a:t>Re)Association </a:t>
            </a:r>
            <a:r>
              <a:rPr lang="en-US" altLang="zh-CN" sz="1800" b="0" smtClean="0"/>
              <a:t>Response. </a:t>
            </a:r>
            <a:endParaRPr lang="en-US" altLang="zh-CN" sz="1800" b="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800" dirty="0"/>
              <a:t>Note: to have a </a:t>
            </a:r>
            <a:r>
              <a:rPr lang="en-US" altLang="zh-CN" sz="1800"/>
              <a:t>unified measurement </a:t>
            </a:r>
            <a:r>
              <a:rPr lang="en-US" altLang="zh-CN" sz="1800" smtClean="0"/>
              <a:t>setup (denoted as MS) </a:t>
            </a:r>
            <a:r>
              <a:rPr lang="en-US" altLang="zh-CN" sz="1800"/>
              <a:t>request frame</a:t>
            </a:r>
            <a:r>
              <a:rPr lang="en-US" altLang="zh-CN" sz="1800" smtClean="0"/>
              <a:t>, </a:t>
            </a:r>
            <a:r>
              <a:rPr lang="en-US" altLang="zh-CN" sz="1800" dirty="0"/>
              <a:t>AP may also send AID of the STA </a:t>
            </a:r>
            <a:r>
              <a:rPr lang="en-US" altLang="zh-CN" sz="1800"/>
              <a:t>in </a:t>
            </a:r>
            <a:r>
              <a:rPr lang="en-US" altLang="zh-CN" sz="1800" smtClean="0"/>
              <a:t>MS </a:t>
            </a:r>
            <a:r>
              <a:rPr lang="en-US" altLang="zh-CN" sz="1800" dirty="0"/>
              <a:t>request again</a:t>
            </a:r>
            <a:r>
              <a:rPr lang="en-US" altLang="zh-CN" sz="1800"/>
              <a:t>. </a:t>
            </a:r>
            <a:r>
              <a:rPr lang="en-US" altLang="zh-CN" sz="1800" smtClean="0"/>
              <a:t>e.g., </a:t>
            </a:r>
            <a:r>
              <a:rPr lang="en-US" sz="1800"/>
              <a:t>AP sends MS request to associated STA </a:t>
            </a:r>
            <a:r>
              <a:rPr lang="en-US" sz="1800" smtClean="0"/>
              <a:t>1, </a:t>
            </a:r>
            <a:r>
              <a:rPr lang="en-US" sz="1800"/>
              <a:t>carries </a:t>
            </a:r>
            <a:r>
              <a:rPr lang="en-US" sz="1800" smtClean="0"/>
              <a:t>AID1 </a:t>
            </a:r>
            <a:r>
              <a:rPr lang="en-US" sz="1800"/>
              <a:t>of </a:t>
            </a:r>
            <a:r>
              <a:rPr lang="en-US" sz="1800" smtClean="0"/>
              <a:t>STA1 (</a:t>
            </a:r>
            <a:r>
              <a:rPr lang="en-US" sz="1800"/>
              <a:t>AID1 </a:t>
            </a:r>
            <a:r>
              <a:rPr lang="en-US" sz="1800" smtClean="0"/>
              <a:t>was assigned during association</a:t>
            </a:r>
            <a:r>
              <a:rPr lang="en-US" sz="1800"/>
              <a:t>)</a:t>
            </a:r>
            <a:endParaRPr lang="en-US" altLang="zh-CN" sz="18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800"/>
              <a:t>UID</a:t>
            </a:r>
            <a:r>
              <a:rPr lang="en-US" altLang="zh-CN" sz="1800" b="0"/>
              <a:t> of the STA is allocated by AP and sent to the STA </a:t>
            </a:r>
            <a:r>
              <a:rPr lang="en-US" altLang="zh-CN" sz="1800" b="0" smtClean="0"/>
              <a:t>in the first </a:t>
            </a:r>
            <a:r>
              <a:rPr lang="en-US" sz="1800" b="0" smtClean="0"/>
              <a:t>MS request frame.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smtClean="0"/>
              <a:t>Proposal: </a:t>
            </a:r>
            <a:r>
              <a:rPr lang="en-US" altLang="zh-CN" sz="1800"/>
              <a:t>a unified </a:t>
            </a:r>
            <a:r>
              <a:rPr lang="en-US" altLang="zh-CN" sz="1800" smtClean="0"/>
              <a:t>MS request frame, which always carries an AID/UID of the responder.</a:t>
            </a:r>
            <a:endParaRPr lang="en-US" sz="180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smtClean="0"/>
              <a:t>AP initiated MS with associated non-AP STA: </a:t>
            </a:r>
            <a:r>
              <a:rPr lang="en-US" altLang="zh-CN" sz="1800"/>
              <a:t>e.g., </a:t>
            </a:r>
            <a:r>
              <a:rPr lang="en-US" sz="1800"/>
              <a:t>AP sends MS request to associated STA 1, carries AID1 of </a:t>
            </a:r>
            <a:r>
              <a:rPr lang="en-US" sz="1800" smtClean="0"/>
              <a:t>STA1.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smtClean="0"/>
              <a:t>AP </a:t>
            </a:r>
            <a:r>
              <a:rPr lang="en-US" sz="1800"/>
              <a:t>initiated </a:t>
            </a:r>
            <a:r>
              <a:rPr lang="en-US" sz="1800" smtClean="0"/>
              <a:t>MS with unassociated non-AP STA: </a:t>
            </a:r>
            <a:r>
              <a:rPr lang="en-US" sz="1800"/>
              <a:t>UID is in every measurement setup request, STA could reject if </a:t>
            </a:r>
            <a:r>
              <a:rPr lang="en-US" sz="1800" smtClean="0"/>
              <a:t>mismatch. e.g</a:t>
            </a:r>
            <a:r>
              <a:rPr lang="en-US" sz="1800"/>
              <a:t>., AP sends MS request to unassociated STA 2, carries the UID2 assigned to STA 2.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/>
              <a:t> </a:t>
            </a:r>
            <a:r>
              <a:rPr lang="en-US" sz="1800" smtClean="0"/>
              <a:t>(Associated </a:t>
            </a:r>
            <a:r>
              <a:rPr lang="en-US" sz="1800"/>
              <a:t>or unassociated) N</a:t>
            </a:r>
            <a:r>
              <a:rPr lang="en-US" sz="1800" smtClean="0"/>
              <a:t>on-AP STA initiated MS with AP: AID/UID of the initiator is not needed. e.g</a:t>
            </a:r>
            <a:r>
              <a:rPr lang="en-US" sz="1800"/>
              <a:t>.,  (associated or unassociated) STA 3 sends MS request to AP, carries AID of AP (it's always 0).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altLang="zh-CN" sz="18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0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34988" y="1366639"/>
            <a:ext cx="80756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2000" b="1" smtClean="0"/>
              <a:t>Which option do you prefer for sensing capability exchange? </a:t>
            </a:r>
            <a:endParaRPr lang="en-US" sz="20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zh-CN" sz="2000"/>
              <a:t>O1: </a:t>
            </a:r>
            <a:r>
              <a:rPr lang="en-US" altLang="zh-CN" sz="2000" smtClean="0"/>
              <a:t>A two-way Sensing Capability Information frame </a:t>
            </a:r>
            <a:r>
              <a:rPr lang="en-US" altLang="zh-CN" sz="2000"/>
              <a:t>exchange </a:t>
            </a:r>
            <a:r>
              <a:rPr lang="en-US" altLang="zh-CN" sz="2000" smtClean="0"/>
              <a:t>as shown in slide 7.</a:t>
            </a:r>
            <a:endParaRPr lang="en-US" altLang="zh-CN" sz="200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zh-CN" sz="2000" smtClean="0"/>
              <a:t>O2</a:t>
            </a:r>
            <a:r>
              <a:rPr lang="en-US" altLang="zh-CN" sz="2000"/>
              <a:t>: </a:t>
            </a:r>
            <a:r>
              <a:rPr lang="en-US" altLang="zh-CN" sz="2000" smtClean="0"/>
              <a:t>A RIN frame as shown in slide 8 and 9.</a:t>
            </a:r>
            <a:endParaRPr lang="en-US" altLang="zh-CN" sz="200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/>
            <a:endParaRPr lang="en-US" altLang="zh-CN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000" smtClean="0"/>
              <a:t>O1/O2/A </a:t>
            </a:r>
            <a:endParaRPr lang="ko-KR" altLang="en-US" sz="2000" dirty="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154104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77877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smtClean="0">
                <a:solidFill>
                  <a:srgbClr val="000000"/>
                </a:solidFill>
              </a:rPr>
              <a:t>The </a:t>
            </a:r>
            <a:r>
              <a:rPr lang="en-US" altLang="zh-CN" sz="1800" b="1" smtClean="0">
                <a:solidFill>
                  <a:srgbClr val="000000"/>
                </a:solidFill>
              </a:rPr>
              <a:t>Extended</a:t>
            </a:r>
            <a:r>
              <a:rPr lang="en-US" altLang="zh-CN" sz="1800" smtClean="0">
                <a:solidFill>
                  <a:srgbClr val="000000"/>
                </a:solidFill>
              </a:rPr>
              <a:t> </a:t>
            </a:r>
            <a:r>
              <a:rPr lang="en-US" altLang="zh-CN" sz="1800" b="1">
                <a:solidFill>
                  <a:srgbClr val="000000"/>
                </a:solidFill>
              </a:rPr>
              <a:t>Capabilities </a:t>
            </a:r>
            <a:r>
              <a:rPr lang="en-US" altLang="zh-CN" sz="1800" b="1" smtClean="0">
                <a:solidFill>
                  <a:srgbClr val="000000"/>
                </a:solidFill>
              </a:rPr>
              <a:t>element carries </a:t>
            </a:r>
            <a:r>
              <a:rPr lang="en-US" altLang="zh-CN" sz="1800">
                <a:solidFill>
                  <a:srgbClr val="000000"/>
                </a:solidFill>
              </a:rPr>
              <a:t>e</a:t>
            </a:r>
            <a:r>
              <a:rPr lang="en-US" altLang="zh-CN" sz="1800" smtClean="0">
                <a:solidFill>
                  <a:srgbClr val="000000"/>
                </a:solidFill>
              </a:rPr>
              <a:t>ssential sensing capabilities as shown in slide 5.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smtClean="0">
                <a:solidFill>
                  <a:srgbClr val="000000"/>
                </a:solidFill>
              </a:rPr>
              <a:t>A </a:t>
            </a:r>
            <a:r>
              <a:rPr lang="en-US" altLang="zh-CN" sz="1800" b="1" smtClean="0">
                <a:solidFill>
                  <a:schemeClr val="tx2"/>
                </a:solidFill>
              </a:rPr>
              <a:t>Sensing </a:t>
            </a:r>
            <a:r>
              <a:rPr lang="en-US" altLang="zh-CN" sz="1800" b="1" dirty="0">
                <a:solidFill>
                  <a:srgbClr val="000000"/>
                </a:solidFill>
              </a:rPr>
              <a:t>Capabilities element</a:t>
            </a:r>
            <a:r>
              <a:rPr lang="en-US" altLang="zh-CN" sz="1800" dirty="0">
                <a:solidFill>
                  <a:srgbClr val="000000"/>
                </a:solidFill>
              </a:rPr>
              <a:t> is defined, which </a:t>
            </a:r>
            <a:r>
              <a:rPr lang="en-US" altLang="zh-CN" sz="1800">
                <a:solidFill>
                  <a:srgbClr val="000000"/>
                </a:solidFill>
              </a:rPr>
              <a:t>carries </a:t>
            </a:r>
            <a:r>
              <a:rPr lang="en-US" altLang="zh-CN" sz="1800" smtClean="0">
                <a:solidFill>
                  <a:srgbClr val="000000"/>
                </a:solidFill>
              </a:rPr>
              <a:t>detailed </a:t>
            </a:r>
            <a:r>
              <a:rPr lang="en-US" altLang="zh-CN" sz="1800" smtClean="0"/>
              <a:t>sensing capabilities</a:t>
            </a:r>
            <a:r>
              <a:rPr lang="en-US" altLang="zh-CN" sz="1800" smtClean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as shown in </a:t>
            </a:r>
            <a:r>
              <a:rPr lang="en-US" altLang="zh-CN" sz="1800">
                <a:solidFill>
                  <a:srgbClr val="000000"/>
                </a:solidFill>
              </a:rPr>
              <a:t>slide </a:t>
            </a:r>
            <a:r>
              <a:rPr lang="en-US" altLang="zh-CN" sz="1800" smtClean="0">
                <a:solidFill>
                  <a:srgbClr val="000000"/>
                </a:solidFill>
              </a:rPr>
              <a:t>6.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smtClean="0">
                <a:solidFill>
                  <a:srgbClr val="000000"/>
                </a:solidFill>
              </a:rPr>
              <a:t>Other </a:t>
            </a:r>
            <a:r>
              <a:rPr lang="en-US" altLang="zh-CN" sz="1800" dirty="0">
                <a:solidFill>
                  <a:srgbClr val="000000"/>
                </a:solidFill>
              </a:rPr>
              <a:t>sensing capability information is TBD.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2683919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15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</a:t>
            </a:r>
            <a:r>
              <a:rPr lang="en-US" altLang="ko-KR" sz="1800" b="1"/>
              <a:t>agree </a:t>
            </a:r>
            <a:r>
              <a:rPr lang="en-US" altLang="ko-KR" sz="1800" b="1" smtClean="0"/>
              <a:t>to modify the SFD the text changes as shown in slide 11?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117973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4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16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77877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Measurement </a:t>
            </a:r>
            <a:r>
              <a:rPr lang="en-US" sz="1800" dirty="0"/>
              <a:t>setup </a:t>
            </a:r>
            <a:r>
              <a:rPr lang="en-US" sz="1800"/>
              <a:t>request </a:t>
            </a:r>
            <a:r>
              <a:rPr lang="en-US" sz="1800" smtClean="0"/>
              <a:t>frame includes </a:t>
            </a:r>
            <a:r>
              <a:rPr lang="en-US" sz="1800"/>
              <a:t>an </a:t>
            </a:r>
            <a:r>
              <a:rPr lang="en-US" sz="1800" b="1" smtClean="0"/>
              <a:t>AID/UID field</a:t>
            </a:r>
            <a:r>
              <a:rPr lang="en-US" sz="1800" smtClean="0"/>
              <a:t>. The AID/UID field </a:t>
            </a:r>
            <a:r>
              <a:rPr lang="en-US" sz="1800" dirty="0"/>
              <a:t>indicates </a:t>
            </a:r>
            <a:r>
              <a:rPr lang="en-US" sz="1800"/>
              <a:t>the </a:t>
            </a:r>
            <a:r>
              <a:rPr lang="en-US" sz="1800" smtClean="0"/>
              <a:t>AID/UID assigned to the intended non-AP </a:t>
            </a:r>
            <a:r>
              <a:rPr lang="en-US" altLang="zh-CN" sz="1800" smtClean="0"/>
              <a:t>STA by the AP, </a:t>
            </a:r>
            <a:r>
              <a:rPr lang="en-US" sz="1800" smtClean="0"/>
              <a:t>or </a:t>
            </a:r>
            <a:r>
              <a:rPr lang="en-US" sz="1800"/>
              <a:t>the AID of the intended AP.</a:t>
            </a:r>
            <a:endParaRPr lang="en-US" altLang="zh-CN" sz="180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3721072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11-21-0504-03-00bf-specification-framework-for-tgbf</a:t>
            </a:r>
          </a:p>
          <a:p>
            <a:pPr marL="0" indent="0">
              <a:buNone/>
            </a:pPr>
            <a:r>
              <a:rPr lang="en-US" altLang="zh-CN" b="0"/>
              <a:t>[2] 11-21-1828-03-00bf-mesurement-setup-frame-formats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17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8384"/>
            <a:ext cx="7772400" cy="632413"/>
          </a:xfrm>
        </p:spPr>
        <p:txBody>
          <a:bodyPr/>
          <a:lstStyle/>
          <a:p>
            <a:r>
              <a:rPr lang="en-US" altLang="zh-CN" smtClean="0"/>
              <a:t>Backup: capability exchange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18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500062" y="1502805"/>
            <a:ext cx="8220076" cy="4800600"/>
          </a:xfrm>
        </p:spPr>
        <p:txBody>
          <a:bodyPr/>
          <a:lstStyle/>
          <a:p>
            <a:r>
              <a:rPr lang="en-US" sz="2000" smtClean="0"/>
              <a:t>Case </a:t>
            </a:r>
            <a:r>
              <a:rPr lang="en-US" sz="2000"/>
              <a:t>1: </a:t>
            </a:r>
            <a:r>
              <a:rPr lang="en-US" sz="2000" b="0"/>
              <a:t>A </a:t>
            </a:r>
            <a:r>
              <a:rPr lang="en-US" sz="2000" b="0" smtClean="0"/>
              <a:t>non-AP STA </a:t>
            </a:r>
            <a:r>
              <a:rPr lang="en-US" sz="2000"/>
              <a:t>broadcasts probe </a:t>
            </a:r>
            <a:r>
              <a:rPr lang="en-US" sz="2000" smtClean="0"/>
              <a:t>request </a:t>
            </a:r>
            <a:r>
              <a:rPr lang="en-US" sz="2000" b="0"/>
              <a:t>due to any of the following reasons</a:t>
            </a:r>
          </a:p>
          <a:p>
            <a:pPr lvl="1"/>
            <a:r>
              <a:rPr lang="en-US" sz="1800"/>
              <a:t>Finds another BSS to join (or catalog for roaming later), mostly </a:t>
            </a:r>
            <a:r>
              <a:rPr lang="en-US" sz="1800" smtClean="0"/>
              <a:t>intend for </a:t>
            </a:r>
            <a:r>
              <a:rPr lang="en-US" sz="1800"/>
              <a:t>communication.</a:t>
            </a:r>
          </a:p>
          <a:p>
            <a:pPr lvl="1"/>
            <a:r>
              <a:rPr lang="en-US" sz="1800"/>
              <a:t>Finds an AP that supports SBP responding STA role, because the non-AP </a:t>
            </a:r>
            <a:r>
              <a:rPr lang="en-US" sz="1800" smtClean="0"/>
              <a:t>STA </a:t>
            </a:r>
            <a:r>
              <a:rPr lang="en-US" sz="1800" b="1" smtClean="0"/>
              <a:t>needs </a:t>
            </a:r>
            <a:r>
              <a:rPr lang="en-US" sz="1800" b="1"/>
              <a:t>an proxy</a:t>
            </a:r>
            <a:r>
              <a:rPr lang="en-US" sz="1800"/>
              <a:t> to initiate sensing procedure for it.</a:t>
            </a:r>
          </a:p>
          <a:p>
            <a:pPr lvl="1"/>
            <a:r>
              <a:rPr lang="en-US" sz="1800"/>
              <a:t>Finds an AP that supports responder role, because the non-AP </a:t>
            </a:r>
            <a:r>
              <a:rPr lang="en-US" sz="1800" smtClean="0"/>
              <a:t>STA </a:t>
            </a:r>
            <a:r>
              <a:rPr lang="en-US" sz="1800"/>
              <a:t>wants to </a:t>
            </a:r>
            <a:r>
              <a:rPr lang="en-US" sz="1800" b="1"/>
              <a:t>initiate a non-TB </a:t>
            </a:r>
            <a:r>
              <a:rPr lang="en-US" sz="1800"/>
              <a:t>sensing procedure.</a:t>
            </a:r>
          </a:p>
          <a:p>
            <a:pPr lvl="1"/>
            <a:r>
              <a:rPr lang="en-US" sz="1800"/>
              <a:t>Finds an AP that supports sensing.</a:t>
            </a:r>
            <a:endParaRPr lang="en-US" sz="1400"/>
          </a:p>
          <a:p>
            <a:pPr lvl="0"/>
            <a:r>
              <a:rPr lang="en-US" sz="2000">
                <a:solidFill>
                  <a:srgbClr val="000000"/>
                </a:solidFill>
              </a:rPr>
              <a:t>Case 2: </a:t>
            </a:r>
            <a:r>
              <a:rPr lang="en-US" sz="2000" b="0"/>
              <a:t>A non-AP STA retrives information of an AP from </a:t>
            </a:r>
            <a:r>
              <a:rPr lang="en-US" sz="2000"/>
              <a:t>Beacon</a:t>
            </a:r>
            <a:r>
              <a:rPr lang="en-US" sz="2000" b="0"/>
              <a:t>. The non-AP STA may </a:t>
            </a:r>
            <a:r>
              <a:rPr lang="en-US" sz="2000"/>
              <a:t>broadcast/unicast</a:t>
            </a:r>
            <a:r>
              <a:rPr lang="en-US" sz="2000" b="0"/>
              <a:t> </a:t>
            </a:r>
            <a:r>
              <a:rPr lang="en-US" sz="2000"/>
              <a:t>probe request </a:t>
            </a:r>
            <a:r>
              <a:rPr lang="en-US" sz="2000" b="0"/>
              <a:t>to get more information. </a:t>
            </a:r>
            <a:endParaRPr lang="en-US" sz="2000" b="0" smtClean="0"/>
          </a:p>
          <a:p>
            <a:pPr lvl="0"/>
            <a:r>
              <a:rPr lang="en-US" sz="2000" smtClean="0"/>
              <a:t>Case 3: </a:t>
            </a:r>
            <a:r>
              <a:rPr lang="en-US" sz="2000" b="0" smtClean="0"/>
              <a:t>A non-AP </a:t>
            </a:r>
            <a:r>
              <a:rPr lang="en-US" sz="2000" b="0"/>
              <a:t>STA </a:t>
            </a:r>
            <a:r>
              <a:rPr lang="en-US" sz="2000" b="0" smtClean="0"/>
              <a:t>exchanges capability information with AP using Associate Request/Response.</a:t>
            </a:r>
            <a:endParaRPr lang="en-US" sz="200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538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The SFD states that </a:t>
            </a:r>
            <a:r>
              <a:rPr lang="en-US" altLang="zh-CN" sz="2000" dirty="0"/>
              <a:t>a sensing session is an agreement between a sensing initiator and a sensing responder to participate in a WLAN sensing procedure</a:t>
            </a:r>
            <a:r>
              <a:rPr lang="en-US" altLang="zh-CN" sz="2000" kern="1200" dirty="0">
                <a:solidFill>
                  <a:schemeClr val="tx2"/>
                </a:solidFill>
              </a:rPr>
              <a:t>. [1]</a:t>
            </a: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contribution discusses more about the detail of session setup procedure and frame formats.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/>
              <a:t>Overview and focus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TextBox 8">
            <a:extLst>
              <a:ext uri="{FF2B5EF4-FFF2-40B4-BE49-F238E27FC236}">
                <a16:creationId xmlns="" xmlns:a16="http://schemas.microsoft.com/office/drawing/2014/main" id="{193080EF-EF8D-4874-9F1A-9AA692AEEC00}"/>
              </a:ext>
            </a:extLst>
          </p:cNvPr>
          <p:cNvSpPr txBox="1"/>
          <p:nvPr/>
        </p:nvSpPr>
        <p:spPr>
          <a:xfrm>
            <a:off x="76200" y="1367135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WLAN Sensing procedure may comprise of several phases [1].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This </a:t>
            </a:r>
            <a:r>
              <a:rPr lang="en-US" sz="2400"/>
              <a:t>contribution </a:t>
            </a:r>
            <a:r>
              <a:rPr lang="en-US" sz="2400" smtClean="0"/>
              <a:t>focuses </a:t>
            </a:r>
            <a:r>
              <a:rPr lang="en-US" sz="2400" dirty="0"/>
              <a:t>on Sensing Discovery and Sensing Session Setup.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1800" dirty="0"/>
          </a:p>
        </p:txBody>
      </p:sp>
      <p:sp>
        <p:nvSpPr>
          <p:cNvPr id="17" name="Rounded Rectangle 4">
            <a:extLst>
              <a:ext uri="{FF2B5EF4-FFF2-40B4-BE49-F238E27FC236}">
                <a16:creationId xmlns="" xmlns:a16="http://schemas.microsoft.com/office/drawing/2014/main" id="{60F67C36-9A75-4F1A-BEAA-432A4BC804D2}"/>
              </a:ext>
            </a:extLst>
          </p:cNvPr>
          <p:cNvSpPr/>
          <p:nvPr/>
        </p:nvSpPr>
        <p:spPr>
          <a:xfrm>
            <a:off x="1869594" y="2581365"/>
            <a:ext cx="1080120" cy="466635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Initiator</a:t>
            </a:r>
          </a:p>
        </p:txBody>
      </p:sp>
      <p:sp>
        <p:nvSpPr>
          <p:cNvPr id="21" name="Rounded Rectangle 5">
            <a:extLst>
              <a:ext uri="{FF2B5EF4-FFF2-40B4-BE49-F238E27FC236}">
                <a16:creationId xmlns="" xmlns:a16="http://schemas.microsoft.com/office/drawing/2014/main" id="{FE3138C2-B45B-46D4-AA11-E10248098220}"/>
              </a:ext>
            </a:extLst>
          </p:cNvPr>
          <p:cNvSpPr/>
          <p:nvPr/>
        </p:nvSpPr>
        <p:spPr>
          <a:xfrm>
            <a:off x="4102999" y="2581366"/>
            <a:ext cx="1080120" cy="437858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Responder</a:t>
            </a:r>
          </a:p>
        </p:txBody>
      </p:sp>
      <p:cxnSp>
        <p:nvCxnSpPr>
          <p:cNvPr id="22" name="Straight Connector 9">
            <a:extLst>
              <a:ext uri="{FF2B5EF4-FFF2-40B4-BE49-F238E27FC236}">
                <a16:creationId xmlns="" xmlns:a16="http://schemas.microsoft.com/office/drawing/2014/main" id="{67268BFC-44AD-41E1-A840-2B3F8614F0C7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2209800" y="3048000"/>
            <a:ext cx="199854" cy="327660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10">
            <a:extLst>
              <a:ext uri="{FF2B5EF4-FFF2-40B4-BE49-F238E27FC236}">
                <a16:creationId xmlns="" xmlns:a16="http://schemas.microsoft.com/office/drawing/2014/main" id="{22410390-12DF-43EB-92E7-93791B11CBBD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4643059" y="3019224"/>
            <a:ext cx="157541" cy="330537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9">
            <a:extLst>
              <a:ext uri="{FF2B5EF4-FFF2-40B4-BE49-F238E27FC236}">
                <a16:creationId xmlns="" xmlns:a16="http://schemas.microsoft.com/office/drawing/2014/main" id="{EE7C0481-BB27-492C-A4CD-351F66F763E9}"/>
              </a:ext>
            </a:extLst>
          </p:cNvPr>
          <p:cNvSpPr/>
          <p:nvPr/>
        </p:nvSpPr>
        <p:spPr>
          <a:xfrm>
            <a:off x="1592828" y="4151918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Setup</a:t>
            </a:r>
          </a:p>
        </p:txBody>
      </p:sp>
      <p:sp>
        <p:nvSpPr>
          <p:cNvPr id="25" name="Rounded Rectangle 12">
            <a:extLst>
              <a:ext uri="{FF2B5EF4-FFF2-40B4-BE49-F238E27FC236}">
                <a16:creationId xmlns="" xmlns:a16="http://schemas.microsoft.com/office/drawing/2014/main" id="{3157D2FB-0147-4613-82C8-28953789AD6A}"/>
              </a:ext>
            </a:extLst>
          </p:cNvPr>
          <p:cNvSpPr/>
          <p:nvPr/>
        </p:nvSpPr>
        <p:spPr>
          <a:xfrm>
            <a:off x="1595127" y="4721090"/>
            <a:ext cx="3879588" cy="288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Instances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Rounded Rectangle 16">
            <a:extLst>
              <a:ext uri="{FF2B5EF4-FFF2-40B4-BE49-F238E27FC236}">
                <a16:creationId xmlns="" xmlns:a16="http://schemas.microsoft.com/office/drawing/2014/main" id="{51D9B516-318F-43C3-B50F-D79DF598EEF0}"/>
              </a:ext>
            </a:extLst>
          </p:cNvPr>
          <p:cNvSpPr/>
          <p:nvPr/>
        </p:nvSpPr>
        <p:spPr>
          <a:xfrm>
            <a:off x="1581143" y="5290262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Setup Termination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ounded Rectangle 9">
            <a:extLst>
              <a:ext uri="{FF2B5EF4-FFF2-40B4-BE49-F238E27FC236}">
                <a16:creationId xmlns="" xmlns:a16="http://schemas.microsoft.com/office/drawing/2014/main" id="{9585B925-3A2B-49FA-8538-D4750AB95A7D}"/>
              </a:ext>
            </a:extLst>
          </p:cNvPr>
          <p:cNvSpPr/>
          <p:nvPr/>
        </p:nvSpPr>
        <p:spPr>
          <a:xfrm>
            <a:off x="1581143" y="3598200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Sensing Session Setup</a:t>
            </a:r>
          </a:p>
        </p:txBody>
      </p:sp>
      <p:sp>
        <p:nvSpPr>
          <p:cNvPr id="28" name="Rounded Rectangle 16">
            <a:extLst>
              <a:ext uri="{FF2B5EF4-FFF2-40B4-BE49-F238E27FC236}">
                <a16:creationId xmlns="" xmlns:a16="http://schemas.microsoft.com/office/drawing/2014/main" id="{86D32D13-220B-45CD-9156-D2B44B886812}"/>
              </a:ext>
            </a:extLst>
          </p:cNvPr>
          <p:cNvSpPr/>
          <p:nvPr/>
        </p:nvSpPr>
        <p:spPr>
          <a:xfrm>
            <a:off x="1581143" y="5859432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Session Termination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ounded Rectangle 9">
            <a:extLst>
              <a:ext uri="{FF2B5EF4-FFF2-40B4-BE49-F238E27FC236}">
                <a16:creationId xmlns="" xmlns:a16="http://schemas.microsoft.com/office/drawing/2014/main" id="{9585B925-3A2B-49FA-8538-D4750AB95A7D}"/>
              </a:ext>
            </a:extLst>
          </p:cNvPr>
          <p:cNvSpPr/>
          <p:nvPr/>
        </p:nvSpPr>
        <p:spPr>
          <a:xfrm>
            <a:off x="1588135" y="3258974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Sensing Discovery</a:t>
            </a:r>
          </a:p>
        </p:txBody>
      </p:sp>
    </p:spTree>
    <p:extLst>
      <p:ext uri="{BB962C8B-B14F-4D97-AF65-F5344CB8AC3E}">
        <p14:creationId xmlns:p14="http://schemas.microsoft.com/office/powerpoint/2010/main" val="413389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17800"/>
            <a:ext cx="7772400" cy="632413"/>
          </a:xfrm>
        </p:spPr>
        <p:txBody>
          <a:bodyPr/>
          <a:lstStyle/>
          <a:p>
            <a:r>
              <a:rPr lang="en-US" altLang="zh-CN" smtClean="0"/>
              <a:t>Abstract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383381" y="1350213"/>
            <a:ext cx="8453438" cy="4800600"/>
          </a:xfrm>
        </p:spPr>
        <p:txBody>
          <a:bodyPr/>
          <a:lstStyle/>
          <a:p>
            <a:r>
              <a:rPr lang="en-US" altLang="zh-CN" smtClean="0">
                <a:solidFill>
                  <a:schemeClr val="tx2"/>
                </a:solidFill>
              </a:rPr>
              <a:t>Sensing Discovery </a:t>
            </a:r>
            <a:r>
              <a:rPr lang="en-US" altLang="zh-CN" b="0" smtClean="0">
                <a:solidFill>
                  <a:schemeClr val="tx2"/>
                </a:solidFill>
              </a:rPr>
              <a:t>is </a:t>
            </a:r>
            <a:r>
              <a:rPr lang="en-US" altLang="zh-CN" b="0">
                <a:solidFill>
                  <a:schemeClr val="tx2"/>
                </a:solidFill>
              </a:rPr>
              <a:t>the </a:t>
            </a:r>
            <a:r>
              <a:rPr lang="en-US" altLang="zh-CN">
                <a:solidFill>
                  <a:schemeClr val="tx2"/>
                </a:solidFill>
              </a:rPr>
              <a:t>exchange of </a:t>
            </a:r>
            <a:r>
              <a:rPr lang="en-US" altLang="zh-CN"/>
              <a:t>sensing </a:t>
            </a:r>
            <a:r>
              <a:rPr lang="en-US" altLang="zh-CN" smtClean="0"/>
              <a:t>capabilities (essential and detailed)</a:t>
            </a:r>
            <a:r>
              <a:rPr lang="en-US" altLang="zh-CN" b="0" smtClean="0"/>
              <a:t>, two options of the procedure are discussed.</a:t>
            </a:r>
          </a:p>
          <a:p>
            <a:pPr lvl="1"/>
            <a:r>
              <a:rPr lang="en-US" altLang="zh-CN" b="1"/>
              <a:t>Option 1</a:t>
            </a:r>
            <a:r>
              <a:rPr lang="en-US" altLang="zh-CN"/>
              <a:t>: A two-way Sensing Capability </a:t>
            </a:r>
            <a:r>
              <a:rPr lang="en-US" altLang="zh-CN" smtClean="0"/>
              <a:t>Information frame exchange </a:t>
            </a:r>
            <a:r>
              <a:rPr lang="en-US" altLang="zh-CN"/>
              <a:t>initiated by non-AP </a:t>
            </a:r>
            <a:r>
              <a:rPr lang="en-US" altLang="zh-CN" smtClean="0"/>
              <a:t>STA, </a:t>
            </a:r>
            <a:r>
              <a:rPr lang="en-US" altLang="zh-CN"/>
              <a:t>after 4-way HS or PASN.</a:t>
            </a:r>
          </a:p>
          <a:p>
            <a:pPr lvl="1"/>
            <a:r>
              <a:rPr lang="en-US" altLang="zh-CN" b="1" smtClean="0"/>
              <a:t>Option 2</a:t>
            </a:r>
            <a:r>
              <a:rPr lang="en-US" altLang="zh-CN" smtClean="0"/>
              <a:t>: </a:t>
            </a:r>
          </a:p>
          <a:p>
            <a:pPr lvl="2"/>
            <a:r>
              <a:rPr lang="en-US" altLang="zh-CN" smtClean="0"/>
              <a:t>Non-AP </a:t>
            </a:r>
            <a:r>
              <a:rPr lang="en-US" altLang="zh-CN"/>
              <a:t>STA’s sensing capabilities in Probe Request/Assocciate </a:t>
            </a:r>
            <a:r>
              <a:rPr lang="en-US" altLang="zh-CN" smtClean="0"/>
              <a:t>Request/</a:t>
            </a:r>
            <a:r>
              <a:rPr lang="en-US" altLang="zh-CN" smtClean="0">
                <a:solidFill>
                  <a:srgbClr val="FF0000"/>
                </a:solidFill>
              </a:rPr>
              <a:t>Responder </a:t>
            </a:r>
            <a:r>
              <a:rPr lang="en-US" altLang="zh-CN">
                <a:solidFill>
                  <a:srgbClr val="FF0000"/>
                </a:solidFill>
              </a:rPr>
              <a:t>Information </a:t>
            </a:r>
            <a:r>
              <a:rPr lang="en-US" altLang="zh-CN" smtClean="0">
                <a:solidFill>
                  <a:srgbClr val="FF0000"/>
                </a:solidFill>
              </a:rPr>
              <a:t>Notify</a:t>
            </a:r>
            <a:endParaRPr lang="en-US" altLang="zh-CN" smtClean="0"/>
          </a:p>
          <a:p>
            <a:pPr lvl="2"/>
            <a:r>
              <a:rPr lang="en-US" altLang="zh-CN" smtClean="0"/>
              <a:t>AP’s sensing capabilities in Beacon/Probe Response/Association Response</a:t>
            </a:r>
            <a:r>
              <a:rPr lang="en-US" altLang="zh-CN" b="0" smtClean="0"/>
              <a:t>.</a:t>
            </a:r>
            <a:endParaRPr lang="en-US" altLang="zh-CN" smtClean="0">
              <a:solidFill>
                <a:schemeClr val="tx2"/>
              </a:solidFill>
            </a:endParaRPr>
          </a:p>
          <a:p>
            <a:r>
              <a:rPr lang="en-US" altLang="zh-CN" smtClean="0">
                <a:solidFill>
                  <a:schemeClr val="tx2"/>
                </a:solidFill>
              </a:rPr>
              <a:t>Sensing Session, Sensing Session </a:t>
            </a:r>
            <a:r>
              <a:rPr lang="en-US" altLang="zh-CN">
                <a:solidFill>
                  <a:schemeClr val="tx2"/>
                </a:solidFill>
              </a:rPr>
              <a:t>Setup and Sensing Session </a:t>
            </a:r>
            <a:r>
              <a:rPr lang="en-US" altLang="zh-CN" smtClean="0">
                <a:solidFill>
                  <a:schemeClr val="tx2"/>
                </a:solidFill>
              </a:rPr>
              <a:t>Termination phases </a:t>
            </a:r>
            <a:r>
              <a:rPr lang="en-US" altLang="zh-CN" b="0" smtClean="0">
                <a:solidFill>
                  <a:schemeClr val="tx2"/>
                </a:solidFill>
              </a:rPr>
              <a:t>are </a:t>
            </a:r>
            <a:r>
              <a:rPr lang="en-US" altLang="zh-CN" smtClean="0">
                <a:solidFill>
                  <a:srgbClr val="FF0000"/>
                </a:solidFill>
              </a:rPr>
              <a:t>removed</a:t>
            </a:r>
            <a:r>
              <a:rPr lang="en-US" altLang="zh-CN" b="0" smtClean="0"/>
              <a:t>.</a:t>
            </a:r>
          </a:p>
          <a:p>
            <a:pPr lvl="0"/>
            <a:r>
              <a:rPr lang="en-US" altLang="zh-CN" i="1" smtClean="0">
                <a:solidFill>
                  <a:srgbClr val="000000"/>
                </a:solidFill>
              </a:rPr>
              <a:t>Note</a:t>
            </a:r>
            <a:r>
              <a:rPr lang="en-US" altLang="zh-CN" b="0" i="1" smtClean="0">
                <a:solidFill>
                  <a:srgbClr val="000000"/>
                </a:solidFill>
              </a:rPr>
              <a:t>: </a:t>
            </a:r>
            <a:r>
              <a:rPr lang="en-US" altLang="zh-CN" sz="2000" b="0" i="1" smtClean="0">
                <a:solidFill>
                  <a:srgbClr val="000000"/>
                </a:solidFill>
              </a:rPr>
              <a:t>since the case for associated STAs is straightforward, we mainly discuss the case of unassociated STAs</a:t>
            </a:r>
            <a:r>
              <a:rPr lang="en-US" altLang="zh-CN" sz="2000" b="0" i="1">
                <a:solidFill>
                  <a:srgbClr val="000000"/>
                </a:solidFill>
              </a:rPr>
              <a:t> </a:t>
            </a:r>
            <a:r>
              <a:rPr lang="en-US" altLang="zh-CN" sz="2000" b="0" i="1" smtClean="0">
                <a:solidFill>
                  <a:srgbClr val="000000"/>
                </a:solidFill>
              </a:rPr>
              <a:t>in this contribution</a:t>
            </a:r>
            <a:r>
              <a:rPr lang="en-US" altLang="zh-CN" b="0" i="1" smtClean="0">
                <a:solidFill>
                  <a:srgbClr val="000000"/>
                </a:solidFill>
              </a:rPr>
              <a:t>.</a:t>
            </a:r>
            <a:endParaRPr lang="en-US" altLang="zh-CN" b="0" i="1">
              <a:solidFill>
                <a:srgbClr val="000000"/>
              </a:solidFill>
            </a:endParaRPr>
          </a:p>
          <a:p>
            <a:pPr lvl="1"/>
            <a:endParaRPr lang="en-US" sz="2400" b="0"/>
          </a:p>
        </p:txBody>
      </p:sp>
    </p:spTree>
    <p:extLst>
      <p:ext uri="{BB962C8B-B14F-4D97-AF65-F5344CB8AC3E}">
        <p14:creationId xmlns:p14="http://schemas.microsoft.com/office/powerpoint/2010/main" val="99369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dirty="0"/>
              <a:t>Discussion</a:t>
            </a:r>
            <a:r>
              <a:rPr lang="en-US" altLang="zh-CN"/>
              <a:t>: </a:t>
            </a:r>
            <a:r>
              <a:rPr lang="en-US" altLang="zh-CN" smtClean="0"/>
              <a:t>Essential </a:t>
            </a:r>
            <a:r>
              <a:rPr lang="en-US" altLang="zh-CN" smtClean="0">
                <a:solidFill>
                  <a:schemeClr val="tx1"/>
                </a:solidFill>
              </a:rPr>
              <a:t>Sensing Capabilities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4953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b="0" smtClean="0"/>
              <a:t>Essential Sensing capabilities are </a:t>
            </a:r>
            <a:r>
              <a:rPr lang="en-US" altLang="zh-CN" b="0" dirty="0"/>
              <a:t>carried </a:t>
            </a:r>
            <a:r>
              <a:rPr lang="en-US" altLang="zh-CN" b="0"/>
              <a:t>in </a:t>
            </a:r>
            <a:r>
              <a:rPr lang="en-US" altLang="zh-CN" smtClean="0"/>
              <a:t>Extended Capabilities </a:t>
            </a:r>
            <a:r>
              <a:rPr lang="en-US" altLang="zh-CN" dirty="0"/>
              <a:t>element</a:t>
            </a:r>
            <a:r>
              <a:rPr lang="en-US" altLang="zh-CN" b="0" dirty="0"/>
              <a:t> </a:t>
            </a:r>
            <a:r>
              <a:rPr lang="en-US" altLang="zh-CN" b="0"/>
              <a:t>and </a:t>
            </a:r>
            <a:r>
              <a:rPr lang="en-US" altLang="zh-CN" b="0" smtClean="0">
                <a:solidFill>
                  <a:schemeClr val="tx2"/>
                </a:solidFill>
              </a:rPr>
              <a:t>includes:</a:t>
            </a:r>
            <a:endParaRPr lang="en-US" altLang="zh-CN" b="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smtClean="0"/>
              <a:t>support </a:t>
            </a:r>
            <a:r>
              <a:rPr lang="en-US" altLang="zh-CN" sz="1800" dirty="0"/>
              <a:t>of </a:t>
            </a:r>
            <a:r>
              <a:rPr lang="en-US" altLang="zh-CN" sz="1800"/>
              <a:t>SBP </a:t>
            </a:r>
            <a:r>
              <a:rPr lang="en-US" altLang="zh-CN" sz="1800" smtClean="0"/>
              <a:t>procedure</a:t>
            </a:r>
            <a:endParaRPr lang="en-US" altLang="zh-CN" sz="1800" dirty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600" smtClean="0"/>
              <a:t>Note: Support </a:t>
            </a:r>
            <a:r>
              <a:rPr lang="en-US" altLang="zh-CN" sz="1600" dirty="0"/>
              <a:t>of </a:t>
            </a:r>
            <a:r>
              <a:rPr lang="en-US" altLang="zh-CN" sz="1600"/>
              <a:t>SBP procedure </a:t>
            </a:r>
            <a:r>
              <a:rPr lang="en-US" altLang="zh-CN" sz="1600" smtClean="0"/>
              <a:t>for a non-AP </a:t>
            </a:r>
            <a:r>
              <a:rPr lang="en-US" altLang="zh-CN" sz="1600"/>
              <a:t>STA </a:t>
            </a:r>
            <a:r>
              <a:rPr lang="en-US" altLang="zh-CN" sz="1600" smtClean="0"/>
              <a:t>means the non-AP STA supports SBP </a:t>
            </a:r>
            <a:r>
              <a:rPr lang="en-US" altLang="zh-CN" sz="1600"/>
              <a:t>requester role </a:t>
            </a:r>
            <a:endParaRPr lang="en-US" altLang="zh-CN" sz="1600" dirty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600"/>
              <a:t>Note: Support of SBP procedure </a:t>
            </a:r>
            <a:r>
              <a:rPr lang="en-US" altLang="zh-CN" sz="1600" smtClean="0"/>
              <a:t>for an AP means </a:t>
            </a:r>
            <a:r>
              <a:rPr lang="en-US" altLang="zh-CN" sz="1600"/>
              <a:t>the </a:t>
            </a:r>
            <a:r>
              <a:rPr lang="en-US" altLang="zh-CN" sz="1600" smtClean="0"/>
              <a:t>AP supports </a:t>
            </a:r>
            <a:r>
              <a:rPr lang="en-US" altLang="zh-CN" sz="1600"/>
              <a:t>SBP responder </a:t>
            </a:r>
            <a:r>
              <a:rPr lang="en-US" altLang="zh-CN" sz="1600" smtClean="0"/>
              <a:t>role </a:t>
            </a:r>
            <a:endParaRPr lang="en-US" altLang="zh-CN" sz="160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smtClean="0"/>
              <a:t>support </a:t>
            </a:r>
            <a:r>
              <a:rPr lang="en-US" altLang="zh-CN" sz="1800"/>
              <a:t>of </a:t>
            </a:r>
            <a:r>
              <a:rPr lang="en-US" altLang="zh-CN" sz="1800" smtClean="0"/>
              <a:t>TB measurement procedure</a:t>
            </a:r>
            <a:endParaRPr lang="en-US" altLang="zh-CN" sz="18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dirty="0"/>
              <a:t>support </a:t>
            </a:r>
            <a:r>
              <a:rPr lang="en-US" altLang="zh-CN" sz="1800"/>
              <a:t>of non-TB measurement </a:t>
            </a:r>
            <a:r>
              <a:rPr lang="en-US" altLang="zh-CN" sz="1800" smtClean="0"/>
              <a:t>procedure</a:t>
            </a:r>
            <a:endParaRPr lang="en-US" altLang="zh-CN" sz="1600" smtClean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b="0" smtClean="0"/>
              <a:t>Other sensing capabilities in Extended Capabilities element are TBD. </a:t>
            </a:r>
          </a:p>
          <a:p>
            <a:pPr marL="0" indent="0" algn="just">
              <a:buNone/>
            </a:pPr>
            <a:endParaRPr lang="en-US" altLang="zh-CN" sz="1800" dirty="0">
              <a:solidFill>
                <a:srgbClr val="FF0000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1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dirty="0"/>
              <a:t>Discussion</a:t>
            </a:r>
            <a:r>
              <a:rPr lang="en-US" altLang="zh-CN"/>
              <a:t>: </a:t>
            </a:r>
            <a:r>
              <a:rPr lang="en-US" altLang="zh-CN" smtClean="0">
                <a:solidFill>
                  <a:schemeClr val="tx1"/>
                </a:solidFill>
              </a:rPr>
              <a:t>Detailed Sensing Capabilities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4953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smtClean="0"/>
              <a:t>Detailed sensing capabilities are </a:t>
            </a:r>
            <a:r>
              <a:rPr lang="en-US" altLang="zh-CN" sz="2000" b="0" dirty="0"/>
              <a:t>carried in </a:t>
            </a:r>
            <a:r>
              <a:rPr lang="en-US" altLang="zh-CN" sz="2000" dirty="0"/>
              <a:t>Sensing Capabilities element </a:t>
            </a:r>
            <a:r>
              <a:rPr lang="en-US" altLang="zh-CN" sz="2000" b="0"/>
              <a:t>and </a:t>
            </a:r>
            <a:r>
              <a:rPr lang="en-US" altLang="zh-CN" sz="2000" b="0" smtClean="0">
                <a:solidFill>
                  <a:schemeClr val="tx2"/>
                </a:solidFill>
              </a:rPr>
              <a:t>includes:</a:t>
            </a:r>
            <a:endParaRPr lang="en-US" altLang="zh-CN" sz="2000" b="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strike="sngStrike" dirty="0"/>
              <a:t>sensing measurement result types supported, e.g., </a:t>
            </a:r>
            <a:r>
              <a:rPr lang="en-US" altLang="zh-CN" sz="1600" strike="sngStrike" dirty="0">
                <a:solidFill>
                  <a:srgbClr val="FF0000"/>
                </a:solidFill>
              </a:rPr>
              <a:t>CSI</a:t>
            </a:r>
            <a:r>
              <a:rPr lang="en-US" altLang="zh-CN" sz="1600" strike="sngStrike">
                <a:solidFill>
                  <a:srgbClr val="FF0000"/>
                </a:solidFill>
              </a:rPr>
              <a:t>, </a:t>
            </a:r>
            <a:r>
              <a:rPr lang="en-US" altLang="zh-CN" sz="1600" strike="sngStrike" smtClean="0">
                <a:solidFill>
                  <a:srgbClr val="FF0000"/>
                </a:solidFill>
              </a:rPr>
              <a:t>TCIR</a:t>
            </a:r>
            <a:endParaRPr lang="en-US" altLang="zh-CN" sz="1600" strike="sngStrike" dirty="0">
              <a:solidFill>
                <a:srgbClr val="FF000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receiver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transmitter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initiator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smtClean="0"/>
              <a:t>support of sensing responder role (</a:t>
            </a:r>
            <a:r>
              <a:rPr lang="en-US" altLang="zh-CN" sz="1600" i="1" smtClean="0"/>
              <a:t>Note to editor: replace it with its sub-bullets</a:t>
            </a:r>
            <a:r>
              <a:rPr lang="en-US" altLang="zh-CN" sz="1600" smtClean="0"/>
              <a:t>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smtClean="0"/>
              <a:t>support of TB sensing responder role (for non-AP STA only)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smtClean="0"/>
              <a:t>support of non-TB sensing responder role (whether it’s for AP only is TBD)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smtClean="0"/>
              <a:t>support </a:t>
            </a:r>
            <a:r>
              <a:rPr lang="en-US" altLang="zh-CN" sz="1600" dirty="0"/>
              <a:t>of threshold based sensing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aggregated reporting (</a:t>
            </a:r>
            <a:r>
              <a:rPr lang="en-US" altLang="zh-CN" sz="1600" i="1" dirty="0"/>
              <a:t>Note to editor: replace it with its sub-bullets</a:t>
            </a:r>
            <a:r>
              <a:rPr lang="en-US" altLang="zh-CN" sz="1600" dirty="0"/>
              <a:t>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aggregated reporting as </a:t>
            </a:r>
            <a:r>
              <a:rPr lang="en-US" altLang="zh-CN" sz="1400"/>
              <a:t>a </a:t>
            </a:r>
            <a:r>
              <a:rPr lang="en-US" altLang="zh-CN" sz="1400" smtClean="0"/>
              <a:t>sensing initiator</a:t>
            </a:r>
            <a:endParaRPr lang="en-US" altLang="zh-CN" sz="1400" dirty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aggregated reporting as </a:t>
            </a:r>
            <a:r>
              <a:rPr lang="en-US" altLang="zh-CN" sz="1400"/>
              <a:t>a </a:t>
            </a:r>
            <a:r>
              <a:rPr lang="en-US" altLang="zh-CN" sz="1400" smtClean="0"/>
              <a:t>sensing receiver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smtClean="0">
                <a:solidFill>
                  <a:srgbClr val="FF0000"/>
                </a:solidFill>
              </a:rPr>
              <a:t>Note: refer to motion 34 for the exact meaning of these two capabilities.</a:t>
            </a:r>
            <a:endParaRPr lang="en-US" altLang="zh-CN" sz="1400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/>
              <a:t>Other </a:t>
            </a:r>
            <a:r>
              <a:rPr lang="en-US" altLang="zh-CN" sz="2000" b="0" smtClean="0"/>
              <a:t>capabilities in </a:t>
            </a:r>
            <a:r>
              <a:rPr lang="en-US" altLang="zh-CN" sz="2000" b="0"/>
              <a:t>Sensing Capabilities element </a:t>
            </a:r>
            <a:r>
              <a:rPr lang="en-US" altLang="zh-CN" sz="2000" b="0" smtClean="0"/>
              <a:t>are </a:t>
            </a:r>
            <a:r>
              <a:rPr lang="en-US" altLang="zh-CN" sz="2000" b="0" dirty="0"/>
              <a:t>TBD. </a:t>
            </a:r>
          </a:p>
          <a:p>
            <a:pPr marL="0" indent="0" algn="just">
              <a:buNone/>
            </a:pPr>
            <a:endParaRPr lang="en-US" altLang="zh-CN" sz="1600" dirty="0">
              <a:solidFill>
                <a:srgbClr val="FF0000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3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smtClean="0"/>
              <a:t>Option 1 for sensing discovery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04901"/>
            <a:ext cx="8305800" cy="1143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/>
              <a:t>An unified procedure for associated STA or unassociated STA.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/>
              <a:t>An non-AP STA</a:t>
            </a:r>
            <a:r>
              <a:rPr lang="en-US" altLang="zh-CN" sz="1800" b="0"/>
              <a:t>, which </a:t>
            </a:r>
            <a:r>
              <a:rPr lang="en-US" altLang="zh-CN" sz="1800" b="0" smtClean="0"/>
              <a:t>intends </a:t>
            </a:r>
            <a:r>
              <a:rPr lang="en-US" altLang="zh-CN" sz="1800" b="0"/>
              <a:t>to </a:t>
            </a:r>
            <a:r>
              <a:rPr lang="en-US" altLang="zh-CN" sz="1800" b="0" smtClean="0"/>
              <a:t>initiate or join a sensing procedure, </a:t>
            </a:r>
            <a:r>
              <a:rPr lang="en-US" altLang="zh-CN" sz="1800" b="0" smtClean="0">
                <a:solidFill>
                  <a:srgbClr val="FF0000"/>
                </a:solidFill>
              </a:rPr>
              <a:t>shall</a:t>
            </a:r>
            <a:r>
              <a:rPr lang="en-US" altLang="zh-CN" sz="1800" b="0" smtClean="0"/>
              <a:t> peform a detailed sensing capability exchange, after </a:t>
            </a:r>
            <a:r>
              <a:rPr lang="en-US" altLang="zh-CN" sz="1800" b="0"/>
              <a:t>PASN </a:t>
            </a:r>
            <a:r>
              <a:rPr lang="en-US" altLang="zh-CN" sz="1800" b="0" smtClean="0"/>
              <a:t>or 4-way HS.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/>
              <a:t>Beacon and Probe Response </a:t>
            </a:r>
            <a:r>
              <a:rPr lang="en-US" altLang="zh-CN" sz="1800" b="0" smtClean="0">
                <a:solidFill>
                  <a:srgbClr val="FF0000"/>
                </a:solidFill>
              </a:rPr>
              <a:t>shall</a:t>
            </a:r>
            <a:r>
              <a:rPr lang="en-US" altLang="zh-CN" sz="1800" b="0" smtClean="0"/>
              <a:t> carry the essential sensing capabilities of the AP.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/>
              <a:t>Probe Request/Response and Association Request/Response </a:t>
            </a:r>
            <a:r>
              <a:rPr lang="en-US" altLang="zh-CN" sz="1800" b="0" smtClean="0">
                <a:solidFill>
                  <a:srgbClr val="FF0000"/>
                </a:solidFill>
              </a:rPr>
              <a:t>may</a:t>
            </a:r>
            <a:r>
              <a:rPr lang="en-US" altLang="zh-CN" sz="1800" b="0" smtClean="0"/>
              <a:t> also carry the detailed sensing capabilities of a STA. (</a:t>
            </a:r>
            <a:r>
              <a:rPr lang="en-US" altLang="zh-CN" sz="1800" b="0" smtClean="0">
                <a:solidFill>
                  <a:srgbClr val="FF0000"/>
                </a:solidFill>
              </a:rPr>
              <a:t>TBD</a:t>
            </a:r>
            <a:r>
              <a:rPr lang="en-US" altLang="zh-CN" sz="1800" b="0" smtClean="0"/>
              <a:t>)</a:t>
            </a:r>
            <a:endParaRPr lang="en-US" altLang="zh-CN" sz="1800" b="0"/>
          </a:p>
          <a:p>
            <a:pPr marL="0" indent="0" algn="just">
              <a:buNone/>
            </a:pPr>
            <a:endParaRPr lang="en-US" altLang="zh-CN" sz="1600" dirty="0">
              <a:solidFill>
                <a:srgbClr val="FF0000"/>
              </a:solidFill>
            </a:endParaRPr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6505469"/>
              </p:ext>
            </p:extLst>
          </p:nvPr>
        </p:nvGraphicFramePr>
        <p:xfrm>
          <a:off x="685800" y="2971800"/>
          <a:ext cx="5562600" cy="3769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0" name="Visio" r:id="rId3" imgW="8512719" imgH="5769458" progId="Visio.Drawing.15">
                  <p:embed/>
                </p:oleObj>
              </mc:Choice>
              <mc:Fallback>
                <p:oleObj name="Visio" r:id="rId3" imgW="8512719" imgH="5769458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2971800"/>
                        <a:ext cx="5562600" cy="37699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19800" y="3886200"/>
            <a:ext cx="2819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1600" smtClean="0"/>
              <a:t>‘</a:t>
            </a:r>
            <a:r>
              <a:rPr lang="en-US" altLang="zh-CN" sz="1600" smtClean="0">
                <a:solidFill>
                  <a:srgbClr val="FF0000"/>
                </a:solidFill>
              </a:rPr>
              <a:t>Invitation </a:t>
            </a:r>
            <a:r>
              <a:rPr lang="en-US" altLang="zh-CN" sz="1600">
                <a:solidFill>
                  <a:srgbClr val="FF0000"/>
                </a:solidFill>
              </a:rPr>
              <a:t>of </a:t>
            </a:r>
            <a:r>
              <a:rPr lang="en-US" altLang="zh-CN" sz="1600" smtClean="0">
                <a:solidFill>
                  <a:srgbClr val="FF0000"/>
                </a:solidFill>
              </a:rPr>
              <a:t>Responder</a:t>
            </a:r>
            <a:r>
              <a:rPr lang="en-US" altLang="zh-CN" sz="1600" smtClean="0">
                <a:solidFill>
                  <a:srgbClr val="000000"/>
                </a:solidFill>
              </a:rPr>
              <a:t>’: </a:t>
            </a:r>
            <a:r>
              <a:rPr lang="en-US" altLang="zh-CN" sz="1600" b="0" smtClean="0">
                <a:solidFill>
                  <a:srgbClr val="000000"/>
                </a:solidFill>
              </a:rPr>
              <a:t>i</a:t>
            </a:r>
            <a:r>
              <a:rPr lang="en-US" sz="1600" b="0" smtClean="0"/>
              <a:t>ndicates </a:t>
            </a:r>
            <a:r>
              <a:rPr lang="en-US" sz="1600" b="0"/>
              <a:t>whether </a:t>
            </a:r>
            <a:r>
              <a:rPr lang="en-US" sz="1600" b="0" smtClean="0"/>
              <a:t>to </a:t>
            </a:r>
            <a:r>
              <a:rPr lang="en-US" sz="1600" b="0">
                <a:solidFill>
                  <a:srgbClr val="000000"/>
                </a:solidFill>
              </a:rPr>
              <a:t>i</a:t>
            </a:r>
            <a:r>
              <a:rPr lang="en-US" altLang="zh-CN" sz="1600" b="0">
                <a:solidFill>
                  <a:srgbClr val="000000"/>
                </a:solidFill>
              </a:rPr>
              <a:t>nvite an intended STA to join a sensing measurement as a sensing </a:t>
            </a:r>
            <a:r>
              <a:rPr lang="en-US" altLang="zh-CN" sz="1600" b="0" smtClean="0">
                <a:solidFill>
                  <a:srgbClr val="000000"/>
                </a:solidFill>
              </a:rPr>
              <a:t>responder, so the unassociated STA may stand by and wait for a predefined </a:t>
            </a:r>
            <a:r>
              <a:rPr lang="en-US" altLang="zh-CN" sz="1600" b="0" kern="0" smtClean="0"/>
              <a:t>timeout T1.</a:t>
            </a:r>
          </a:p>
        </p:txBody>
      </p:sp>
    </p:spTree>
    <p:extLst>
      <p:ext uri="{BB962C8B-B14F-4D97-AF65-F5344CB8AC3E}">
        <p14:creationId xmlns:p14="http://schemas.microsoft.com/office/powerpoint/2010/main" val="44743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8153400" cy="762000"/>
          </a:xfrm>
        </p:spPr>
        <p:txBody>
          <a:bodyPr/>
          <a:lstStyle/>
          <a:p>
            <a:r>
              <a:rPr lang="en-US" altLang="zh-CN"/>
              <a:t>Option </a:t>
            </a:r>
            <a:r>
              <a:rPr lang="en-US" altLang="zh-CN" smtClean="0"/>
              <a:t>2 for unassociated STA as responder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1524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Since an </a:t>
            </a:r>
            <a:r>
              <a:rPr lang="en-US" altLang="zh-CN" sz="1600" b="0"/>
              <a:t>unassociated STA has no idea of whether the AP needs </a:t>
            </a:r>
            <a:r>
              <a:rPr lang="en-US" altLang="zh-CN" sz="1600" b="0" smtClean="0"/>
              <a:t>it</a:t>
            </a:r>
            <a:r>
              <a:rPr lang="en-US" altLang="zh-CN" sz="1600" b="0" smtClean="0">
                <a:solidFill>
                  <a:schemeClr val="tx2"/>
                </a:solidFill>
              </a:rPr>
              <a:t>, </a:t>
            </a:r>
            <a:r>
              <a:rPr lang="en-US" sz="1600" smtClean="0"/>
              <a:t>Unicast </a:t>
            </a:r>
            <a:r>
              <a:rPr lang="en-US" sz="1600"/>
              <a:t>Probe Response </a:t>
            </a:r>
            <a:r>
              <a:rPr lang="en-US" sz="1600" b="0"/>
              <a:t>frame </a:t>
            </a:r>
            <a:r>
              <a:rPr lang="en-US" sz="1600" b="0" smtClean="0"/>
              <a:t>shall carry an </a:t>
            </a:r>
            <a:r>
              <a:rPr lang="en-US" sz="1600" smtClean="0"/>
              <a:t>‘</a:t>
            </a:r>
            <a:r>
              <a:rPr lang="en-US" altLang="zh-CN" sz="1600" smtClean="0">
                <a:solidFill>
                  <a:srgbClr val="000000"/>
                </a:solidFill>
              </a:rPr>
              <a:t>Invitation </a:t>
            </a:r>
            <a:r>
              <a:rPr lang="en-US" altLang="zh-CN" sz="1600">
                <a:solidFill>
                  <a:srgbClr val="000000"/>
                </a:solidFill>
              </a:rPr>
              <a:t>of </a:t>
            </a:r>
            <a:r>
              <a:rPr lang="en-US" altLang="zh-CN" sz="1600" smtClean="0">
                <a:solidFill>
                  <a:srgbClr val="000000"/>
                </a:solidFill>
              </a:rPr>
              <a:t>Responder’ </a:t>
            </a:r>
            <a:r>
              <a:rPr lang="en-US" altLang="zh-CN" sz="1600" b="0" smtClean="0">
                <a:solidFill>
                  <a:srgbClr val="000000"/>
                </a:solidFill>
              </a:rPr>
              <a:t>bit</a:t>
            </a:r>
            <a:r>
              <a:rPr lang="en-US" altLang="zh-CN" sz="1600" smtClean="0">
                <a:solidFill>
                  <a:srgbClr val="000000"/>
                </a:solidFill>
              </a:rPr>
              <a:t>, </a:t>
            </a:r>
            <a:r>
              <a:rPr lang="en-US" altLang="zh-CN" sz="1600" b="0">
                <a:solidFill>
                  <a:srgbClr val="000000"/>
                </a:solidFill>
              </a:rPr>
              <a:t>which i</a:t>
            </a:r>
            <a:r>
              <a:rPr lang="en-US" sz="1600" b="0"/>
              <a:t>ndicates whether </a:t>
            </a:r>
            <a:r>
              <a:rPr lang="en-US" sz="1600" b="0" smtClean="0"/>
              <a:t>to </a:t>
            </a:r>
            <a:r>
              <a:rPr lang="en-US" sz="1600" b="0">
                <a:solidFill>
                  <a:srgbClr val="000000"/>
                </a:solidFill>
              </a:rPr>
              <a:t>i</a:t>
            </a:r>
            <a:r>
              <a:rPr lang="en-US" altLang="zh-CN" sz="1600" b="0">
                <a:solidFill>
                  <a:srgbClr val="000000"/>
                </a:solidFill>
              </a:rPr>
              <a:t>nvite </a:t>
            </a:r>
            <a:r>
              <a:rPr lang="en-US" altLang="zh-CN" sz="1600" b="0" smtClean="0">
                <a:solidFill>
                  <a:srgbClr val="000000"/>
                </a:solidFill>
              </a:rPr>
              <a:t>the intended </a:t>
            </a:r>
            <a:r>
              <a:rPr lang="en-US" altLang="zh-CN" sz="1600" b="0">
                <a:solidFill>
                  <a:srgbClr val="000000"/>
                </a:solidFill>
              </a:rPr>
              <a:t>STA to join a sensing measurement as a sensing </a:t>
            </a:r>
            <a:r>
              <a:rPr lang="en-US" altLang="zh-CN" sz="1600" b="0" smtClean="0">
                <a:solidFill>
                  <a:srgbClr val="000000"/>
                </a:solidFill>
              </a:rPr>
              <a:t>responder.</a:t>
            </a:r>
            <a:endParaRPr lang="en-US" altLang="zh-CN" sz="1600" b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smtClean="0"/>
              <a:t>A Responder Information Notify (denoted as </a:t>
            </a:r>
            <a:r>
              <a:rPr lang="en-US" altLang="zh-CN" sz="1600" smtClean="0"/>
              <a:t>RIN</a:t>
            </a:r>
            <a:r>
              <a:rPr lang="en-US" altLang="zh-CN" sz="1600" b="0" smtClean="0"/>
              <a:t>) frame carrying the detailed sensing capabilities of the unassociated STA is sent to trigger the AP to send MS Request.</a:t>
            </a:r>
            <a:endParaRPr lang="en-US" altLang="zh-CN" sz="1600" b="0" dirty="0"/>
          </a:p>
          <a:p>
            <a:pPr marL="0" indent="0" algn="just">
              <a:buNone/>
            </a:pPr>
            <a:endParaRPr lang="en-US" altLang="zh-CN" sz="1200" dirty="0">
              <a:solidFill>
                <a:srgbClr val="FF0000"/>
              </a:solidFill>
            </a:endParaRPr>
          </a:p>
        </p:txBody>
      </p:sp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5867400" y="3009106"/>
            <a:ext cx="3048000" cy="3316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smtClean="0"/>
              <a:t>Note: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600" kern="0" smtClean="0"/>
              <a:t>T</a:t>
            </a:r>
            <a:r>
              <a:rPr lang="en-US" altLang="zh-CN" sz="1600" b="0" kern="0" smtClean="0"/>
              <a:t>his RIN frame is required </a:t>
            </a:r>
            <a:r>
              <a:rPr lang="en-US" altLang="zh-CN" sz="1600" b="0" kern="0" smtClean="0">
                <a:solidFill>
                  <a:srgbClr val="FF0000"/>
                </a:solidFill>
              </a:rPr>
              <a:t>only if </a:t>
            </a:r>
            <a:r>
              <a:rPr lang="en-US" altLang="zh-CN" sz="1600" b="0" kern="0" smtClean="0"/>
              <a:t>the unassociated STA is capable and intends to participate as a sensing responder.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1600" b="0" kern="0" smtClean="0"/>
              <a:t>T1 is the timeout for AP to initiate the MS Request, which indicates how long the STA will stand by.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769111"/>
              </p:ext>
            </p:extLst>
          </p:nvPr>
        </p:nvGraphicFramePr>
        <p:xfrm>
          <a:off x="465151" y="2785912"/>
          <a:ext cx="5334000" cy="3636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7" name="Visio" r:id="rId3" imgW="8518073" imgH="5807587" progId="Visio.Drawing.15">
                  <p:embed/>
                </p:oleObj>
              </mc:Choice>
              <mc:Fallback>
                <p:oleObj name="Visio" r:id="rId3" imgW="8518073" imgH="5807587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5151" y="2785912"/>
                        <a:ext cx="5334000" cy="36361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100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8153400" cy="762000"/>
          </a:xfrm>
        </p:spPr>
        <p:txBody>
          <a:bodyPr/>
          <a:lstStyle/>
          <a:p>
            <a:r>
              <a:rPr lang="en-US" altLang="zh-CN"/>
              <a:t>Option </a:t>
            </a:r>
            <a:r>
              <a:rPr lang="en-US" altLang="zh-CN" smtClean="0"/>
              <a:t>2 for unassociated STA as initiator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1295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An unassociated </a:t>
            </a:r>
            <a:r>
              <a:rPr lang="en-US" altLang="zh-CN" sz="1800" b="0" smtClean="0"/>
              <a:t>STA, which intends to initiate a measurement setup, gets the detailed sensing capabilities of the responder in Beacon and/or Probe Response</a:t>
            </a:r>
            <a:r>
              <a:rPr lang="en-US" altLang="zh-CN" sz="1800" b="0" smtClean="0">
                <a:solidFill>
                  <a:schemeClr val="tx2"/>
                </a:solidFill>
              </a:rPr>
              <a:t>.</a:t>
            </a:r>
            <a:endParaRPr lang="en-US" altLang="zh-CN" sz="1800" b="0" dirty="0"/>
          </a:p>
          <a:p>
            <a:pPr marL="0" indent="0" algn="just">
              <a:buNone/>
            </a:pPr>
            <a:endParaRPr lang="en-US" altLang="zh-CN" sz="1600" dirty="0">
              <a:solidFill>
                <a:srgbClr val="FF0000"/>
              </a:solidFill>
            </a:endParaRPr>
          </a:p>
        </p:txBody>
      </p:sp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5643562" y="4133155"/>
            <a:ext cx="3048000" cy="1157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smtClean="0"/>
              <a:t>Note: </a:t>
            </a:r>
            <a:r>
              <a:rPr lang="en-US" altLang="zh-CN" sz="1600" b="0" kern="0" smtClean="0"/>
              <a:t>The RIN frame is not required in this case.</a:t>
            </a: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785797"/>
              </p:ext>
            </p:extLst>
          </p:nvPr>
        </p:nvGraphicFramePr>
        <p:xfrm>
          <a:off x="533400" y="1915737"/>
          <a:ext cx="5765800" cy="3827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4" name="Visio" r:id="rId3" imgW="8746711" imgH="5807587" progId="Visio.Drawing.15">
                  <p:embed/>
                </p:oleObj>
              </mc:Choice>
              <mc:Fallback>
                <p:oleObj name="Visio" r:id="rId3" imgW="8746711" imgH="5807587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915737"/>
                        <a:ext cx="5765800" cy="38278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9600" y="5638801"/>
            <a:ext cx="8305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altLang="zh-CN" sz="1800" b="0" kern="0" smtClean="0">
                <a:solidFill>
                  <a:srgbClr val="FF0000"/>
                </a:solidFill>
              </a:rPr>
              <a:t>Note</a:t>
            </a:r>
            <a:r>
              <a:rPr lang="en-US" altLang="zh-CN" sz="1800" b="0" kern="0" smtClean="0"/>
              <a:t>: </a:t>
            </a:r>
            <a:r>
              <a:rPr lang="en-US" altLang="zh-CN" sz="1600" b="0" kern="0" smtClean="0"/>
              <a:t>It’s straightforwat that an associated STA </a:t>
            </a:r>
            <a:r>
              <a:rPr lang="en-US" sz="1600" b="0" smtClean="0"/>
              <a:t>exchanges sensing capability </a:t>
            </a:r>
            <a:r>
              <a:rPr lang="en-US" sz="1600" b="0"/>
              <a:t>information with AP using Associate </a:t>
            </a:r>
            <a:r>
              <a:rPr lang="en-US" sz="1600" b="0" smtClean="0"/>
              <a:t>Request/Response in this option, no much to discuss.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22543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8701</TotalTime>
  <Words>1649</Words>
  <Application>Microsoft Office PowerPoint</Application>
  <PresentationFormat>全屏显示(4:3)</PresentationFormat>
  <Paragraphs>182</Paragraphs>
  <Slides>18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7" baseType="lpstr">
      <vt:lpstr>맑은 고딕</vt:lpstr>
      <vt:lpstr>맑은 고딕</vt:lpstr>
      <vt:lpstr>MS PGothic</vt:lpstr>
      <vt:lpstr>Arial</vt:lpstr>
      <vt:lpstr>Courier New</vt:lpstr>
      <vt:lpstr>Times New Roman</vt:lpstr>
      <vt:lpstr>Wingdings</vt:lpstr>
      <vt:lpstr>802-11-Submission</vt:lpstr>
      <vt:lpstr>Visio</vt:lpstr>
      <vt:lpstr>Discussion on Session Setup</vt:lpstr>
      <vt:lpstr>Introduction</vt:lpstr>
      <vt:lpstr>Overview and focus</vt:lpstr>
      <vt:lpstr>Abstract</vt:lpstr>
      <vt:lpstr>Discussion: Essential Sensing Capabilities</vt:lpstr>
      <vt:lpstr>Discussion: Detailed Sensing Capabilities</vt:lpstr>
      <vt:lpstr>Option 1 for sensing discovery</vt:lpstr>
      <vt:lpstr>Option 2 for unassociated STA as responder</vt:lpstr>
      <vt:lpstr>Option 2 for unassociated STA as initiator</vt:lpstr>
      <vt:lpstr>Discussion: Sensing Session</vt:lpstr>
      <vt:lpstr>Proposal: modified SFD text</vt:lpstr>
      <vt:lpstr>Proposal: AID/UID assignment </vt:lpstr>
      <vt:lpstr>SP 1</vt:lpstr>
      <vt:lpstr>SP 2</vt:lpstr>
      <vt:lpstr>SP 3</vt:lpstr>
      <vt:lpstr>SP 4</vt:lpstr>
      <vt:lpstr>Reference</vt:lpstr>
      <vt:lpstr>Backup: capability exchange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4780</cp:revision>
  <cp:lastPrinted>2014-11-04T15:04:00Z</cp:lastPrinted>
  <dcterms:created xsi:type="dcterms:W3CDTF">2007-04-17T18:10:00Z</dcterms:created>
  <dcterms:modified xsi:type="dcterms:W3CDTF">2022-03-01T02:24:35Z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