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611" r:id="rId3"/>
    <p:sldId id="644" r:id="rId4"/>
    <p:sldId id="619" r:id="rId5"/>
    <p:sldId id="633" r:id="rId6"/>
    <p:sldId id="647" r:id="rId7"/>
    <p:sldId id="634" r:id="rId8"/>
    <p:sldId id="646" r:id="rId9"/>
    <p:sldId id="651" r:id="rId10"/>
    <p:sldId id="653" r:id="rId11"/>
    <p:sldId id="654" r:id="rId12"/>
    <p:sldId id="636" r:id="rId13"/>
    <p:sldId id="638" r:id="rId14"/>
    <p:sldId id="645" r:id="rId15"/>
    <p:sldId id="643" r:id="rId16"/>
    <p:sldId id="650" r:id="rId17"/>
    <p:sldId id="652" r:id="rId18"/>
    <p:sldId id="312" r:id="rId19"/>
    <p:sldId id="648" r:id="rId2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6600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>
      <p:cViewPr varScale="1">
        <p:scale>
          <a:sx n="83" d="100"/>
          <a:sy n="83" d="100"/>
        </p:scale>
        <p:origin x="1212" y="52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04" y="-132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56247" y="8982075"/>
            <a:ext cx="1462003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Chaoming Luo (OPPO)</a:t>
            </a:r>
          </a:p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729311" y="8983147"/>
            <a:ext cx="1461939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660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583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</a:t>
            </a:r>
            <a:r>
              <a:rPr lang="en-US" altLang="en-US" sz="1800" b="1"/>
              <a:t>IEEE 802.11-21/1934r1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zh-CN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Nov</a:t>
            </a:r>
            <a:r>
              <a:rPr lang="en-US" altLang="zh-CN" sz="1800" b="1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 </a:t>
            </a:r>
            <a:r>
              <a:rPr lang="en-US" altLang="en-US" sz="1800" b="1"/>
              <a:t>2021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4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5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6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package" Target="../embeddings/Microsoft_Visio___1.vsdx"/><Relationship Id="rId7" Type="http://schemas.openxmlformats.org/officeDocument/2006/relationships/package" Target="../embeddings/Microsoft_Visio___3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Visio___2.vsdx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Discussion on Session Setup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</a:t>
            </a:r>
            <a:r>
              <a:rPr lang="en-US" altLang="en-US" sz="2000">
                <a:cs typeface="Arial" panose="020B0604020202020204" pitchFamily="34" charset="0"/>
              </a:rPr>
              <a:t>:</a:t>
            </a:r>
            <a:r>
              <a:rPr lang="en-US" altLang="en-US" sz="2000" b="0">
                <a:cs typeface="Arial" panose="020B0604020202020204" pitchFamily="34" charset="0"/>
              </a:rPr>
              <a:t> 2021-11-29</a:t>
            </a:r>
            <a:endParaRPr lang="en-US" altLang="en-US" sz="2000" b="0" dirty="0">
              <a:cs typeface="Arial" panose="020B0604020202020204" pitchFamily="34" charset="0"/>
            </a:endParaRP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>
                <a:sym typeface="+mn-ea"/>
              </a:rPr>
              <a:t>Chaoming Luo </a:t>
            </a:r>
            <a:r>
              <a:rPr lang="en-US" altLang="ko-KR" dirty="0">
                <a:sym typeface="+mn-ea"/>
              </a:rPr>
              <a:t>(OPPO)</a:t>
            </a:r>
            <a:endParaRPr lang="zh-CN" altLang="en-US"/>
          </a:p>
        </p:txBody>
      </p:sp>
      <p:graphicFrame>
        <p:nvGraphicFramePr>
          <p:cNvPr id="3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368875"/>
              </p:ext>
            </p:extLst>
          </p:nvPr>
        </p:nvGraphicFramePr>
        <p:xfrm>
          <a:off x="685800" y="2880360"/>
          <a:ext cx="7858124" cy="14630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4833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altLang="en-US" sz="1800" b="0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luochaoming@oppo.com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Lei Huang</a:t>
                      </a:r>
                      <a:endParaRPr lang="ko-KR" altLang="en-US" sz="1800" b="0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altLang="en-US" sz="1800" b="0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32413"/>
          </a:xfrm>
        </p:spPr>
        <p:txBody>
          <a:bodyPr/>
          <a:lstStyle/>
          <a:p>
            <a:r>
              <a:rPr lang="en-US"/>
              <a:t> </a:t>
            </a:r>
            <a:r>
              <a:rPr lang="en-US" altLang="zh-CN"/>
              <a:t>Discussion: </a:t>
            </a:r>
            <a:r>
              <a:rPr lang="en-US" altLang="zh-CN" smtClean="0"/>
              <a:t>Example 1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10</a:t>
            </a:fld>
            <a:endParaRPr lang="en-US" altLang="en-US"/>
          </a:p>
        </p:txBody>
      </p:sp>
      <p:sp>
        <p:nvSpPr>
          <p:cNvPr id="9" name="内容占位符 5"/>
          <p:cNvSpPr>
            <a:spLocks noGrp="1"/>
          </p:cNvSpPr>
          <p:nvPr>
            <p:ph idx="1"/>
          </p:nvPr>
        </p:nvSpPr>
        <p:spPr>
          <a:xfrm>
            <a:off x="385762" y="1143000"/>
            <a:ext cx="8448675" cy="2057400"/>
          </a:xfrm>
        </p:spPr>
        <p:txBody>
          <a:bodyPr/>
          <a:lstStyle/>
          <a:p>
            <a:r>
              <a:rPr lang="en-US" sz="1800" smtClean="0"/>
              <a:t>Example 1 – unassociated STA wants to join as a sensing responder: </a:t>
            </a:r>
          </a:p>
          <a:p>
            <a:pPr lvl="1"/>
            <a:r>
              <a:rPr lang="en-US" sz="1800" smtClean="0"/>
              <a:t>AP </a:t>
            </a:r>
            <a:r>
              <a:rPr lang="en-US" sz="1800"/>
              <a:t>invites </a:t>
            </a:r>
            <a:r>
              <a:rPr lang="en-US" sz="1800" smtClean="0"/>
              <a:t>STA2 </a:t>
            </a:r>
            <a:r>
              <a:rPr lang="en-US" sz="1800" dirty="0"/>
              <a:t>to join a sensing measurement as a sensing responder, and carries such an invitation in unicast </a:t>
            </a:r>
            <a:r>
              <a:rPr lang="en-US" sz="1800"/>
              <a:t>Probe </a:t>
            </a:r>
            <a:r>
              <a:rPr lang="en-US" sz="1800" smtClean="0"/>
              <a:t>Response;</a:t>
            </a:r>
          </a:p>
          <a:p>
            <a:pPr lvl="1"/>
            <a:r>
              <a:rPr lang="en-US" sz="1800" smtClean="0"/>
              <a:t>STA2, which does not intend to associate with the AP but wants to join as a sensing responder, stands by and optionally initiates PASN with the AP;</a:t>
            </a:r>
          </a:p>
          <a:p>
            <a:pPr lvl="1"/>
            <a:r>
              <a:rPr lang="en-US" sz="1800" smtClean="0"/>
              <a:t>The AP initiates measurement setup with STA2 within a predefined timeout. And the AP assigns UID to STA2 in the measurement setup request.</a:t>
            </a:r>
          </a:p>
          <a:p>
            <a:pPr lvl="1"/>
            <a:endParaRPr lang="en-US" sz="1400" dirty="0"/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8216229"/>
              </p:ext>
            </p:extLst>
          </p:nvPr>
        </p:nvGraphicFramePr>
        <p:xfrm>
          <a:off x="461169" y="3352800"/>
          <a:ext cx="7997031" cy="3005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8" name="Visio" r:id="rId3" imgW="9512305" imgH="3574964" progId="Visio.Drawing.15">
                  <p:embed/>
                </p:oleObj>
              </mc:Choice>
              <mc:Fallback>
                <p:oleObj name="Visio" r:id="rId3" imgW="9512305" imgH="3574964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1169" y="3352800"/>
                        <a:ext cx="7997031" cy="30051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6628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32413"/>
          </a:xfrm>
        </p:spPr>
        <p:txBody>
          <a:bodyPr/>
          <a:lstStyle/>
          <a:p>
            <a:r>
              <a:rPr lang="en-US"/>
              <a:t> </a:t>
            </a:r>
            <a:r>
              <a:rPr lang="en-US" altLang="zh-CN"/>
              <a:t>Discussion: </a:t>
            </a:r>
            <a:r>
              <a:rPr lang="en-US" altLang="zh-CN" smtClean="0"/>
              <a:t>Example 2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11</a:t>
            </a:fld>
            <a:endParaRPr lang="en-US" altLang="en-US"/>
          </a:p>
        </p:txBody>
      </p:sp>
      <p:sp>
        <p:nvSpPr>
          <p:cNvPr id="9" name="内容占位符 5"/>
          <p:cNvSpPr>
            <a:spLocks noGrp="1"/>
          </p:cNvSpPr>
          <p:nvPr>
            <p:ph idx="1"/>
          </p:nvPr>
        </p:nvSpPr>
        <p:spPr>
          <a:xfrm>
            <a:off x="385762" y="1141413"/>
            <a:ext cx="8758238" cy="2439987"/>
          </a:xfrm>
        </p:spPr>
        <p:txBody>
          <a:bodyPr/>
          <a:lstStyle/>
          <a:p>
            <a:r>
              <a:rPr lang="en-US" sz="1800" smtClean="0"/>
              <a:t>Example </a:t>
            </a:r>
            <a:r>
              <a:rPr lang="en-US" sz="1800"/>
              <a:t>2 - unassociated STA </a:t>
            </a:r>
            <a:r>
              <a:rPr lang="en-US" sz="1800" smtClean="0"/>
              <a:t>wants to </a:t>
            </a:r>
            <a:r>
              <a:rPr lang="en-US" sz="1800"/>
              <a:t>be a sensing </a:t>
            </a:r>
            <a:r>
              <a:rPr lang="en-US" sz="1800" smtClean="0"/>
              <a:t>initiator: </a:t>
            </a:r>
          </a:p>
          <a:p>
            <a:pPr lvl="1"/>
            <a:r>
              <a:rPr lang="en-US" sz="1800"/>
              <a:t>STA2, which does not intend to associate with the </a:t>
            </a:r>
            <a:r>
              <a:rPr lang="en-US" sz="1800" smtClean="0"/>
              <a:t>AP, may initiates </a:t>
            </a:r>
            <a:r>
              <a:rPr lang="en-US" sz="1800"/>
              <a:t>PASN </a:t>
            </a:r>
            <a:r>
              <a:rPr lang="en-US" sz="1800" smtClean="0"/>
              <a:t>and measurement setup with </a:t>
            </a:r>
            <a:r>
              <a:rPr lang="en-US" sz="1800"/>
              <a:t>the AP </a:t>
            </a:r>
            <a:r>
              <a:rPr lang="en-US" sz="1800" smtClean="0"/>
              <a:t>no matter the invitation </a:t>
            </a:r>
            <a:r>
              <a:rPr lang="en-US" sz="1800"/>
              <a:t>is </a:t>
            </a:r>
            <a:r>
              <a:rPr lang="en-US" sz="1800" smtClean="0"/>
              <a:t>1 or 0</a:t>
            </a:r>
            <a:r>
              <a:rPr lang="en-US" sz="1800"/>
              <a:t>, </a:t>
            </a:r>
            <a:r>
              <a:rPr lang="en-US" sz="1800" smtClean="0"/>
              <a:t>if STA2 </a:t>
            </a:r>
            <a:r>
              <a:rPr lang="en-US" sz="1800"/>
              <a:t>wants to become an initiator knowing the AP can be a </a:t>
            </a:r>
            <a:r>
              <a:rPr lang="en-US" sz="1800" smtClean="0"/>
              <a:t>responder.</a:t>
            </a:r>
          </a:p>
          <a:p>
            <a:pPr lvl="1"/>
            <a:r>
              <a:rPr lang="en-US" sz="1800"/>
              <a:t>Howerver</a:t>
            </a:r>
            <a:r>
              <a:rPr lang="en-US" sz="1800" smtClean="0"/>
              <a:t>, if </a:t>
            </a:r>
            <a:r>
              <a:rPr lang="en-US" sz="1800"/>
              <a:t>both AP and </a:t>
            </a:r>
            <a:r>
              <a:rPr lang="en-US" sz="1800" smtClean="0"/>
              <a:t>STA2 can </a:t>
            </a:r>
            <a:r>
              <a:rPr lang="en-US" sz="1800"/>
              <a:t>be </a:t>
            </a:r>
            <a:r>
              <a:rPr lang="en-US" sz="1800" smtClean="0"/>
              <a:t>initiators and responders, and </a:t>
            </a:r>
            <a:r>
              <a:rPr lang="en-US" sz="1800"/>
              <a:t>the invitation is 1, </a:t>
            </a:r>
            <a:r>
              <a:rPr lang="en-US" sz="1800" smtClean="0"/>
              <a:t> it </a:t>
            </a:r>
            <a:r>
              <a:rPr lang="en-US" sz="1800"/>
              <a:t>doesn’t matter which one starts the measurement setup request first, both exchanges should be treated as </a:t>
            </a:r>
            <a:r>
              <a:rPr lang="en-US" sz="1800" smtClean="0"/>
              <a:t>independent </a:t>
            </a:r>
            <a:r>
              <a:rPr lang="en-US" sz="1800"/>
              <a:t>measurement </a:t>
            </a:r>
            <a:r>
              <a:rPr lang="en-US" sz="1800" smtClean="0"/>
              <a:t>setup.</a:t>
            </a:r>
            <a:endParaRPr lang="en-US" sz="1400" dirty="0"/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7075656"/>
              </p:ext>
            </p:extLst>
          </p:nvPr>
        </p:nvGraphicFramePr>
        <p:xfrm>
          <a:off x="542735" y="3506787"/>
          <a:ext cx="8134729" cy="26459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37" name="Visio" r:id="rId3" imgW="9309182" imgH="3028873" progId="Visio.Drawing.15">
                  <p:embed/>
                </p:oleObj>
              </mc:Choice>
              <mc:Fallback>
                <p:oleObj name="Visio" r:id="rId3" imgW="9309182" imgH="3028873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2735" y="3506787"/>
                        <a:ext cx="8134729" cy="26459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2754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r>
              <a:rPr lang="en-US" altLang="zh-CN" dirty="0"/>
              <a:t>Discussion: </a:t>
            </a:r>
            <a:r>
              <a:rPr lang="en-US" altLang="zh-CN" dirty="0">
                <a:solidFill>
                  <a:schemeClr val="tx1"/>
                </a:solidFill>
              </a:rPr>
              <a:t>Sensing Capability Information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19200"/>
            <a:ext cx="8077200" cy="4953000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2000" b="0" dirty="0"/>
              <a:t>Sensing capability information is carried in Sensing Capabilities element </a:t>
            </a:r>
            <a:r>
              <a:rPr lang="en-US" altLang="zh-CN" sz="2000" b="0"/>
              <a:t>and </a:t>
            </a:r>
            <a:r>
              <a:rPr lang="en-US" altLang="zh-CN" sz="2000" b="0">
                <a:solidFill>
                  <a:schemeClr val="tx2"/>
                </a:solidFill>
              </a:rPr>
              <a:t>include</a:t>
            </a:r>
            <a:r>
              <a:rPr lang="en-US" altLang="zh-CN" sz="2000" b="0" dirty="0">
                <a:solidFill>
                  <a:schemeClr val="tx2"/>
                </a:solidFill>
              </a:rPr>
              <a:t>:</a:t>
            </a:r>
            <a:endParaRPr lang="en-US" altLang="zh-CN" sz="2000" b="0" dirty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dirty="0"/>
              <a:t>sensing measurement result types supported, e.g., </a:t>
            </a:r>
            <a:r>
              <a:rPr lang="en-US" altLang="zh-CN" sz="1600" dirty="0">
                <a:solidFill>
                  <a:srgbClr val="FF0000"/>
                </a:solidFill>
              </a:rPr>
              <a:t>CSI</a:t>
            </a:r>
            <a:r>
              <a:rPr lang="en-US" altLang="zh-CN" sz="1600">
                <a:solidFill>
                  <a:srgbClr val="FF0000"/>
                </a:solidFill>
              </a:rPr>
              <a:t>, </a:t>
            </a:r>
            <a:r>
              <a:rPr lang="en-US" altLang="zh-CN" sz="1600" smtClean="0">
                <a:solidFill>
                  <a:srgbClr val="FF0000"/>
                </a:solidFill>
              </a:rPr>
              <a:t>TCIR</a:t>
            </a:r>
            <a:endParaRPr lang="en-US" altLang="zh-CN" sz="1600" dirty="0">
              <a:solidFill>
                <a:srgbClr val="FF0000"/>
              </a:solidFill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dirty="0"/>
              <a:t>support of sensing receiver role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dirty="0"/>
              <a:t>support of sensing transmitter role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dirty="0"/>
              <a:t>support of sensing initiator role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dirty="0"/>
              <a:t>support of sensing responder role (</a:t>
            </a:r>
            <a:r>
              <a:rPr lang="en-US" altLang="zh-CN" sz="1600" i="1" dirty="0"/>
              <a:t>Note to editor: replace it with its sub-bullets</a:t>
            </a:r>
            <a:r>
              <a:rPr lang="en-US" altLang="zh-CN" sz="1600" dirty="0"/>
              <a:t>)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altLang="zh-CN" sz="1400" dirty="0"/>
              <a:t>support of TB sensing responder role (for non-AP STA only)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altLang="zh-CN" sz="1400" dirty="0"/>
              <a:t>support of non-TB sensing responder role (may be for AP only)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dirty="0"/>
              <a:t>support of SBP procedure (</a:t>
            </a:r>
            <a:r>
              <a:rPr lang="en-US" altLang="zh-CN" sz="1600" i="1" dirty="0"/>
              <a:t>Note to editor: replace it with its sub-bullets</a:t>
            </a:r>
            <a:r>
              <a:rPr lang="en-US" altLang="zh-CN" sz="1600" dirty="0"/>
              <a:t>)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altLang="zh-CN" sz="1400" dirty="0"/>
              <a:t>Support of SBP requester role (for non-AP STA only)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altLang="zh-CN" sz="1400" dirty="0"/>
              <a:t>Support of SBP responder role (for AP only)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dirty="0"/>
              <a:t>support of threshold based sensing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600" dirty="0"/>
              <a:t>support of aggregated reporting (</a:t>
            </a:r>
            <a:r>
              <a:rPr lang="en-US" altLang="zh-CN" sz="1600" i="1" dirty="0"/>
              <a:t>Note to editor: replace it with its sub-bullets</a:t>
            </a:r>
            <a:r>
              <a:rPr lang="en-US" altLang="zh-CN" sz="1600" dirty="0"/>
              <a:t>)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altLang="zh-CN" sz="1400" dirty="0"/>
              <a:t>support of aggregated reporting as </a:t>
            </a:r>
            <a:r>
              <a:rPr lang="en-US" altLang="zh-CN" sz="1400"/>
              <a:t>a </a:t>
            </a:r>
            <a:r>
              <a:rPr lang="en-US" altLang="zh-CN" sz="1400" smtClean="0"/>
              <a:t>initiator</a:t>
            </a:r>
            <a:endParaRPr lang="en-US" altLang="zh-CN" sz="1400" dirty="0"/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altLang="zh-CN" sz="1400" dirty="0"/>
              <a:t>support of aggregated reporting as </a:t>
            </a:r>
            <a:r>
              <a:rPr lang="en-US" altLang="zh-CN" sz="1400"/>
              <a:t>a </a:t>
            </a:r>
            <a:r>
              <a:rPr lang="en-US" altLang="zh-CN" sz="1400" smtClean="0"/>
              <a:t>receiver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altLang="zh-CN" sz="1400" smtClean="0">
                <a:solidFill>
                  <a:srgbClr val="FF0000"/>
                </a:solidFill>
              </a:rPr>
              <a:t>Note: refer to motion 34 for the exact meaning of these two capabilities.</a:t>
            </a:r>
            <a:endParaRPr lang="en-US" altLang="zh-CN" sz="1400" dirty="0">
              <a:solidFill>
                <a:srgbClr val="FF0000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2000" b="0" dirty="0"/>
              <a:t>Other capability information is TBD. </a:t>
            </a:r>
          </a:p>
          <a:p>
            <a:pPr marL="0" indent="0" algn="just">
              <a:buNone/>
            </a:pPr>
            <a:endParaRPr lang="en-US" altLang="zh-CN" sz="1600" dirty="0">
              <a:solidFill>
                <a:srgbClr val="FF0000"/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12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38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1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13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0432" y="1524000"/>
            <a:ext cx="808672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 dirty="0"/>
              <a:t>Do you agree to add the following into 11bf SFD ? 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2"/>
                </a:solidFill>
              </a:rPr>
              <a:t>Probe request/response frame exchange can be used for sensing session setup between an AP and a non-AP STA intended </a:t>
            </a:r>
            <a:r>
              <a:rPr lang="en-US" altLang="zh-CN" sz="1800" b="1" dirty="0">
                <a:solidFill>
                  <a:schemeClr val="tx2"/>
                </a:solidFill>
              </a:rPr>
              <a:t>not to be associated </a:t>
            </a:r>
            <a:r>
              <a:rPr lang="en-US" altLang="zh-CN" sz="1800" dirty="0">
                <a:solidFill>
                  <a:schemeClr val="tx2"/>
                </a:solidFill>
              </a:rPr>
              <a:t>with the AP.</a:t>
            </a:r>
            <a:endParaRPr lang="en-US" altLang="zh-CN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2"/>
                </a:solidFill>
              </a:rPr>
              <a:t>Probe request/response frame </a:t>
            </a:r>
            <a:r>
              <a:rPr lang="en-US" altLang="zh-CN" sz="1800">
                <a:solidFill>
                  <a:schemeClr val="tx2"/>
                </a:solidFill>
              </a:rPr>
              <a:t>exchange </a:t>
            </a:r>
            <a:r>
              <a:rPr lang="en-US" altLang="zh-CN" sz="1800" smtClean="0">
                <a:solidFill>
                  <a:schemeClr val="tx2"/>
                </a:solidFill>
              </a:rPr>
              <a:t>and </a:t>
            </a:r>
            <a:r>
              <a:rPr lang="en-US" altLang="zh-CN" sz="1800" dirty="0">
                <a:solidFill>
                  <a:schemeClr val="tx2"/>
                </a:solidFill>
              </a:rPr>
              <a:t>(Re)association request/response frame exchange can be used for sensing session setup between an AP and a non-AP STA intended </a:t>
            </a:r>
            <a:r>
              <a:rPr lang="en-US" altLang="zh-CN" sz="1800" b="1" dirty="0">
                <a:solidFill>
                  <a:schemeClr val="tx2"/>
                </a:solidFill>
              </a:rPr>
              <a:t>to be associated </a:t>
            </a:r>
            <a:r>
              <a:rPr lang="en-US" altLang="zh-CN" sz="1800" dirty="0">
                <a:solidFill>
                  <a:schemeClr val="tx2"/>
                </a:solidFill>
              </a:rPr>
              <a:t>with the </a:t>
            </a:r>
            <a:r>
              <a:rPr lang="en-US" altLang="zh-CN" sz="1800">
                <a:solidFill>
                  <a:schemeClr val="tx2"/>
                </a:solidFill>
              </a:rPr>
              <a:t>AP</a:t>
            </a:r>
            <a:r>
              <a:rPr lang="en-US" altLang="zh-CN" sz="1800" smtClean="0">
                <a:solidFill>
                  <a:schemeClr val="tx2"/>
                </a:solidFill>
              </a:rPr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/>
              <a:t>The </a:t>
            </a:r>
            <a:r>
              <a:rPr lang="en-US" sz="1800" smtClean="0"/>
              <a:t>examples and figures in </a:t>
            </a:r>
            <a:r>
              <a:rPr lang="en-US" sz="1800"/>
              <a:t>slide </a:t>
            </a:r>
            <a:r>
              <a:rPr lang="en-US" sz="1800" smtClean="0"/>
              <a:t>10 and 11 are </a:t>
            </a:r>
            <a:r>
              <a:rPr lang="en-US" sz="1800"/>
              <a:t>included as </a:t>
            </a:r>
            <a:r>
              <a:rPr lang="en-US" sz="1800" smtClean="0"/>
              <a:t>examples </a:t>
            </a:r>
            <a:r>
              <a:rPr lang="en-US" sz="1800"/>
              <a:t>of sensing session setup.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lvl="1"/>
            <a:endParaRPr lang="en-US" altLang="zh-CN" sz="18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 dirty="0"/>
              <a:t>Y/N/A </a:t>
            </a:r>
            <a:endParaRPr lang="ko-KR" altLang="en-US" sz="1800" dirty="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 dirty="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  <p:extLst>
      <p:ext uri="{BB962C8B-B14F-4D97-AF65-F5344CB8AC3E}">
        <p14:creationId xmlns:p14="http://schemas.microsoft.com/office/powerpoint/2010/main" val="3008533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2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14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0432" y="1524000"/>
            <a:ext cx="778776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 dirty="0"/>
              <a:t>Do you agree to add the following into 11bf SFD ? 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Unicast Probe Response frame comprises the </a:t>
            </a:r>
            <a:r>
              <a:rPr lang="en-US" sz="1800"/>
              <a:t>following </a:t>
            </a:r>
            <a:r>
              <a:rPr lang="en-US" sz="1800" smtClean="0"/>
              <a:t>field:</a:t>
            </a:r>
            <a:endParaRPr lang="en-US" altLang="zh-CN" sz="1800" dirty="0">
              <a:solidFill>
                <a:srgbClr val="000000"/>
              </a:solidFill>
            </a:endParaRPr>
          </a:p>
          <a:p>
            <a:pPr marL="1257300" lvl="2" indent="-342900">
              <a:buFont typeface="Courier New" panose="02070309020205020404" pitchFamily="49" charset="0"/>
              <a:buChar char="o"/>
            </a:pPr>
            <a:r>
              <a:rPr lang="en-US" altLang="zh-CN" sz="1800" b="1" dirty="0">
                <a:solidFill>
                  <a:srgbClr val="000000"/>
                </a:solidFill>
              </a:rPr>
              <a:t>Invitation </a:t>
            </a:r>
            <a:r>
              <a:rPr lang="en-US" altLang="zh-CN" sz="1800" b="1">
                <a:solidFill>
                  <a:srgbClr val="000000"/>
                </a:solidFill>
              </a:rPr>
              <a:t>of </a:t>
            </a:r>
            <a:r>
              <a:rPr lang="en-US" altLang="zh-CN" sz="1800" b="1" smtClean="0">
                <a:solidFill>
                  <a:srgbClr val="000000"/>
                </a:solidFill>
              </a:rPr>
              <a:t>responder </a:t>
            </a:r>
            <a:r>
              <a:rPr lang="en-US" altLang="zh-CN" sz="1800" b="1">
                <a:solidFill>
                  <a:srgbClr val="000000"/>
                </a:solidFill>
              </a:rPr>
              <a:t>for </a:t>
            </a:r>
            <a:r>
              <a:rPr lang="en-US" altLang="zh-CN" sz="1800" b="1" smtClean="0">
                <a:solidFill>
                  <a:srgbClr val="000000"/>
                </a:solidFill>
              </a:rPr>
              <a:t>sensing</a:t>
            </a:r>
            <a:r>
              <a:rPr lang="en-US" altLang="zh-CN" sz="1800" smtClean="0">
                <a:solidFill>
                  <a:srgbClr val="000000"/>
                </a:solidFill>
              </a:rPr>
              <a:t> </a:t>
            </a:r>
            <a:r>
              <a:rPr lang="en-US" altLang="zh-CN" sz="1800" dirty="0">
                <a:solidFill>
                  <a:srgbClr val="000000"/>
                </a:solidFill>
              </a:rPr>
              <a:t>(1 bit), which i</a:t>
            </a:r>
            <a:r>
              <a:rPr lang="en-US" sz="1800" dirty="0"/>
              <a:t>ndicates whether or not to </a:t>
            </a:r>
            <a:r>
              <a:rPr lang="en-US" sz="1800" dirty="0">
                <a:solidFill>
                  <a:srgbClr val="000000"/>
                </a:solidFill>
              </a:rPr>
              <a:t>i</a:t>
            </a:r>
            <a:r>
              <a:rPr lang="en-US" altLang="zh-CN" sz="1800" dirty="0">
                <a:solidFill>
                  <a:srgbClr val="000000"/>
                </a:solidFill>
              </a:rPr>
              <a:t>nvite an </a:t>
            </a:r>
            <a:r>
              <a:rPr lang="en-US" altLang="zh-CN" sz="1800">
                <a:solidFill>
                  <a:srgbClr val="000000"/>
                </a:solidFill>
              </a:rPr>
              <a:t>intended </a:t>
            </a:r>
            <a:r>
              <a:rPr lang="en-US" altLang="zh-CN" sz="1800" smtClean="0">
                <a:solidFill>
                  <a:srgbClr val="000000"/>
                </a:solidFill>
              </a:rPr>
              <a:t>STA </a:t>
            </a:r>
            <a:r>
              <a:rPr lang="en-US" altLang="zh-CN" sz="1800" dirty="0">
                <a:solidFill>
                  <a:srgbClr val="000000"/>
                </a:solidFill>
              </a:rPr>
              <a:t>to join </a:t>
            </a:r>
            <a:r>
              <a:rPr lang="en-US" altLang="zh-CN" sz="1800">
                <a:solidFill>
                  <a:srgbClr val="000000"/>
                </a:solidFill>
              </a:rPr>
              <a:t>a </a:t>
            </a:r>
            <a:r>
              <a:rPr lang="en-US" altLang="zh-CN" sz="1800" smtClean="0">
                <a:solidFill>
                  <a:srgbClr val="000000"/>
                </a:solidFill>
              </a:rPr>
              <a:t>sensing </a:t>
            </a:r>
            <a:r>
              <a:rPr lang="en-US" altLang="zh-CN" sz="1800" dirty="0">
                <a:solidFill>
                  <a:srgbClr val="000000"/>
                </a:solidFill>
              </a:rPr>
              <a:t>measurement as a </a:t>
            </a:r>
            <a:r>
              <a:rPr lang="en-US" altLang="zh-CN" sz="1800">
                <a:solidFill>
                  <a:srgbClr val="000000"/>
                </a:solidFill>
              </a:rPr>
              <a:t>sensing </a:t>
            </a:r>
            <a:r>
              <a:rPr lang="en-US" altLang="zh-CN" sz="1800" smtClean="0">
                <a:solidFill>
                  <a:srgbClr val="000000"/>
                </a:solidFill>
              </a:rPr>
              <a:t>responder.</a:t>
            </a:r>
            <a:endParaRPr lang="en-US" altLang="zh-CN" sz="1800" dirty="0">
              <a:solidFill>
                <a:srgbClr val="000000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rgbClr val="000000"/>
                </a:solidFill>
              </a:rPr>
              <a:t>The element </a:t>
            </a:r>
            <a:r>
              <a:rPr lang="en-US" altLang="zh-CN" sz="1800">
                <a:solidFill>
                  <a:srgbClr val="000000"/>
                </a:solidFill>
              </a:rPr>
              <a:t>carrying </a:t>
            </a:r>
            <a:r>
              <a:rPr lang="en-US" altLang="zh-CN" sz="1800" smtClean="0">
                <a:solidFill>
                  <a:srgbClr val="000000"/>
                </a:solidFill>
              </a:rPr>
              <a:t>the field </a:t>
            </a:r>
            <a:r>
              <a:rPr lang="en-US" altLang="zh-CN" sz="1800">
                <a:solidFill>
                  <a:srgbClr val="000000"/>
                </a:solidFill>
              </a:rPr>
              <a:t>is </a:t>
            </a:r>
            <a:r>
              <a:rPr lang="en-US" altLang="zh-CN" sz="1800" smtClean="0">
                <a:solidFill>
                  <a:srgbClr val="000000"/>
                </a:solidFill>
              </a:rPr>
              <a:t>TBD.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smtClean="0">
                <a:solidFill>
                  <a:srgbClr val="000000"/>
                </a:solidFill>
              </a:rPr>
              <a:t>A </a:t>
            </a:r>
            <a:r>
              <a:rPr lang="en-US" altLang="zh-CN" sz="1800" b="1" smtClean="0">
                <a:solidFill>
                  <a:srgbClr val="000000"/>
                </a:solidFill>
              </a:rPr>
              <a:t>constant</a:t>
            </a:r>
            <a:r>
              <a:rPr lang="en-US" altLang="zh-CN" sz="1800" smtClean="0">
                <a:solidFill>
                  <a:srgbClr val="000000"/>
                </a:solidFill>
              </a:rPr>
              <a:t> </a:t>
            </a:r>
            <a:r>
              <a:rPr lang="en-US" altLang="zh-CN" sz="1800" b="1" smtClean="0">
                <a:solidFill>
                  <a:srgbClr val="000000"/>
                </a:solidFill>
              </a:rPr>
              <a:t>timeout</a:t>
            </a:r>
            <a:r>
              <a:rPr lang="en-US" altLang="zh-CN" sz="1800" smtClean="0">
                <a:solidFill>
                  <a:srgbClr val="000000"/>
                </a:solidFill>
              </a:rPr>
              <a:t> is defined, which indicates the AP may initiate measurement setup with the unassociated STA within the timeout after the Probe Response. The value of the timeout is TBD.</a:t>
            </a:r>
            <a:endParaRPr lang="en-US" altLang="zh-CN" sz="1800" dirty="0">
              <a:solidFill>
                <a:srgbClr val="000000"/>
              </a:solidFill>
            </a:endParaRPr>
          </a:p>
          <a:p>
            <a:pPr lvl="1"/>
            <a:r>
              <a:rPr lang="en-US" altLang="zh-CN" sz="1800" dirty="0">
                <a:solidFill>
                  <a:schemeClr val="tx2"/>
                </a:solidFill>
              </a:rPr>
              <a:t> </a:t>
            </a:r>
            <a:endParaRPr lang="en-US" altLang="zh-CN" sz="1800" dirty="0">
              <a:solidFill>
                <a:srgbClr val="000000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/>
            <a:endParaRPr lang="en-US" altLang="zh-CN" sz="18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 dirty="0"/>
              <a:t>Y/N/A </a:t>
            </a:r>
            <a:endParaRPr lang="ko-KR" altLang="en-US" sz="1800" dirty="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 dirty="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  <p:extLst>
      <p:ext uri="{BB962C8B-B14F-4D97-AF65-F5344CB8AC3E}">
        <p14:creationId xmlns:p14="http://schemas.microsoft.com/office/powerpoint/2010/main" val="15410447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 3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15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0432" y="1524000"/>
            <a:ext cx="77877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 dirty="0"/>
              <a:t>Do you agree to add the following into 11bf SFD ? 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>
                <a:solidFill>
                  <a:srgbClr val="000000"/>
                </a:solidFill>
              </a:rPr>
              <a:t>A </a:t>
            </a:r>
            <a:r>
              <a:rPr lang="en-US" altLang="zh-CN" sz="1800" b="1" smtClean="0">
                <a:solidFill>
                  <a:schemeClr val="tx2"/>
                </a:solidFill>
              </a:rPr>
              <a:t>Sensing </a:t>
            </a:r>
            <a:r>
              <a:rPr lang="en-US" altLang="zh-CN" sz="1800" b="1" dirty="0">
                <a:solidFill>
                  <a:srgbClr val="000000"/>
                </a:solidFill>
              </a:rPr>
              <a:t>Capabilities element</a:t>
            </a:r>
            <a:r>
              <a:rPr lang="en-US" altLang="zh-CN" sz="1800" dirty="0">
                <a:solidFill>
                  <a:srgbClr val="000000"/>
                </a:solidFill>
              </a:rPr>
              <a:t> is defined, which carries </a:t>
            </a:r>
            <a:r>
              <a:rPr lang="en-US" altLang="zh-CN" sz="1800" dirty="0"/>
              <a:t>sensing capability information</a:t>
            </a:r>
            <a:r>
              <a:rPr lang="en-US" altLang="zh-CN" sz="1800" dirty="0">
                <a:solidFill>
                  <a:srgbClr val="000000"/>
                </a:solidFill>
              </a:rPr>
              <a:t> as shown in </a:t>
            </a:r>
            <a:r>
              <a:rPr lang="en-US" altLang="zh-CN" sz="1800">
                <a:solidFill>
                  <a:srgbClr val="000000"/>
                </a:solidFill>
              </a:rPr>
              <a:t>slide </a:t>
            </a:r>
            <a:r>
              <a:rPr lang="en-US" altLang="zh-CN" sz="1800" smtClean="0">
                <a:solidFill>
                  <a:srgbClr val="000000"/>
                </a:solidFill>
              </a:rPr>
              <a:t>12.</a:t>
            </a:r>
            <a:endParaRPr lang="en-US" altLang="zh-CN" sz="1800" dirty="0">
              <a:solidFill>
                <a:srgbClr val="000000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rgbClr val="000000"/>
                </a:solidFill>
              </a:rPr>
              <a:t>Other sensing capability information is TBD.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/>
            <a:endParaRPr lang="en-US" altLang="zh-CN" sz="18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 dirty="0"/>
              <a:t>Y/N/A </a:t>
            </a:r>
            <a:endParaRPr lang="ko-KR" altLang="en-US" sz="1800" dirty="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 dirty="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  <p:extLst>
      <p:ext uri="{BB962C8B-B14F-4D97-AF65-F5344CB8AC3E}">
        <p14:creationId xmlns:p14="http://schemas.microsoft.com/office/powerpoint/2010/main" val="26839190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4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16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0432" y="1524000"/>
            <a:ext cx="77877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 dirty="0"/>
              <a:t>Do you agree to add the following into 11bf SFD ? 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smtClean="0"/>
              <a:t>Measurement </a:t>
            </a:r>
            <a:r>
              <a:rPr lang="en-US" sz="1800" dirty="0"/>
              <a:t>setup </a:t>
            </a:r>
            <a:r>
              <a:rPr lang="en-US" sz="1800"/>
              <a:t>request </a:t>
            </a:r>
            <a:r>
              <a:rPr lang="en-US" sz="1800" smtClean="0"/>
              <a:t>frame includes </a:t>
            </a:r>
            <a:r>
              <a:rPr lang="en-US" sz="1800"/>
              <a:t>an </a:t>
            </a:r>
            <a:r>
              <a:rPr lang="en-US" sz="1800" b="1" smtClean="0"/>
              <a:t>AID/UID field</a:t>
            </a:r>
            <a:r>
              <a:rPr lang="en-US" sz="1800" smtClean="0"/>
              <a:t>. The AID/UID field </a:t>
            </a:r>
            <a:r>
              <a:rPr lang="en-US" sz="1800" dirty="0"/>
              <a:t>indicates </a:t>
            </a:r>
            <a:r>
              <a:rPr lang="en-US" sz="1800"/>
              <a:t>the </a:t>
            </a:r>
            <a:r>
              <a:rPr lang="en-US" sz="1800" smtClean="0"/>
              <a:t>AID/UID assigned to the intended non-AP </a:t>
            </a:r>
            <a:r>
              <a:rPr lang="en-US" altLang="zh-CN" sz="1800" smtClean="0"/>
              <a:t>STA by the AP.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/>
            <a:endParaRPr lang="en-US" altLang="zh-CN" sz="18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 dirty="0"/>
              <a:t>Y/N/A </a:t>
            </a:r>
            <a:endParaRPr lang="ko-KR" altLang="en-US" sz="1800" dirty="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 dirty="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  <p:extLst>
      <p:ext uri="{BB962C8B-B14F-4D97-AF65-F5344CB8AC3E}">
        <p14:creationId xmlns:p14="http://schemas.microsoft.com/office/powerpoint/2010/main" val="8563047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</a:t>
            </a:r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17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0432" y="1524000"/>
            <a:ext cx="815040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 dirty="0"/>
              <a:t>Do you agree to add the following into 11bf SFD ? 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smtClean="0"/>
              <a:t>An </a:t>
            </a:r>
            <a:r>
              <a:rPr lang="en-US" sz="1800" b="1" smtClean="0"/>
              <a:t>USNM-MFPR </a:t>
            </a:r>
            <a:r>
              <a:rPr lang="en-US" sz="1800"/>
              <a:t>(Unassociated Sensing Negotiation and Measurement Management Frame Protection Required</a:t>
            </a:r>
            <a:r>
              <a:rPr lang="en-US" sz="1800" smtClean="0"/>
              <a:t>) field,  which </a:t>
            </a:r>
            <a:r>
              <a:rPr lang="en-US" sz="1800"/>
              <a:t>specifies whether </a:t>
            </a:r>
            <a:r>
              <a:rPr lang="en-US" sz="1800" smtClean="0"/>
              <a:t>sensing frames </a:t>
            </a:r>
            <a:r>
              <a:rPr lang="en-US" sz="1800"/>
              <a:t>are required to be protected without </a:t>
            </a:r>
            <a:r>
              <a:rPr lang="en-US" sz="1800" smtClean="0"/>
              <a:t>association, is </a:t>
            </a:r>
            <a:r>
              <a:rPr lang="en-US" sz="1800"/>
              <a:t>defined in the </a:t>
            </a:r>
            <a:r>
              <a:rPr lang="en-US" sz="1800" smtClean="0"/>
              <a:t>RSNXE.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b="1" smtClean="0"/>
              <a:t>dot11SensingRequiresPMFActivated</a:t>
            </a:r>
            <a:r>
              <a:rPr lang="en-US" sz="1800" smtClean="0"/>
              <a:t> is defined as a </a:t>
            </a:r>
            <a:r>
              <a:rPr lang="en-US" sz="1800"/>
              <a:t>MIB </a:t>
            </a:r>
            <a:r>
              <a:rPr lang="en-US" sz="1800" smtClean="0"/>
              <a:t>variable</a:t>
            </a:r>
            <a:r>
              <a:rPr lang="en-US" sz="1800"/>
              <a:t>.</a:t>
            </a:r>
            <a:r>
              <a:rPr lang="en-US" sz="1800" smtClean="0"/>
              <a:t> When </a:t>
            </a:r>
            <a:r>
              <a:rPr lang="en-US" sz="1800"/>
              <a:t>true, </a:t>
            </a:r>
            <a:r>
              <a:rPr lang="en-US" sz="1800" smtClean="0"/>
              <a:t>it indicates </a:t>
            </a:r>
            <a:r>
              <a:rPr lang="en-US" sz="1800"/>
              <a:t>that the station requires Management Frame Protection for all management frames exchanged during the negotiation and sensing measurement </a:t>
            </a:r>
            <a:r>
              <a:rPr lang="en-US" sz="1800" smtClean="0"/>
              <a:t>procedure.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/>
              <a:t>A STA sets the USNM-MFPR field to 1 if dot11SensingRequiresPMFActivated is true. Otherwise the STA sets the USNM-MFPR field to 0.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/>
          </a:p>
          <a:p>
            <a:pPr lvl="1"/>
            <a:endParaRPr lang="en-US" altLang="zh-CN" sz="18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 dirty="0"/>
              <a:t>Y/N/A </a:t>
            </a:r>
            <a:endParaRPr lang="ko-KR" altLang="en-US" sz="1800" dirty="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 dirty="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  <p:extLst>
      <p:ext uri="{BB962C8B-B14F-4D97-AF65-F5344CB8AC3E}">
        <p14:creationId xmlns:p14="http://schemas.microsoft.com/office/powerpoint/2010/main" val="25807196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36576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0" dirty="0"/>
              <a:t>[1</a:t>
            </a:r>
            <a:r>
              <a:rPr lang="en-US" altLang="zh-CN" b="0"/>
              <a:t>] 11-21-0504-03-00bf-specification-framework-for-tgbf</a:t>
            </a:r>
          </a:p>
          <a:p>
            <a:pPr marL="0" indent="0">
              <a:buNone/>
            </a:pPr>
            <a:r>
              <a:rPr lang="en-US" altLang="zh-CN" b="0"/>
              <a:t>[2] 11-21-1828-03-00bf-mesurement-setup-frame-formats</a:t>
            </a:r>
            <a:endParaRPr lang="en-US" altLang="zh-CN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18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32413"/>
          </a:xfrm>
        </p:spPr>
        <p:txBody>
          <a:bodyPr/>
          <a:lstStyle/>
          <a:p>
            <a:r>
              <a:rPr lang="en-US"/>
              <a:t> </a:t>
            </a:r>
            <a:r>
              <a:rPr lang="en-US" altLang="zh-CN" smtClean="0"/>
              <a:t>Backup: Example 3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19</a:t>
            </a:fld>
            <a:endParaRPr lang="en-US" altLang="en-US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385762" y="1142999"/>
            <a:ext cx="8448675" cy="2185987"/>
          </a:xfrm>
        </p:spPr>
        <p:txBody>
          <a:bodyPr/>
          <a:lstStyle/>
          <a:p>
            <a:r>
              <a:rPr lang="en-US" sz="1800" smtClean="0"/>
              <a:t>Example </a:t>
            </a:r>
            <a:r>
              <a:rPr lang="en-US" sz="1800"/>
              <a:t>3</a:t>
            </a:r>
            <a:r>
              <a:rPr lang="en-US" sz="1800" smtClean="0"/>
              <a:t> – STA intends to associate with the AP: </a:t>
            </a:r>
          </a:p>
          <a:p>
            <a:pPr lvl="1"/>
            <a:r>
              <a:rPr lang="en-US" sz="1800"/>
              <a:t>P</a:t>
            </a:r>
            <a:r>
              <a:rPr lang="en-US" sz="1800" smtClean="0"/>
              <a:t>robe </a:t>
            </a:r>
            <a:r>
              <a:rPr lang="en-US" sz="1800"/>
              <a:t>Request/Response </a:t>
            </a:r>
            <a:r>
              <a:rPr lang="en-US" sz="1800" smtClean="0"/>
              <a:t>might </a:t>
            </a:r>
            <a:r>
              <a:rPr lang="en-US" sz="1800"/>
              <a:t>be one the approaches before association, and the invitation </a:t>
            </a:r>
            <a:r>
              <a:rPr lang="en-US" sz="1800" smtClean="0"/>
              <a:t>is not </a:t>
            </a:r>
            <a:r>
              <a:rPr lang="en-US" sz="1800"/>
              <a:t>the condition for the </a:t>
            </a:r>
            <a:r>
              <a:rPr lang="en-US" sz="1800" smtClean="0"/>
              <a:t>association.</a:t>
            </a:r>
            <a:endParaRPr lang="en-US" sz="1400"/>
          </a:p>
          <a:p>
            <a:pPr lvl="1"/>
            <a:r>
              <a:rPr lang="en-US" sz="1800"/>
              <a:t>However, if </a:t>
            </a:r>
            <a:r>
              <a:rPr lang="en-US" sz="1800" smtClean="0"/>
              <a:t>STA2 </a:t>
            </a:r>
            <a:r>
              <a:rPr lang="en-US" sz="1800"/>
              <a:t>can be </a:t>
            </a:r>
            <a:r>
              <a:rPr lang="en-US" sz="1800" smtClean="0"/>
              <a:t>a responder, </a:t>
            </a:r>
            <a:r>
              <a:rPr lang="en-US" sz="1800"/>
              <a:t>and the invitation is 1,  </a:t>
            </a:r>
            <a:r>
              <a:rPr lang="en-US" sz="1800" smtClean="0"/>
              <a:t>STA2 may get better prepared for the upcoming measurement setup initiated by the AP.</a:t>
            </a:r>
            <a:endParaRPr lang="en-US" sz="1800"/>
          </a:p>
          <a:p>
            <a:pPr lvl="1"/>
            <a:endParaRPr lang="en-US" sz="1400" dirty="0"/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6955481"/>
              </p:ext>
            </p:extLst>
          </p:nvPr>
        </p:nvGraphicFramePr>
        <p:xfrm>
          <a:off x="168274" y="3276600"/>
          <a:ext cx="8883650" cy="294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11" name="Visio" r:id="rId3" imgW="8883734" imgH="2946391" progId="Visio.Drawing.15">
                  <p:embed/>
                </p:oleObj>
              </mc:Choice>
              <mc:Fallback>
                <p:oleObj name="Visio" r:id="rId3" imgW="8883734" imgH="2946391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8274" y="3276600"/>
                        <a:ext cx="8883650" cy="294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9113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dirty="0">
                <a:solidFill>
                  <a:schemeClr val="tx2"/>
                </a:solidFill>
              </a:rPr>
              <a:t>The SFD states that </a:t>
            </a:r>
            <a:r>
              <a:rPr lang="en-US" altLang="zh-CN" sz="2000" dirty="0"/>
              <a:t>a sensing session is an agreement between a sensing initiator and a sensing responder to participate in a WLAN sensing procedure</a:t>
            </a:r>
            <a:r>
              <a:rPr lang="en-US" altLang="zh-CN" sz="2000" kern="1200" dirty="0">
                <a:solidFill>
                  <a:schemeClr val="tx2"/>
                </a:solidFill>
              </a:rPr>
              <a:t>. [1]</a:t>
            </a:r>
          </a:p>
          <a:p>
            <a:pPr algn="just"/>
            <a:endParaRPr lang="en-US" altLang="zh-CN" sz="2000" dirty="0">
              <a:solidFill>
                <a:schemeClr val="tx2"/>
              </a:solidFill>
            </a:endParaRPr>
          </a:p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dirty="0">
                <a:solidFill>
                  <a:schemeClr val="tx2"/>
                </a:solidFill>
              </a:rPr>
              <a:t>This contribution discusses more about the detail of session setup procedure and frame formats.</a:t>
            </a:r>
            <a:endParaRPr lang="zh-CN" altLang="en-US" sz="20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06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/>
              <a:t>Overview and focus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TextBox 8">
            <a:extLst>
              <a:ext uri="{FF2B5EF4-FFF2-40B4-BE49-F238E27FC236}">
                <a16:creationId xmlns:a16="http://schemas.microsoft.com/office/drawing/2014/main" xmlns="" id="{193080EF-EF8D-4874-9F1A-9AA692AEEC00}"/>
              </a:ext>
            </a:extLst>
          </p:cNvPr>
          <p:cNvSpPr txBox="1"/>
          <p:nvPr/>
        </p:nvSpPr>
        <p:spPr>
          <a:xfrm>
            <a:off x="76200" y="1367135"/>
            <a:ext cx="8915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WLAN Sensing procedure may comprise of several phases [1].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/>
              <a:t>This </a:t>
            </a:r>
            <a:r>
              <a:rPr lang="en-US" sz="2400"/>
              <a:t>contribution </a:t>
            </a:r>
            <a:r>
              <a:rPr lang="en-US" sz="2400" smtClean="0"/>
              <a:t>focuses </a:t>
            </a:r>
            <a:r>
              <a:rPr lang="en-US" sz="2400" dirty="0"/>
              <a:t>on Sensing Discovery and Sensing Session Setup.</a:t>
            </a:r>
          </a:p>
          <a:p>
            <a:pPr marL="447675" lvl="0" indent="-447675">
              <a:buFont typeface="Wingdings" panose="05000000000000000000" pitchFamily="2" charset="2"/>
              <a:buChar char="q"/>
            </a:pPr>
            <a:endParaRPr lang="en-US" sz="1800" dirty="0"/>
          </a:p>
        </p:txBody>
      </p:sp>
      <p:sp>
        <p:nvSpPr>
          <p:cNvPr id="17" name="Rounded Rectangle 4">
            <a:extLst>
              <a:ext uri="{FF2B5EF4-FFF2-40B4-BE49-F238E27FC236}">
                <a16:creationId xmlns:a16="http://schemas.microsoft.com/office/drawing/2014/main" xmlns="" id="{60F67C36-9A75-4F1A-BEAA-432A4BC804D2}"/>
              </a:ext>
            </a:extLst>
          </p:cNvPr>
          <p:cNvSpPr/>
          <p:nvPr/>
        </p:nvSpPr>
        <p:spPr>
          <a:xfrm>
            <a:off x="1869594" y="2581365"/>
            <a:ext cx="1080120" cy="466635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Sensing Initiator</a:t>
            </a:r>
          </a:p>
        </p:txBody>
      </p:sp>
      <p:sp>
        <p:nvSpPr>
          <p:cNvPr id="21" name="Rounded Rectangle 5">
            <a:extLst>
              <a:ext uri="{FF2B5EF4-FFF2-40B4-BE49-F238E27FC236}">
                <a16:creationId xmlns:a16="http://schemas.microsoft.com/office/drawing/2014/main" xmlns="" id="{FE3138C2-B45B-46D4-AA11-E10248098220}"/>
              </a:ext>
            </a:extLst>
          </p:cNvPr>
          <p:cNvSpPr/>
          <p:nvPr/>
        </p:nvSpPr>
        <p:spPr>
          <a:xfrm>
            <a:off x="4102999" y="2581366"/>
            <a:ext cx="1080120" cy="437858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Sensing Responder</a:t>
            </a:r>
          </a:p>
        </p:txBody>
      </p:sp>
      <p:cxnSp>
        <p:nvCxnSpPr>
          <p:cNvPr id="22" name="Straight Connector 9">
            <a:extLst>
              <a:ext uri="{FF2B5EF4-FFF2-40B4-BE49-F238E27FC236}">
                <a16:creationId xmlns:a16="http://schemas.microsoft.com/office/drawing/2014/main" xmlns="" id="{67268BFC-44AD-41E1-A840-2B3F8614F0C7}"/>
              </a:ext>
            </a:extLst>
          </p:cNvPr>
          <p:cNvCxnSpPr>
            <a:cxnSpLocks/>
            <a:stCxn id="17" idx="2"/>
          </p:cNvCxnSpPr>
          <p:nvPr/>
        </p:nvCxnSpPr>
        <p:spPr>
          <a:xfrm flipH="1">
            <a:off x="2209800" y="3048000"/>
            <a:ext cx="199854" cy="327660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10">
            <a:extLst>
              <a:ext uri="{FF2B5EF4-FFF2-40B4-BE49-F238E27FC236}">
                <a16:creationId xmlns:a16="http://schemas.microsoft.com/office/drawing/2014/main" xmlns="" id="{22410390-12DF-43EB-92E7-93791B11CBBD}"/>
              </a:ext>
            </a:extLst>
          </p:cNvPr>
          <p:cNvCxnSpPr>
            <a:cxnSpLocks/>
            <a:stCxn id="21" idx="2"/>
          </p:cNvCxnSpPr>
          <p:nvPr/>
        </p:nvCxnSpPr>
        <p:spPr>
          <a:xfrm>
            <a:off x="4643059" y="3019224"/>
            <a:ext cx="157541" cy="3305376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9">
            <a:extLst>
              <a:ext uri="{FF2B5EF4-FFF2-40B4-BE49-F238E27FC236}">
                <a16:creationId xmlns:a16="http://schemas.microsoft.com/office/drawing/2014/main" xmlns="" id="{EE7C0481-BB27-492C-A4CD-351F66F763E9}"/>
              </a:ext>
            </a:extLst>
          </p:cNvPr>
          <p:cNvSpPr/>
          <p:nvPr/>
        </p:nvSpPr>
        <p:spPr>
          <a:xfrm>
            <a:off x="1592828" y="4151918"/>
            <a:ext cx="3893572" cy="288000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Measurement Setup</a:t>
            </a:r>
          </a:p>
        </p:txBody>
      </p:sp>
      <p:sp>
        <p:nvSpPr>
          <p:cNvPr id="25" name="Rounded Rectangle 12">
            <a:extLst>
              <a:ext uri="{FF2B5EF4-FFF2-40B4-BE49-F238E27FC236}">
                <a16:creationId xmlns:a16="http://schemas.microsoft.com/office/drawing/2014/main" xmlns="" id="{3157D2FB-0147-4613-82C8-28953789AD6A}"/>
              </a:ext>
            </a:extLst>
          </p:cNvPr>
          <p:cNvSpPr/>
          <p:nvPr/>
        </p:nvSpPr>
        <p:spPr>
          <a:xfrm>
            <a:off x="1595127" y="4721090"/>
            <a:ext cx="3879588" cy="288000"/>
          </a:xfrm>
          <a:prstGeom prst="round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Measurement Instances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6" name="Rounded Rectangle 16">
            <a:extLst>
              <a:ext uri="{FF2B5EF4-FFF2-40B4-BE49-F238E27FC236}">
                <a16:creationId xmlns:a16="http://schemas.microsoft.com/office/drawing/2014/main" xmlns="" id="{51D9B516-318F-43C3-B50F-D79DF598EEF0}"/>
              </a:ext>
            </a:extLst>
          </p:cNvPr>
          <p:cNvSpPr/>
          <p:nvPr/>
        </p:nvSpPr>
        <p:spPr>
          <a:xfrm>
            <a:off x="1581143" y="5290262"/>
            <a:ext cx="3893572" cy="288000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Measurement Setup Termination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7" name="Rounded Rectangle 9">
            <a:extLst>
              <a:ext uri="{FF2B5EF4-FFF2-40B4-BE49-F238E27FC236}">
                <a16:creationId xmlns:a16="http://schemas.microsoft.com/office/drawing/2014/main" xmlns="" id="{9585B925-3A2B-49FA-8538-D4750AB95A7D}"/>
              </a:ext>
            </a:extLst>
          </p:cNvPr>
          <p:cNvSpPr/>
          <p:nvPr/>
        </p:nvSpPr>
        <p:spPr>
          <a:xfrm>
            <a:off x="1581143" y="3598200"/>
            <a:ext cx="3893572" cy="288000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Sensing Session Setup</a:t>
            </a:r>
          </a:p>
        </p:txBody>
      </p:sp>
      <p:sp>
        <p:nvSpPr>
          <p:cNvPr id="28" name="Rounded Rectangle 16">
            <a:extLst>
              <a:ext uri="{FF2B5EF4-FFF2-40B4-BE49-F238E27FC236}">
                <a16:creationId xmlns:a16="http://schemas.microsoft.com/office/drawing/2014/main" xmlns="" id="{86D32D13-220B-45CD-9156-D2B44B886812}"/>
              </a:ext>
            </a:extLst>
          </p:cNvPr>
          <p:cNvSpPr/>
          <p:nvPr/>
        </p:nvSpPr>
        <p:spPr>
          <a:xfrm>
            <a:off x="1581143" y="5859432"/>
            <a:ext cx="3893572" cy="288000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Session Termination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0" name="Rounded Rectangle 9">
            <a:extLst>
              <a:ext uri="{FF2B5EF4-FFF2-40B4-BE49-F238E27FC236}">
                <a16:creationId xmlns:a16="http://schemas.microsoft.com/office/drawing/2014/main" xmlns="" id="{9585B925-3A2B-49FA-8538-D4750AB95A7D}"/>
              </a:ext>
            </a:extLst>
          </p:cNvPr>
          <p:cNvSpPr/>
          <p:nvPr/>
        </p:nvSpPr>
        <p:spPr>
          <a:xfrm>
            <a:off x="1588135" y="3258974"/>
            <a:ext cx="3893572" cy="288000"/>
          </a:xfrm>
          <a:prstGeom prst="roundRect">
            <a:avLst/>
          </a:prstGeom>
          <a:noFill/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Sensing Discovery</a:t>
            </a:r>
          </a:p>
        </p:txBody>
      </p:sp>
    </p:spTree>
    <p:extLst>
      <p:ext uri="{BB962C8B-B14F-4D97-AF65-F5344CB8AC3E}">
        <p14:creationId xmlns:p14="http://schemas.microsoft.com/office/powerpoint/2010/main" val="4133897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876" y="645008"/>
            <a:ext cx="7772400" cy="762000"/>
          </a:xfrm>
        </p:spPr>
        <p:txBody>
          <a:bodyPr/>
          <a:lstStyle/>
          <a:p>
            <a:r>
              <a:rPr lang="en-US" altLang="zh-CN" dirty="0"/>
              <a:t>Recap: Sensing Session Setup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33902"/>
            <a:ext cx="7917676" cy="4509698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2000" b="0" dirty="0">
                <a:solidFill>
                  <a:schemeClr val="tx2"/>
                </a:solidFill>
              </a:rPr>
              <a:t>Sensing Session setup in SFD: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b="0" dirty="0">
                <a:solidFill>
                  <a:schemeClr val="tx2"/>
                </a:solidFill>
              </a:rPr>
              <a:t>In the sensing session setup of a WLAN sensing procedure, a sensing session is established, and operational parameters associated with the sensing session are determined and may be exchanged between STAs.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b="0" dirty="0"/>
              <a:t>A sensing session is pairwise and is identified by MAC addresses and/or associated AID/UID</a:t>
            </a:r>
            <a:r>
              <a:rPr lang="en-GB" altLang="zh-CN" b="0" dirty="0"/>
              <a:t>.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b="0" dirty="0"/>
              <a:t>A sensing initiator may maintain multiple sensing sessions.</a:t>
            </a: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269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 dirty="0"/>
              <a:t>Discussion: What is Sensing Session Setup?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466" y="1390105"/>
            <a:ext cx="7841459" cy="2572289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dirty="0">
                <a:solidFill>
                  <a:schemeClr val="tx2"/>
                </a:solidFill>
              </a:rPr>
              <a:t>If AP is involved in sensing measurement, then </a:t>
            </a:r>
            <a:r>
              <a:rPr lang="en-US" altLang="zh-CN" sz="1800" b="1" dirty="0">
                <a:solidFill>
                  <a:schemeClr val="tx2"/>
                </a:solidFill>
              </a:rPr>
              <a:t>every session is an &lt; non-AP, AP&gt; session</a:t>
            </a:r>
            <a:r>
              <a:rPr lang="en-US" altLang="zh-CN" sz="1800" b="0" dirty="0">
                <a:solidFill>
                  <a:schemeClr val="tx2"/>
                </a:solidFill>
              </a:rPr>
              <a:t>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800" b="0" dirty="0">
                <a:solidFill>
                  <a:schemeClr val="tx2"/>
                </a:solidFill>
              </a:rPr>
              <a:t>3 typical cases shown below </a:t>
            </a:r>
            <a:endParaRPr lang="en-US" altLang="zh-CN" sz="1800" b="0" dirty="0">
              <a:solidFill>
                <a:srgbClr val="000000"/>
              </a:solidFill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b="0" dirty="0">
                <a:solidFill>
                  <a:schemeClr val="tx2"/>
                </a:solidFill>
              </a:rPr>
              <a:t>Are there any possible operational parameters should be exchanged in session setup?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800" dirty="0">
                <a:solidFill>
                  <a:srgbClr val="FF0000"/>
                </a:solidFill>
              </a:rPr>
              <a:t>No </a:t>
            </a:r>
            <a:r>
              <a:rPr lang="en-US" altLang="zh-CN" sz="1800" dirty="0">
                <a:solidFill>
                  <a:schemeClr val="tx2"/>
                </a:solidFill>
              </a:rPr>
              <a:t>session specific operational parameter has been identified yet.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altLang="zh-CN" sz="1800" dirty="0">
                <a:solidFill>
                  <a:schemeClr val="tx2"/>
                </a:solidFill>
              </a:rPr>
              <a:t>Operational attributes are exchanged in measurement setup.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1800" u="sng" dirty="0">
                <a:solidFill>
                  <a:schemeClr val="tx2"/>
                </a:solidFill>
              </a:rPr>
              <a:t>Proposal</a:t>
            </a:r>
            <a:r>
              <a:rPr lang="en-US" altLang="zh-CN" sz="1800" dirty="0">
                <a:solidFill>
                  <a:schemeClr val="tx2"/>
                </a:solidFill>
              </a:rPr>
              <a:t>: session </a:t>
            </a:r>
            <a:r>
              <a:rPr lang="en-US" altLang="zh-CN" sz="1800">
                <a:solidFill>
                  <a:schemeClr val="tx2"/>
                </a:solidFill>
              </a:rPr>
              <a:t>setup </a:t>
            </a:r>
            <a:r>
              <a:rPr lang="en-US" altLang="zh-CN" sz="1800" smtClean="0">
                <a:solidFill>
                  <a:schemeClr val="tx2"/>
                </a:solidFill>
              </a:rPr>
              <a:t>is used to exchange the </a:t>
            </a:r>
            <a:r>
              <a:rPr lang="en-US" altLang="zh-CN" sz="1800" dirty="0">
                <a:solidFill>
                  <a:srgbClr val="FF0000"/>
                </a:solidFill>
              </a:rPr>
              <a:t>sensing capabilities.</a:t>
            </a:r>
            <a:endParaRPr lang="zh-CN" altLang="en-US" sz="18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5592016"/>
              </p:ext>
            </p:extLst>
          </p:nvPr>
        </p:nvGraphicFramePr>
        <p:xfrm>
          <a:off x="990600" y="4169745"/>
          <a:ext cx="1689100" cy="159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96" name="Visio" r:id="rId3" imgW="1689066" imgH="1593790" progId="Visio.Drawing.15">
                  <p:embed/>
                </p:oleObj>
              </mc:Choice>
              <mc:Fallback>
                <p:oleObj name="Visio" r:id="rId3" imgW="1689066" imgH="1593790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0600" y="4169745"/>
                        <a:ext cx="1689100" cy="1593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1922209"/>
              </p:ext>
            </p:extLst>
          </p:nvPr>
        </p:nvGraphicFramePr>
        <p:xfrm>
          <a:off x="5976938" y="3886200"/>
          <a:ext cx="1438275" cy="215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97" name="Visio" r:id="rId5" imgW="1435047" imgH="2146369" progId="Visio.Drawing.15">
                  <p:embed/>
                </p:oleObj>
              </mc:Choice>
              <mc:Fallback>
                <p:oleObj name="Visio" r:id="rId5" imgW="1435047" imgH="2146369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976938" y="3886200"/>
                        <a:ext cx="1438275" cy="2152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对象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4572583"/>
              </p:ext>
            </p:extLst>
          </p:nvPr>
        </p:nvGraphicFramePr>
        <p:xfrm>
          <a:off x="3354388" y="4128470"/>
          <a:ext cx="19812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98" name="Visio" r:id="rId7" imgW="1981258" imgH="1676503" progId="Visio.Drawing.15">
                  <p:embed/>
                </p:oleObj>
              </mc:Choice>
              <mc:Fallback>
                <p:oleObj name="Visio" r:id="rId7" imgW="1981258" imgH="1676503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354388" y="4128470"/>
                        <a:ext cx="1981200" cy="167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文本框 17"/>
          <p:cNvSpPr txBox="1"/>
          <p:nvPr/>
        </p:nvSpPr>
        <p:spPr>
          <a:xfrm>
            <a:off x="1168354" y="5820261"/>
            <a:ext cx="5913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case A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3672276" y="5820261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case B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6324600" y="5820261"/>
            <a:ext cx="5918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case C</a:t>
            </a:r>
          </a:p>
        </p:txBody>
      </p:sp>
    </p:spTree>
    <p:extLst>
      <p:ext uri="{BB962C8B-B14F-4D97-AF65-F5344CB8AC3E}">
        <p14:creationId xmlns:p14="http://schemas.microsoft.com/office/powerpoint/2010/main" val="1809606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32413"/>
          </a:xfrm>
        </p:spPr>
        <p:txBody>
          <a:bodyPr/>
          <a:lstStyle/>
          <a:p>
            <a:r>
              <a:rPr lang="en-US" altLang="zh-CN"/>
              <a:t>Discussion: Discovery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6</a:t>
            </a:fld>
            <a:endParaRPr lang="en-US" altLang="en-US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500062" y="1295400"/>
            <a:ext cx="8220076" cy="4800600"/>
          </a:xfrm>
        </p:spPr>
        <p:txBody>
          <a:bodyPr/>
          <a:lstStyle/>
          <a:p>
            <a:r>
              <a:rPr lang="en-US"/>
              <a:t>Case 1: </a:t>
            </a:r>
            <a:r>
              <a:rPr lang="en-US" b="0"/>
              <a:t>A </a:t>
            </a:r>
            <a:r>
              <a:rPr lang="en-US" b="0" smtClean="0"/>
              <a:t>non-AP STA </a:t>
            </a:r>
            <a:r>
              <a:rPr lang="en-US"/>
              <a:t>broadcasts</a:t>
            </a:r>
            <a:r>
              <a:rPr lang="en-US" b="0"/>
              <a:t> probe request due to any of the following reasons</a:t>
            </a:r>
          </a:p>
          <a:p>
            <a:pPr lvl="1"/>
            <a:r>
              <a:rPr lang="en-US" sz="1800"/>
              <a:t>Finds another BSS to join (or catalog for roaming later), mostly because of communication.</a:t>
            </a:r>
          </a:p>
          <a:p>
            <a:pPr lvl="1"/>
            <a:r>
              <a:rPr lang="en-US" sz="1800"/>
              <a:t>Finds an AP that supports SBP responding STA role, because the non-AP </a:t>
            </a:r>
            <a:r>
              <a:rPr lang="en-US" sz="1800" smtClean="0"/>
              <a:t>STA </a:t>
            </a:r>
            <a:r>
              <a:rPr lang="en-US" sz="1800" b="1"/>
              <a:t>need an proxy</a:t>
            </a:r>
            <a:r>
              <a:rPr lang="en-US" sz="1800"/>
              <a:t> to initiate sensing for it.</a:t>
            </a:r>
          </a:p>
          <a:p>
            <a:pPr lvl="1"/>
            <a:r>
              <a:rPr lang="en-US" sz="1800"/>
              <a:t>Finds an AP that supports responder role, because the non-AP </a:t>
            </a:r>
            <a:r>
              <a:rPr lang="en-US" sz="1800" smtClean="0"/>
              <a:t>STA </a:t>
            </a:r>
            <a:r>
              <a:rPr lang="en-US" sz="1800"/>
              <a:t>wants to </a:t>
            </a:r>
            <a:r>
              <a:rPr lang="en-US" sz="1800" b="1"/>
              <a:t>initiate a non-TB </a:t>
            </a:r>
            <a:r>
              <a:rPr lang="en-US" sz="1800"/>
              <a:t>sensing procedure.</a:t>
            </a:r>
          </a:p>
          <a:p>
            <a:pPr lvl="1"/>
            <a:r>
              <a:rPr lang="en-US" sz="1800"/>
              <a:t>Finds an AP that supports sensing.</a:t>
            </a:r>
            <a:endParaRPr lang="en-US" sz="1400"/>
          </a:p>
          <a:p>
            <a:pPr lvl="0"/>
            <a:r>
              <a:rPr lang="en-US">
                <a:solidFill>
                  <a:srgbClr val="000000"/>
                </a:solidFill>
              </a:rPr>
              <a:t>Case 2: </a:t>
            </a:r>
            <a:r>
              <a:rPr lang="en-US" b="0"/>
              <a:t>A non-AP STA retrives information of an AP from Beacon. The non-AP STA may </a:t>
            </a:r>
            <a:r>
              <a:rPr lang="en-US"/>
              <a:t>broadcast/unicast</a:t>
            </a:r>
            <a:r>
              <a:rPr lang="en-US" b="0"/>
              <a:t> probe request to get more information. </a:t>
            </a:r>
          </a:p>
          <a:p>
            <a:pPr lvl="1"/>
            <a:r>
              <a:rPr lang="en-US" b="0"/>
              <a:t>Information in Beacon could help the </a:t>
            </a:r>
            <a:r>
              <a:rPr lang="en-US"/>
              <a:t>non-AP STA </a:t>
            </a:r>
            <a:r>
              <a:rPr lang="en-US" b="0"/>
              <a:t>to hurry up the discovery process. </a:t>
            </a:r>
            <a:endParaRPr lang="en-US" b="0">
              <a:solidFill>
                <a:srgbClr val="000000"/>
              </a:solidFill>
            </a:endParaRPr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61246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 dirty="0"/>
              <a:t>Discussion</a:t>
            </a:r>
            <a:r>
              <a:rPr lang="en-US" altLang="zh-CN"/>
              <a:t>: associated STAs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599"/>
            <a:ext cx="8136734" cy="3646121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b="0" dirty="0">
                <a:solidFill>
                  <a:schemeClr val="tx2"/>
                </a:solidFill>
              </a:rPr>
              <a:t>Sensing session setup for associated sensing </a:t>
            </a:r>
            <a:r>
              <a:rPr lang="en-US" altLang="zh-CN" b="0">
                <a:solidFill>
                  <a:schemeClr val="tx2"/>
                </a:solidFill>
              </a:rPr>
              <a:t>capable </a:t>
            </a:r>
            <a:r>
              <a:rPr lang="en-US" altLang="zh-CN" b="0" smtClean="0">
                <a:solidFill>
                  <a:schemeClr val="tx2"/>
                </a:solidFill>
              </a:rPr>
              <a:t>STAs</a:t>
            </a:r>
            <a:r>
              <a:rPr lang="en-US" altLang="zh-CN" b="0" dirty="0">
                <a:solidFill>
                  <a:schemeClr val="tx2"/>
                </a:solidFill>
              </a:rPr>
              <a:t>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dirty="0"/>
              <a:t>S</a:t>
            </a:r>
            <a:r>
              <a:rPr lang="en-US" altLang="zh-CN" b="0" dirty="0"/>
              <a:t>ensing capabilities are exchanged via Probe Request /Response, and/or (Re)Association Request/Response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Communication </a:t>
            </a:r>
            <a:r>
              <a:rPr lang="en-US" altLang="zh-CN" dirty="0"/>
              <a:t>capabilities and</a:t>
            </a:r>
            <a:r>
              <a:rPr lang="en-US" dirty="0"/>
              <a:t> </a:t>
            </a:r>
            <a:r>
              <a:rPr lang="en-US" altLang="zh-CN" dirty="0"/>
              <a:t>parameters are exchanged via Probe Request /Response</a:t>
            </a:r>
            <a:r>
              <a:rPr lang="en-US" altLang="zh-CN"/>
              <a:t>, </a:t>
            </a:r>
            <a:r>
              <a:rPr lang="en-US" altLang="zh-CN" smtClean="0"/>
              <a:t>and </a:t>
            </a:r>
            <a:r>
              <a:rPr lang="en-US" altLang="zh-CN" dirty="0"/>
              <a:t>(Re)Association Request/Response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b="0" dirty="0"/>
              <a:t>AID of the STA is allocated by AP and sent to the STA in (Re)Association Response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dirty="0"/>
              <a:t>Note: to have a </a:t>
            </a:r>
            <a:r>
              <a:rPr lang="en-US" altLang="zh-CN"/>
              <a:t>unified </a:t>
            </a:r>
            <a:r>
              <a:rPr lang="en-US" altLang="zh-CN" smtClean="0"/>
              <a:t>frame, </a:t>
            </a:r>
            <a:r>
              <a:rPr lang="en-US" altLang="zh-CN" dirty="0"/>
              <a:t>AP may also send AID of the STA in measurement setup request again. (TBD)</a:t>
            </a:r>
            <a:endParaRPr lang="en-US" altLang="zh-CN" b="0" dirty="0"/>
          </a:p>
          <a:p>
            <a:pPr algn="just">
              <a:buFont typeface="Wingdings" panose="05000000000000000000" pitchFamily="2" charset="2"/>
              <a:buChar char="q"/>
            </a:pPr>
            <a:endParaRPr lang="en-US" altLang="zh-CN" sz="2800" b="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7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821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5693"/>
            <a:ext cx="7772400" cy="762000"/>
          </a:xfrm>
        </p:spPr>
        <p:txBody>
          <a:bodyPr/>
          <a:lstStyle/>
          <a:p>
            <a:r>
              <a:rPr lang="en-US" altLang="zh-CN" dirty="0"/>
              <a:t>Discussion</a:t>
            </a:r>
            <a:r>
              <a:rPr lang="en-US" altLang="zh-CN"/>
              <a:t>: unassociated STAs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466" y="1390106"/>
            <a:ext cx="8136734" cy="4934494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b="0" dirty="0">
                <a:solidFill>
                  <a:schemeClr val="tx2"/>
                </a:solidFill>
              </a:rPr>
              <a:t>Sensing session setup for unassociated sensing capable STAs: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dirty="0">
                <a:solidFill>
                  <a:schemeClr val="tx2"/>
                </a:solidFill>
              </a:rPr>
              <a:t>Sensing capabilities are exchanged via Probe Request /Response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Communication </a:t>
            </a:r>
            <a:r>
              <a:rPr lang="en-US" altLang="zh-CN" dirty="0">
                <a:solidFill>
                  <a:schemeClr val="tx2"/>
                </a:solidFill>
              </a:rPr>
              <a:t>capabilities and</a:t>
            </a:r>
            <a:r>
              <a:rPr lang="en-US" dirty="0"/>
              <a:t> </a:t>
            </a:r>
            <a:r>
              <a:rPr lang="en-US" altLang="zh-CN" dirty="0">
                <a:solidFill>
                  <a:schemeClr val="tx2"/>
                </a:solidFill>
              </a:rPr>
              <a:t>parameters are exchanged via Probe Request /Response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dirty="0">
                <a:solidFill>
                  <a:srgbClr val="FF0000"/>
                </a:solidFill>
              </a:rPr>
              <a:t>UID</a:t>
            </a:r>
            <a:r>
              <a:rPr lang="en-US" altLang="zh-CN" dirty="0">
                <a:solidFill>
                  <a:schemeClr val="tx2"/>
                </a:solidFill>
              </a:rPr>
              <a:t> of the STA is allocated by AP and sent to the STA in </a:t>
            </a:r>
            <a:r>
              <a:rPr lang="en-US" dirty="0"/>
              <a:t>measurement setup request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mtClean="0"/>
              <a:t>AP initiated measurement setup: </a:t>
            </a:r>
            <a:r>
              <a:rPr lang="en-US" dirty="0"/>
              <a:t>UID is in every measurement setup request, STA could reject if mismatch.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/>
              <a:t>Non-AP initiated measurement </a:t>
            </a:r>
            <a:r>
              <a:rPr lang="en-US" smtClean="0"/>
              <a:t>setup: </a:t>
            </a:r>
            <a:r>
              <a:rPr lang="en-US" dirty="0"/>
              <a:t>only one </a:t>
            </a:r>
            <a:r>
              <a:rPr lang="en-US" altLang="zh-CN" dirty="0">
                <a:solidFill>
                  <a:schemeClr val="tx2"/>
                </a:solidFill>
              </a:rPr>
              <a:t>unassociated </a:t>
            </a:r>
            <a:r>
              <a:rPr lang="en-US" dirty="0"/>
              <a:t>STA, no UID is </a:t>
            </a:r>
            <a:r>
              <a:rPr lang="en-US"/>
              <a:t>needed</a:t>
            </a:r>
            <a:r>
              <a:rPr lang="en-US" smtClean="0"/>
              <a:t>.</a:t>
            </a:r>
            <a:endParaRPr 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8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66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EDFA944-C2CC-4B4D-9AB2-9AB02B414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r>
              <a:rPr lang="en-US" altLang="zh-CN" dirty="0"/>
              <a:t>Discussion</a:t>
            </a:r>
            <a:r>
              <a:rPr lang="en-US" altLang="zh-CN"/>
              <a:t>: </a:t>
            </a:r>
            <a:r>
              <a:rPr lang="en-US" altLang="zh-CN" smtClean="0"/>
              <a:t>Invitation of sensing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6BE151B-BE12-4A42-A5BE-CFB13E0BE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19200"/>
            <a:ext cx="8136734" cy="4934494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altLang="zh-CN" sz="2000" b="0" smtClean="0">
                <a:solidFill>
                  <a:schemeClr val="tx2"/>
                </a:solidFill>
              </a:rPr>
              <a:t>Propose some </a:t>
            </a:r>
            <a:r>
              <a:rPr lang="en-US" altLang="zh-CN" sz="2000" b="0">
                <a:solidFill>
                  <a:schemeClr val="tx2"/>
                </a:solidFill>
              </a:rPr>
              <a:t>more information in </a:t>
            </a:r>
            <a:r>
              <a:rPr lang="en-US" altLang="zh-CN" sz="2000" b="0" smtClean="0">
                <a:solidFill>
                  <a:schemeClr val="tx2"/>
                </a:solidFill>
              </a:rPr>
              <a:t>the </a:t>
            </a:r>
            <a:r>
              <a:rPr lang="en-US" altLang="zh-CN" sz="2000" smtClean="0">
                <a:solidFill>
                  <a:schemeClr val="tx2"/>
                </a:solidFill>
              </a:rPr>
              <a:t>unicast </a:t>
            </a:r>
            <a:r>
              <a:rPr lang="en-US" altLang="zh-CN" sz="2000">
                <a:solidFill>
                  <a:schemeClr val="tx2"/>
                </a:solidFill>
              </a:rPr>
              <a:t>Probe Response</a:t>
            </a:r>
            <a:r>
              <a:rPr lang="en-US" altLang="zh-CN" sz="2000" b="0">
                <a:solidFill>
                  <a:schemeClr val="tx2"/>
                </a:solidFill>
              </a:rPr>
              <a:t>: 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altLang="zh-CN" b="1">
                <a:solidFill>
                  <a:schemeClr val="tx2"/>
                </a:solidFill>
              </a:rPr>
              <a:t>Invitation</a:t>
            </a:r>
            <a:r>
              <a:rPr lang="en-US" altLang="zh-CN" b="0">
                <a:solidFill>
                  <a:schemeClr val="tx2"/>
                </a:solidFill>
              </a:rPr>
              <a:t> of </a:t>
            </a:r>
            <a:r>
              <a:rPr lang="en-US" altLang="zh-CN" b="0" smtClean="0">
                <a:solidFill>
                  <a:schemeClr val="tx2"/>
                </a:solidFill>
              </a:rPr>
              <a:t>STA </a:t>
            </a:r>
            <a:r>
              <a:rPr lang="en-US" altLang="zh-CN" b="0">
                <a:solidFill>
                  <a:schemeClr val="tx2"/>
                </a:solidFill>
              </a:rPr>
              <a:t>to join a sensing measurement as a sensing responder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altLang="zh-CN" b="0">
                <a:solidFill>
                  <a:schemeClr val="tx2"/>
                </a:solidFill>
              </a:rPr>
              <a:t>The element carries this indication is </a:t>
            </a:r>
            <a:r>
              <a:rPr lang="en-US" altLang="zh-CN" b="0" smtClean="0">
                <a:solidFill>
                  <a:schemeClr val="tx2"/>
                </a:solidFill>
              </a:rPr>
              <a:t>TBD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altLang="zh-CN" b="0" smtClean="0">
                <a:solidFill>
                  <a:schemeClr val="tx2"/>
                </a:solidFill>
              </a:rPr>
              <a:t>This </a:t>
            </a:r>
            <a:r>
              <a:rPr lang="en-US" altLang="zh-CN" b="0">
                <a:solidFill>
                  <a:schemeClr val="tx2"/>
                </a:solidFill>
              </a:rPr>
              <a:t>indication could help the </a:t>
            </a:r>
            <a:r>
              <a:rPr lang="en-US" altLang="zh-CN" b="0" smtClean="0">
                <a:solidFill>
                  <a:schemeClr val="tx2"/>
                </a:solidFill>
              </a:rPr>
              <a:t>STA </a:t>
            </a:r>
            <a:r>
              <a:rPr lang="en-US" altLang="zh-CN" b="0">
                <a:solidFill>
                  <a:schemeClr val="tx2"/>
                </a:solidFill>
              </a:rPr>
              <a:t>to be prepared for a subsequent sensing measurement </a:t>
            </a:r>
            <a:r>
              <a:rPr lang="en-US" altLang="zh-CN" b="0" smtClean="0">
                <a:solidFill>
                  <a:schemeClr val="tx2"/>
                </a:solidFill>
              </a:rPr>
              <a:t>setup, e.g., </a:t>
            </a:r>
          </a:p>
          <a:p>
            <a:pPr lvl="3" algn="just">
              <a:buFont typeface="Wingdings" panose="05000000000000000000" pitchFamily="2" charset="2"/>
              <a:buChar char="§"/>
            </a:pPr>
            <a:r>
              <a:rPr lang="en-US" altLang="zh-CN" b="0" smtClean="0">
                <a:solidFill>
                  <a:schemeClr val="tx2"/>
                </a:solidFill>
              </a:rPr>
              <a:t>Start the association procedure</a:t>
            </a:r>
          </a:p>
          <a:p>
            <a:pPr lvl="3" algn="just">
              <a:buFont typeface="Wingdings" panose="05000000000000000000" pitchFamily="2" charset="2"/>
              <a:buChar char="§"/>
            </a:pPr>
            <a:r>
              <a:rPr lang="en-US" altLang="zh-CN">
                <a:solidFill>
                  <a:schemeClr val="tx2"/>
                </a:solidFill>
              </a:rPr>
              <a:t>Or </a:t>
            </a:r>
            <a:r>
              <a:rPr lang="en-US" altLang="zh-CN" b="1">
                <a:solidFill>
                  <a:schemeClr val="tx2"/>
                </a:solidFill>
              </a:rPr>
              <a:t>stand by for a predefined time </a:t>
            </a:r>
            <a:r>
              <a:rPr lang="en-US" altLang="zh-CN">
                <a:solidFill>
                  <a:schemeClr val="tx2"/>
                </a:solidFill>
              </a:rPr>
              <a:t>to receive measurement setup request if the STA does not intend to associate. </a:t>
            </a:r>
          </a:p>
          <a:p>
            <a:pPr lvl="3" algn="just">
              <a:buFont typeface="Wingdings" panose="05000000000000000000" pitchFamily="2" charset="2"/>
              <a:buChar char="§"/>
            </a:pPr>
            <a:r>
              <a:rPr lang="en-US" altLang="zh-CN">
                <a:solidFill>
                  <a:schemeClr val="tx2"/>
                </a:solidFill>
              </a:rPr>
              <a:t>Or </a:t>
            </a:r>
            <a:r>
              <a:rPr lang="en-US" altLang="zh-CN" b="1">
                <a:solidFill>
                  <a:schemeClr val="tx2"/>
                </a:solidFill>
              </a:rPr>
              <a:t>start the PASN </a:t>
            </a:r>
            <a:r>
              <a:rPr lang="en-US" altLang="zh-CN">
                <a:solidFill>
                  <a:schemeClr val="tx2"/>
                </a:solidFill>
              </a:rPr>
              <a:t>procedure </a:t>
            </a:r>
            <a:r>
              <a:rPr lang="en-US" altLang="zh-CN" b="1">
                <a:solidFill>
                  <a:schemeClr val="tx2"/>
                </a:solidFill>
              </a:rPr>
              <a:t>immediately</a:t>
            </a:r>
            <a:r>
              <a:rPr lang="en-US" altLang="zh-CN">
                <a:solidFill>
                  <a:schemeClr val="tx2"/>
                </a:solidFill>
              </a:rPr>
              <a:t> if the STA does not intend to associate, and </a:t>
            </a:r>
            <a:r>
              <a:rPr lang="en-US" altLang="zh-CN" smtClean="0">
                <a:solidFill>
                  <a:schemeClr val="tx2"/>
                </a:solidFill>
              </a:rPr>
              <a:t>then </a:t>
            </a:r>
            <a:r>
              <a:rPr lang="en-US" altLang="zh-CN" b="1" smtClean="0">
                <a:solidFill>
                  <a:schemeClr val="tx2"/>
                </a:solidFill>
              </a:rPr>
              <a:t>stand </a:t>
            </a:r>
            <a:r>
              <a:rPr lang="en-US" altLang="zh-CN" b="1">
                <a:solidFill>
                  <a:schemeClr val="tx2"/>
                </a:solidFill>
              </a:rPr>
              <a:t>by for a predefined time </a:t>
            </a:r>
            <a:r>
              <a:rPr lang="en-US" altLang="zh-CN">
                <a:solidFill>
                  <a:schemeClr val="tx2"/>
                </a:solidFill>
              </a:rPr>
              <a:t>to receive measurement setup request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zh-CN" smtClean="0">
                <a:solidFill>
                  <a:schemeClr val="tx2"/>
                </a:solidFill>
              </a:rPr>
              <a:t>Existing MFPR in RSNE and a </a:t>
            </a:r>
            <a:r>
              <a:rPr lang="en-US" altLang="zh-CN" b="0">
                <a:solidFill>
                  <a:schemeClr val="tx2"/>
                </a:solidFill>
              </a:rPr>
              <a:t>new </a:t>
            </a:r>
            <a:r>
              <a:rPr lang="en-US" altLang="zh-CN" b="1" smtClean="0">
                <a:solidFill>
                  <a:schemeClr val="tx2"/>
                </a:solidFill>
              </a:rPr>
              <a:t>USNM-MFPR</a:t>
            </a:r>
            <a:r>
              <a:rPr lang="en-US" altLang="zh-CN" b="0" smtClean="0">
                <a:solidFill>
                  <a:schemeClr val="tx2"/>
                </a:solidFill>
              </a:rPr>
              <a:t> </a:t>
            </a:r>
            <a:r>
              <a:rPr lang="en-US" altLang="zh-CN" b="0">
                <a:solidFill>
                  <a:schemeClr val="tx2"/>
                </a:solidFill>
              </a:rPr>
              <a:t>in </a:t>
            </a:r>
            <a:r>
              <a:rPr lang="en-US" altLang="zh-CN" b="0" smtClean="0">
                <a:solidFill>
                  <a:schemeClr val="tx2"/>
                </a:solidFill>
              </a:rPr>
              <a:t>RSNXE </a:t>
            </a:r>
            <a:r>
              <a:rPr lang="en-US" altLang="zh-CN" b="0">
                <a:solidFill>
                  <a:schemeClr val="tx2"/>
                </a:solidFill>
              </a:rPr>
              <a:t>may be used for </a:t>
            </a:r>
            <a:r>
              <a:rPr lang="en-US" altLang="zh-CN">
                <a:solidFill>
                  <a:schemeClr val="tx2"/>
                </a:solidFill>
              </a:rPr>
              <a:t>indication </a:t>
            </a:r>
            <a:r>
              <a:rPr lang="en-US" altLang="zh-CN" smtClean="0">
                <a:solidFill>
                  <a:schemeClr val="tx2"/>
                </a:solidFill>
              </a:rPr>
              <a:t>of frame </a:t>
            </a:r>
            <a:r>
              <a:rPr lang="en-US" altLang="zh-CN">
                <a:solidFill>
                  <a:schemeClr val="tx2"/>
                </a:solidFill>
              </a:rPr>
              <a:t>protection. </a:t>
            </a:r>
            <a:endParaRPr lang="en-US" altLang="zh-CN" b="0">
              <a:solidFill>
                <a:schemeClr val="tx2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b="0">
                <a:solidFill>
                  <a:schemeClr val="tx2"/>
                </a:solidFill>
              </a:rPr>
              <a:t>11az set </a:t>
            </a:r>
            <a:r>
              <a:rPr lang="en-US" altLang="zh-CN" sz="1600">
                <a:solidFill>
                  <a:schemeClr val="tx2"/>
                </a:solidFill>
              </a:rPr>
              <a:t>MFPR </a:t>
            </a:r>
            <a:r>
              <a:rPr lang="en-US" altLang="zh-CN" sz="1600" smtClean="0">
                <a:solidFill>
                  <a:schemeClr val="tx2"/>
                </a:solidFill>
              </a:rPr>
              <a:t>and </a:t>
            </a:r>
            <a:r>
              <a:rPr lang="en-US" altLang="zh-CN" sz="1600" b="0" smtClean="0">
                <a:solidFill>
                  <a:schemeClr val="tx2"/>
                </a:solidFill>
              </a:rPr>
              <a:t>URNM-MFPR </a:t>
            </a:r>
            <a:r>
              <a:rPr lang="en-US" altLang="zh-CN" sz="1600" b="0">
                <a:solidFill>
                  <a:schemeClr val="tx2"/>
                </a:solidFill>
              </a:rPr>
              <a:t>(Unassociated Ranging Negotiation and </a:t>
            </a:r>
            <a:r>
              <a:rPr lang="en-US" altLang="zh-CN" sz="1600" b="0" smtClean="0">
                <a:solidFill>
                  <a:schemeClr val="tx2"/>
                </a:solidFill>
              </a:rPr>
              <a:t>Measurement </a:t>
            </a:r>
            <a:r>
              <a:rPr lang="en-US" altLang="zh-CN" sz="1600" b="0">
                <a:solidFill>
                  <a:schemeClr val="tx2"/>
                </a:solidFill>
              </a:rPr>
              <a:t>Management Frame </a:t>
            </a:r>
            <a:r>
              <a:rPr lang="en-US" altLang="zh-CN" sz="1600" b="0" smtClean="0">
                <a:solidFill>
                  <a:schemeClr val="tx2"/>
                </a:solidFill>
              </a:rPr>
              <a:t>Protection Required) </a:t>
            </a:r>
            <a:r>
              <a:rPr lang="en-US" altLang="zh-CN" sz="1600" b="0">
                <a:solidFill>
                  <a:schemeClr val="tx2"/>
                </a:solidFill>
              </a:rPr>
              <a:t>to </a:t>
            </a:r>
            <a:r>
              <a:rPr lang="en-US" altLang="zh-CN" sz="1600" b="0" smtClean="0">
                <a:solidFill>
                  <a:schemeClr val="tx2"/>
                </a:solidFill>
              </a:rPr>
              <a:t>1 if </a:t>
            </a:r>
            <a:r>
              <a:rPr lang="en-US" altLang="zh-CN" sz="1600" b="0">
                <a:solidFill>
                  <a:schemeClr val="tx2"/>
                </a:solidFill>
              </a:rPr>
              <a:t>dot11RSTARequiresPMFActivated is true</a:t>
            </a:r>
            <a:r>
              <a:rPr lang="en-US" altLang="zh-CN" sz="1600" b="0" smtClean="0">
                <a:solidFill>
                  <a:schemeClr val="tx2"/>
                </a:solidFill>
              </a:rPr>
              <a:t>.</a:t>
            </a:r>
            <a:endParaRPr lang="en-US" sz="1600" smtClean="0"/>
          </a:p>
          <a:p>
            <a:pPr marL="0" indent="0" algn="just">
              <a:buNone/>
            </a:pPr>
            <a:endParaRPr lang="en-US" altLang="zh-CN" sz="1600" b="0" dirty="0">
              <a:solidFill>
                <a:schemeClr val="tx2"/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54F54064-6894-4E55-AF5D-A25F3F9B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03FC92EB-6591-4028-ACD4-C4205A29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9</a:t>
            </a:fld>
            <a:endParaRPr lang="en-US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00333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7146</TotalTime>
  <Words>1674</Words>
  <Application>Microsoft Office PowerPoint</Application>
  <PresentationFormat>全屏显示(4:3)</PresentationFormat>
  <Paragraphs>194</Paragraphs>
  <Slides>19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8" baseType="lpstr">
      <vt:lpstr>맑은 고딕</vt:lpstr>
      <vt:lpstr>맑은 고딕</vt:lpstr>
      <vt:lpstr>MS PGothic</vt:lpstr>
      <vt:lpstr>Arial</vt:lpstr>
      <vt:lpstr>Courier New</vt:lpstr>
      <vt:lpstr>Times New Roman</vt:lpstr>
      <vt:lpstr>Wingdings</vt:lpstr>
      <vt:lpstr>802-11-Submission</vt:lpstr>
      <vt:lpstr>Visio</vt:lpstr>
      <vt:lpstr>Discussion on Session Setup</vt:lpstr>
      <vt:lpstr>Introduction</vt:lpstr>
      <vt:lpstr>Overview and focus</vt:lpstr>
      <vt:lpstr>Recap: Sensing Session Setup</vt:lpstr>
      <vt:lpstr>Discussion: What is Sensing Session Setup?</vt:lpstr>
      <vt:lpstr>Discussion: Discovery</vt:lpstr>
      <vt:lpstr>Discussion: associated STAs</vt:lpstr>
      <vt:lpstr>Discussion: unassociated STAs</vt:lpstr>
      <vt:lpstr>Discussion: Invitation of sensing</vt:lpstr>
      <vt:lpstr> Discussion: Example 1</vt:lpstr>
      <vt:lpstr> Discussion: Example 2</vt:lpstr>
      <vt:lpstr>Discussion: Sensing Capability Information</vt:lpstr>
      <vt:lpstr>SP 1</vt:lpstr>
      <vt:lpstr>SP 2</vt:lpstr>
      <vt:lpstr>SP 3</vt:lpstr>
      <vt:lpstr>SP 4</vt:lpstr>
      <vt:lpstr>SP 5</vt:lpstr>
      <vt:lpstr>Reference</vt:lpstr>
      <vt:lpstr> Backup: Example 3</vt:lpstr>
    </vt:vector>
  </TitlesOfParts>
  <Company>Marvell Semiconductor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luochaoming</cp:lastModifiedBy>
  <cp:revision>4348</cp:revision>
  <cp:lastPrinted>2014-11-04T15:04:00Z</cp:lastPrinted>
  <dcterms:created xsi:type="dcterms:W3CDTF">2007-04-17T18:10:00Z</dcterms:created>
  <dcterms:modified xsi:type="dcterms:W3CDTF">2022-01-11T03:20:59Z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