
<file path=[Content_Types].xml><?xml version="1.0" encoding="utf-8"?>
<Types xmlns="http://schemas.openxmlformats.org/package/2006/content-types">
  <Default Extension="vsd" ContentType="application/vnd.visio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611" r:id="rId3"/>
    <p:sldId id="644" r:id="rId4"/>
    <p:sldId id="619" r:id="rId5"/>
    <p:sldId id="633" r:id="rId6"/>
    <p:sldId id="641" r:id="rId7"/>
    <p:sldId id="634" r:id="rId8"/>
    <p:sldId id="636" r:id="rId9"/>
    <p:sldId id="637" r:id="rId10"/>
    <p:sldId id="638" r:id="rId11"/>
    <p:sldId id="643" r:id="rId12"/>
    <p:sldId id="312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>
      <p:cViewPr varScale="1">
        <p:scale>
          <a:sx n="83" d="100"/>
          <a:sy n="83" d="100"/>
        </p:scale>
        <p:origin x="1212" y="5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04" y="-132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56247" y="8982075"/>
            <a:ext cx="146200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</a:p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729311" y="8983147"/>
            <a:ext cx="1461939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60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583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</a:t>
            </a:r>
            <a:r>
              <a:rPr lang="en-US" altLang="en-US" sz="1800" b="1"/>
              <a:t>IEEE </a:t>
            </a:r>
            <a:r>
              <a:rPr lang="en-US" altLang="en-US" sz="1800" b="1" smtClean="0"/>
              <a:t>802.11-21/1934r0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Nov</a:t>
            </a:r>
            <a:r>
              <a:rPr lang="en-US" altLang="zh-CN" sz="1800" b="1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 </a:t>
            </a:r>
            <a:r>
              <a:rPr lang="en-US" altLang="en-US" sz="1800" b="1"/>
              <a:t>2021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package" Target="../embeddings/Microsoft_Visio___1.vsdx"/><Relationship Id="rId7" Type="http://schemas.openxmlformats.org/officeDocument/2006/relationships/package" Target="../embeddings/Microsoft_Visio___3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Visio___2.vsdx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1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Discussion on Session Setup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</a:t>
            </a:r>
            <a:r>
              <a:rPr lang="en-US" altLang="en-US" sz="2000">
                <a:cs typeface="Arial" panose="020B0604020202020204" pitchFamily="34" charset="0"/>
              </a:rPr>
              <a:t>:</a:t>
            </a:r>
            <a:r>
              <a:rPr lang="en-US" altLang="en-US" sz="2000" b="0">
                <a:cs typeface="Arial" panose="020B0604020202020204" pitchFamily="34" charset="0"/>
              </a:rPr>
              <a:t> </a:t>
            </a:r>
            <a:r>
              <a:rPr lang="en-US" altLang="en-US" sz="2000" b="0" smtClean="0">
                <a:cs typeface="Arial" panose="020B0604020202020204" pitchFamily="34" charset="0"/>
              </a:rPr>
              <a:t>2021-11-29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>
                <a:sym typeface="+mn-ea"/>
              </a:rPr>
              <a:t>Chaoming Luo </a:t>
            </a:r>
            <a:r>
              <a:rPr lang="en-US" altLang="ko-KR" dirty="0">
                <a:sym typeface="+mn-ea"/>
              </a:rPr>
              <a:t>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368875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luochaoming@oppo.com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Lei Huang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10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0867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/>
              <a:t>Do you agree to add the following into 11bf SFD ? </a:t>
            </a:r>
            <a:endParaRPr lang="en-US" sz="180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>
                <a:solidFill>
                  <a:schemeClr val="tx2"/>
                </a:solidFill>
              </a:rPr>
              <a:t>Sensing session setup exchanges only the </a:t>
            </a:r>
            <a:r>
              <a:rPr lang="en-US" altLang="zh-CN" sz="1800"/>
              <a:t>sensing capabilities between the &lt; non-AP, AP&gt; pair.</a:t>
            </a:r>
          </a:p>
          <a:p>
            <a:pPr lvl="1"/>
            <a:endParaRPr lang="en-US" altLang="zh-CN" sz="18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/>
              <a:t>Y/N/A </a:t>
            </a:r>
            <a:endParaRPr lang="ko-KR" altLang="en-US" sz="180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3008533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2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11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77877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 dirty="0"/>
              <a:t>Do you agree to add the following into 11bf SFD ? 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rgbClr val="000000"/>
                </a:solidFill>
              </a:rPr>
              <a:t>The element carrying sensing capabilities can be included in </a:t>
            </a:r>
            <a:r>
              <a:rPr lang="en-US" altLang="zh-CN" sz="1800" dirty="0">
                <a:solidFill>
                  <a:schemeClr val="tx2"/>
                </a:solidFill>
              </a:rPr>
              <a:t>(Re)Association Request and (Re)Association Response frames for associated STAs, and can also be included in new Sensing Session Setup Request/Response frames for associated or </a:t>
            </a:r>
            <a:r>
              <a:rPr lang="en-US" altLang="zh-CN" sz="1800" dirty="0"/>
              <a:t>unassociated STAs.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rgbClr val="000000"/>
                </a:solidFill>
              </a:rPr>
              <a:t>Whether this element is a </a:t>
            </a:r>
            <a:r>
              <a:rPr lang="en-US" altLang="zh-CN" sz="1800" dirty="0">
                <a:solidFill>
                  <a:schemeClr val="tx2"/>
                </a:solidFill>
              </a:rPr>
              <a:t>new Sensing </a:t>
            </a:r>
            <a:r>
              <a:rPr lang="en-US" altLang="zh-CN" sz="1800" dirty="0">
                <a:solidFill>
                  <a:srgbClr val="000000"/>
                </a:solidFill>
              </a:rPr>
              <a:t>Capabilities element or Extended Capabilities element is TBD.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2"/>
                </a:solidFill>
              </a:rPr>
              <a:t>Note: Sensing Session Setup Request/Response frames are Public </a:t>
            </a:r>
            <a:r>
              <a:rPr lang="en-US" altLang="zh-CN" sz="1800">
                <a:solidFill>
                  <a:schemeClr val="tx2"/>
                </a:solidFill>
              </a:rPr>
              <a:t>Action </a:t>
            </a:r>
            <a:r>
              <a:rPr lang="en-US" altLang="zh-CN" sz="1800" smtClean="0">
                <a:solidFill>
                  <a:schemeClr val="tx2"/>
                </a:solidFill>
              </a:rPr>
              <a:t>frames, format is TBD.</a:t>
            </a:r>
            <a:endParaRPr lang="en-US" altLang="zh-CN" sz="1800" dirty="0">
              <a:solidFill>
                <a:srgbClr val="00000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/>
            <a:endParaRPr lang="en-US" altLang="zh-CN" sz="18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Y/N/A </a:t>
            </a:r>
            <a:endParaRPr lang="ko-KR" altLang="en-US" sz="1800" dirty="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2683919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365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</a:t>
            </a:r>
            <a:r>
              <a:rPr lang="en-US" altLang="zh-CN" b="0"/>
              <a:t>] 11-21-0504-03-00bf-specification-framework-for-tgbf</a:t>
            </a:r>
          </a:p>
          <a:p>
            <a:pPr marL="0" indent="0">
              <a:buNone/>
            </a:pPr>
            <a:r>
              <a:rPr lang="en-US" altLang="zh-CN" b="0"/>
              <a:t>[2] 11-21-1828-01-00bf-Mesurement setup frame formats</a:t>
            </a:r>
            <a:endParaRPr lang="en-US" altLang="zh-CN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12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dirty="0">
                <a:solidFill>
                  <a:schemeClr val="tx2"/>
                </a:solidFill>
              </a:rPr>
              <a:t>The SFD states that </a:t>
            </a:r>
            <a:r>
              <a:rPr lang="en-US" altLang="zh-CN" sz="2000" dirty="0"/>
              <a:t>a sensing session is an agreement between a sensing initiator and a sensing responder to participate in a WLAN sensing procedure</a:t>
            </a:r>
            <a:r>
              <a:rPr lang="en-US" altLang="zh-CN" sz="2000" kern="1200" dirty="0">
                <a:solidFill>
                  <a:schemeClr val="tx2"/>
                </a:solidFill>
              </a:rPr>
              <a:t>. [1]</a:t>
            </a:r>
          </a:p>
          <a:p>
            <a:pPr algn="just"/>
            <a:endParaRPr lang="en-US" altLang="zh-CN" sz="2000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dirty="0">
                <a:solidFill>
                  <a:schemeClr val="tx2"/>
                </a:solidFill>
              </a:rPr>
              <a:t>This contribution discusses more about the detail of session setup procedure and frame formats.</a:t>
            </a:r>
            <a:endParaRPr lang="zh-CN" altLang="en-US" sz="2000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/>
              <a:t>Overview and focus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TextBox 8">
            <a:extLst>
              <a:ext uri="{FF2B5EF4-FFF2-40B4-BE49-F238E27FC236}">
                <a16:creationId xmlns="" xmlns:a16="http://schemas.microsoft.com/office/drawing/2014/main" id="{193080EF-EF8D-4874-9F1A-9AA692AEEC00}"/>
              </a:ext>
            </a:extLst>
          </p:cNvPr>
          <p:cNvSpPr txBox="1"/>
          <p:nvPr/>
        </p:nvSpPr>
        <p:spPr>
          <a:xfrm>
            <a:off x="76200" y="1367135"/>
            <a:ext cx="891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WLAN Sensing procedure may comprise of several phases [1].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This contribution focus on Sensing Discovery and Sensing Session Setup.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1800" dirty="0"/>
          </a:p>
        </p:txBody>
      </p:sp>
      <p:sp>
        <p:nvSpPr>
          <p:cNvPr id="17" name="Rounded Rectangle 4">
            <a:extLst>
              <a:ext uri="{FF2B5EF4-FFF2-40B4-BE49-F238E27FC236}">
                <a16:creationId xmlns="" xmlns:a16="http://schemas.microsoft.com/office/drawing/2014/main" id="{60F67C36-9A75-4F1A-BEAA-432A4BC804D2}"/>
              </a:ext>
            </a:extLst>
          </p:cNvPr>
          <p:cNvSpPr/>
          <p:nvPr/>
        </p:nvSpPr>
        <p:spPr>
          <a:xfrm>
            <a:off x="1869594" y="2581365"/>
            <a:ext cx="1080120" cy="466635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Sensing Initiator</a:t>
            </a:r>
          </a:p>
        </p:txBody>
      </p:sp>
      <p:sp>
        <p:nvSpPr>
          <p:cNvPr id="21" name="Rounded Rectangle 5">
            <a:extLst>
              <a:ext uri="{FF2B5EF4-FFF2-40B4-BE49-F238E27FC236}">
                <a16:creationId xmlns="" xmlns:a16="http://schemas.microsoft.com/office/drawing/2014/main" id="{FE3138C2-B45B-46D4-AA11-E10248098220}"/>
              </a:ext>
            </a:extLst>
          </p:cNvPr>
          <p:cNvSpPr/>
          <p:nvPr/>
        </p:nvSpPr>
        <p:spPr>
          <a:xfrm>
            <a:off x="4102999" y="2581366"/>
            <a:ext cx="1080120" cy="437858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Sensing Responder</a:t>
            </a:r>
          </a:p>
        </p:txBody>
      </p:sp>
      <p:cxnSp>
        <p:nvCxnSpPr>
          <p:cNvPr id="22" name="Straight Connector 9">
            <a:extLst>
              <a:ext uri="{FF2B5EF4-FFF2-40B4-BE49-F238E27FC236}">
                <a16:creationId xmlns="" xmlns:a16="http://schemas.microsoft.com/office/drawing/2014/main" id="{67268BFC-44AD-41E1-A840-2B3F8614F0C7}"/>
              </a:ext>
            </a:extLst>
          </p:cNvPr>
          <p:cNvCxnSpPr>
            <a:cxnSpLocks/>
            <a:stCxn id="17" idx="2"/>
          </p:cNvCxnSpPr>
          <p:nvPr/>
        </p:nvCxnSpPr>
        <p:spPr>
          <a:xfrm flipH="1">
            <a:off x="2209800" y="3048000"/>
            <a:ext cx="199854" cy="327660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10">
            <a:extLst>
              <a:ext uri="{FF2B5EF4-FFF2-40B4-BE49-F238E27FC236}">
                <a16:creationId xmlns="" xmlns:a16="http://schemas.microsoft.com/office/drawing/2014/main" id="{22410390-12DF-43EB-92E7-93791B11CBBD}"/>
              </a:ext>
            </a:extLst>
          </p:cNvPr>
          <p:cNvCxnSpPr>
            <a:cxnSpLocks/>
            <a:stCxn id="21" idx="2"/>
          </p:cNvCxnSpPr>
          <p:nvPr/>
        </p:nvCxnSpPr>
        <p:spPr>
          <a:xfrm>
            <a:off x="4643059" y="3019224"/>
            <a:ext cx="157541" cy="3305376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9">
            <a:extLst>
              <a:ext uri="{FF2B5EF4-FFF2-40B4-BE49-F238E27FC236}">
                <a16:creationId xmlns="" xmlns:a16="http://schemas.microsoft.com/office/drawing/2014/main" id="{EE7C0481-BB27-492C-A4CD-351F66F763E9}"/>
              </a:ext>
            </a:extLst>
          </p:cNvPr>
          <p:cNvSpPr/>
          <p:nvPr/>
        </p:nvSpPr>
        <p:spPr>
          <a:xfrm>
            <a:off x="1592828" y="4151918"/>
            <a:ext cx="3893572" cy="288000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Measurement Setup</a:t>
            </a:r>
          </a:p>
        </p:txBody>
      </p:sp>
      <p:sp>
        <p:nvSpPr>
          <p:cNvPr id="25" name="Rounded Rectangle 12">
            <a:extLst>
              <a:ext uri="{FF2B5EF4-FFF2-40B4-BE49-F238E27FC236}">
                <a16:creationId xmlns="" xmlns:a16="http://schemas.microsoft.com/office/drawing/2014/main" id="{3157D2FB-0147-4613-82C8-28953789AD6A}"/>
              </a:ext>
            </a:extLst>
          </p:cNvPr>
          <p:cNvSpPr/>
          <p:nvPr/>
        </p:nvSpPr>
        <p:spPr>
          <a:xfrm>
            <a:off x="1595127" y="4721090"/>
            <a:ext cx="3879588" cy="288000"/>
          </a:xfrm>
          <a:prstGeom prst="round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Measurement Instances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" name="Rounded Rectangle 16">
            <a:extLst>
              <a:ext uri="{FF2B5EF4-FFF2-40B4-BE49-F238E27FC236}">
                <a16:creationId xmlns="" xmlns:a16="http://schemas.microsoft.com/office/drawing/2014/main" id="{51D9B516-318F-43C3-B50F-D79DF598EEF0}"/>
              </a:ext>
            </a:extLst>
          </p:cNvPr>
          <p:cNvSpPr/>
          <p:nvPr/>
        </p:nvSpPr>
        <p:spPr>
          <a:xfrm>
            <a:off x="1581143" y="5290262"/>
            <a:ext cx="3893572" cy="288000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Measurement Setup Termination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Rounded Rectangle 9">
            <a:extLst>
              <a:ext uri="{FF2B5EF4-FFF2-40B4-BE49-F238E27FC236}">
                <a16:creationId xmlns="" xmlns:a16="http://schemas.microsoft.com/office/drawing/2014/main" id="{9585B925-3A2B-49FA-8538-D4750AB95A7D}"/>
              </a:ext>
            </a:extLst>
          </p:cNvPr>
          <p:cNvSpPr/>
          <p:nvPr/>
        </p:nvSpPr>
        <p:spPr>
          <a:xfrm>
            <a:off x="1581143" y="3598200"/>
            <a:ext cx="3893572" cy="288000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Sensing Session Setup</a:t>
            </a:r>
          </a:p>
        </p:txBody>
      </p:sp>
      <p:sp>
        <p:nvSpPr>
          <p:cNvPr id="28" name="Rounded Rectangle 16">
            <a:extLst>
              <a:ext uri="{FF2B5EF4-FFF2-40B4-BE49-F238E27FC236}">
                <a16:creationId xmlns="" xmlns:a16="http://schemas.microsoft.com/office/drawing/2014/main" id="{86D32D13-220B-45CD-9156-D2B44B886812}"/>
              </a:ext>
            </a:extLst>
          </p:cNvPr>
          <p:cNvSpPr/>
          <p:nvPr/>
        </p:nvSpPr>
        <p:spPr>
          <a:xfrm>
            <a:off x="1581143" y="5859432"/>
            <a:ext cx="3893572" cy="288000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Session Termination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Rounded Rectangle 9">
            <a:extLst>
              <a:ext uri="{FF2B5EF4-FFF2-40B4-BE49-F238E27FC236}">
                <a16:creationId xmlns="" xmlns:a16="http://schemas.microsoft.com/office/drawing/2014/main" id="{9585B925-3A2B-49FA-8538-D4750AB95A7D}"/>
              </a:ext>
            </a:extLst>
          </p:cNvPr>
          <p:cNvSpPr/>
          <p:nvPr/>
        </p:nvSpPr>
        <p:spPr>
          <a:xfrm>
            <a:off x="1588135" y="3258974"/>
            <a:ext cx="3893572" cy="288000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Sensing Discovery</a:t>
            </a:r>
          </a:p>
        </p:txBody>
      </p:sp>
    </p:spTree>
    <p:extLst>
      <p:ext uri="{BB962C8B-B14F-4D97-AF65-F5344CB8AC3E}">
        <p14:creationId xmlns:p14="http://schemas.microsoft.com/office/powerpoint/2010/main" val="4133897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 dirty="0"/>
              <a:t>Recap: Sensing Session Setup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33902"/>
            <a:ext cx="7917676" cy="450969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2000" b="0" dirty="0">
                <a:solidFill>
                  <a:schemeClr val="tx2"/>
                </a:solidFill>
              </a:rPr>
              <a:t>Sensing Session setup in SFD: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b="0" dirty="0">
                <a:solidFill>
                  <a:schemeClr val="tx2"/>
                </a:solidFill>
              </a:rPr>
              <a:t>In the sensing session setup of a WLAN sensing procedure, a sensing session is established, and operational parameters associated with the sensing session are determined and may be exchanged between STAs.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b="0" dirty="0"/>
              <a:t>A sensing session is pairwise and is identified by MAC addresses and/or associated AID/UID</a:t>
            </a:r>
            <a:r>
              <a:rPr lang="en-GB" altLang="zh-CN" b="0" dirty="0"/>
              <a:t>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b="0" dirty="0"/>
              <a:t>A sensing initiator may maintain multiple sensing sessions.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269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dirty="0"/>
              <a:t>Discussion: What is Sensing Session Setup?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466" y="1390105"/>
            <a:ext cx="7841459" cy="257228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dirty="0">
                <a:solidFill>
                  <a:schemeClr val="tx2"/>
                </a:solidFill>
              </a:rPr>
              <a:t>If AP is involved in sensing measurement, then </a:t>
            </a:r>
            <a:r>
              <a:rPr lang="en-US" altLang="zh-CN" sz="1800" b="1" dirty="0">
                <a:solidFill>
                  <a:schemeClr val="tx2"/>
                </a:solidFill>
              </a:rPr>
              <a:t>every session is an &lt; non-AP, AP&gt; session</a:t>
            </a:r>
            <a:r>
              <a:rPr lang="en-US" altLang="zh-CN" sz="1800" b="0" dirty="0">
                <a:solidFill>
                  <a:schemeClr val="tx2"/>
                </a:solidFill>
              </a:rPr>
              <a:t>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800" b="0" dirty="0">
                <a:solidFill>
                  <a:schemeClr val="tx2"/>
                </a:solidFill>
              </a:rPr>
              <a:t>3 typical cases shown below </a:t>
            </a:r>
            <a:endParaRPr lang="en-US" altLang="zh-CN" sz="1800" b="0" dirty="0">
              <a:solidFill>
                <a:srgbClr val="000000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dirty="0">
                <a:solidFill>
                  <a:schemeClr val="tx2"/>
                </a:solidFill>
              </a:rPr>
              <a:t>Are there any possible operational parameters should be exchanged in session setup?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800" dirty="0">
                <a:solidFill>
                  <a:srgbClr val="FF0000"/>
                </a:solidFill>
              </a:rPr>
              <a:t>No </a:t>
            </a:r>
            <a:r>
              <a:rPr lang="en-US" altLang="zh-CN" sz="1800" dirty="0">
                <a:solidFill>
                  <a:schemeClr val="tx2"/>
                </a:solidFill>
              </a:rPr>
              <a:t>session specific operational parameter has been identified yet.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800" dirty="0">
                <a:solidFill>
                  <a:schemeClr val="tx2"/>
                </a:solidFill>
              </a:rPr>
              <a:t>Operational attributes are exchanged in measurement setup.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u="sng" dirty="0">
                <a:solidFill>
                  <a:schemeClr val="tx2"/>
                </a:solidFill>
              </a:rPr>
              <a:t>Proposal</a:t>
            </a:r>
            <a:r>
              <a:rPr lang="en-US" altLang="zh-CN" sz="1800" dirty="0">
                <a:solidFill>
                  <a:schemeClr val="tx2"/>
                </a:solidFill>
              </a:rPr>
              <a:t>: session setup exchanges only the </a:t>
            </a:r>
            <a:r>
              <a:rPr lang="en-US" altLang="zh-CN" sz="1800" dirty="0">
                <a:solidFill>
                  <a:srgbClr val="FF0000"/>
                </a:solidFill>
              </a:rPr>
              <a:t>sensing capabilities.</a:t>
            </a:r>
            <a:endParaRPr lang="zh-CN" altLang="en-US" sz="1800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5592016"/>
              </p:ext>
            </p:extLst>
          </p:nvPr>
        </p:nvGraphicFramePr>
        <p:xfrm>
          <a:off x="990600" y="4169745"/>
          <a:ext cx="1689100" cy="159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5" name="Visio" r:id="rId3" imgW="1689066" imgH="1593790" progId="Visio.Drawing.15">
                  <p:embed/>
                </p:oleObj>
              </mc:Choice>
              <mc:Fallback>
                <p:oleObj name="Visio" r:id="rId3" imgW="1689066" imgH="159379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4169745"/>
                        <a:ext cx="1689100" cy="159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1922209"/>
              </p:ext>
            </p:extLst>
          </p:nvPr>
        </p:nvGraphicFramePr>
        <p:xfrm>
          <a:off x="5976938" y="3886200"/>
          <a:ext cx="1438275" cy="215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6" name="Visio" r:id="rId5" imgW="1435047" imgH="2146369" progId="Visio.Drawing.15">
                  <p:embed/>
                </p:oleObj>
              </mc:Choice>
              <mc:Fallback>
                <p:oleObj name="Visio" r:id="rId5" imgW="1435047" imgH="2146369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976938" y="3886200"/>
                        <a:ext cx="1438275" cy="2152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4572583"/>
              </p:ext>
            </p:extLst>
          </p:nvPr>
        </p:nvGraphicFramePr>
        <p:xfrm>
          <a:off x="3354388" y="4128470"/>
          <a:ext cx="19812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7" name="Visio" r:id="rId7" imgW="1981258" imgH="1676503" progId="Visio.Drawing.15">
                  <p:embed/>
                </p:oleObj>
              </mc:Choice>
              <mc:Fallback>
                <p:oleObj name="Visio" r:id="rId7" imgW="1981258" imgH="1676503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54388" y="4128470"/>
                        <a:ext cx="1981200" cy="167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文本框 17"/>
          <p:cNvSpPr txBox="1"/>
          <p:nvPr/>
        </p:nvSpPr>
        <p:spPr>
          <a:xfrm>
            <a:off x="1168354" y="5820261"/>
            <a:ext cx="5913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case A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3672276" y="5820261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case B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324600" y="5820261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case C</a:t>
            </a:r>
          </a:p>
        </p:txBody>
      </p:sp>
    </p:spTree>
    <p:extLst>
      <p:ext uri="{BB962C8B-B14F-4D97-AF65-F5344CB8AC3E}">
        <p14:creationId xmlns:p14="http://schemas.microsoft.com/office/powerpoint/2010/main" val="1809606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dirty="0"/>
              <a:t>Discussion: Sensing Discovery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466" y="1457692"/>
            <a:ext cx="7851126" cy="440970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2200" b="0" dirty="0">
                <a:solidFill>
                  <a:schemeClr val="tx2"/>
                </a:solidFill>
              </a:rPr>
              <a:t>In Discovery phase, the non-AP STA should know the essential sensing capabilities of the AP (e.g., whether the AP supports sensing or not), via Probe Response/Beacon.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800" dirty="0">
                <a:solidFill>
                  <a:schemeClr val="tx2"/>
                </a:solidFill>
              </a:rPr>
              <a:t>If the </a:t>
            </a:r>
            <a:r>
              <a:rPr lang="en-US" altLang="zh-CN" sz="1800" b="1" dirty="0">
                <a:solidFill>
                  <a:schemeClr val="tx2"/>
                </a:solidFill>
              </a:rPr>
              <a:t>AP</a:t>
            </a:r>
            <a:r>
              <a:rPr lang="en-US" altLang="zh-CN" sz="1800" dirty="0">
                <a:solidFill>
                  <a:schemeClr val="tx2"/>
                </a:solidFill>
              </a:rPr>
              <a:t> does not support sensing, then the non-AP STA </a:t>
            </a:r>
            <a:r>
              <a:rPr lang="en-US" altLang="zh-CN" sz="1800" dirty="0">
                <a:solidFill>
                  <a:srgbClr val="FF3300"/>
                </a:solidFill>
              </a:rPr>
              <a:t>should not </a:t>
            </a:r>
            <a:r>
              <a:rPr lang="en-US" altLang="zh-CN" sz="1800" dirty="0">
                <a:solidFill>
                  <a:schemeClr val="tx2"/>
                </a:solidFill>
              </a:rPr>
              <a:t>initiate the sensing session setup.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2200" b="0" dirty="0">
                <a:solidFill>
                  <a:schemeClr val="tx2"/>
                </a:solidFill>
              </a:rPr>
              <a:t>In Discovery phase, the non-AP STA may report the essential sensing capabilities (e.g., whether the non-AP STA supports sensing or not) to the AP, via Probe Request.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800" b="0" dirty="0">
                <a:solidFill>
                  <a:schemeClr val="tx2"/>
                </a:solidFill>
              </a:rPr>
              <a:t>If the </a:t>
            </a:r>
            <a:r>
              <a:rPr lang="en-US" altLang="zh-CN" sz="1800" b="1" dirty="0">
                <a:solidFill>
                  <a:schemeClr val="tx2"/>
                </a:solidFill>
              </a:rPr>
              <a:t>non-AP</a:t>
            </a:r>
            <a:r>
              <a:rPr lang="en-US" altLang="zh-CN" sz="1800" b="0" dirty="0">
                <a:solidFill>
                  <a:schemeClr val="tx2"/>
                </a:solidFill>
              </a:rPr>
              <a:t> STA does not support sensing, then it </a:t>
            </a:r>
            <a:r>
              <a:rPr lang="en-US" altLang="zh-CN" sz="1800" dirty="0">
                <a:solidFill>
                  <a:srgbClr val="FF3300"/>
                </a:solidFill>
              </a:rPr>
              <a:t>should </a:t>
            </a:r>
            <a:r>
              <a:rPr lang="en-US" altLang="zh-CN" sz="1800" b="0" dirty="0">
                <a:solidFill>
                  <a:srgbClr val="FF3300"/>
                </a:solidFill>
              </a:rPr>
              <a:t>not </a:t>
            </a:r>
            <a:r>
              <a:rPr lang="en-US" altLang="zh-CN" sz="1800" b="0" dirty="0">
                <a:solidFill>
                  <a:schemeClr val="tx2"/>
                </a:solidFill>
              </a:rPr>
              <a:t>initiate the </a:t>
            </a:r>
            <a:r>
              <a:rPr lang="en-US" altLang="zh-CN" sz="1800" dirty="0">
                <a:solidFill>
                  <a:schemeClr val="tx2"/>
                </a:solidFill>
              </a:rPr>
              <a:t>sensing </a:t>
            </a:r>
            <a:r>
              <a:rPr lang="en-US" altLang="zh-CN" sz="1800" b="0" dirty="0">
                <a:solidFill>
                  <a:schemeClr val="tx2"/>
                </a:solidFill>
              </a:rPr>
              <a:t>session setup.</a:t>
            </a:r>
          </a:p>
          <a:p>
            <a:pPr lvl="1" algn="just">
              <a:buFont typeface="Wingdings" panose="05000000000000000000" pitchFamily="2" charset="2"/>
              <a:buChar char="q"/>
            </a:pPr>
            <a:endParaRPr lang="en-US" altLang="zh-CN" sz="1800" dirty="0">
              <a:solidFill>
                <a:schemeClr val="tx2"/>
              </a:solidFill>
            </a:endParaRPr>
          </a:p>
          <a:p>
            <a:pPr lvl="2" algn="just">
              <a:buFont typeface="Wingdings" panose="05000000000000000000" pitchFamily="2" charset="2"/>
              <a:buChar char="q"/>
            </a:pPr>
            <a:endParaRPr lang="en-US" altLang="zh-CN" b="0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710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dirty="0"/>
              <a:t>Discussion: Sensing Session Setup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466" y="1390106"/>
            <a:ext cx="8136734" cy="493449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dirty="0">
                <a:solidFill>
                  <a:schemeClr val="tx2"/>
                </a:solidFill>
              </a:rPr>
              <a:t>For associated sensing capable STAs, it may initiate the session setup during the association (via (Re)Association Request/Response), or after the association (using new Public Action frames).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800" b="0" dirty="0"/>
              <a:t>Drawbacks of using </a:t>
            </a:r>
            <a:r>
              <a:rPr lang="en-US" altLang="zh-CN" sz="1800" b="0" dirty="0">
                <a:solidFill>
                  <a:schemeClr val="tx2"/>
                </a:solidFill>
              </a:rPr>
              <a:t>(Re)Association Request/Response</a:t>
            </a:r>
            <a:r>
              <a:rPr lang="en-US" altLang="zh-CN" sz="1800" b="0" dirty="0"/>
              <a:t>: 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Information may not be protected.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Not applicable for unassociated STAs.</a:t>
            </a:r>
            <a:endParaRPr lang="en-US" altLang="zh-CN" sz="1200" b="0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dirty="0">
                <a:solidFill>
                  <a:schemeClr val="tx2"/>
                </a:solidFill>
              </a:rPr>
              <a:t>For </a:t>
            </a:r>
            <a:r>
              <a:rPr lang="en-US" altLang="zh-CN" sz="1800" b="0" dirty="0"/>
              <a:t>unassociated </a:t>
            </a:r>
            <a:r>
              <a:rPr lang="en-US" altLang="zh-CN" sz="1800" b="0" dirty="0">
                <a:solidFill>
                  <a:schemeClr val="tx2"/>
                </a:solidFill>
              </a:rPr>
              <a:t>sensing capable</a:t>
            </a:r>
            <a:r>
              <a:rPr lang="en-US" altLang="zh-CN" sz="1800" b="0" dirty="0"/>
              <a:t> STAs, it may </a:t>
            </a:r>
            <a:r>
              <a:rPr lang="en-US" altLang="zh-CN" sz="1800" b="0" dirty="0">
                <a:solidFill>
                  <a:schemeClr val="tx2"/>
                </a:solidFill>
              </a:rPr>
              <a:t>initiate the session setup procedure immediately after PASN, using new Public Action frames.</a:t>
            </a:r>
          </a:p>
          <a:p>
            <a:pPr marL="0" indent="0" algn="just">
              <a:buNone/>
            </a:pPr>
            <a:endParaRPr lang="en-US" altLang="zh-CN" sz="1800" b="0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dirty="0">
                <a:solidFill>
                  <a:schemeClr val="tx2"/>
                </a:solidFill>
              </a:rPr>
              <a:t>Proposal</a:t>
            </a:r>
            <a:r>
              <a:rPr lang="en-US" altLang="zh-CN" sz="1800" b="0" dirty="0">
                <a:solidFill>
                  <a:schemeClr val="tx2"/>
                </a:solidFill>
              </a:rPr>
              <a:t>: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b="0" dirty="0">
                <a:solidFill>
                  <a:schemeClr val="tx2"/>
                </a:solidFill>
              </a:rPr>
              <a:t>Define a new Sensing </a:t>
            </a:r>
            <a:r>
              <a:rPr lang="en-US" altLang="zh-CN" sz="1600" b="0" dirty="0">
                <a:solidFill>
                  <a:srgbClr val="000000"/>
                </a:solidFill>
              </a:rPr>
              <a:t>Capabilities element or reuse Extended Capabilities element to carry sensing capability information.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b="0" dirty="0">
                <a:solidFill>
                  <a:srgbClr val="000000"/>
                </a:solidFill>
              </a:rPr>
              <a:t>This IE may be used in </a:t>
            </a:r>
            <a:r>
              <a:rPr lang="en-US" altLang="zh-CN" sz="1600" b="0" dirty="0">
                <a:solidFill>
                  <a:schemeClr val="tx2"/>
                </a:solidFill>
              </a:rPr>
              <a:t>(Re)Association Request and (Re)Association Response frames for associated STAs.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b="0" dirty="0">
                <a:solidFill>
                  <a:schemeClr val="tx2"/>
                </a:solidFill>
              </a:rPr>
              <a:t>This IE may be used in new Action frames for associated or </a:t>
            </a:r>
            <a:r>
              <a:rPr lang="en-US" altLang="zh-CN" sz="1600" b="0" dirty="0"/>
              <a:t>unassociated STAs.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821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dirty="0"/>
              <a:t>Discussion: </a:t>
            </a:r>
            <a:r>
              <a:rPr lang="en-US" altLang="zh-CN" dirty="0">
                <a:solidFill>
                  <a:schemeClr val="tx1"/>
                </a:solidFill>
              </a:rPr>
              <a:t>Sensing Capability Information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81523"/>
            <a:ext cx="8077200" cy="4799725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2000" b="0" dirty="0"/>
              <a:t>Sensing capability information </a:t>
            </a:r>
            <a:r>
              <a:rPr lang="en-US" altLang="zh-CN" sz="2000" b="0" dirty="0">
                <a:solidFill>
                  <a:schemeClr val="tx2"/>
                </a:solidFill>
              </a:rPr>
              <a:t>may include:</a:t>
            </a:r>
            <a:endParaRPr lang="en-US" altLang="zh-CN" sz="2000" b="0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sensing measurement result types supported, e.g., CSI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support of sensing receiver role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support of sensing </a:t>
            </a:r>
            <a:r>
              <a:rPr lang="en-US" altLang="zh-CN" sz="1600"/>
              <a:t>transmitter </a:t>
            </a:r>
            <a:r>
              <a:rPr lang="en-US" altLang="zh-CN" sz="1600" smtClean="0"/>
              <a:t>role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/>
              <a:t>support of sensing i</a:t>
            </a:r>
            <a:r>
              <a:rPr lang="en-US" altLang="zh-CN" sz="1600" smtClean="0"/>
              <a:t>nitiator role</a:t>
            </a:r>
            <a:endParaRPr lang="en-US" altLang="zh-CN" sz="160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smtClean="0"/>
              <a:t>support </a:t>
            </a:r>
            <a:r>
              <a:rPr lang="en-US" altLang="zh-CN" sz="1600" dirty="0"/>
              <a:t>of sensing responder role 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US" altLang="zh-CN" sz="1400" dirty="0"/>
              <a:t>support of TB sensing responder role (for non-AP STA only)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US" altLang="zh-CN" sz="1400" dirty="0"/>
              <a:t>support of non-TB sensing </a:t>
            </a:r>
            <a:r>
              <a:rPr lang="en-US" altLang="zh-CN" sz="1400"/>
              <a:t>responder </a:t>
            </a:r>
            <a:r>
              <a:rPr lang="en-US" altLang="zh-CN" sz="1400" smtClean="0"/>
              <a:t>role (may be for AP only)</a:t>
            </a:r>
            <a:endParaRPr lang="en-US" altLang="zh-CN" sz="1400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support of SBP procedure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US" altLang="zh-CN" sz="1400" dirty="0"/>
              <a:t>Support of SBP requester role (for non-AP STA only)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US" altLang="zh-CN" sz="1400" dirty="0"/>
              <a:t>Support of SBP responder role (for AP only)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support of threshold </a:t>
            </a:r>
            <a:r>
              <a:rPr lang="en-US" altLang="zh-CN" sz="1600"/>
              <a:t>based </a:t>
            </a:r>
            <a:r>
              <a:rPr lang="en-US" altLang="zh-CN" sz="1600" smtClean="0"/>
              <a:t>sensing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/>
              <a:t>support of aggregated reporting 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n-US" altLang="zh-CN" sz="1400" smtClean="0"/>
              <a:t>support of aggregated reporting as a initiator </a:t>
            </a:r>
            <a:endParaRPr lang="en-US" altLang="zh-CN" sz="1400"/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n-US" altLang="zh-CN" sz="1400" smtClean="0"/>
              <a:t>support of aggregated </a:t>
            </a:r>
            <a:r>
              <a:rPr lang="en-US" altLang="zh-CN" sz="1400"/>
              <a:t>reporting </a:t>
            </a:r>
            <a:r>
              <a:rPr lang="en-US" altLang="zh-CN" sz="1400" smtClean="0"/>
              <a:t>as a receiver</a:t>
            </a:r>
            <a:endParaRPr lang="en-US" altLang="zh-CN" sz="140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2000" b="0"/>
              <a:t>O</a:t>
            </a:r>
            <a:r>
              <a:rPr lang="en-US" altLang="zh-CN" sz="2000" b="0" smtClean="0"/>
              <a:t>ther </a:t>
            </a:r>
            <a:r>
              <a:rPr lang="en-US" altLang="zh-CN" sz="2000" b="0" dirty="0"/>
              <a:t>capability information is TBD.</a:t>
            </a:r>
            <a:endParaRPr lang="en-US" altLang="zh-CN" sz="1600" dirty="0">
              <a:solidFill>
                <a:srgbClr val="FF0000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38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3284236"/>
              </p:ext>
            </p:extLst>
          </p:nvPr>
        </p:nvGraphicFramePr>
        <p:xfrm>
          <a:off x="1077913" y="3962400"/>
          <a:ext cx="696595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2" name="Visio" r:id="rId3" imgW="6286811" imgH="1966066" progId="Visio.Drawing.11">
                  <p:embed/>
                </p:oleObj>
              </mc:Choice>
              <mc:Fallback>
                <p:oleObj name="Visio" r:id="rId3" imgW="6286811" imgH="1966066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7913" y="3962400"/>
                        <a:ext cx="6965950" cy="228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dirty="0"/>
              <a:t>Proposal: Session Setup Request/Response Frame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99" y="1600200"/>
            <a:ext cx="7851126" cy="198119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2000" b="0" dirty="0">
                <a:solidFill>
                  <a:srgbClr val="000000"/>
                </a:solidFill>
              </a:rPr>
              <a:t>Public Action frame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800" b="0" dirty="0">
                <a:solidFill>
                  <a:srgbClr val="000000"/>
                </a:solidFill>
              </a:rPr>
              <a:t>Sensing Subtype field indicates session setup request or response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2000" b="0" dirty="0">
                <a:solidFill>
                  <a:srgbClr val="000000"/>
                </a:solidFill>
              </a:rPr>
              <a:t>Sensing Capabilities Info element carries sensing capability of the transmitting STA.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>
                <a:solidFill>
                  <a:srgbClr val="000000"/>
                </a:solidFill>
              </a:rPr>
              <a:t>Sensing Capabilities Info element can be a newly defined Sensing Capabilities element or the existing Extended Capabilities element.</a:t>
            </a:r>
            <a:endParaRPr lang="en-US" altLang="zh-CN" sz="1600" b="0" dirty="0">
              <a:solidFill>
                <a:srgbClr val="000000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9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66916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5559</TotalTime>
  <Words>896</Words>
  <Application>Microsoft Office PowerPoint</Application>
  <PresentationFormat>全屏显示(4:3)</PresentationFormat>
  <Paragraphs>129</Paragraphs>
  <Slides>12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맑은 고딕</vt:lpstr>
      <vt:lpstr>맑은 고딕</vt:lpstr>
      <vt:lpstr>MS PGothic</vt:lpstr>
      <vt:lpstr>Arial</vt:lpstr>
      <vt:lpstr>Times New Roman</vt:lpstr>
      <vt:lpstr>Wingdings</vt:lpstr>
      <vt:lpstr>802-11-Submission</vt:lpstr>
      <vt:lpstr>Visio</vt:lpstr>
      <vt:lpstr>Discussion on Session Setup</vt:lpstr>
      <vt:lpstr>Introduction</vt:lpstr>
      <vt:lpstr>Overview and focus</vt:lpstr>
      <vt:lpstr>Recap: Sensing Session Setup</vt:lpstr>
      <vt:lpstr>Discussion: What is Sensing Session Setup?</vt:lpstr>
      <vt:lpstr>Discussion: Sensing Discovery</vt:lpstr>
      <vt:lpstr>Discussion: Sensing Session Setup</vt:lpstr>
      <vt:lpstr>Discussion: Sensing Capability Information</vt:lpstr>
      <vt:lpstr>Proposal: Session Setup Request/Response Frame</vt:lpstr>
      <vt:lpstr>SP 1</vt:lpstr>
      <vt:lpstr>SP 2</vt:lpstr>
      <vt:lpstr>Reference</vt:lpstr>
    </vt:vector>
  </TitlesOfParts>
  <Company>Marvell Semiconductor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luochaoming</cp:lastModifiedBy>
  <cp:revision>4017</cp:revision>
  <cp:lastPrinted>2014-11-04T15:04:00Z</cp:lastPrinted>
  <dcterms:created xsi:type="dcterms:W3CDTF">2007-04-17T18:10:00Z</dcterms:created>
  <dcterms:modified xsi:type="dcterms:W3CDTF">2021-11-29T01:54:34Z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