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11" r:id="rId3"/>
    <p:sldId id="644" r:id="rId4"/>
    <p:sldId id="619" r:id="rId5"/>
    <p:sldId id="633" r:id="rId6"/>
    <p:sldId id="641" r:id="rId7"/>
    <p:sldId id="634" r:id="rId8"/>
    <p:sldId id="636" r:id="rId9"/>
    <p:sldId id="637" r:id="rId10"/>
    <p:sldId id="638" r:id="rId11"/>
    <p:sldId id="643" r:id="rId12"/>
    <p:sldId id="31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802.11-21/1934r0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Visio___1.vsdx"/><Relationship Id="rId7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2"/>
                </a:solidFill>
              </a:rPr>
              <a:t>Sensing session setup exchanges only the </a:t>
            </a:r>
            <a:r>
              <a:rPr lang="en-US" altLang="zh-CN" sz="1800"/>
              <a:t>sensing capabilities between the &lt; non-AP, AP&gt; pair.</a:t>
            </a: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The element carrying sensing capabilities can be included in </a:t>
            </a:r>
            <a:r>
              <a:rPr lang="en-US" altLang="zh-CN" sz="1800" dirty="0">
                <a:solidFill>
                  <a:schemeClr val="tx2"/>
                </a:solidFill>
              </a:rPr>
              <a:t>(Re)Association Request and (Re)Association Response frames for associated STAs, and can also be included in new Sensing Session Setup Request/Response frames for associated or </a:t>
            </a:r>
            <a:r>
              <a:rPr lang="en-US" altLang="zh-CN" sz="1800" dirty="0"/>
              <a:t>unassociated STAs.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Whether this element is a </a:t>
            </a:r>
            <a:r>
              <a:rPr lang="en-US" altLang="zh-CN" sz="1800" dirty="0">
                <a:solidFill>
                  <a:schemeClr val="tx2"/>
                </a:solidFill>
              </a:rPr>
              <a:t>new Sensing </a:t>
            </a:r>
            <a:r>
              <a:rPr lang="en-US" altLang="zh-CN" sz="1800" dirty="0">
                <a:solidFill>
                  <a:srgbClr val="000000"/>
                </a:solidFill>
              </a:rPr>
              <a:t>Capabilities element or Extended Capabilities element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Note: Sensing Session Setup Request/Response frames are Public </a:t>
            </a:r>
            <a:r>
              <a:rPr lang="en-US" altLang="zh-CN" sz="1800">
                <a:solidFill>
                  <a:schemeClr val="tx2"/>
                </a:solidFill>
              </a:rPr>
              <a:t>Action </a:t>
            </a:r>
            <a:r>
              <a:rPr lang="en-US" altLang="zh-CN" sz="1800" smtClean="0">
                <a:solidFill>
                  <a:schemeClr val="tx2"/>
                </a:solidFill>
              </a:rPr>
              <a:t>frames, format is TBD.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11-21-1828-01-00bf-Mesurement setup frame 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=""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contribution focus on Sensing Discovery and Sensing Session Setup.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="" xmlns:a16="http://schemas.microsoft.com/office/drawing/2014/main" id="{60F67C36-9A75-4F1A-BEAA-432A4BC804D2}"/>
              </a:ext>
            </a:extLst>
          </p:cNvPr>
          <p:cNvSpPr/>
          <p:nvPr/>
        </p:nvSpPr>
        <p:spPr>
          <a:xfrm>
            <a:off x="1869594" y="2581365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="" xmlns:a16="http://schemas.microsoft.com/office/drawing/2014/main" id="{FE3138C2-B45B-46D4-AA11-E10248098220}"/>
              </a:ext>
            </a:extLst>
          </p:cNvPr>
          <p:cNvSpPr/>
          <p:nvPr/>
        </p:nvSpPr>
        <p:spPr>
          <a:xfrm>
            <a:off x="4102999" y="2581366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209800" y="3048000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="" xmlns:a16="http://schemas.microsoft.com/office/drawing/2014/main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643059" y="3019224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="" xmlns:a16="http://schemas.microsoft.com/office/drawing/2014/main" id="{EE7C0481-BB27-492C-A4CD-351F66F763E9}"/>
              </a:ext>
            </a:extLst>
          </p:cNvPr>
          <p:cNvSpPr/>
          <p:nvPr/>
        </p:nvSpPr>
        <p:spPr>
          <a:xfrm>
            <a:off x="1592828" y="4151918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="" xmlns:a16="http://schemas.microsoft.com/office/drawing/2014/main" id="{3157D2FB-0147-4613-82C8-28953789AD6A}"/>
              </a:ext>
            </a:extLst>
          </p:cNvPr>
          <p:cNvSpPr/>
          <p:nvPr/>
        </p:nvSpPr>
        <p:spPr>
          <a:xfrm>
            <a:off x="1595127" y="4721090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="" xmlns:a16="http://schemas.microsoft.com/office/drawing/2014/main" id="{51D9B516-318F-43C3-B50F-D79DF598EEF0}"/>
              </a:ext>
            </a:extLst>
          </p:cNvPr>
          <p:cNvSpPr/>
          <p:nvPr/>
        </p:nvSpPr>
        <p:spPr>
          <a:xfrm>
            <a:off x="1581143" y="529026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1143" y="3598200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="" xmlns:a16="http://schemas.microsoft.com/office/drawing/2014/main" id="{86D32D13-220B-45CD-9156-D2B44B886812}"/>
              </a:ext>
            </a:extLst>
          </p:cNvPr>
          <p:cNvSpPr/>
          <p:nvPr/>
        </p:nvSpPr>
        <p:spPr>
          <a:xfrm>
            <a:off x="1581143" y="585943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8135" y="3258974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dirty="0"/>
              <a:t>Recap: Sensing Session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7917676" cy="4509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chemeClr val="tx2"/>
                </a:solidFill>
              </a:rPr>
              <a:t>Sensing Session setup in SFD: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>
                <a:solidFill>
                  <a:schemeClr val="tx2"/>
                </a:solidFill>
              </a:rPr>
              <a:t>In 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session is pairwise and is identified by MAC addresses and/or associated AID/UID</a:t>
            </a:r>
            <a:r>
              <a:rPr lang="en-GB" altLang="zh-CN" b="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initiator may maintain multiple sensing sessions.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What is Sensing Session Setup?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41459" cy="25722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If AP is involved in sensing measurement, then </a:t>
            </a:r>
            <a:r>
              <a:rPr lang="en-US" altLang="zh-CN" sz="1800" b="1" dirty="0">
                <a:solidFill>
                  <a:schemeClr val="tx2"/>
                </a:solidFill>
              </a:rPr>
              <a:t>every session is an &lt; non-AP, AP&gt; session</a:t>
            </a:r>
            <a:r>
              <a:rPr lang="en-US" altLang="zh-CN" sz="1800" b="0" dirty="0">
                <a:solidFill>
                  <a:schemeClr val="tx2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2"/>
                </a:solidFill>
              </a:rPr>
              <a:t>3 typical cases shown below </a:t>
            </a:r>
            <a:endParaRPr lang="en-US" altLang="zh-CN" sz="1800" b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Are there any possible operational parameters should be exchanged in session setup?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FF0000"/>
                </a:solidFill>
              </a:rPr>
              <a:t>No </a:t>
            </a:r>
            <a:r>
              <a:rPr lang="en-US" altLang="zh-CN" sz="1800" dirty="0">
                <a:solidFill>
                  <a:schemeClr val="tx2"/>
                </a:solidFill>
              </a:rPr>
              <a:t>session specific operational parameter has been identified yet.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2"/>
                </a:solidFill>
              </a:rPr>
              <a:t>Operational attributes are exchanged in measurement setup.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u="sng" dirty="0">
                <a:solidFill>
                  <a:schemeClr val="tx2"/>
                </a:solidFill>
              </a:rPr>
              <a:t>Proposal</a:t>
            </a:r>
            <a:r>
              <a:rPr lang="en-US" altLang="zh-CN" sz="1800" dirty="0">
                <a:solidFill>
                  <a:schemeClr val="tx2"/>
                </a:solidFill>
              </a:rPr>
              <a:t>: session setup exchanges only the </a:t>
            </a:r>
            <a:r>
              <a:rPr lang="en-US" altLang="zh-CN" sz="1800" dirty="0">
                <a:solidFill>
                  <a:srgbClr val="FF0000"/>
                </a:solidFill>
              </a:rPr>
              <a:t>sensing capabilities.</a:t>
            </a: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92016"/>
              </p:ext>
            </p:extLst>
          </p:nvPr>
        </p:nvGraphicFramePr>
        <p:xfrm>
          <a:off x="990600" y="4169745"/>
          <a:ext cx="16891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5" name="Visio" r:id="rId3" imgW="1689066" imgH="1593790" progId="Visio.Drawing.15">
                  <p:embed/>
                </p:oleObj>
              </mc:Choice>
              <mc:Fallback>
                <p:oleObj name="Visio" r:id="rId3" imgW="1689066" imgH="159379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169745"/>
                        <a:ext cx="1689100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22209"/>
              </p:ext>
            </p:extLst>
          </p:nvPr>
        </p:nvGraphicFramePr>
        <p:xfrm>
          <a:off x="5976938" y="3886200"/>
          <a:ext cx="143827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6" name="Visio" r:id="rId5" imgW="1435047" imgH="2146369" progId="Visio.Drawing.15">
                  <p:embed/>
                </p:oleObj>
              </mc:Choice>
              <mc:Fallback>
                <p:oleObj name="Visio" r:id="rId5" imgW="1435047" imgH="214636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76938" y="3886200"/>
                        <a:ext cx="1438275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72583"/>
              </p:ext>
            </p:extLst>
          </p:nvPr>
        </p:nvGraphicFramePr>
        <p:xfrm>
          <a:off x="3354388" y="4128470"/>
          <a:ext cx="198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" name="Visio" r:id="rId7" imgW="1981258" imgH="1676503" progId="Visio.Drawing.15">
                  <p:embed/>
                </p:oleObj>
              </mc:Choice>
              <mc:Fallback>
                <p:oleObj name="Visio" r:id="rId7" imgW="1981258" imgH="167650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4388" y="4128470"/>
                        <a:ext cx="19812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168354" y="5820261"/>
            <a:ext cx="591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72276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B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24600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C</a:t>
            </a: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Sensing Discovery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457692"/>
            <a:ext cx="7851126" cy="440970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200" b="0" dirty="0">
                <a:solidFill>
                  <a:schemeClr val="tx2"/>
                </a:solidFill>
              </a:rPr>
              <a:t>In Discovery phase, the non-AP STA should know the essential sensing capabilities of the AP (e.g., whether the AP supports sensing or not), via Probe Response/Beacon.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2"/>
                </a:solidFill>
              </a:rPr>
              <a:t>If the </a:t>
            </a:r>
            <a:r>
              <a:rPr lang="en-US" altLang="zh-CN" sz="1800" b="1" dirty="0">
                <a:solidFill>
                  <a:schemeClr val="tx2"/>
                </a:solidFill>
              </a:rPr>
              <a:t>AP</a:t>
            </a:r>
            <a:r>
              <a:rPr lang="en-US" altLang="zh-CN" sz="1800" dirty="0">
                <a:solidFill>
                  <a:schemeClr val="tx2"/>
                </a:solidFill>
              </a:rPr>
              <a:t> does not support sensing, then the non-AP STA </a:t>
            </a:r>
            <a:r>
              <a:rPr lang="en-US" altLang="zh-CN" sz="1800" dirty="0">
                <a:solidFill>
                  <a:srgbClr val="FF3300"/>
                </a:solidFill>
              </a:rPr>
              <a:t>should not </a:t>
            </a:r>
            <a:r>
              <a:rPr lang="en-US" altLang="zh-CN" sz="1800" dirty="0">
                <a:solidFill>
                  <a:schemeClr val="tx2"/>
                </a:solidFill>
              </a:rPr>
              <a:t>initiate the sensing session setup.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200" b="0" dirty="0">
                <a:solidFill>
                  <a:schemeClr val="tx2"/>
                </a:solidFill>
              </a:rPr>
              <a:t>In Discovery phase, the non-AP STA may report the essential sensing capabilities (e.g., whether the non-AP STA supports sensing or not) to the AP, via Probe Request.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2"/>
                </a:solidFill>
              </a:rPr>
              <a:t>If the </a:t>
            </a:r>
            <a:r>
              <a:rPr lang="en-US" altLang="zh-CN" sz="1800" b="1" dirty="0">
                <a:solidFill>
                  <a:schemeClr val="tx2"/>
                </a:solidFill>
              </a:rPr>
              <a:t>non-AP</a:t>
            </a:r>
            <a:r>
              <a:rPr lang="en-US" altLang="zh-CN" sz="1800" b="0" dirty="0">
                <a:solidFill>
                  <a:schemeClr val="tx2"/>
                </a:solidFill>
              </a:rPr>
              <a:t> STA does not support sensing, then it </a:t>
            </a:r>
            <a:r>
              <a:rPr lang="en-US" altLang="zh-CN" sz="1800" dirty="0">
                <a:solidFill>
                  <a:srgbClr val="FF3300"/>
                </a:solidFill>
              </a:rPr>
              <a:t>should </a:t>
            </a:r>
            <a:r>
              <a:rPr lang="en-US" altLang="zh-CN" sz="1800" b="0" dirty="0">
                <a:solidFill>
                  <a:srgbClr val="FF3300"/>
                </a:solidFill>
              </a:rPr>
              <a:t>not </a:t>
            </a:r>
            <a:r>
              <a:rPr lang="en-US" altLang="zh-CN" sz="1800" b="0" dirty="0">
                <a:solidFill>
                  <a:schemeClr val="tx2"/>
                </a:solidFill>
              </a:rPr>
              <a:t>initiate the </a:t>
            </a:r>
            <a:r>
              <a:rPr lang="en-US" altLang="zh-CN" sz="1800" dirty="0">
                <a:solidFill>
                  <a:schemeClr val="tx2"/>
                </a:solidFill>
              </a:rPr>
              <a:t>sensing </a:t>
            </a:r>
            <a:r>
              <a:rPr lang="en-US" altLang="zh-CN" sz="1800" b="0" dirty="0">
                <a:solidFill>
                  <a:schemeClr val="tx2"/>
                </a:solidFill>
              </a:rPr>
              <a:t>session setup.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endParaRPr lang="en-US" altLang="zh-CN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1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Sensing Session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For associated sensing capable STAs, it may initiate the session setup during the association (via (Re)Association Request/Response), or after the association (using new Public Action frames).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/>
              <a:t>Drawbacks of using </a:t>
            </a:r>
            <a:r>
              <a:rPr lang="en-US" altLang="zh-CN" sz="1800" b="0" dirty="0">
                <a:solidFill>
                  <a:schemeClr val="tx2"/>
                </a:solidFill>
              </a:rPr>
              <a:t>(Re)Association Request/Response</a:t>
            </a:r>
            <a:r>
              <a:rPr lang="en-US" altLang="zh-CN" sz="1800" b="0" dirty="0"/>
              <a:t>: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Information may not be protected.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Not applicable for unassociated STAs.</a:t>
            </a:r>
            <a:endParaRPr lang="en-US" altLang="zh-CN" sz="1200" b="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For </a:t>
            </a:r>
            <a:r>
              <a:rPr lang="en-US" altLang="zh-CN" sz="1800" b="0" dirty="0"/>
              <a:t>unassociated </a:t>
            </a:r>
            <a:r>
              <a:rPr lang="en-US" altLang="zh-CN" sz="1800" b="0" dirty="0">
                <a:solidFill>
                  <a:schemeClr val="tx2"/>
                </a:solidFill>
              </a:rPr>
              <a:t>sensing capable</a:t>
            </a:r>
            <a:r>
              <a:rPr lang="en-US" altLang="zh-CN" sz="1800" b="0" dirty="0"/>
              <a:t> STAs, it may </a:t>
            </a:r>
            <a:r>
              <a:rPr lang="en-US" altLang="zh-CN" sz="1800" b="0" dirty="0">
                <a:solidFill>
                  <a:schemeClr val="tx2"/>
                </a:solidFill>
              </a:rPr>
              <a:t>initiate the session setup procedure immediately after PASN, using new Public Action frames.</a:t>
            </a:r>
          </a:p>
          <a:p>
            <a:pPr marL="0" indent="0" algn="just">
              <a:buNone/>
            </a:pPr>
            <a:endParaRPr lang="en-US" altLang="zh-CN" sz="1800" b="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dirty="0">
                <a:solidFill>
                  <a:schemeClr val="tx2"/>
                </a:solidFill>
              </a:rPr>
              <a:t>Proposal</a:t>
            </a:r>
            <a:r>
              <a:rPr lang="en-US" altLang="zh-CN" sz="1800" b="0" dirty="0">
                <a:solidFill>
                  <a:schemeClr val="tx2"/>
                </a:solidFill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chemeClr val="tx2"/>
                </a:solidFill>
              </a:rPr>
              <a:t>Define a new Sensing </a:t>
            </a:r>
            <a:r>
              <a:rPr lang="en-US" altLang="zh-CN" sz="1600" b="0" dirty="0">
                <a:solidFill>
                  <a:srgbClr val="000000"/>
                </a:solidFill>
              </a:rPr>
              <a:t>Capabilities element or reuse Extended Capabilities element to carry sensing capability information.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rgbClr val="000000"/>
                </a:solidFill>
              </a:rPr>
              <a:t>This IE may be used in </a:t>
            </a:r>
            <a:r>
              <a:rPr lang="en-US" altLang="zh-CN" sz="1600" b="0" dirty="0">
                <a:solidFill>
                  <a:schemeClr val="tx2"/>
                </a:solidFill>
              </a:rPr>
              <a:t>(Re)Association Request and (Re)Association Response frames for associated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chemeClr val="tx2"/>
                </a:solidFill>
              </a:rPr>
              <a:t>This IE may be used in new Action frames for associated or </a:t>
            </a:r>
            <a:r>
              <a:rPr lang="en-US" altLang="zh-CN" sz="1600" b="0" dirty="0"/>
              <a:t>unassociated STAs.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dirty="0">
                <a:solidFill>
                  <a:schemeClr val="tx1"/>
                </a:solidFill>
              </a:rPr>
              <a:t>Sensing Capability Information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1523"/>
            <a:ext cx="8077200" cy="479972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Sensing capability information </a:t>
            </a:r>
            <a:r>
              <a:rPr lang="en-US" altLang="zh-CN" sz="2000" b="0" dirty="0">
                <a:solidFill>
                  <a:schemeClr val="tx2"/>
                </a:solidFill>
              </a:rPr>
              <a:t>may include: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sensing measurement result types supported, e.g., CSI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</a:t>
            </a:r>
            <a:r>
              <a:rPr lang="en-US" altLang="zh-CN" sz="1600"/>
              <a:t>transmitter </a:t>
            </a:r>
            <a:r>
              <a:rPr lang="en-US" altLang="zh-CN" sz="1600" smtClean="0"/>
              <a:t>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/>
              <a:t>support of sensing i</a:t>
            </a:r>
            <a:r>
              <a:rPr lang="en-US" altLang="zh-CN" sz="1600" smtClean="0"/>
              <a:t>nitiator role</a:t>
            </a:r>
            <a:endParaRPr lang="en-US" altLang="zh-CN" sz="160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</a:t>
            </a:r>
            <a:r>
              <a:rPr lang="en-US" altLang="zh-CN" sz="1600" dirty="0"/>
              <a:t>of sensing responder role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400" dirty="0"/>
              <a:t>support of TB sensing responder role (for non-AP STA only)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400" dirty="0"/>
              <a:t>support of non-TB sensing </a:t>
            </a:r>
            <a:r>
              <a:rPr lang="en-US" altLang="zh-CN" sz="1400"/>
              <a:t>responder </a:t>
            </a:r>
            <a:r>
              <a:rPr lang="en-US" altLang="zh-CN" sz="1400" smtClean="0"/>
              <a:t>role (may be for AP only)</a:t>
            </a:r>
            <a:endParaRPr lang="en-US" altLang="zh-CN" sz="14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SBP procedure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400" dirty="0"/>
              <a:t>Support of SBP requester role (for non-AP STA only)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zh-CN" sz="1400" dirty="0"/>
              <a:t>Support of SBP responder role (for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threshold </a:t>
            </a:r>
            <a:r>
              <a:rPr lang="en-US" altLang="zh-CN" sz="1600"/>
              <a:t>based </a:t>
            </a:r>
            <a:r>
              <a:rPr lang="en-US" altLang="zh-CN" sz="1600" smtClean="0"/>
              <a:t>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/>
              <a:t>support of aggregated reporting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support of aggregated reporting as a initiator </a:t>
            </a:r>
            <a:endParaRPr lang="en-US" altLang="zh-CN" sz="1400"/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support of aggregated </a:t>
            </a:r>
            <a:r>
              <a:rPr lang="en-US" altLang="zh-CN" sz="1400"/>
              <a:t>reporting </a:t>
            </a:r>
            <a:r>
              <a:rPr lang="en-US" altLang="zh-CN" sz="1400" smtClean="0"/>
              <a:t>as a receiver</a:t>
            </a:r>
            <a:endParaRPr lang="en-US" altLang="zh-CN" sz="140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/>
              <a:t>O</a:t>
            </a:r>
            <a:r>
              <a:rPr lang="en-US" altLang="zh-CN" sz="2000" b="0" smtClean="0"/>
              <a:t>ther </a:t>
            </a:r>
            <a:r>
              <a:rPr lang="en-US" altLang="zh-CN" sz="2000" b="0" dirty="0"/>
              <a:t>capability information is TBD.</a:t>
            </a: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284236"/>
              </p:ext>
            </p:extLst>
          </p:nvPr>
        </p:nvGraphicFramePr>
        <p:xfrm>
          <a:off x="1077913" y="3962400"/>
          <a:ext cx="69659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" name="Visio" r:id="rId3" imgW="6286811" imgH="1966066" progId="Visio.Drawing.11">
                  <p:embed/>
                </p:oleObj>
              </mc:Choice>
              <mc:Fallback>
                <p:oleObj name="Visio" r:id="rId3" imgW="6286811" imgH="196606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913" y="3962400"/>
                        <a:ext cx="696595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Proposal: Session Setup Request/Response Frame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00200"/>
            <a:ext cx="7851126" cy="19811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rgbClr val="000000"/>
                </a:solidFill>
              </a:rPr>
              <a:t>Public Action frame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rgbClr val="000000"/>
                </a:solidFill>
              </a:rPr>
              <a:t>Sensing Subtype field indicates session setup request or response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rgbClr val="000000"/>
                </a:solidFill>
              </a:rPr>
              <a:t>Sensing Capabilities Info element carries sensing capability of the transmitting STA.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rgbClr val="000000"/>
                </a:solidFill>
              </a:rPr>
              <a:t>Sensing Capabilities Info element can be a newly defined Sensing Capabilities element or the existing Extended Capabilities element.</a:t>
            </a:r>
            <a:endParaRPr lang="en-US" altLang="zh-CN" sz="1600" b="0" dirty="0">
              <a:solidFill>
                <a:srgbClr val="00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91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5559</TotalTime>
  <Words>896</Words>
  <Application>Microsoft Office PowerPoint</Application>
  <PresentationFormat>全屏显示(4:3)</PresentationFormat>
  <Paragraphs>129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맑은 고딕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Recap: Sensing Session Setup</vt:lpstr>
      <vt:lpstr>Discussion: What is Sensing Session Setup?</vt:lpstr>
      <vt:lpstr>Discussion: Sensing Discovery</vt:lpstr>
      <vt:lpstr>Discussion: Sensing Session Setup</vt:lpstr>
      <vt:lpstr>Discussion: Sensing Capability Information</vt:lpstr>
      <vt:lpstr>Proposal: Session Setup Request/Response Frame</vt:lpstr>
      <vt:lpstr>SP 1</vt:lpstr>
      <vt:lpstr>SP 2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4017</cp:revision>
  <cp:lastPrinted>2014-11-04T15:04:00Z</cp:lastPrinted>
  <dcterms:created xsi:type="dcterms:W3CDTF">2007-04-17T18:10:00Z</dcterms:created>
  <dcterms:modified xsi:type="dcterms:W3CDTF">2021-11-29T01:54:34Z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