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28" r:id="rId3"/>
    <p:sldId id="632" r:id="rId4"/>
    <p:sldId id="633" r:id="rId5"/>
    <p:sldId id="625" r:id="rId6"/>
    <p:sldId id="631" r:id="rId7"/>
    <p:sldId id="627" r:id="rId8"/>
    <p:sldId id="629" r:id="rId9"/>
    <p:sldId id="634" r:id="rId10"/>
    <p:sldId id="630" r:id="rId11"/>
    <p:sldId id="62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46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6198" autoAdjust="0"/>
  </p:normalViewPr>
  <p:slideViewPr>
    <p:cSldViewPr>
      <p:cViewPr varScale="1">
        <p:scale>
          <a:sx n="68" d="100"/>
          <a:sy n="68" d="100"/>
        </p:scale>
        <p:origin x="59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3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/>
              <a:t>October 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000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334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559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360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240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6112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6995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070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634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</a:t>
            </a:r>
            <a:r>
              <a:rPr lang="en-US" sz="1800" b="1" baseline="0" dirty="0"/>
              <a:t> 802.11-21/1932r1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28600" y="327844"/>
            <a:ext cx="2209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sz="1800" b="1" dirty="0"/>
              <a:t>December</a:t>
            </a:r>
            <a:r>
              <a:rPr lang="en-US" altLang="zh-CN" sz="1800" b="1" baseline="0" dirty="0"/>
              <a:t> 2021</a:t>
            </a:r>
            <a:endParaRPr lang="en-US" sz="1800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687741" y="6477000"/>
            <a:ext cx="18466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200" b="0" dirty="0"/>
              <a:t>Mengshi Hu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848600" cy="1066800"/>
          </a:xfrm>
          <a:noFill/>
        </p:spPr>
        <p:txBody>
          <a:bodyPr/>
          <a:lstStyle/>
          <a:p>
            <a:r>
              <a:rPr lang="en-US" altLang="zh-CN" sz="2800" dirty="0"/>
              <a:t>Aggregation in Sensing Measurement Instance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4705" y="179944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</a:t>
            </a:r>
            <a:r>
              <a:rPr lang="en-US" altLang="zh-CN" sz="2000"/>
              <a:t>:</a:t>
            </a:r>
            <a:r>
              <a:rPr lang="en-US" altLang="zh-CN" sz="2000" b="0"/>
              <a:t> 2021-12-07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38200" y="235385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10258"/>
              </p:ext>
            </p:extLst>
          </p:nvPr>
        </p:nvGraphicFramePr>
        <p:xfrm>
          <a:off x="1009649" y="2866249"/>
          <a:ext cx="7200901" cy="1402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7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23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Mengshi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humengshi@huawei.com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 Lv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Danny</a:t>
                      </a:r>
                      <a:r>
                        <a:rPr lang="en-US" altLang="zh-CN" sz="1400" baseline="0" dirty="0"/>
                        <a:t> Kai Pin Tan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US" altLang="zh-CN" dirty="0"/>
              <a:t>Summary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799" y="1676400"/>
            <a:ext cx="7772401" cy="293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this contribution an aggregated measurement instance was proposed, which supports doing sensing measurements with the devices corresponding to different measurement setup IDs.</a:t>
            </a:r>
            <a:endParaRPr lang="zh-CN" altLang="zh-CN" sz="1800" b="1" dirty="0">
              <a:latin typeface="Times New Roman"/>
              <a:cs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Compared with the traditional measurement instance which only corresponds to one measurement setup ID, the proposed aggregated measurement instance saves overhead by aggregating multiple instances into one. </a:t>
            </a:r>
          </a:p>
          <a:p>
            <a:pPr marL="357188" lvl="1" indent="0" algn="just">
              <a:spcBef>
                <a:spcPct val="20000"/>
              </a:spcBef>
            </a:pPr>
            <a:endParaRPr lang="en-US" altLang="zh-CN" sz="1600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621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593E41F-34B0-4C3A-BB40-3D7B791FAE95}"/>
              </a:ext>
            </a:extLst>
          </p:cNvPr>
          <p:cNvSpPr/>
          <p:nvPr/>
        </p:nvSpPr>
        <p:spPr>
          <a:xfrm>
            <a:off x="866774" y="2151727"/>
            <a:ext cx="76676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</a:rPr>
              <a:t>Do you agree to define an aggregated measurement instance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which supports doing sensing measurements with the responders corresponding to different measurement setup IDs in the WLAN sensing procedure?</a:t>
            </a:r>
            <a:endParaRPr lang="zh-CN" altLang="zh-CN" sz="1800" b="1" dirty="0">
              <a:latin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457200" algn="l"/>
              </a:tabLst>
            </a:pP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8E5E73B-465F-49F4-9619-7FD55FBBF0F7}"/>
              </a:ext>
            </a:extLst>
          </p:cNvPr>
          <p:cNvSpPr/>
          <p:nvPr/>
        </p:nvSpPr>
        <p:spPr>
          <a:xfrm>
            <a:off x="840648" y="4396294"/>
            <a:ext cx="4572000" cy="9294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Y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N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1544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/>
              <a:t>Introduction (1/2)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570816" y="1447800"/>
            <a:ext cx="7963584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the SFD, the following WLAN sensing procedure is given: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10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1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the example, an initiator can establish multiple measurement setups (see blue blocks), each of which is identified by a measurement setup ID.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Each measurement instance corresponds to one measurement setup ID in the example. </a:t>
            </a: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this contribution, the following topic is discussed: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Can we have multiple measurement setup IDs in one measurement instance?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A7A6015-3398-4AEB-B4C9-CEF0A84AFD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13" y="1942821"/>
            <a:ext cx="7823041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3A8136EE-B51F-4C19-A2C8-1B7EF52DE0A7}"/>
              </a:ext>
            </a:extLst>
          </p:cNvPr>
          <p:cNvSpPr/>
          <p:nvPr/>
        </p:nvSpPr>
        <p:spPr>
          <a:xfrm>
            <a:off x="6932365" y="4595391"/>
            <a:ext cx="149592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  <a:sym typeface="Times New Roman"/>
              </a:rPr>
              <a:t>[Motion 29, 21/1543r1]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78F7064-785B-428E-B3E4-A92BA3112C35}"/>
              </a:ext>
            </a:extLst>
          </p:cNvPr>
          <p:cNvSpPr/>
          <p:nvPr/>
        </p:nvSpPr>
        <p:spPr>
          <a:xfrm>
            <a:off x="3485734" y="4604099"/>
            <a:ext cx="228299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  <a:sym typeface="Times New Roman"/>
              </a:rPr>
              <a:t>WLAN sensing procedure (example)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9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/>
              <a:t>Introduction (2/2)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570816" y="1447800"/>
            <a:ext cx="7963584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Actually, the answer is yes, and a motion related to this has already passed: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1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From the above motion, it can be seen that in the report frame of one measurement instance, results corresponding to different measurement setup IDs already can be aggregated.</a:t>
            </a: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this contribution, we further extend this concept to the following: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Not only the reporting phase, but also the other phases corresponding to different measurement setup IDs can be aggregated.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740B2F8-81E5-4943-8852-7DA8DF233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34" y="1980209"/>
            <a:ext cx="5768731" cy="18775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8732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09601" y="1460024"/>
            <a:ext cx="78485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The benefit of having multiple measurement setup IDs in one measurement instance (call it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aggregated measurement instance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here) can be found in the following example: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last two yellow blocks are aggregated into one block in the example.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9255BAD-5D04-491E-A101-B0CAB4D3F71E}"/>
              </a:ext>
            </a:extLst>
          </p:cNvPr>
          <p:cNvSpPr/>
          <p:nvPr/>
        </p:nvSpPr>
        <p:spPr>
          <a:xfrm>
            <a:off x="1258032" y="5972979"/>
            <a:ext cx="2943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one measurement setup ID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E3909FA-A90A-4E7F-B6BD-BD2E5254620D}"/>
              </a:ext>
            </a:extLst>
          </p:cNvPr>
          <p:cNvSpPr/>
          <p:nvPr/>
        </p:nvSpPr>
        <p:spPr>
          <a:xfrm>
            <a:off x="5018841" y="5971392"/>
            <a:ext cx="33647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multiple measurement setup IDs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2B800DF-9271-4016-BC6E-DAEF0193AAE7}"/>
              </a:ext>
            </a:extLst>
          </p:cNvPr>
          <p:cNvSpPr/>
          <p:nvPr/>
        </p:nvSpPr>
        <p:spPr bwMode="auto">
          <a:xfrm>
            <a:off x="1006325" y="4878377"/>
            <a:ext cx="3100559" cy="925415"/>
          </a:xfrm>
          <a:prstGeom prst="rect">
            <a:avLst/>
          </a:prstGeom>
          <a:noFill/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D45A18A-0B4F-45E2-BD45-B40C842BDF90}"/>
              </a:ext>
            </a:extLst>
          </p:cNvPr>
          <p:cNvSpPr/>
          <p:nvPr/>
        </p:nvSpPr>
        <p:spPr bwMode="auto">
          <a:xfrm>
            <a:off x="4764452" y="4878376"/>
            <a:ext cx="3207271" cy="925415"/>
          </a:xfrm>
          <a:prstGeom prst="rect">
            <a:avLst/>
          </a:prstGeom>
          <a:noFill/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64FA726-8EE6-4256-9F38-30B4AC2CE373}"/>
              </a:ext>
            </a:extLst>
          </p:cNvPr>
          <p:cNvSpPr txBox="1"/>
          <p:nvPr/>
        </p:nvSpPr>
        <p:spPr>
          <a:xfrm>
            <a:off x="2596292" y="5749092"/>
            <a:ext cx="2015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highlight>
                  <a:srgbClr val="C0C0C0"/>
                </a:highlight>
              </a:rPr>
              <a:t>Separate measurement</a:t>
            </a:r>
            <a:endParaRPr lang="zh-CN" altLang="en-US" b="1" i="1" dirty="0">
              <a:highlight>
                <a:srgbClr val="C0C0C0"/>
              </a:highlight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772AEC8-0A54-4E05-B061-73EFD4680E33}"/>
              </a:ext>
            </a:extLst>
          </p:cNvPr>
          <p:cNvSpPr txBox="1"/>
          <p:nvPr/>
        </p:nvSpPr>
        <p:spPr>
          <a:xfrm>
            <a:off x="6286830" y="5749092"/>
            <a:ext cx="1861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highlight>
                  <a:srgbClr val="C0C0C0"/>
                </a:highlight>
              </a:rPr>
              <a:t>Aggregated measurement</a:t>
            </a:r>
            <a:endParaRPr lang="zh-CN" altLang="en-US" b="1" i="1" dirty="0">
              <a:highlight>
                <a:srgbClr val="C0C0C0"/>
              </a:highlight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7FDAB92F-C004-47BC-8418-69EA05831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GB" altLang="zh-CN" sz="2400" dirty="0"/>
              <a:t>Instance with multiple measurement setup IDs (1/2)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A620112-EA77-4CB2-B933-39683D082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96" y="2730087"/>
            <a:ext cx="2958991" cy="340380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76C4F83-EF76-4AD6-BB12-920555CBD7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8841" y="2733772"/>
            <a:ext cx="2753559" cy="344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61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GB" altLang="zh-CN" sz="2400" dirty="0"/>
              <a:t>Instance with multiple measurement setup IDs (2/2)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09601" y="1460024"/>
            <a:ext cx="8077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the previous slide the aggregation of different responder STAs is discussed. Here the aggregation of the same responder STA can also be considered.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last two yellow blocks are aggregated into one block in the example.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9255BAD-5D04-491E-A101-B0CAB4D3F71E}"/>
              </a:ext>
            </a:extLst>
          </p:cNvPr>
          <p:cNvSpPr/>
          <p:nvPr/>
        </p:nvSpPr>
        <p:spPr>
          <a:xfrm>
            <a:off x="1258032" y="5972979"/>
            <a:ext cx="2943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one measurement setup ID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E3909FA-A90A-4E7F-B6BD-BD2E5254620D}"/>
              </a:ext>
            </a:extLst>
          </p:cNvPr>
          <p:cNvSpPr/>
          <p:nvPr/>
        </p:nvSpPr>
        <p:spPr>
          <a:xfrm>
            <a:off x="5018841" y="5971392"/>
            <a:ext cx="33647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multiple measurement setup IDs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2B800DF-9271-4016-BC6E-DAEF0193AAE7}"/>
              </a:ext>
            </a:extLst>
          </p:cNvPr>
          <p:cNvSpPr/>
          <p:nvPr/>
        </p:nvSpPr>
        <p:spPr bwMode="auto">
          <a:xfrm>
            <a:off x="1006325" y="4878377"/>
            <a:ext cx="3100559" cy="925415"/>
          </a:xfrm>
          <a:prstGeom prst="rect">
            <a:avLst/>
          </a:prstGeom>
          <a:noFill/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D45A18A-0B4F-45E2-BD45-B40C842BDF90}"/>
              </a:ext>
            </a:extLst>
          </p:cNvPr>
          <p:cNvSpPr/>
          <p:nvPr/>
        </p:nvSpPr>
        <p:spPr bwMode="auto">
          <a:xfrm>
            <a:off x="4764452" y="4878376"/>
            <a:ext cx="3207271" cy="925415"/>
          </a:xfrm>
          <a:prstGeom prst="rect">
            <a:avLst/>
          </a:prstGeom>
          <a:noFill/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64FA726-8EE6-4256-9F38-30B4AC2CE373}"/>
              </a:ext>
            </a:extLst>
          </p:cNvPr>
          <p:cNvSpPr txBox="1"/>
          <p:nvPr/>
        </p:nvSpPr>
        <p:spPr>
          <a:xfrm>
            <a:off x="2596292" y="5749092"/>
            <a:ext cx="2015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highlight>
                  <a:srgbClr val="C0C0C0"/>
                </a:highlight>
              </a:rPr>
              <a:t>Separate measurement</a:t>
            </a:r>
            <a:endParaRPr lang="zh-CN" altLang="en-US" b="1" i="1" dirty="0">
              <a:highlight>
                <a:srgbClr val="C0C0C0"/>
              </a:highlight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772AEC8-0A54-4E05-B061-73EFD4680E33}"/>
              </a:ext>
            </a:extLst>
          </p:cNvPr>
          <p:cNvSpPr txBox="1"/>
          <p:nvPr/>
        </p:nvSpPr>
        <p:spPr>
          <a:xfrm>
            <a:off x="6286830" y="5749092"/>
            <a:ext cx="1861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highlight>
                  <a:srgbClr val="C0C0C0"/>
                </a:highlight>
              </a:rPr>
              <a:t>Aggregated measurement</a:t>
            </a:r>
            <a:endParaRPr lang="zh-CN" altLang="en-US" b="1" i="1" dirty="0">
              <a:highlight>
                <a:srgbClr val="C0C0C0"/>
              </a:highlight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F604FF7-2FBC-4A40-8A5C-773FF7EA0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600" y="2743200"/>
            <a:ext cx="2833540" cy="337758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D9C4C3B-47A7-41E4-AD3F-04F6B0D456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8719" y="2743200"/>
            <a:ext cx="2967521" cy="343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88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GB" altLang="zh-CN" dirty="0"/>
              <a:t>Benefits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09601" y="1460024"/>
            <a:ext cx="78485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The benefits of the aggregated measurement instance are: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Devices related to different measurement setup IDs can </a:t>
            </a:r>
            <a:r>
              <a:rPr lang="en-US" altLang="zh-CN" sz="16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share the same NDP </a:t>
            </a: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sent from the initiator in an aggregated measurement instance.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initiator can </a:t>
            </a:r>
            <a:r>
              <a:rPr lang="en-US" altLang="zh-CN" sz="16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trigger NDPs</a:t>
            </a:r>
            <a:r>
              <a:rPr lang="en-US" altLang="zh-CN" sz="1600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from devices related to different measurement setup IDs in an aggregated measurement instance.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initiator can </a:t>
            </a:r>
            <a:r>
              <a:rPr lang="en-US" altLang="zh-CN" sz="16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trigger reports </a:t>
            </a: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from devices related to different measurement setup IDs in an aggregated measurement instance.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overhead can be saved according to above procedures.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5573BBDE-E274-4D5A-9393-DF666BCF4F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308507"/>
              </p:ext>
            </p:extLst>
          </p:nvPr>
        </p:nvGraphicFramePr>
        <p:xfrm>
          <a:off x="1054953" y="3962400"/>
          <a:ext cx="6905625" cy="1986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Visio" r:id="rId4" imgW="8705713" imgH="2666974" progId="Visio.Drawing.15">
                  <p:embed/>
                </p:oleObj>
              </mc:Choice>
              <mc:Fallback>
                <p:oleObj name="Visio" r:id="rId4" imgW="8705713" imgH="26669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4953" y="3962400"/>
                        <a:ext cx="6905625" cy="1986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5A686E4B-61BB-468E-8F44-2819D4FA831B}"/>
              </a:ext>
            </a:extLst>
          </p:cNvPr>
          <p:cNvSpPr/>
          <p:nvPr/>
        </p:nvSpPr>
        <p:spPr>
          <a:xfrm>
            <a:off x="1407378" y="5700494"/>
            <a:ext cx="2943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one measurement setup ID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E587EC6-6496-4EC9-A13D-127DF58C3173}"/>
              </a:ext>
            </a:extLst>
          </p:cNvPr>
          <p:cNvSpPr/>
          <p:nvPr/>
        </p:nvSpPr>
        <p:spPr>
          <a:xfrm>
            <a:off x="5093487" y="5700494"/>
            <a:ext cx="33647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multiple measurement setup IDs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96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US" altLang="zh-CN" dirty="0"/>
              <a:t>Details in aggregated instance (1/2)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596617" y="3613467"/>
            <a:ext cx="7861583" cy="293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Some examples of the phases in TB sensing measurement instance are given in the above figure. To achieve an aggregated measurement instance, the following designs should be considered: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Aggregated NDPA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Aggregated trigger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Aggregated reporting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Note: There is no need to change the format of an NDP. It can be shared by the receivers corresponding to different measurement setup IDs in the one-to-many case. </a:t>
            </a:r>
          </a:p>
          <a:p>
            <a:pPr marL="984250" lvl="1" indent="-357188" algn="just">
              <a:spcBef>
                <a:spcPct val="20000"/>
              </a:spcBef>
              <a:buFont typeface="Wingdings" panose="05000000000000000000" pitchFamily="2" charset="2"/>
              <a:buChar char="p"/>
            </a:pPr>
            <a:r>
              <a:rPr lang="en-US" altLang="zh-CN" sz="1400" dirty="0">
                <a:latin typeface="Times New Roman"/>
                <a:cs typeface="Times New Roman"/>
                <a:sym typeface="Times New Roman"/>
              </a:rPr>
              <a:t>E.g. Different sounding frequency -&gt; use the larger one</a:t>
            </a:r>
          </a:p>
          <a:p>
            <a:pPr marL="984250" lvl="1" indent="-357188" algn="just">
              <a:spcBef>
                <a:spcPct val="20000"/>
              </a:spcBef>
              <a:buFont typeface="Wingdings" panose="05000000000000000000" pitchFamily="2" charset="2"/>
              <a:buChar char="p"/>
            </a:pPr>
            <a:r>
              <a:rPr lang="en-US" altLang="zh-CN" sz="1400" dirty="0">
                <a:latin typeface="Times New Roman"/>
                <a:cs typeface="Times New Roman"/>
                <a:sym typeface="Times New Roman"/>
              </a:rPr>
              <a:t>E.g. Different feedback types-&gt;feed back in one measurement instance</a:t>
            </a:r>
            <a:endParaRPr lang="en-US" altLang="zh-CN" sz="1600" b="1" dirty="0"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B07ABCC3-DF46-4430-9537-961031333F6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49646"/>
            <a:ext cx="7315200" cy="188894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7B6B791-2688-48C7-995F-21FD434EB7E9}"/>
              </a:ext>
            </a:extLst>
          </p:cNvPr>
          <p:cNvSpPr/>
          <p:nvPr/>
        </p:nvSpPr>
        <p:spPr>
          <a:xfrm>
            <a:off x="2757240" y="3242003"/>
            <a:ext cx="362952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  <a:sym typeface="Times New Roman"/>
              </a:rPr>
              <a:t>TB sensing measurement instance [Motion 29, 21/1543r1]</a:t>
            </a:r>
            <a:endParaRPr lang="zh-CN" altLang="en-US" sz="11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2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US" altLang="zh-CN" dirty="0"/>
              <a:t>Details in aggregated instance (2/2)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41208" y="1676400"/>
            <a:ext cx="7861583" cy="293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Since the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NDPA and trigger frames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already support one-to-many signaling, it is easy to support signaling different measurement setup IDs to devices.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For example, this information can be added to the Per User field to tell the corresponding measurement setup ID of a responder.</a:t>
            </a: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Regarding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sending NDPs from the responders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a TF sounding, since resources can be divided into different pieces (such as RUs, spatial streams, etc.), it is easy to support sending NDPs corresponding to different measurement setup IDs.</a:t>
            </a: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Regarding the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reporting phase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, since resources are divided into different pieces (such as RUs, spatial streams, etc.), it is easy to support reporting feedbacks corresponding to different measurement setup IDs.</a:t>
            </a:r>
          </a:p>
          <a:p>
            <a:pPr marL="0" lvl="1" indent="0" algn="just">
              <a:spcBef>
                <a:spcPct val="20000"/>
              </a:spcBef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 </a:t>
            </a:r>
          </a:p>
          <a:p>
            <a:pPr marL="357188" lvl="1" indent="0" algn="just">
              <a:spcBef>
                <a:spcPct val="20000"/>
              </a:spcBef>
            </a:pPr>
            <a:endParaRPr lang="en-US" altLang="zh-CN" sz="1600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265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US" altLang="zh-CN" dirty="0"/>
              <a:t>Discussion on use cases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41208" y="1447800"/>
            <a:ext cx="7861583" cy="293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Although the aggregated measurement instance is introduced here, it does not mean that whenever an instance appears, you have to choose the aggregated one.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latin typeface="Times New Roman"/>
                <a:cs typeface="Times New Roman"/>
                <a:sym typeface="Times New Roman"/>
              </a:rPr>
              <a:t>For example, Measurement Setup ID 1 corresponds to Attributes A, and Measurement Setup ID 2 corresponds to Attributes B. If these measurements happen at different times, it is natural to use separate instances for them. No need to insist on having an aggregation for them.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latin typeface="Times New Roman"/>
                <a:cs typeface="Times New Roman"/>
                <a:sym typeface="Times New Roman"/>
              </a:rPr>
              <a:t>However, if those measurements happen at the same time sometimes, it is efficient to aggregate those instances into one.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latin typeface="Times New Roman"/>
                <a:cs typeface="Times New Roman"/>
                <a:sym typeface="Times New Roman"/>
              </a:rPr>
              <a:t>Note: Those attributes can be BW, number of LTF symbols, feedback types, etc. In the SFD, the following attributes are discussed:</a:t>
            </a: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Use feedback type as an example: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latin typeface="Times New Roman"/>
                <a:cs typeface="Times New Roman"/>
                <a:sym typeface="Times New Roman"/>
              </a:rPr>
              <a:t>STA 1: report type A &amp; report type B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latin typeface="Times New Roman"/>
                <a:cs typeface="Times New Roman"/>
                <a:sym typeface="Times New Roman"/>
              </a:rPr>
              <a:t>It is natural to have separate measurement instances for them if different feedback types are needed. However, if both are needed sometimes, the aggregated one can be used.</a:t>
            </a: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1F764A6-5F30-4EAD-9F04-D361F9811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38600"/>
            <a:ext cx="4198406" cy="98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331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147218</TotalTime>
  <Words>1082</Words>
  <Application>Microsoft Office PowerPoint</Application>
  <PresentationFormat>全屏显示(4:3)</PresentationFormat>
  <Paragraphs>188</Paragraphs>
  <Slides>11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ＭＳ Ｐゴシック</vt:lpstr>
      <vt:lpstr>ＭＳ Ｐゴシック</vt:lpstr>
      <vt:lpstr>宋体</vt:lpstr>
      <vt:lpstr>Arial</vt:lpstr>
      <vt:lpstr>Calibri</vt:lpstr>
      <vt:lpstr>Times New Roman</vt:lpstr>
      <vt:lpstr>Wingdings</vt:lpstr>
      <vt:lpstr>802-11-Submission</vt:lpstr>
      <vt:lpstr>Visio</vt:lpstr>
      <vt:lpstr>Aggregation in Sensing Measurement Instance</vt:lpstr>
      <vt:lpstr>Introduction (1/2)</vt:lpstr>
      <vt:lpstr>Introduction (2/2)</vt:lpstr>
      <vt:lpstr>Instance with multiple measurement setup IDs (1/2)</vt:lpstr>
      <vt:lpstr>Instance with multiple measurement setup IDs (2/2)</vt:lpstr>
      <vt:lpstr>Benefits</vt:lpstr>
      <vt:lpstr>Details in aggregated instance (1/2)</vt:lpstr>
      <vt:lpstr>Details in aggregated instance (2/2)</vt:lpstr>
      <vt:lpstr>Discussion on use cases</vt:lpstr>
      <vt:lpstr>Summary</vt:lpstr>
      <vt:lpstr>SP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humengshi</cp:lastModifiedBy>
  <cp:revision>2455</cp:revision>
  <cp:lastPrinted>1998-02-10T13:28:06Z</cp:lastPrinted>
  <dcterms:created xsi:type="dcterms:W3CDTF">2007-04-17T18:10:23Z</dcterms:created>
  <dcterms:modified xsi:type="dcterms:W3CDTF">2021-12-07T08:13:44Z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(3)m17qUYJs8EBK0Nrzf2SYpvcYkK8+4Y4pNA2jpKKQz2f9wndLWNcWlvs+SyFFithc+o1g3V7b
hUUtvj8Ts8aGLeFJKIEk97LRu/7Z3kbLPagnQ4TQOi3LC5FuIekGBHhTtFO/M0ZMACOsKXwD
NLrfR+sll0V9jtLY/pSMu8mPIZzUBEWMiPYGq64qfgvPnCOCw39+o902QIxVCTXmX/057pBm
zuLii++02m0kPsj3Vw</vt:lpwstr>
  </property>
  <property fmtid="{D5CDD505-2E9C-101B-9397-08002B2CF9AE}" pid="10" name="_2015_ms_pID_7253431">
    <vt:lpwstr>wKftV5VuHC5ENSEYjneYd30o1nhUyUvTMFIHLAIMXFjmBALhDMEMOO
UHh9LqJJecHVTgMfixtAbuijz2GEwufqSj2C7jcIILx2K5bDiLlfPe5hYFWpMVHaGY/It/e2
NcK6zvtN+4RxMrklsFXd/9pIycuT4OfhMa+CtPzokkZRnMZtW2brUl0Z4afHw3ZVWqIrRk4t
XgB4hG+m2x3VFzb/+xhkEms2UixyPS6ERxic</vt:lpwstr>
  </property>
  <property fmtid="{D5CDD505-2E9C-101B-9397-08002B2CF9AE}" pid="11" name="_2015_ms_pID_7253432">
    <vt:lpwstr>tw==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1626761929</vt:lpwstr>
  </property>
</Properties>
</file>