
<file path=[Content_Types].xml><?xml version="1.0" encoding="utf-8"?>
<Types xmlns="http://schemas.openxmlformats.org/package/2006/content-types">
  <Default Extension="png" ContentType="image/png"/>
  <Default Extension="tmp" ContentType="image/png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628" r:id="rId3"/>
    <p:sldId id="632" r:id="rId4"/>
    <p:sldId id="625" r:id="rId5"/>
    <p:sldId id="631" r:id="rId6"/>
    <p:sldId id="627" r:id="rId7"/>
    <p:sldId id="629" r:id="rId8"/>
    <p:sldId id="630" r:id="rId9"/>
    <p:sldId id="624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CT Lab)" initials="H(CL" lastIdx="46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2" name="Sadeghi, Bahareh" initials="SB" lastIdx="11" clrIdx="1">
    <p:extLst>
      <p:ext uri="{19B8F6BF-5375-455C-9EA6-DF929625EA0E}">
        <p15:presenceInfo xmlns:p15="http://schemas.microsoft.com/office/powerpoint/2012/main" userId="S-1-5-21-725345543-602162358-527237240-496782" providerId="AD"/>
      </p:ext>
    </p:extLst>
  </p:cmAuthor>
  <p:cmAuthor id="3" name="Alecsander Eitan" initials="AE" lastIdx="4" clrIdx="2">
    <p:extLst>
      <p:ext uri="{19B8F6BF-5375-455C-9EA6-DF929625EA0E}">
        <p15:presenceInfo xmlns:p15="http://schemas.microsoft.com/office/powerpoint/2012/main" userId="S::eitana@qti.qualcomm.com::e817fc15-1440-47f2-9807-cb47db72d9e5" providerId="AD"/>
      </p:ext>
    </p:extLst>
  </p:cmAuthor>
  <p:cmAuthor id="4" name="DANNY TAN KAI PIN" initials="DTKP" lastIdx="5" clrIdx="3">
    <p:extLst>
      <p:ext uri="{19B8F6BF-5375-455C-9EA6-DF929625EA0E}">
        <p15:presenceInfo xmlns:p15="http://schemas.microsoft.com/office/powerpoint/2012/main" userId="S-1-5-21-147214757-305610072-1517763936-6828972" providerId="AD"/>
      </p:ext>
    </p:extLst>
  </p:cmAuthor>
  <p:cmAuthor id="5" name="sunyingxiang" initials="s" lastIdx="25" clrIdx="4">
    <p:extLst>
      <p:ext uri="{19B8F6BF-5375-455C-9EA6-DF929625EA0E}">
        <p15:presenceInfo xmlns:p15="http://schemas.microsoft.com/office/powerpoint/2012/main" userId="S-1-5-21-147214757-305610072-1517763936-69604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FFFF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E26E0E-89D7-4B41-8378-2ED8CA3C37B7}" v="3" dt="2019-05-13T11:01:40.8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73" autoAdjust="0"/>
    <p:restoredTop sz="96198" autoAdjust="0"/>
  </p:normalViewPr>
  <p:slideViewPr>
    <p:cSldViewPr>
      <p:cViewPr varScale="1">
        <p:scale>
          <a:sx n="110" d="100"/>
          <a:sy n="110" d="100"/>
        </p:scale>
        <p:origin x="1764" y="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38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csander Eitan" userId="e817fc15-1440-47f2-9807-cb47db72d9e5" providerId="ADAL" clId="{89F527AE-483E-468F-9B5E-CE326A757EA0}"/>
    <pc:docChg chg="undo custSel modSld">
      <pc:chgData name="Alecsander Eitan" userId="e817fc15-1440-47f2-9807-cb47db72d9e5" providerId="ADAL" clId="{89F527AE-483E-468F-9B5E-CE326A757EA0}" dt="2019-05-13T11:01:40.894" v="137"/>
      <pc:docMkLst>
        <pc:docMk/>
      </pc:docMkLst>
      <pc:sldChg chg="modSp">
        <pc:chgData name="Alecsander Eitan" userId="e817fc15-1440-47f2-9807-cb47db72d9e5" providerId="ADAL" clId="{89F527AE-483E-468F-9B5E-CE326A757EA0}" dt="2019-05-13T10:53:41.182" v="2" actId="20577"/>
        <pc:sldMkLst>
          <pc:docMk/>
          <pc:sldMk cId="0" sldId="269"/>
        </pc:sldMkLst>
        <pc:spChg chg="mod">
          <ac:chgData name="Alecsander Eitan" userId="e817fc15-1440-47f2-9807-cb47db72d9e5" providerId="ADAL" clId="{89F527AE-483E-468F-9B5E-CE326A757EA0}" dt="2019-05-13T10:53:41.182" v="2" actId="20577"/>
          <ac:spMkLst>
            <pc:docMk/>
            <pc:sldMk cId="0" sldId="269"/>
            <ac:spMk id="1031" creationId="{00000000-0000-0000-0000-000000000000}"/>
          </ac:spMkLst>
        </pc:spChg>
      </pc:sldChg>
      <pc:sldChg chg="modSp addCm modCm">
        <pc:chgData name="Alecsander Eitan" userId="e817fc15-1440-47f2-9807-cb47db72d9e5" providerId="ADAL" clId="{89F527AE-483E-468F-9B5E-CE326A757EA0}" dt="2019-05-13T11:01:02.568" v="126"/>
        <pc:sldMkLst>
          <pc:docMk/>
          <pc:sldMk cId="3144105411" sldId="525"/>
        </pc:sldMkLst>
        <pc:spChg chg="mod">
          <ac:chgData name="Alecsander Eitan" userId="e817fc15-1440-47f2-9807-cb47db72d9e5" providerId="ADAL" clId="{89F527AE-483E-468F-9B5E-CE326A757EA0}" dt="2019-05-13T10:59:54.789" v="124" actId="207"/>
          <ac:spMkLst>
            <pc:docMk/>
            <pc:sldMk cId="3144105411" sldId="525"/>
            <ac:spMk id="34820" creationId="{00000000-0000-0000-0000-000000000000}"/>
          </ac:spMkLst>
        </pc:spChg>
      </pc:sldChg>
      <pc:sldChg chg="modSp addCm modCm">
        <pc:chgData name="Alecsander Eitan" userId="e817fc15-1440-47f2-9807-cb47db72d9e5" providerId="ADAL" clId="{89F527AE-483E-468F-9B5E-CE326A757EA0}" dt="2019-05-13T11:01:40.894" v="137"/>
        <pc:sldMkLst>
          <pc:docMk/>
          <pc:sldMk cId="3048795285" sldId="532"/>
        </pc:sldMkLst>
        <pc:graphicFrameChg chg="modGraphic">
          <ac:chgData name="Alecsander Eitan" userId="e817fc15-1440-47f2-9807-cb47db72d9e5" providerId="ADAL" clId="{89F527AE-483E-468F-9B5E-CE326A757EA0}" dt="2019-05-13T11:01:32.122" v="135" actId="207"/>
          <ac:graphicFrameMkLst>
            <pc:docMk/>
            <pc:sldMk cId="3048795285" sldId="532"/>
            <ac:graphicFrameMk id="8" creationId="{D34B8928-749C-4868-8B39-80CD19C663E6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zh-CN"/>
              <a:t>Page </a:t>
            </a:r>
            <a:fld id="{B32ABE5F-78A6-464F-862F-1CD92CF8A9F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21564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zh-CN"/>
              <a:t>Page </a:t>
            </a:r>
            <a:fld id="{8E40D56C-5972-4299-BD74-FDC74F23C586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59921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/>
              <a:t>doc.: IEEE 802.11-12/xxxxr0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 dirty="0"/>
              <a:t>October 2019</a:t>
            </a:r>
          </a:p>
        </p:txBody>
      </p:sp>
      <p:sp>
        <p:nvSpPr>
          <p:cNvPr id="696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79B5AC8C-3DA7-4908-8A83-6F61D56018F6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696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</p:spTree>
    <p:extLst>
      <p:ext uri="{BB962C8B-B14F-4D97-AF65-F5344CB8AC3E}">
        <p14:creationId xmlns:p14="http://schemas.microsoft.com/office/powerpoint/2010/main" val="3422025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63341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35598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9240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761122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369951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290706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October 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7000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3DE2BA47-96D2-4899-B492-7F2F106C110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27111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0EBBC28-08F3-4A32-AE55-9B9A988B436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38344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3D10149-1651-4438-9F84-94B6C3B7D23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2196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zh-CN"/>
              <a:t>Slide </a:t>
            </a:r>
            <a:fld id="{16E72C98-D8F5-4A09-9041-74D4DE6CBD4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53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</a:t>
            </a:r>
            <a:r>
              <a:rPr lang="en-US" sz="1800" b="1" baseline="0" dirty="0"/>
              <a:t> 802.11-21/1932r0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228600" y="327844"/>
            <a:ext cx="2209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b">
            <a:spAutoFit/>
          </a:bodyPr>
          <a:lstStyle/>
          <a:p>
            <a:pPr marL="457200" lvl="4" algn="l">
              <a:defRPr/>
            </a:pPr>
            <a:r>
              <a:rPr lang="en-US" sz="1800" b="1" dirty="0"/>
              <a:t>November</a:t>
            </a:r>
            <a:r>
              <a:rPr lang="en-US" altLang="zh-CN" sz="1800" b="1" baseline="0" dirty="0"/>
              <a:t> 2021</a:t>
            </a:r>
            <a:endParaRPr lang="en-US" sz="1800" b="1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687741" y="6477000"/>
            <a:ext cx="18466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200" b="0" dirty="0"/>
              <a:t>Mengshi Hu (Huawei)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9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Visio___.vsd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/>
              <a:t>Slide </a:t>
            </a:r>
            <a:fld id="{4631EADA-E89E-4D49-B48F-45F43C7ED89F}" type="slidenum">
              <a:rPr lang="en-US" altLang="zh-CN"/>
              <a:pPr/>
              <a:t>1</a:t>
            </a:fld>
            <a:endParaRPr lang="en-US" altLang="zh-CN" dirty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7848600" cy="1066800"/>
          </a:xfrm>
          <a:noFill/>
        </p:spPr>
        <p:txBody>
          <a:bodyPr/>
          <a:lstStyle/>
          <a:p>
            <a:r>
              <a:rPr lang="en-US" altLang="zh-CN" sz="2800" dirty="0"/>
              <a:t>Aggregation in Sensing Measurement Instance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74705" y="179944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zh-CN" sz="2000" dirty="0"/>
              <a:t>Date:</a:t>
            </a:r>
            <a:r>
              <a:rPr lang="en-US" altLang="zh-CN" sz="2000" b="0" dirty="0"/>
              <a:t> 2021-11-20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838200" y="2353857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 dirty="0"/>
              <a:t>Authors:</a:t>
            </a:r>
            <a:endParaRPr lang="en-US" altLang="zh-CN" sz="2000" dirty="0"/>
          </a:p>
        </p:txBody>
      </p:sp>
      <p:graphicFrame>
        <p:nvGraphicFramePr>
          <p:cNvPr id="10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910258"/>
              </p:ext>
            </p:extLst>
          </p:nvPr>
        </p:nvGraphicFramePr>
        <p:xfrm>
          <a:off x="1009649" y="2866249"/>
          <a:ext cx="7200901" cy="1402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17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46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19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12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3235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Arial"/>
                        </a:rPr>
                        <a:t>Mengshi Hu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 Ltd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humengshi@huawei.com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latin typeface="+mn-lt"/>
                          <a:ea typeface="Times New Roman"/>
                          <a:cs typeface="Arial"/>
                        </a:rPr>
                        <a:t>Rui Du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Yi Lv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Danny</a:t>
                      </a:r>
                      <a:r>
                        <a:rPr lang="en-US" altLang="zh-CN" sz="1400" baseline="0" dirty="0"/>
                        <a:t> Kai Pin Tan</a:t>
                      </a:r>
                      <a:endParaRPr lang="en-US" altLang="zh-CN" sz="140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34525" y="641185"/>
            <a:ext cx="7772400" cy="609600"/>
          </a:xfrm>
          <a:noFill/>
        </p:spPr>
        <p:txBody>
          <a:bodyPr/>
          <a:lstStyle/>
          <a:p>
            <a:r>
              <a:rPr lang="en-GB" altLang="zh-CN" dirty="0"/>
              <a:t>Introduction (1/2)</a:t>
            </a:r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570816" y="1447800"/>
            <a:ext cx="7963584" cy="4846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In the SFD, the following WLAN sensing procedure is given: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ct val="20000"/>
              </a:spcBef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marL="0" lvl="1" indent="0" algn="just">
              <a:spcBef>
                <a:spcPct val="20000"/>
              </a:spcBef>
            </a:pPr>
            <a:endParaRPr lang="en-US" altLang="zh-CN" sz="1100" b="1" dirty="0">
              <a:latin typeface="Times New Roman"/>
              <a:cs typeface="Times New Roman"/>
              <a:sym typeface="Times New Roman"/>
            </a:endParaRPr>
          </a:p>
          <a:p>
            <a:pPr marL="0" lvl="1" indent="0" algn="just">
              <a:spcBef>
                <a:spcPct val="20000"/>
              </a:spcBef>
            </a:pPr>
            <a:endParaRPr lang="en-US" altLang="zh-CN" sz="1100" b="1" dirty="0">
              <a:latin typeface="Times New Roman"/>
              <a:cs typeface="Times New Roman"/>
              <a:sym typeface="Times New Roman"/>
            </a:endParaRPr>
          </a:p>
          <a:p>
            <a:pPr marL="342900" lvl="1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In the example, an initiator can establish multiple measurement setups (see blue blocks), each of which is identified by a measurement setup ID. </a:t>
            </a:r>
          </a:p>
          <a:p>
            <a:pPr marL="627063" lvl="1" indent="-269875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>
                <a:latin typeface="Times New Roman"/>
                <a:cs typeface="Times New Roman"/>
                <a:sym typeface="Times New Roman"/>
              </a:rPr>
              <a:t>Each measurement instance corresponds to one measurement setup ID in the example. </a:t>
            </a:r>
          </a:p>
          <a:p>
            <a:pPr marL="342900" lvl="1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In this contribution, the following topic is discussed:</a:t>
            </a:r>
          </a:p>
          <a:p>
            <a:pPr marL="627063" lvl="1" indent="-269875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>
                <a:solidFill>
                  <a:srgbClr val="FF0000"/>
                </a:solidFill>
                <a:latin typeface="Times New Roman"/>
                <a:cs typeface="Times New Roman"/>
                <a:sym typeface="Times New Roman"/>
              </a:rPr>
              <a:t>Can we have multiple measurement setup IDs in one measurement instance?</a:t>
            </a: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EA7A6015-3398-4AEB-B4C9-CEF0A84AFD7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713" y="1942821"/>
            <a:ext cx="7823041" cy="2667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3A8136EE-B51F-4C19-A2C8-1B7EF52DE0A7}"/>
              </a:ext>
            </a:extLst>
          </p:cNvPr>
          <p:cNvSpPr/>
          <p:nvPr/>
        </p:nvSpPr>
        <p:spPr>
          <a:xfrm>
            <a:off x="6932365" y="4595391"/>
            <a:ext cx="1495922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50" b="1" dirty="0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  <a:sym typeface="Times New Roman"/>
              </a:rPr>
              <a:t>[Motion 29, 21/1543r1]</a:t>
            </a:r>
            <a:endParaRPr lang="zh-CN" altLang="en-US" sz="105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C78F7064-785B-428E-B3E4-A92BA3112C35}"/>
              </a:ext>
            </a:extLst>
          </p:cNvPr>
          <p:cNvSpPr/>
          <p:nvPr/>
        </p:nvSpPr>
        <p:spPr>
          <a:xfrm>
            <a:off x="3485734" y="4604099"/>
            <a:ext cx="2282997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50" b="1" dirty="0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  <a:sym typeface="Times New Roman"/>
              </a:rPr>
              <a:t>WLAN sensing procedure (example)</a:t>
            </a:r>
            <a:endParaRPr lang="zh-CN" altLang="en-US" sz="105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795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34525" y="641185"/>
            <a:ext cx="7772400" cy="609600"/>
          </a:xfrm>
          <a:noFill/>
        </p:spPr>
        <p:txBody>
          <a:bodyPr/>
          <a:lstStyle/>
          <a:p>
            <a:r>
              <a:rPr lang="en-GB" altLang="zh-CN" dirty="0"/>
              <a:t>Introduction (2/2)</a:t>
            </a:r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570816" y="1447800"/>
            <a:ext cx="7963584" cy="4846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Actually, the answer is yes, and a motion related to this has already passed: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marL="0" lvl="1" indent="0" algn="just">
              <a:spcBef>
                <a:spcPct val="20000"/>
              </a:spcBef>
            </a:pPr>
            <a:endParaRPr lang="en-US" altLang="zh-CN" sz="1100" b="1" dirty="0">
              <a:latin typeface="Times New Roman"/>
              <a:cs typeface="Times New Roman"/>
              <a:sym typeface="Times New Roman"/>
            </a:endParaRPr>
          </a:p>
          <a:p>
            <a:pPr marL="342900" lvl="1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From the above motion, it can be seen that in the report frame of one measurement instance, results corresponding to different measurement setup IDs already can be aggregated.</a:t>
            </a:r>
          </a:p>
          <a:p>
            <a:pPr marL="342900" lvl="1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In this contribution, we further extend this concept to the following:</a:t>
            </a:r>
          </a:p>
          <a:p>
            <a:pPr marL="627063" lvl="1" indent="-269875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>
                <a:solidFill>
                  <a:srgbClr val="FF0000"/>
                </a:solidFill>
                <a:latin typeface="Times New Roman"/>
                <a:cs typeface="Times New Roman"/>
                <a:sym typeface="Times New Roman"/>
              </a:rPr>
              <a:t>Not only the reporting phase, but also the other phases corresponding to different measurement setup IDs can be aggregated.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5740B2F8-81E5-4943-8852-7DA8DF233D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5734" y="1980209"/>
            <a:ext cx="5768731" cy="187753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87325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47017"/>
            <a:ext cx="7772400" cy="609600"/>
          </a:xfrm>
          <a:noFill/>
        </p:spPr>
        <p:txBody>
          <a:bodyPr/>
          <a:lstStyle/>
          <a:p>
            <a:r>
              <a:rPr lang="en-GB" altLang="zh-CN" sz="2800" dirty="0"/>
              <a:t>Instance with multiple measurement setup IDs</a:t>
            </a:r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09601" y="1460024"/>
            <a:ext cx="7848599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The benefit of having multiple measurement setup IDs in one measurement instance (call it </a:t>
            </a:r>
            <a:r>
              <a:rPr lang="en-US" altLang="zh-CN" sz="1800" b="1" dirty="0">
                <a:solidFill>
                  <a:srgbClr val="FF0000"/>
                </a:solidFill>
                <a:latin typeface="Times New Roman"/>
                <a:cs typeface="Times New Roman"/>
                <a:sym typeface="Times New Roman"/>
              </a:rPr>
              <a:t>aggregated measurement instance </a:t>
            </a: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here) can be found in the following example:</a:t>
            </a:r>
          </a:p>
          <a:p>
            <a:pPr marL="627063" lvl="1" indent="-269875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>
                <a:latin typeface="Times New Roman"/>
                <a:cs typeface="Times New Roman"/>
                <a:sym typeface="Times New Roman"/>
              </a:rPr>
              <a:t>The last two yellow blocks are aggregated into one block in the example.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ct val="20000"/>
              </a:spcBef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05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05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8E3FC086-9095-4ACD-9990-0F8B6C4129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2144" y="2744778"/>
            <a:ext cx="3013017" cy="3377583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B00AC268-2F0B-4320-A33B-8DCFB9670C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41087" y="2743200"/>
            <a:ext cx="2983714" cy="3377583"/>
          </a:xfrm>
          <a:prstGeom prst="rect">
            <a:avLst/>
          </a:prstGeom>
        </p:spPr>
      </p:pic>
      <p:sp>
        <p:nvSpPr>
          <p:cNvPr id="16" name="矩形 15">
            <a:extLst>
              <a:ext uri="{FF2B5EF4-FFF2-40B4-BE49-F238E27FC236}">
                <a16:creationId xmlns:a16="http://schemas.microsoft.com/office/drawing/2014/main" id="{C9255BAD-5D04-491E-A101-B0CAB4D3F71E}"/>
              </a:ext>
            </a:extLst>
          </p:cNvPr>
          <p:cNvSpPr/>
          <p:nvPr/>
        </p:nvSpPr>
        <p:spPr>
          <a:xfrm>
            <a:off x="1258032" y="5972979"/>
            <a:ext cx="29433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zh-CN" b="1" dirty="0">
                <a:solidFill>
                  <a:schemeClr val="bg2">
                    <a:lumMod val="75000"/>
                  </a:schemeClr>
                </a:solidFill>
              </a:rPr>
              <a:t>Instance with one measurement setup ID</a:t>
            </a:r>
            <a:endParaRPr lang="zh-CN" altLang="en-US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FE3909FA-A90A-4E7F-B6BD-BD2E5254620D}"/>
              </a:ext>
            </a:extLst>
          </p:cNvPr>
          <p:cNvSpPr/>
          <p:nvPr/>
        </p:nvSpPr>
        <p:spPr>
          <a:xfrm>
            <a:off x="5018841" y="5971392"/>
            <a:ext cx="336471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zh-CN" b="1" dirty="0">
                <a:solidFill>
                  <a:schemeClr val="bg2">
                    <a:lumMod val="75000"/>
                  </a:schemeClr>
                </a:solidFill>
              </a:rPr>
              <a:t>Instance with multiple measurement setup IDs</a:t>
            </a:r>
            <a:endParaRPr lang="zh-CN" altLang="en-US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02B800DF-9271-4016-BC6E-DAEF0193AAE7}"/>
              </a:ext>
            </a:extLst>
          </p:cNvPr>
          <p:cNvSpPr/>
          <p:nvPr/>
        </p:nvSpPr>
        <p:spPr bwMode="auto">
          <a:xfrm>
            <a:off x="1006325" y="4878377"/>
            <a:ext cx="3100559" cy="925415"/>
          </a:xfrm>
          <a:prstGeom prst="rect">
            <a:avLst/>
          </a:prstGeom>
          <a:noFill/>
          <a:ln w="25400" cap="flat" cmpd="sng" algn="ctr">
            <a:solidFill>
              <a:schemeClr val="bg2">
                <a:lumMod val="60000"/>
                <a:lumOff val="4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ED45A18A-0B4F-45E2-BD45-B40C842BDF90}"/>
              </a:ext>
            </a:extLst>
          </p:cNvPr>
          <p:cNvSpPr/>
          <p:nvPr/>
        </p:nvSpPr>
        <p:spPr bwMode="auto">
          <a:xfrm>
            <a:off x="4764452" y="4878376"/>
            <a:ext cx="3207271" cy="925415"/>
          </a:xfrm>
          <a:prstGeom prst="rect">
            <a:avLst/>
          </a:prstGeom>
          <a:noFill/>
          <a:ln w="25400" cap="flat" cmpd="sng" algn="ctr">
            <a:solidFill>
              <a:schemeClr val="bg2">
                <a:lumMod val="60000"/>
                <a:lumOff val="4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C64FA726-8EE6-4256-9F38-30B4AC2CE373}"/>
              </a:ext>
            </a:extLst>
          </p:cNvPr>
          <p:cNvSpPr txBox="1"/>
          <p:nvPr/>
        </p:nvSpPr>
        <p:spPr>
          <a:xfrm>
            <a:off x="2596292" y="5749092"/>
            <a:ext cx="20154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i="1" dirty="0">
                <a:highlight>
                  <a:srgbClr val="C0C0C0"/>
                </a:highlight>
              </a:rPr>
              <a:t>Separate measurement</a:t>
            </a:r>
            <a:endParaRPr lang="zh-CN" altLang="en-US" b="1" i="1" dirty="0">
              <a:highlight>
                <a:srgbClr val="C0C0C0"/>
              </a:highlight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D772AEC8-0A54-4E05-B061-73EFD4680E33}"/>
              </a:ext>
            </a:extLst>
          </p:cNvPr>
          <p:cNvSpPr txBox="1"/>
          <p:nvPr/>
        </p:nvSpPr>
        <p:spPr>
          <a:xfrm>
            <a:off x="6286830" y="5749092"/>
            <a:ext cx="1861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i="1" dirty="0">
                <a:highlight>
                  <a:srgbClr val="C0C0C0"/>
                </a:highlight>
              </a:rPr>
              <a:t>Aggregated measurement</a:t>
            </a:r>
            <a:endParaRPr lang="zh-CN" altLang="en-US" b="1" i="1" dirty="0">
              <a:highlight>
                <a:srgbClr val="C0C0C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852889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47017"/>
            <a:ext cx="7772400" cy="609600"/>
          </a:xfrm>
          <a:noFill/>
        </p:spPr>
        <p:txBody>
          <a:bodyPr/>
          <a:lstStyle/>
          <a:p>
            <a:r>
              <a:rPr lang="en-GB" altLang="zh-CN" dirty="0"/>
              <a:t>Benefits</a:t>
            </a:r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09601" y="1460024"/>
            <a:ext cx="7848599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The benefits of the aggregated measurement instance are:</a:t>
            </a:r>
          </a:p>
          <a:p>
            <a:pPr marL="627063" lvl="1" indent="-269875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>
                <a:latin typeface="Times New Roman"/>
                <a:cs typeface="Times New Roman"/>
                <a:sym typeface="Times New Roman"/>
              </a:rPr>
              <a:t>Devices related to different measurement setup IDs can </a:t>
            </a:r>
            <a:r>
              <a:rPr lang="en-US" altLang="zh-CN" sz="1600" b="1" dirty="0">
                <a:solidFill>
                  <a:srgbClr val="FF0000"/>
                </a:solidFill>
                <a:latin typeface="Times New Roman"/>
                <a:cs typeface="Times New Roman"/>
                <a:sym typeface="Times New Roman"/>
              </a:rPr>
              <a:t>share the same NDP </a:t>
            </a:r>
            <a:r>
              <a:rPr lang="en-US" altLang="zh-CN" sz="1600" dirty="0">
                <a:latin typeface="Times New Roman"/>
                <a:cs typeface="Times New Roman"/>
                <a:sym typeface="Times New Roman"/>
              </a:rPr>
              <a:t>sent from the initiator in an aggregated measurement instance. </a:t>
            </a:r>
          </a:p>
          <a:p>
            <a:pPr marL="627063" lvl="1" indent="-269875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>
                <a:latin typeface="Times New Roman"/>
                <a:cs typeface="Times New Roman"/>
                <a:sym typeface="Times New Roman"/>
              </a:rPr>
              <a:t>The initiator can </a:t>
            </a:r>
            <a:r>
              <a:rPr lang="en-US" altLang="zh-CN" sz="1600" b="1" dirty="0">
                <a:solidFill>
                  <a:srgbClr val="FF0000"/>
                </a:solidFill>
                <a:latin typeface="Times New Roman"/>
                <a:cs typeface="Times New Roman"/>
                <a:sym typeface="Times New Roman"/>
              </a:rPr>
              <a:t>trigger NDPs</a:t>
            </a:r>
            <a:r>
              <a:rPr lang="en-US" altLang="zh-CN" sz="1600" dirty="0">
                <a:solidFill>
                  <a:srgbClr val="FF0000"/>
                </a:solidFill>
                <a:latin typeface="Times New Roman"/>
                <a:cs typeface="Times New Roman"/>
                <a:sym typeface="Times New Roman"/>
              </a:rPr>
              <a:t> </a:t>
            </a:r>
            <a:r>
              <a:rPr lang="en-US" altLang="zh-CN" sz="1600" dirty="0">
                <a:latin typeface="Times New Roman"/>
                <a:cs typeface="Times New Roman"/>
                <a:sym typeface="Times New Roman"/>
              </a:rPr>
              <a:t>from devices related to different measurement setup IDs in an aggregated measurement instance. </a:t>
            </a:r>
          </a:p>
          <a:p>
            <a:pPr marL="627063" lvl="1" indent="-269875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>
                <a:latin typeface="Times New Roman"/>
                <a:cs typeface="Times New Roman"/>
                <a:sym typeface="Times New Roman"/>
              </a:rPr>
              <a:t>The initiator can </a:t>
            </a:r>
            <a:r>
              <a:rPr lang="en-US" altLang="zh-CN" sz="1600" b="1" dirty="0">
                <a:solidFill>
                  <a:srgbClr val="FF0000"/>
                </a:solidFill>
                <a:latin typeface="Times New Roman"/>
                <a:cs typeface="Times New Roman"/>
                <a:sym typeface="Times New Roman"/>
              </a:rPr>
              <a:t>trigger reports </a:t>
            </a:r>
            <a:r>
              <a:rPr lang="en-US" altLang="zh-CN" sz="1600" dirty="0">
                <a:latin typeface="Times New Roman"/>
                <a:cs typeface="Times New Roman"/>
                <a:sym typeface="Times New Roman"/>
              </a:rPr>
              <a:t>from devices related to different measurement setup IDs in an aggregated measurement instance. </a:t>
            </a:r>
          </a:p>
          <a:p>
            <a:pPr marL="627063" lvl="1" indent="-269875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>
                <a:latin typeface="Times New Roman"/>
                <a:cs typeface="Times New Roman"/>
                <a:sym typeface="Times New Roman"/>
              </a:rPr>
              <a:t>The overhead can be saved according to above procedures.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600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ct val="20000"/>
              </a:spcBef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05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050" b="1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6" name="对象 5">
            <a:extLst>
              <a:ext uri="{FF2B5EF4-FFF2-40B4-BE49-F238E27FC236}">
                <a16:creationId xmlns:a16="http://schemas.microsoft.com/office/drawing/2014/main" id="{5573BBDE-E274-4D5A-9393-DF666BCF4F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7308507"/>
              </p:ext>
            </p:extLst>
          </p:nvPr>
        </p:nvGraphicFramePr>
        <p:xfrm>
          <a:off x="1054953" y="3962400"/>
          <a:ext cx="6905625" cy="19865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Visio" r:id="rId4" imgW="8705713" imgH="2666974" progId="Visio.Drawing.15">
                  <p:embed/>
                </p:oleObj>
              </mc:Choice>
              <mc:Fallback>
                <p:oleObj name="Visio" r:id="rId4" imgW="8705713" imgH="2666974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54953" y="3962400"/>
                        <a:ext cx="6905625" cy="19865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矩形 18">
            <a:extLst>
              <a:ext uri="{FF2B5EF4-FFF2-40B4-BE49-F238E27FC236}">
                <a16:creationId xmlns:a16="http://schemas.microsoft.com/office/drawing/2014/main" id="{5A686E4B-61BB-468E-8F44-2819D4FA831B}"/>
              </a:ext>
            </a:extLst>
          </p:cNvPr>
          <p:cNvSpPr/>
          <p:nvPr/>
        </p:nvSpPr>
        <p:spPr>
          <a:xfrm>
            <a:off x="1407378" y="5700494"/>
            <a:ext cx="29433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zh-CN" b="1" dirty="0">
                <a:solidFill>
                  <a:schemeClr val="bg2">
                    <a:lumMod val="75000"/>
                  </a:schemeClr>
                </a:solidFill>
              </a:rPr>
              <a:t>Instance with one measurement setup ID</a:t>
            </a:r>
            <a:endParaRPr lang="zh-CN" altLang="en-US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6E587EC6-6496-4EC9-A13D-127DF58C3173}"/>
              </a:ext>
            </a:extLst>
          </p:cNvPr>
          <p:cNvSpPr/>
          <p:nvPr/>
        </p:nvSpPr>
        <p:spPr>
          <a:xfrm>
            <a:off x="5093487" y="5700494"/>
            <a:ext cx="336471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zh-CN" b="1" dirty="0">
                <a:solidFill>
                  <a:schemeClr val="bg2">
                    <a:lumMod val="75000"/>
                  </a:schemeClr>
                </a:solidFill>
              </a:rPr>
              <a:t>Instance with multiple measurement setup IDs</a:t>
            </a:r>
            <a:endParaRPr lang="zh-CN" altLang="en-US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896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47017"/>
            <a:ext cx="7772400" cy="609600"/>
          </a:xfrm>
          <a:noFill/>
        </p:spPr>
        <p:txBody>
          <a:bodyPr/>
          <a:lstStyle/>
          <a:p>
            <a:r>
              <a:rPr lang="en-US" altLang="zh-CN" dirty="0"/>
              <a:t>Details in aggregated instance (1/2)</a:t>
            </a:r>
            <a:endParaRPr lang="en-GB" altLang="zh-CN" dirty="0"/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596617" y="3613467"/>
            <a:ext cx="7861583" cy="2933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Some examples of the phases in TB sensing measurement instance are given in the above figure. To achieve an aggregated measurement instance, the following designs should be considered:</a:t>
            </a:r>
          </a:p>
          <a:p>
            <a:pPr marL="627063" lvl="1" indent="-269875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>
                <a:latin typeface="Times New Roman"/>
                <a:cs typeface="Times New Roman"/>
                <a:sym typeface="Times New Roman"/>
              </a:rPr>
              <a:t>Aggregated NDPA</a:t>
            </a:r>
          </a:p>
          <a:p>
            <a:pPr marL="627063" lvl="1" indent="-269875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>
                <a:latin typeface="Times New Roman"/>
                <a:cs typeface="Times New Roman"/>
                <a:sym typeface="Times New Roman"/>
              </a:rPr>
              <a:t>Aggregated trigger</a:t>
            </a:r>
          </a:p>
          <a:p>
            <a:pPr marL="627063" lvl="1" indent="-269875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>
                <a:latin typeface="Times New Roman"/>
                <a:cs typeface="Times New Roman"/>
                <a:sym typeface="Times New Roman"/>
              </a:rPr>
              <a:t>Aggregated reporting</a:t>
            </a:r>
          </a:p>
          <a:p>
            <a:pPr marL="627063" lvl="1" indent="-269875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>
                <a:latin typeface="Times New Roman"/>
                <a:cs typeface="Times New Roman"/>
                <a:sym typeface="Times New Roman"/>
              </a:rPr>
              <a:t>Note: There is no need to change the format of an NDP. It can be shared by the receivers corresponding to different measurement setup IDs in the one-to-many case. </a:t>
            </a:r>
          </a:p>
          <a:p>
            <a:pPr marL="984250" lvl="1" indent="-357188" algn="just">
              <a:spcBef>
                <a:spcPct val="20000"/>
              </a:spcBef>
              <a:buFont typeface="Wingdings" panose="05000000000000000000" pitchFamily="2" charset="2"/>
              <a:buChar char="p"/>
            </a:pPr>
            <a:r>
              <a:rPr lang="en-US" altLang="zh-CN" sz="1600" dirty="0">
                <a:latin typeface="Times New Roman"/>
                <a:cs typeface="Times New Roman"/>
                <a:sym typeface="Times New Roman"/>
              </a:rPr>
              <a:t>E.g. Different sounding frequency -&gt; use the larger one</a:t>
            </a:r>
          </a:p>
          <a:p>
            <a:pPr marL="984250" lvl="1" indent="-357188" algn="just">
              <a:spcBef>
                <a:spcPct val="20000"/>
              </a:spcBef>
              <a:buFont typeface="Wingdings" panose="05000000000000000000" pitchFamily="2" charset="2"/>
              <a:buChar char="p"/>
            </a:pPr>
            <a:r>
              <a:rPr lang="en-US" altLang="zh-CN" sz="1600" dirty="0">
                <a:latin typeface="Times New Roman"/>
                <a:cs typeface="Times New Roman"/>
                <a:sym typeface="Times New Roman"/>
              </a:rPr>
              <a:t>E.g. Different feedback types-&gt;feed back in one measurement instance</a:t>
            </a: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B07ABCC3-DF46-4430-9537-961031333F6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349646"/>
            <a:ext cx="7315200" cy="188894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47B6B791-2688-48C7-995F-21FD434EB7E9}"/>
              </a:ext>
            </a:extLst>
          </p:cNvPr>
          <p:cNvSpPr/>
          <p:nvPr/>
        </p:nvSpPr>
        <p:spPr>
          <a:xfrm>
            <a:off x="2757240" y="3242003"/>
            <a:ext cx="362952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b="1" dirty="0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  <a:sym typeface="Times New Roman"/>
              </a:rPr>
              <a:t>TB sensing measurement instance [Motion 29, 21/1543r1]</a:t>
            </a:r>
            <a:endParaRPr lang="zh-CN" altLang="en-US" sz="11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922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47017"/>
            <a:ext cx="7772400" cy="609600"/>
          </a:xfrm>
          <a:noFill/>
        </p:spPr>
        <p:txBody>
          <a:bodyPr/>
          <a:lstStyle/>
          <a:p>
            <a:r>
              <a:rPr lang="en-US" altLang="zh-CN" dirty="0"/>
              <a:t>Details in aggregated instance (2/2)</a:t>
            </a:r>
            <a:endParaRPr lang="en-GB" altLang="zh-CN" dirty="0"/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41208" y="1676400"/>
            <a:ext cx="7861583" cy="2933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42900" lvl="1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Since the </a:t>
            </a:r>
            <a:r>
              <a:rPr lang="en-US" altLang="zh-CN" sz="1800" b="1" dirty="0">
                <a:solidFill>
                  <a:srgbClr val="FF0000"/>
                </a:solidFill>
                <a:latin typeface="Times New Roman"/>
                <a:cs typeface="Times New Roman"/>
                <a:sym typeface="Times New Roman"/>
              </a:rPr>
              <a:t>NDPA and trigger frames </a:t>
            </a: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already support one-to-many signaling, it is easy to support signaling different measurement setup IDs to devices. </a:t>
            </a:r>
          </a:p>
          <a:p>
            <a:pPr marL="627063" lvl="1" indent="-269875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>
                <a:latin typeface="Times New Roman"/>
                <a:cs typeface="Times New Roman"/>
                <a:sym typeface="Times New Roman"/>
              </a:rPr>
              <a:t>For example, this information can be added to the Per User field to tell the corresponding measurement setup ID of a responder.</a:t>
            </a:r>
          </a:p>
          <a:p>
            <a:pPr marL="0" lvl="1" indent="0" algn="just">
              <a:spcBef>
                <a:spcPct val="20000"/>
              </a:spcBef>
            </a:pPr>
            <a:endParaRPr lang="en-US" altLang="zh-CN" sz="1050" b="1" dirty="0">
              <a:latin typeface="Times New Roman"/>
              <a:cs typeface="Times New Roman"/>
              <a:sym typeface="Times New Roman"/>
            </a:endParaRPr>
          </a:p>
          <a:p>
            <a:pPr marL="342900" lvl="1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Regarding </a:t>
            </a:r>
            <a:r>
              <a:rPr lang="en-US" altLang="zh-CN" sz="1800" b="1" dirty="0">
                <a:solidFill>
                  <a:srgbClr val="FF0000"/>
                </a:solidFill>
                <a:latin typeface="Times New Roman"/>
                <a:cs typeface="Times New Roman"/>
                <a:sym typeface="Times New Roman"/>
              </a:rPr>
              <a:t>sending NDPs from the responders </a:t>
            </a: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in a TF sounding, since resources can be divided into different pieces (such as RUs, spatial streams, etc.), it is easy to support sending NDPs corresponding to different measurement setup IDs.</a:t>
            </a:r>
          </a:p>
          <a:p>
            <a:pPr marL="0" lvl="1" indent="0" algn="just">
              <a:spcBef>
                <a:spcPct val="20000"/>
              </a:spcBef>
            </a:pPr>
            <a:endParaRPr lang="en-US" altLang="zh-CN" sz="1050" b="1" dirty="0">
              <a:latin typeface="Times New Roman"/>
              <a:cs typeface="Times New Roman"/>
              <a:sym typeface="Times New Roman"/>
            </a:endParaRPr>
          </a:p>
          <a:p>
            <a:pPr marL="342900" lvl="1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Regarding the </a:t>
            </a:r>
            <a:r>
              <a:rPr lang="en-US" altLang="zh-CN" sz="1800" b="1" dirty="0">
                <a:solidFill>
                  <a:srgbClr val="FF0000"/>
                </a:solidFill>
                <a:latin typeface="Times New Roman"/>
                <a:cs typeface="Times New Roman"/>
                <a:sym typeface="Times New Roman"/>
              </a:rPr>
              <a:t>reporting phase</a:t>
            </a: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, since resources are divided into different pieces (such as RUs, spatial streams, etc.), it is easy to support reporting feedbacks corresponding to different measurement setup IDs.</a:t>
            </a:r>
          </a:p>
          <a:p>
            <a:pPr marL="0" lvl="1" indent="0" algn="just">
              <a:spcBef>
                <a:spcPct val="20000"/>
              </a:spcBef>
            </a:pP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 </a:t>
            </a:r>
          </a:p>
          <a:p>
            <a:pPr marL="357188" lvl="1" indent="0" algn="just">
              <a:spcBef>
                <a:spcPct val="20000"/>
              </a:spcBef>
            </a:pPr>
            <a:endParaRPr lang="en-US" altLang="zh-CN" sz="1600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92659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8</a:t>
            </a:fld>
            <a:endParaRPr lang="en-US" altLang="zh-CN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47017"/>
            <a:ext cx="7772400" cy="609600"/>
          </a:xfrm>
          <a:noFill/>
        </p:spPr>
        <p:txBody>
          <a:bodyPr/>
          <a:lstStyle/>
          <a:p>
            <a:r>
              <a:rPr lang="en-US" altLang="zh-CN" dirty="0"/>
              <a:t>Summary</a:t>
            </a:r>
            <a:endParaRPr lang="en-GB" altLang="zh-CN" dirty="0"/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85799" y="1676400"/>
            <a:ext cx="7772401" cy="2933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In this contribution an aggregated measurement instance was proposed, which supports doing sensing measurements with the devices corresponding to different measurement setup IDs.</a:t>
            </a:r>
            <a:endParaRPr lang="zh-CN" altLang="zh-CN" sz="1800" b="1" dirty="0">
              <a:latin typeface="Times New Roman"/>
              <a:cs typeface="Times New Roman"/>
            </a:endParaRPr>
          </a:p>
          <a:p>
            <a:pPr marL="0" lvl="1" indent="0" algn="just">
              <a:spcBef>
                <a:spcPct val="20000"/>
              </a:spcBef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  <a:p>
            <a:pPr marL="342900" lvl="1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Compared with the traditional measurement instance which only corresponds to one measurement setup ID, the proposed aggregated measurement instance saves overhead by aggregating multiple instances into one. </a:t>
            </a:r>
          </a:p>
          <a:p>
            <a:pPr marL="357188" lvl="1" indent="0" algn="just">
              <a:spcBef>
                <a:spcPct val="20000"/>
              </a:spcBef>
            </a:pPr>
            <a:endParaRPr lang="en-US" altLang="zh-CN" sz="1600" dirty="0">
              <a:latin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66218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1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9</a:t>
            </a:fld>
            <a:endParaRPr lang="en-US" altLang="zh-CN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9593E41F-34B0-4C3A-BB40-3D7B791FAE95}"/>
              </a:ext>
            </a:extLst>
          </p:cNvPr>
          <p:cNvSpPr/>
          <p:nvPr/>
        </p:nvSpPr>
        <p:spPr>
          <a:xfrm>
            <a:off x="866774" y="2151727"/>
            <a:ext cx="766762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/>
                <a:cs typeface="Times New Roman"/>
              </a:rPr>
              <a:t>Do you agree to define an aggregated measurement instance </a:t>
            </a:r>
            <a:r>
              <a:rPr lang="en-US" altLang="zh-CN" sz="1800" b="1" dirty="0">
                <a:latin typeface="Times New Roman"/>
                <a:cs typeface="Times New Roman"/>
                <a:sym typeface="Times New Roman"/>
              </a:rPr>
              <a:t>which supports doing sensing measurements with the responders corresponding to different measurement setup IDs in the WLAN sensing procedure?</a:t>
            </a:r>
            <a:endParaRPr lang="zh-CN" altLang="zh-CN" sz="1800" b="1" dirty="0">
              <a:latin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Char char="–"/>
              <a:tabLst>
                <a:tab pos="457200" algn="l"/>
              </a:tabLst>
            </a:pPr>
            <a:endParaRPr lang="zh-CN" altLang="zh-CN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A8E5E73B-465F-49F4-9619-7FD55FBBF0F7}"/>
              </a:ext>
            </a:extLst>
          </p:cNvPr>
          <p:cNvSpPr/>
          <p:nvPr/>
        </p:nvSpPr>
        <p:spPr>
          <a:xfrm>
            <a:off x="840648" y="4396294"/>
            <a:ext cx="4572000" cy="929485"/>
          </a:xfrm>
          <a:prstGeom prst="rect">
            <a:avLst/>
          </a:prstGeom>
        </p:spPr>
        <p:txBody>
          <a:bodyPr>
            <a:spAutoFit/>
          </a:bodyPr>
          <a:lstStyle/>
          <a:p>
            <a:pPr marL="627063" lvl="1" indent="-269875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>
                <a:latin typeface="Times New Roman"/>
                <a:cs typeface="Times New Roman"/>
                <a:sym typeface="Times New Roman"/>
              </a:rPr>
              <a:t>Y</a:t>
            </a:r>
          </a:p>
          <a:p>
            <a:pPr marL="627063" lvl="1" indent="-269875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>
                <a:latin typeface="Times New Roman"/>
                <a:cs typeface="Times New Roman"/>
                <a:sym typeface="Times New Roman"/>
              </a:rPr>
              <a:t>N</a:t>
            </a:r>
          </a:p>
          <a:p>
            <a:pPr marL="627063" lvl="1" indent="-269875" algn="just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zh-CN" sz="1600" dirty="0">
                <a:latin typeface="Times New Roman"/>
                <a:cs typeface="Times New Roman"/>
                <a:sym typeface="Times New Roman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81544253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147163</TotalTime>
  <Words>809</Words>
  <Application>Microsoft Office PowerPoint</Application>
  <PresentationFormat>全屏显示(4:3)</PresentationFormat>
  <Paragraphs>143</Paragraphs>
  <Slides>9</Slides>
  <Notes>8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MS PGothic</vt:lpstr>
      <vt:lpstr>MS PGothic</vt:lpstr>
      <vt:lpstr>宋体</vt:lpstr>
      <vt:lpstr>Arial</vt:lpstr>
      <vt:lpstr>Calibri</vt:lpstr>
      <vt:lpstr>Times New Roman</vt:lpstr>
      <vt:lpstr>Wingdings</vt:lpstr>
      <vt:lpstr>802-11-Submission</vt:lpstr>
      <vt:lpstr>Visio</vt:lpstr>
      <vt:lpstr>Aggregation in Sensing Measurement Instance</vt:lpstr>
      <vt:lpstr>Introduction (1/2)</vt:lpstr>
      <vt:lpstr>Introduction (2/2)</vt:lpstr>
      <vt:lpstr>Instance with multiple measurement setup IDs</vt:lpstr>
      <vt:lpstr>Benefits</vt:lpstr>
      <vt:lpstr>Details in aggregated instance (1/2)</vt:lpstr>
      <vt:lpstr>Details in aggregated instance (2/2)</vt:lpstr>
      <vt:lpstr>Summary</vt:lpstr>
      <vt:lpstr>SP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Usage models for Wi-Fi sensing</dc:title>
  <dc:creator>Alecsander Eitan</dc:creator>
  <cp:lastModifiedBy>humengshi</cp:lastModifiedBy>
  <cp:revision>2438</cp:revision>
  <cp:lastPrinted>1998-02-10T13:28:06Z</cp:lastPrinted>
  <dcterms:created xsi:type="dcterms:W3CDTF">2007-04-17T18:10:23Z</dcterms:created>
  <dcterms:modified xsi:type="dcterms:W3CDTF">2021-11-29T02:18:19Z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2015_ms_pID_725343">
    <vt:lpwstr>(3)ebkgauyeJdtlfDMdKCuTiqm0e2nFnBr1FJ/LZnGqxc7kR4hUw8hQO/9R7iYygwFChMMcI14A
0zvlB5UoEZQSqBuVliLALm7Er9Sj63lKujg4xNjym6EhUgt2PqMcplM/F6JVazz8oSyfbn9W
+tBtkuP5YwInL9vujrUBLFK7A8sny4uFQhKK8reeJSOLf4q6jV48JppQckkuL5PxD/llsDad
wThOoLOegEcIGgT+yo</vt:lpwstr>
  </property>
  <property fmtid="{D5CDD505-2E9C-101B-9397-08002B2CF9AE}" pid="10" name="_2015_ms_pID_7253431">
    <vt:lpwstr>aqVUfFRJLvxVlb7WZZoRycyxDXNdTq3HDbL8jyyxKl5v/0mVKbIBdg
jB1qgE7nuEyH/7OGSOtv/WgkXC7sJni1KENndkRCzJsqKYb4yxvywXlABC4GjoCC4NDbLo68
curUXmUol4s49565/1uqo/rBDoFgiELzvKNymeZJSjFYsNZW3l85R4k0H/fO3mSAglnT8FAu
0kDwV+aNhfKaQnuOwKSTQr4HKOfvuMn7WpGH</vt:lpwstr>
  </property>
  <property fmtid="{D5CDD505-2E9C-101B-9397-08002B2CF9AE}" pid="11" name="_2015_ms_pID_7253432">
    <vt:lpwstr>zg==</vt:lpwstr>
  </property>
  <property fmtid="{D5CDD505-2E9C-101B-9397-08002B2CF9AE}" pid="12" name="TitusGUID">
    <vt:lpwstr>1db17ed3-f4e5-400c-a0d1-374d2dc85d39</vt:lpwstr>
  </property>
  <property fmtid="{D5CDD505-2E9C-101B-9397-08002B2CF9AE}" pid="13" name="CTP_TimeStamp">
    <vt:lpwstr>2019-04-02 22:00:45Z</vt:lpwstr>
  </property>
  <property fmtid="{D5CDD505-2E9C-101B-9397-08002B2CF9AE}" pid="14" name="CTP_BU">
    <vt:lpwstr>NA</vt:lpwstr>
  </property>
  <property fmtid="{D5CDD505-2E9C-101B-9397-08002B2CF9AE}" pid="15" name="CTP_IDSID">
    <vt:lpwstr>NA</vt:lpwstr>
  </property>
  <property fmtid="{D5CDD505-2E9C-101B-9397-08002B2CF9AE}" pid="16" name="CTP_WWID">
    <vt:lpwstr>NA</vt:lpwstr>
  </property>
  <property fmtid="{D5CDD505-2E9C-101B-9397-08002B2CF9AE}" pid="17" name="CTPClassification">
    <vt:lpwstr>CTP_NT</vt:lpwstr>
  </property>
  <property fmtid="{D5CDD505-2E9C-101B-9397-08002B2CF9AE}" pid="18" name="_NewReviewCycle">
    <vt:lpwstr/>
  </property>
  <property fmtid="{D5CDD505-2E9C-101B-9397-08002B2CF9AE}" pid="19" name="_readonly">
    <vt:lpwstr/>
  </property>
  <property fmtid="{D5CDD505-2E9C-101B-9397-08002B2CF9AE}" pid="20" name="_change">
    <vt:lpwstr/>
  </property>
  <property fmtid="{D5CDD505-2E9C-101B-9397-08002B2CF9AE}" pid="21" name="_full-control">
    <vt:lpwstr/>
  </property>
  <property fmtid="{D5CDD505-2E9C-101B-9397-08002B2CF9AE}" pid="22" name="sflag">
    <vt:lpwstr>1626761929</vt:lpwstr>
  </property>
</Properties>
</file>