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285" r:id="rId3"/>
    <p:sldId id="313" r:id="rId4"/>
    <p:sldId id="314" r:id="rId5"/>
    <p:sldId id="315" r:id="rId6"/>
    <p:sldId id="352" r:id="rId7"/>
    <p:sldId id="353" r:id="rId8"/>
    <p:sldId id="360" r:id="rId9"/>
    <p:sldId id="361" r:id="rId10"/>
    <p:sldId id="349" r:id="rId11"/>
    <p:sldId id="344" r:id="rId12"/>
    <p:sldId id="356" r:id="rId13"/>
    <p:sldId id="346" r:id="rId14"/>
    <p:sldId id="347" r:id="rId15"/>
    <p:sldId id="348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3671" autoAdjust="0"/>
  </p:normalViewPr>
  <p:slideViewPr>
    <p:cSldViewPr>
      <p:cViewPr varScale="1">
        <p:scale>
          <a:sx n="109" d="100"/>
          <a:sy n="109" d="100"/>
        </p:scale>
        <p:origin x="17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46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542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6777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619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77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39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74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1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8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January,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04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February,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7259" y="6475413"/>
            <a:ext cx="16366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7259" y="6475413"/>
            <a:ext cx="16366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802.11-21/1926r0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ggook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dongguk.l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balliance.com/wba-wi-fi-sensin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Collaborative WLAN Sensing – Definition and Operational Scenarios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6433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2021-11-xx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80650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50252"/>
              </p:ext>
            </p:extLst>
          </p:nvPr>
        </p:nvGraphicFramePr>
        <p:xfrm>
          <a:off x="696913" y="35814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sanggook.kim@lge.com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Definition of Collaborative WLAN Sensing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Following motion has been incorporated into SFD:</a:t>
            </a:r>
          </a:p>
          <a:p>
            <a:pPr lvl="1"/>
            <a:r>
              <a:rPr lang="en-US" altLang="zh-CN" dirty="0"/>
              <a:t>A WLAN sensing procedure may be comprised of multiple sensing measurement instances </a:t>
            </a:r>
            <a:r>
              <a:rPr lang="en-US" altLang="zh-CN" dirty="0" smtClean="0"/>
              <a:t>[Motion 14]</a:t>
            </a:r>
          </a:p>
          <a:p>
            <a:pPr lvl="1"/>
            <a:r>
              <a:rPr lang="en-US" altLang="zh-CN" dirty="0"/>
              <a:t>More than one sensing responder may participate in a sensing measurement instance </a:t>
            </a:r>
            <a:r>
              <a:rPr lang="en-US" altLang="zh-CN" dirty="0" smtClean="0"/>
              <a:t>[Motion 16].</a:t>
            </a:r>
          </a:p>
          <a:p>
            <a:pPr lvl="1"/>
            <a:r>
              <a:rPr lang="en-US" altLang="zh-CN" dirty="0"/>
              <a:t>The Measurement Setup ID may be used to identify attributes of the sensing measurement instances </a:t>
            </a:r>
            <a:r>
              <a:rPr lang="en-US" altLang="zh-CN" dirty="0" smtClean="0"/>
              <a:t>[Motion 24].</a:t>
            </a:r>
          </a:p>
          <a:p>
            <a:pPr lvl="1"/>
            <a:endParaRPr lang="en-US" b="0" dirty="0"/>
          </a:p>
          <a:p>
            <a:r>
              <a:rPr lang="en-US" b="0" dirty="0" smtClean="0"/>
              <a:t> </a:t>
            </a:r>
            <a:r>
              <a:rPr lang="en-US" dirty="0" smtClean="0"/>
              <a:t>In lieu of aforementioned motion, we may define collaborative WLAN sensing as:</a:t>
            </a:r>
          </a:p>
          <a:p>
            <a:pPr lvl="1"/>
            <a:r>
              <a:rPr lang="en-US" altLang="ko-KR" dirty="0" smtClean="0"/>
              <a:t>WLAN sensing in which a </a:t>
            </a:r>
            <a:r>
              <a:rPr lang="en-US" altLang="ko-KR" dirty="0"/>
              <a:t>sensing procedure may be comprised of multiple sensing </a:t>
            </a:r>
            <a:r>
              <a:rPr lang="en-US" altLang="ko-KR" dirty="0" smtClean="0"/>
              <a:t>measurement setups </a:t>
            </a:r>
            <a:r>
              <a:rPr lang="en-US" altLang="ko-KR" dirty="0"/>
              <a:t>over which the same set of more than one sensing responder </a:t>
            </a:r>
            <a:r>
              <a:rPr lang="en-US" altLang="ko-KR" dirty="0" smtClean="0"/>
              <a:t>STAs is maintained, </a:t>
            </a:r>
            <a:r>
              <a:rPr lang="en-US" altLang="ko-KR" dirty="0"/>
              <a:t>but their </a:t>
            </a:r>
            <a:r>
              <a:rPr lang="en-US" altLang="ko-KR" dirty="0" smtClean="0"/>
              <a:t>participation and/or roles </a:t>
            </a:r>
            <a:r>
              <a:rPr lang="en-US" altLang="ko-KR" dirty="0"/>
              <a:t>as a transmitter and a </a:t>
            </a:r>
            <a:r>
              <a:rPr lang="en-US" altLang="ko-KR" dirty="0" smtClean="0"/>
              <a:t>receiver for a measurement instance </a:t>
            </a:r>
            <a:r>
              <a:rPr lang="en-US" altLang="ko-KR" dirty="0"/>
              <a:t>may be </a:t>
            </a:r>
            <a:r>
              <a:rPr lang="en-US" altLang="ko-KR" dirty="0" smtClean="0"/>
              <a:t>configured </a:t>
            </a:r>
            <a:r>
              <a:rPr lang="en-US" altLang="ko-KR" dirty="0"/>
              <a:t>by multiple measurement setup IDs </a:t>
            </a:r>
            <a:r>
              <a:rPr lang="en-US" altLang="ko-KR" dirty="0" smtClean="0"/>
              <a:t>in coordinated way. </a:t>
            </a:r>
          </a:p>
          <a:p>
            <a:pPr lvl="1"/>
            <a:r>
              <a:rPr lang="en-US" altLang="ko-KR" dirty="0" smtClean="0"/>
              <a:t>The same set of AID and/or UID is maintained in collaborative sensing.</a:t>
            </a:r>
          </a:p>
          <a:p>
            <a:pPr lvl="1"/>
            <a:r>
              <a:rPr lang="en-US" altLang="ko-KR" dirty="0"/>
              <a:t>Multiple measurement setup IDs may </a:t>
            </a:r>
            <a:r>
              <a:rPr lang="en-US" altLang="ko-KR" dirty="0" smtClean="0"/>
              <a:t>be maintained until explicitly or implicitly terminated.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6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Operational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en-US" altLang="ko-KR" dirty="0" smtClean="0"/>
              <a:t>Sensing session may be initiated by AP or Non-AP STA.</a:t>
            </a:r>
          </a:p>
          <a:p>
            <a:r>
              <a:rPr lang="en-US" altLang="ko-KR" dirty="0" smtClean="0"/>
              <a:t>Sensing session may be consisted of STAs associated or some non-associated.</a:t>
            </a:r>
          </a:p>
          <a:p>
            <a:r>
              <a:rPr lang="en-US" altLang="ko-KR" dirty="0" smtClean="0"/>
              <a:t>For initial consideration, we confine ourselves to AP-initiated with associated STAs:</a:t>
            </a:r>
          </a:p>
          <a:p>
            <a:pPr lvl="1"/>
            <a:r>
              <a:rPr lang="en-US" altLang="ko-KR" dirty="0" smtClean="0"/>
              <a:t>AP as an initiator and Non-AP STAs as responders.</a:t>
            </a:r>
          </a:p>
          <a:p>
            <a:pPr lvl="1"/>
            <a:r>
              <a:rPr lang="en-US" altLang="ko-KR" dirty="0" smtClean="0"/>
              <a:t>AP and Non-AP STAs as transmitter and/or receiver.</a:t>
            </a:r>
          </a:p>
          <a:p>
            <a:r>
              <a:rPr lang="en-US" altLang="ko-KR" dirty="0" smtClean="0"/>
              <a:t>Although AP-initiated sensing procedures are considered so far, Non-AP initiated sensing procedures cannot be excluded due to its potential use cases and benefits.</a:t>
            </a:r>
            <a:endParaRPr lang="en-US" altLang="ko-KR" dirty="0"/>
          </a:p>
          <a:p>
            <a:r>
              <a:rPr lang="en-US" altLang="ko-KR" dirty="0" smtClean="0"/>
              <a:t>Consideration of other operational scenarios is TBD.</a:t>
            </a:r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749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Operational Scenarios (Cont’d):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Multiple STAs know their roles at </a:t>
            </a:r>
            <a:r>
              <a:rPr lang="en-US" altLang="ko-KR" smtClean="0"/>
              <a:t>each measurement </a:t>
            </a:r>
            <a:r>
              <a:rPr lang="en-US" altLang="ko-KR" dirty="0" smtClean="0"/>
              <a:t>instance (i.e., transmitter or receiver).</a:t>
            </a:r>
          </a:p>
          <a:p>
            <a:pPr lvl="1"/>
            <a:r>
              <a:rPr lang="en-US" altLang="ko-KR" dirty="0" smtClean="0"/>
              <a:t>This will be decided during the negotiation phase.</a:t>
            </a:r>
          </a:p>
          <a:p>
            <a:r>
              <a:rPr lang="en-US" altLang="ko-KR" dirty="0" smtClean="0"/>
              <a:t>Multiple responding STAs deliver measurement results to AP.</a:t>
            </a:r>
          </a:p>
          <a:p>
            <a:pPr lvl="1"/>
            <a:r>
              <a:rPr lang="en-US" altLang="ko-KR" dirty="0" smtClean="0"/>
              <a:t>Measurement result between non-AP STAs may be delivered to AP.</a:t>
            </a:r>
          </a:p>
          <a:p>
            <a:pPr lvl="1"/>
            <a:r>
              <a:rPr lang="en-US" altLang="ko-KR" dirty="0" smtClean="0"/>
              <a:t>Non-AP STA acted as a receiver in non-AP to non-AP transmission may deliver the measurement result to AP.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0852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WLAN sensing has drawn increasing attention due to its </a:t>
            </a:r>
            <a:r>
              <a:rPr lang="en-US" altLang="ko-KR" dirty="0" smtClean="0"/>
              <a:t>possible and potential </a:t>
            </a:r>
            <a:r>
              <a:rPr lang="en-US" altLang="ko-KR" dirty="0"/>
              <a:t>opportunities to create many applications such as in home security, health care, enterprise, and building automation/management markets, etc. 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In this contribution, </a:t>
            </a:r>
            <a:r>
              <a:rPr lang="en-US" altLang="ko-KR" dirty="0" smtClean="0"/>
              <a:t>we proposed the definition of collaborative sensing and operation scenario under consideration.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469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6285" y="1689894"/>
            <a:ext cx="7772400" cy="4876800"/>
          </a:xfrm>
        </p:spPr>
        <p:txBody>
          <a:bodyPr/>
          <a:lstStyle/>
          <a:p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Wi-Fi Sensing –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 New Technology Emerges. </a:t>
            </a:r>
            <a:r>
              <a:rPr lang="en-US" altLang="ko-KR" sz="1800" dirty="0"/>
              <a:t>v</a:t>
            </a:r>
            <a:r>
              <a:rPr lang="en-US" altLang="ko-KR" sz="1800" dirty="0" smtClean="0"/>
              <a:t>1.0, October 2019, Wireless Broadband Alliance (</a:t>
            </a:r>
            <a:r>
              <a:rPr lang="en-US" altLang="ko-KR" sz="1800" dirty="0" smtClean="0">
                <a:hlinkClick r:id="rId2"/>
              </a:rPr>
              <a:t>https</a:t>
            </a:r>
            <a:r>
              <a:rPr lang="en-US" altLang="ko-KR" sz="1800" dirty="0">
                <a:hlinkClick r:id="rId2"/>
              </a:rPr>
              <a:t>://wballiance.com/wba-wi-fi-sensing</a:t>
            </a:r>
            <a:r>
              <a:rPr lang="en-US" altLang="ko-KR" sz="1800" dirty="0" smtClean="0">
                <a:hlinkClick r:id="rId2"/>
              </a:rPr>
              <a:t>/</a:t>
            </a:r>
            <a:r>
              <a:rPr lang="en-US" altLang="ko-KR" sz="1800" dirty="0" smtClean="0"/>
              <a:t>)</a:t>
            </a:r>
            <a:endParaRPr lang="en-US" altLang="ko-KR" sz="1800" dirty="0"/>
          </a:p>
          <a:p>
            <a:r>
              <a:rPr lang="en-US" altLang="ko-KR" sz="1800" dirty="0" smtClean="0"/>
              <a:t>[2</a:t>
            </a:r>
            <a:r>
              <a:rPr lang="en-US" altLang="ko-KR" sz="1800" dirty="0"/>
              <a:t>] </a:t>
            </a:r>
            <a:r>
              <a:rPr lang="en-US" altLang="ko-KR" sz="1800" dirty="0" smtClean="0"/>
              <a:t>11-20/1239r0</a:t>
            </a:r>
            <a:r>
              <a:rPr lang="en-US" altLang="ko-KR" sz="1800" dirty="0"/>
              <a:t>, </a:t>
            </a:r>
            <a:r>
              <a:rPr lang="en-US" altLang="ko-KR" sz="1800" dirty="0">
                <a:ea typeface="굴림" panose="020B0600000101010101" pitchFamily="50" charset="-127"/>
              </a:rPr>
              <a:t>Use Cases for Wireless LAN </a:t>
            </a:r>
            <a:r>
              <a:rPr lang="en-US" altLang="ko-KR" sz="1800" dirty="0" smtClean="0">
                <a:ea typeface="굴림" panose="020B0600000101010101" pitchFamily="50" charset="-127"/>
              </a:rPr>
              <a:t>Sensing.</a:t>
            </a:r>
          </a:p>
          <a:p>
            <a:r>
              <a:rPr lang="en-US" altLang="ko-KR" sz="1800" dirty="0">
                <a:ea typeface="굴림" panose="020B0600000101010101" pitchFamily="50" charset="-127"/>
              </a:rPr>
              <a:t>[3] 11-20/1232r0, Overview of WLAN sensing </a:t>
            </a:r>
            <a:r>
              <a:rPr lang="en-US" altLang="ko-KR" sz="1800" dirty="0" smtClean="0">
                <a:ea typeface="굴림" panose="020B0600000101010101" pitchFamily="50" charset="-127"/>
              </a:rPr>
              <a:t>protocol.</a:t>
            </a:r>
          </a:p>
          <a:p>
            <a:r>
              <a:rPr lang="en-US" altLang="ko-KR" sz="1800" dirty="0" smtClean="0"/>
              <a:t>[</a:t>
            </a:r>
            <a:r>
              <a:rPr lang="en-US" altLang="ko-KR" sz="1800" dirty="0"/>
              <a:t>4</a:t>
            </a:r>
            <a:r>
              <a:rPr lang="en-US" altLang="ko-KR" sz="1800" dirty="0" smtClean="0"/>
              <a:t>] 11-20/1805r0, </a:t>
            </a:r>
            <a:r>
              <a:rPr lang="en-US" sz="1800" dirty="0"/>
              <a:t>Discussion on WLAN Sensing </a:t>
            </a:r>
            <a:r>
              <a:rPr lang="en-US" sz="1800" dirty="0" smtClean="0"/>
              <a:t>Roles.</a:t>
            </a:r>
            <a:endParaRPr lang="en-US" altLang="ko-KR" sz="1800" dirty="0" smtClean="0"/>
          </a:p>
          <a:p>
            <a:r>
              <a:rPr lang="en-US" altLang="ko-KR" sz="1800" dirty="0" smtClean="0"/>
              <a:t>[5] 11-20/1804r0, </a:t>
            </a:r>
            <a:r>
              <a:rPr lang="en-US" sz="1800" dirty="0"/>
              <a:t>Discussion on WLAN Sensing </a:t>
            </a:r>
            <a:r>
              <a:rPr lang="en-US" sz="1800" dirty="0" smtClean="0"/>
              <a:t>Procedure.</a:t>
            </a:r>
            <a:endParaRPr lang="en-US" altLang="ko-KR" sz="1800" dirty="0" smtClean="0"/>
          </a:p>
          <a:p>
            <a:r>
              <a:rPr lang="en-US" altLang="ko-KR" sz="1800" dirty="0" smtClean="0"/>
              <a:t>[6] </a:t>
            </a:r>
            <a:r>
              <a:rPr lang="en-US" altLang="ko-KR" sz="1800" dirty="0"/>
              <a:t>11-19/1416r0, Wi-Fi Sensing: Cooperation and </a:t>
            </a:r>
            <a:r>
              <a:rPr lang="en-US" altLang="ko-KR" sz="1800" dirty="0" smtClean="0"/>
              <a:t>Standard. Support.</a:t>
            </a:r>
          </a:p>
          <a:p>
            <a:r>
              <a:rPr lang="en-US" altLang="ko-KR" sz="1800" dirty="0" smtClean="0"/>
              <a:t>[7] 11-19/1551r1, </a:t>
            </a:r>
            <a:r>
              <a:rPr lang="en-US" altLang="zh-CN" sz="1800" dirty="0"/>
              <a:t>Wi-Fi Sensing in 60GHz </a:t>
            </a:r>
            <a:r>
              <a:rPr lang="en-US" altLang="zh-CN" sz="1800" dirty="0" smtClean="0"/>
              <a:t>band: Usage </a:t>
            </a:r>
            <a:r>
              <a:rPr lang="en-US" altLang="zh-CN" sz="1800" dirty="0"/>
              <a:t>models, Performance and What is need in 802.11 </a:t>
            </a:r>
            <a:r>
              <a:rPr lang="en-US" altLang="zh-CN" sz="1800" dirty="0" smtClean="0"/>
              <a:t>Standard</a:t>
            </a:r>
          </a:p>
          <a:p>
            <a:r>
              <a:rPr lang="en-US" altLang="ko-KR" sz="1800" dirty="0" smtClean="0"/>
              <a:t>[8] </a:t>
            </a:r>
            <a:r>
              <a:rPr lang="en-US" altLang="ko-KR" sz="1800" dirty="0"/>
              <a:t>11-20/1533r0, Collaborative WLAN Sensing</a:t>
            </a:r>
            <a:r>
              <a:rPr lang="en-US" altLang="ko-KR" sz="1800" dirty="0" smtClean="0"/>
              <a:t>.</a:t>
            </a:r>
          </a:p>
          <a:p>
            <a:r>
              <a:rPr lang="en-US" altLang="ko-KR" sz="1800" dirty="0"/>
              <a:t>[9] 11-21/0644r4, Sensing session and measurement exchange </a:t>
            </a:r>
            <a:r>
              <a:rPr lang="en-US" altLang="ko-KR" sz="1800" dirty="0" smtClean="0"/>
              <a:t>identification</a:t>
            </a:r>
          </a:p>
          <a:p>
            <a:r>
              <a:rPr lang="en-US" altLang="ko-KR" sz="1800" dirty="0" smtClean="0"/>
              <a:t>[10] </a:t>
            </a:r>
            <a:r>
              <a:rPr lang="fr-FR" altLang="ko-KR" sz="1800" dirty="0"/>
              <a:t>IEEE 802.11-19/2103r12, </a:t>
            </a:r>
            <a:r>
              <a:rPr lang="fr-FR" altLang="ko-KR" sz="1800" dirty="0" smtClean="0"/>
              <a:t>802.11 </a:t>
            </a:r>
            <a:r>
              <a:rPr lang="fr-FR" altLang="ko-KR" sz="1800" dirty="0"/>
              <a:t>SENS SG </a:t>
            </a:r>
            <a:r>
              <a:rPr lang="fr-FR" altLang="ko-KR" sz="1800" dirty="0" err="1"/>
              <a:t>Proposed</a:t>
            </a:r>
            <a:r>
              <a:rPr lang="fr-FR" altLang="ko-KR" sz="1800" dirty="0"/>
              <a:t> </a:t>
            </a:r>
            <a:r>
              <a:rPr lang="fr-FR" altLang="ko-KR" sz="1800" dirty="0" smtClean="0"/>
              <a:t>PAR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300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Do you </a:t>
            </a:r>
            <a:r>
              <a:rPr lang="en-US" altLang="ko-KR" dirty="0" smtClean="0"/>
              <a:t>support to adopt the following definition of collaborative WLAN sensing into SFD: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WLAN sensing in which a sensing procedure may be comprised of multiple sensing measurement setups over which the same set of more than one sensing responder STAs is maintained, but their participation and/or roles as a transmitter and a receiver for a measurement instance may be configured by multiple measurement setup IDs in coordinated way. </a:t>
            </a:r>
          </a:p>
          <a:p>
            <a:pPr lvl="1"/>
            <a:r>
              <a:rPr lang="en-US" altLang="ko-KR" dirty="0"/>
              <a:t>The same set of AID and/or UID is maintained in collaborative sensing.</a:t>
            </a:r>
          </a:p>
          <a:p>
            <a:pPr lvl="1"/>
            <a:r>
              <a:rPr lang="en-US" altLang="ko-KR" dirty="0"/>
              <a:t>Multiple measurement setup IDs may be maintained until explicitly or implicitly terminated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9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147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61851" y="1447800"/>
            <a:ext cx="7772400" cy="5027613"/>
          </a:xfrm>
        </p:spPr>
        <p:txBody>
          <a:bodyPr/>
          <a:lstStyle/>
          <a:p>
            <a:r>
              <a:rPr lang="en-US" altLang="ko-KR" sz="2000" dirty="0" smtClean="0"/>
              <a:t>WLAN sensing has drawn increasing attention due to its potential enormous opportunities to create many </a:t>
            </a:r>
            <a:r>
              <a:rPr lang="en-US" altLang="ko-KR" sz="2000" dirty="0"/>
              <a:t>applications such as </a:t>
            </a:r>
            <a:r>
              <a:rPr lang="en-US" altLang="ko-KR" sz="2000" dirty="0" smtClean="0"/>
              <a:t>in home </a:t>
            </a:r>
            <a:r>
              <a:rPr lang="en-US" altLang="ko-KR" sz="2000" dirty="0"/>
              <a:t>security, health care, enterprise, and building automation/management </a:t>
            </a:r>
            <a:r>
              <a:rPr lang="en-US" altLang="ko-KR" sz="2000" dirty="0" smtClean="0"/>
              <a:t>markets, etc. [1 – 9]</a:t>
            </a:r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 smtClean="0"/>
              <a:t>In [6] and [7], the importance of cooperating multiple STAs in terms of performance are noted.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[8] and [9], </a:t>
            </a:r>
            <a:r>
              <a:rPr lang="en-US" altLang="ko-KR" sz="2000" dirty="0"/>
              <a:t>we </a:t>
            </a:r>
            <a:r>
              <a:rPr lang="en-US" altLang="ko-KR" sz="2000" dirty="0" smtClean="0"/>
              <a:t>considered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WLAN </a:t>
            </a:r>
            <a:r>
              <a:rPr lang="en-US" altLang="ko-KR" sz="2000" dirty="0"/>
              <a:t>sensing in which multitude of Wi-Fi devices are involved and collaborated </a:t>
            </a:r>
            <a:r>
              <a:rPr lang="en-US" altLang="ko-KR" sz="2000" dirty="0" smtClean="0"/>
              <a:t>termed as “collaborative WLAN sensing” and possible </a:t>
            </a:r>
            <a:r>
              <a:rPr lang="en-US" altLang="ko-KR" sz="2000" dirty="0"/>
              <a:t>benefits are also addressed in addition to overhead to achieve </a:t>
            </a:r>
            <a:r>
              <a:rPr lang="en-US" altLang="ko-KR" sz="2000" dirty="0" smtClean="0"/>
              <a:t>them.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propose the definition and operational scenarios for collaborative WLAN sensing .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9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770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Recap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543576"/>
          </a:xfrm>
        </p:spPr>
        <p:txBody>
          <a:bodyPr/>
          <a:lstStyle/>
          <a:p>
            <a:r>
              <a:rPr lang="en-US" altLang="ko-KR" dirty="0" smtClean="0"/>
              <a:t>Configurations: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893888" y="2733023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1149305" y="4249957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2705947" y="4254311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cxnSp>
        <p:nvCxnSpPr>
          <p:cNvPr id="14" name="Straight Arrow Connector 13"/>
          <p:cNvCxnSpPr>
            <a:stCxn id="42" idx="0"/>
            <a:endCxn id="7" idx="2"/>
          </p:cNvCxnSpPr>
          <p:nvPr/>
        </p:nvCxnSpPr>
        <p:spPr bwMode="auto">
          <a:xfrm flipV="1">
            <a:off x="1672923" y="3198932"/>
            <a:ext cx="744583" cy="10510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7" idx="2"/>
            <a:endCxn id="43" idx="0"/>
          </p:cNvCxnSpPr>
          <p:nvPr/>
        </p:nvCxnSpPr>
        <p:spPr bwMode="auto">
          <a:xfrm>
            <a:off x="2417506" y="3198932"/>
            <a:ext cx="812059" cy="10553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965452" y="2759492"/>
            <a:ext cx="87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Initiator (AP)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2825000" y="4284111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2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1245736" y="4293701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1</a:t>
            </a:r>
            <a:endParaRPr lang="en-US" sz="1000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762000" y="2514600"/>
            <a:ext cx="3265487" cy="273302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cxnSp>
        <p:nvCxnSpPr>
          <p:cNvPr id="32" name="Straight Arrow Connector 31"/>
          <p:cNvCxnSpPr>
            <a:stCxn id="42" idx="3"/>
            <a:endCxn id="43" idx="1"/>
          </p:cNvCxnSpPr>
          <p:nvPr/>
        </p:nvCxnSpPr>
        <p:spPr bwMode="auto">
          <a:xfrm>
            <a:off x="2196541" y="4482912"/>
            <a:ext cx="509406" cy="43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468601" y="2272972"/>
            <a:ext cx="4210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Example configuration: One initiator (AP) and two responders.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AP is triggering the sensing transmissions and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requesting feedbacks.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Sensing transmission and feedback may be measurement instance-based [3] when a session consists of multiple measurement instances.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Illustration is based on measurement instance-based.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Each measurement instances has sensing measurement and feedback phases.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9486" y="5721444"/>
            <a:ext cx="7402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/>
              <a:t>A WLAN sensing procedure may be comprised of multiple sensing measurement instances </a:t>
            </a:r>
            <a:r>
              <a:rPr lang="en-US" sz="1800" dirty="0" smtClean="0"/>
              <a:t>(</a:t>
            </a:r>
            <a:r>
              <a:rPr lang="en-US" sz="1800" dirty="0"/>
              <a:t>Motion </a:t>
            </a:r>
            <a:r>
              <a:rPr lang="en-US" sz="1800" dirty="0" smtClean="0"/>
              <a:t>14).</a:t>
            </a:r>
            <a:endParaRPr lang="en-US" sz="1800" dirty="0"/>
          </a:p>
        </p:txBody>
      </p:sp>
      <p:sp>
        <p:nvSpPr>
          <p:cNvPr id="20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55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Recap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543576"/>
          </a:xfrm>
        </p:spPr>
        <p:txBody>
          <a:bodyPr/>
          <a:lstStyle/>
          <a:p>
            <a:r>
              <a:rPr lang="en-US" altLang="ko-KR" dirty="0" smtClean="0"/>
              <a:t>Configurations: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33868" y="2666999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989285" y="4183933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2545927" y="4188287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cxnSp>
        <p:nvCxnSpPr>
          <p:cNvPr id="14" name="Straight Arrow Connector 13"/>
          <p:cNvCxnSpPr>
            <a:stCxn id="42" idx="0"/>
            <a:endCxn id="7" idx="2"/>
          </p:cNvCxnSpPr>
          <p:nvPr/>
        </p:nvCxnSpPr>
        <p:spPr bwMode="auto">
          <a:xfrm flipV="1">
            <a:off x="1512903" y="3132908"/>
            <a:ext cx="744583" cy="10510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7" idx="2"/>
            <a:endCxn id="43" idx="0"/>
          </p:cNvCxnSpPr>
          <p:nvPr/>
        </p:nvCxnSpPr>
        <p:spPr bwMode="auto">
          <a:xfrm>
            <a:off x="2257486" y="3132908"/>
            <a:ext cx="812059" cy="1055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805432" y="2693468"/>
            <a:ext cx="87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Initiator (AP)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2664980" y="4218087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2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1085716" y="4242081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1</a:t>
            </a:r>
            <a:endParaRPr lang="en-US" sz="1000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601980" y="2448576"/>
            <a:ext cx="3265487" cy="273302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7805" y="5396193"/>
            <a:ext cx="39964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measurement instance: Transmission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Initiator transmits and two responders receive.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Available channel information: Initiator to responder 1 </a:t>
            </a:r>
            <a:r>
              <a:rPr lang="en-US" dirty="0" smtClean="0"/>
              <a:t>and</a:t>
            </a:r>
          </a:p>
          <a:p>
            <a:r>
              <a:rPr lang="en-US" dirty="0"/>
              <a:t> </a:t>
            </a:r>
            <a:r>
              <a:rPr lang="en-US" dirty="0" smtClean="0"/>
              <a:t>   initiator </a:t>
            </a:r>
            <a:r>
              <a:rPr lang="en-US" dirty="0"/>
              <a:t>to responder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6316981" y="2666999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572398" y="4183933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7129040" y="4188287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6105069" y="3151726"/>
            <a:ext cx="514565" cy="101934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>
            <a:endCxn id="20" idx="0"/>
          </p:cNvCxnSpPr>
          <p:nvPr/>
        </p:nvCxnSpPr>
        <p:spPr bwMode="auto">
          <a:xfrm>
            <a:off x="7006939" y="3151726"/>
            <a:ext cx="645719" cy="10365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388545" y="2693468"/>
            <a:ext cx="87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Initiator (AP)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248093" y="4218087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2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5668829" y="4242081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1</a:t>
            </a:r>
            <a:endParaRPr lang="en-US" sz="10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5185093" y="2448576"/>
            <a:ext cx="3265487" cy="273302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28330" y="5396193"/>
            <a:ext cx="37978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measurement instance: Feedback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Two responders feedback the measurements to initiator.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28985" y="2693468"/>
            <a:ext cx="838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/>
              <a:t>T</a:t>
            </a:r>
            <a:r>
              <a:rPr lang="en-US" sz="1100" dirty="0" smtClean="0"/>
              <a:t>ransmitter</a:t>
            </a:r>
            <a:endParaRPr lang="en-US" sz="1100" dirty="0"/>
          </a:p>
        </p:txBody>
      </p:sp>
      <p:sp>
        <p:nvSpPr>
          <p:cNvPr id="28" name="TextBox 27"/>
          <p:cNvSpPr txBox="1"/>
          <p:nvPr/>
        </p:nvSpPr>
        <p:spPr>
          <a:xfrm>
            <a:off x="1145767" y="4686954"/>
            <a:ext cx="6815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 smtClean="0"/>
              <a:t>Receiver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2781104" y="4700217"/>
            <a:ext cx="6815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 smtClean="0"/>
              <a:t>Receiver</a:t>
            </a:r>
            <a:endParaRPr lang="en-US" sz="1100" dirty="0"/>
          </a:p>
        </p:txBody>
      </p:sp>
      <p:sp>
        <p:nvSpPr>
          <p:cNvPr id="30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02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Brief Recap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543576"/>
          </a:xfrm>
        </p:spPr>
        <p:txBody>
          <a:bodyPr/>
          <a:lstStyle/>
          <a:p>
            <a:r>
              <a:rPr lang="en-US" altLang="ko-KR" dirty="0" smtClean="0"/>
              <a:t>Configurations: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41488" y="2846142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sp>
        <p:nvSpPr>
          <p:cNvPr id="42" name="Rounded Rectangle 41"/>
          <p:cNvSpPr/>
          <p:nvPr/>
        </p:nvSpPr>
        <p:spPr bwMode="auto">
          <a:xfrm>
            <a:off x="996905" y="4363076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sp>
        <p:nvSpPr>
          <p:cNvPr id="43" name="Rounded Rectangle 42"/>
          <p:cNvSpPr/>
          <p:nvPr/>
        </p:nvSpPr>
        <p:spPr bwMode="auto">
          <a:xfrm>
            <a:off x="2553547" y="4367430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cxnSp>
        <p:nvCxnSpPr>
          <p:cNvPr id="14" name="Straight Arrow Connector 13"/>
          <p:cNvCxnSpPr>
            <a:stCxn id="42" idx="0"/>
            <a:endCxn id="7" idx="2"/>
          </p:cNvCxnSpPr>
          <p:nvPr/>
        </p:nvCxnSpPr>
        <p:spPr bwMode="auto">
          <a:xfrm flipV="1">
            <a:off x="1520523" y="3312051"/>
            <a:ext cx="744583" cy="10510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7" name="Straight Arrow Connector 46"/>
          <p:cNvCxnSpPr>
            <a:stCxn id="42" idx="3"/>
            <a:endCxn id="43" idx="1"/>
          </p:cNvCxnSpPr>
          <p:nvPr/>
        </p:nvCxnSpPr>
        <p:spPr bwMode="auto">
          <a:xfrm>
            <a:off x="2044141" y="4596031"/>
            <a:ext cx="509406" cy="43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813052" y="2872611"/>
            <a:ext cx="87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Initiator (AP)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2672600" y="4397230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2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1093336" y="4421224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1</a:t>
            </a:r>
            <a:endParaRPr lang="en-US" sz="1000" dirty="0"/>
          </a:p>
        </p:txBody>
      </p:sp>
      <p:sp>
        <p:nvSpPr>
          <p:cNvPr id="39" name="Rounded Rectangle 38"/>
          <p:cNvSpPr/>
          <p:nvPr/>
        </p:nvSpPr>
        <p:spPr bwMode="auto">
          <a:xfrm>
            <a:off x="609600" y="2627719"/>
            <a:ext cx="3265487" cy="273302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6324601" y="2846142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sp>
        <p:nvSpPr>
          <p:cNvPr id="19" name="Rounded Rectangle 18"/>
          <p:cNvSpPr/>
          <p:nvPr/>
        </p:nvSpPr>
        <p:spPr bwMode="auto">
          <a:xfrm>
            <a:off x="5580018" y="4363076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7136660" y="4367430"/>
            <a:ext cx="1047236" cy="465909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en-US" sz="1000"/>
          </a:p>
        </p:txBody>
      </p:sp>
      <p:cxnSp>
        <p:nvCxnSpPr>
          <p:cNvPr id="22" name="Straight Arrow Connector 21"/>
          <p:cNvCxnSpPr>
            <a:endCxn id="20" idx="0"/>
          </p:cNvCxnSpPr>
          <p:nvPr/>
        </p:nvCxnSpPr>
        <p:spPr bwMode="auto">
          <a:xfrm>
            <a:off x="7014559" y="3330869"/>
            <a:ext cx="645719" cy="103656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396165" y="2872611"/>
            <a:ext cx="875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Initiator (AP)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255713" y="4397230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2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5676449" y="4421224"/>
            <a:ext cx="823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Sensing </a:t>
            </a:r>
          </a:p>
          <a:p>
            <a:pPr algn="ctr"/>
            <a:r>
              <a:rPr lang="en-US" sz="1000" dirty="0" smtClean="0"/>
              <a:t>Responder 1</a:t>
            </a:r>
            <a:endParaRPr lang="en-US" sz="1000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5192713" y="2627719"/>
            <a:ext cx="3265487" cy="273302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7805" y="5396193"/>
            <a:ext cx="40396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 measurement instance: Transmission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Responder 1 transmits, initiator and responder 2 receive.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Available channel information: </a:t>
            </a:r>
            <a:r>
              <a:rPr lang="en-US" dirty="0" smtClean="0"/>
              <a:t>Responder 1 to initiator and</a:t>
            </a:r>
          </a:p>
          <a:p>
            <a:r>
              <a:rPr lang="en-US" dirty="0"/>
              <a:t> </a:t>
            </a:r>
            <a:r>
              <a:rPr lang="en-US" dirty="0" smtClean="0"/>
              <a:t>   responder 1 </a:t>
            </a:r>
            <a:r>
              <a:rPr lang="en-US" dirty="0"/>
              <a:t>to responder </a:t>
            </a:r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28330" y="5396193"/>
            <a:ext cx="42394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measurement instance: Feedback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Responder 2 feedbacks channel measurement between responder 1 and </a:t>
            </a:r>
            <a:r>
              <a:rPr lang="en-US" dirty="0"/>
              <a:t>itself to </a:t>
            </a:r>
            <a:r>
              <a:rPr lang="en-US" dirty="0" smtClean="0"/>
              <a:t>initiator.</a:t>
            </a:r>
            <a:endParaRPr lang="en-US" dirty="0"/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12560" y="2857222"/>
            <a:ext cx="6848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 smtClean="0"/>
              <a:t>Receiver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2263" y="4879420"/>
            <a:ext cx="838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/>
              <a:t>T</a:t>
            </a:r>
            <a:r>
              <a:rPr lang="en-US" sz="1100" dirty="0" smtClean="0"/>
              <a:t>ransmitter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2692656" y="4879419"/>
            <a:ext cx="6848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/>
              <a:t>Sensing </a:t>
            </a:r>
          </a:p>
          <a:p>
            <a:pPr algn="ctr"/>
            <a:r>
              <a:rPr lang="en-US" sz="1100" dirty="0" smtClean="0"/>
              <a:t>Receiver</a:t>
            </a:r>
            <a:endParaRPr lang="en-US" sz="1100" dirty="0"/>
          </a:p>
        </p:txBody>
      </p:sp>
      <p:sp>
        <p:nvSpPr>
          <p:cNvPr id="33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38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Rationale: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11bf PAR [10], the following is described: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This amendment enables:</a:t>
            </a:r>
          </a:p>
          <a:p>
            <a:pPr lvl="1"/>
            <a:r>
              <a:rPr lang="en-US" altLang="ko-KR" b="1" dirty="0" smtClean="0"/>
              <a:t>Stations</a:t>
            </a:r>
            <a:r>
              <a:rPr lang="en-US" altLang="ko-KR" dirty="0" smtClean="0"/>
              <a:t> </a:t>
            </a:r>
            <a:r>
              <a:rPr lang="en-US" altLang="ko-KR" dirty="0"/>
              <a:t>to perform one or more of the following: to inform other stations of their WLAN sensing capabilities, to request and </a:t>
            </a:r>
            <a:r>
              <a:rPr lang="en-US" altLang="ko-KR" b="1" dirty="0"/>
              <a:t>setup transmissions </a:t>
            </a:r>
            <a:r>
              <a:rPr lang="en-US" altLang="ko-KR" dirty="0"/>
              <a:t>that allow for WLAN sensing measurements to be performed, to indicate that a transmission can be used for WLAN sensing, and to exchange WLAN sensing feedback and </a:t>
            </a:r>
            <a:r>
              <a:rPr lang="en-US" altLang="ko-KR" dirty="0" smtClean="0"/>
              <a:t>information,</a:t>
            </a:r>
          </a:p>
          <a:p>
            <a:pPr marL="457200" lvl="1" indent="0">
              <a:buNone/>
            </a:pPr>
            <a:endParaRPr lang="en-US" altLang="ko-KR" b="1" dirty="0" smtClean="0"/>
          </a:p>
          <a:p>
            <a:r>
              <a:rPr lang="en-US" altLang="ko-KR" dirty="0"/>
              <a:t>Stations in the above description can be AP and/or Non-AP STA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Non-AP STA may be acted as an initiator.</a:t>
            </a:r>
          </a:p>
          <a:p>
            <a:pPr lvl="1"/>
            <a:r>
              <a:rPr lang="en-US" altLang="ko-KR" dirty="0" smtClean="0"/>
              <a:t>Sensing transmission from non-AP STA to non-AP STA is not precluded.</a:t>
            </a:r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16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Rationale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Through measurement campaigns, the importance of diversity transmission and reception was noted [6]:</a:t>
            </a:r>
          </a:p>
          <a:p>
            <a:pPr lvl="1"/>
            <a:r>
              <a:rPr lang="en-US" dirty="0" smtClean="0"/>
              <a:t>“Wi-Fi </a:t>
            </a:r>
            <a:r>
              <a:rPr lang="en-US" dirty="0"/>
              <a:t>sensing may be improved with TX STA and RX STA diversity, which requires </a:t>
            </a:r>
            <a:r>
              <a:rPr lang="en-US" b="1" dirty="0"/>
              <a:t>standard </a:t>
            </a:r>
            <a:r>
              <a:rPr lang="en-US" b="1" dirty="0" smtClean="0"/>
              <a:t>support</a:t>
            </a:r>
            <a:r>
              <a:rPr lang="en-US" dirty="0" smtClean="0"/>
              <a:t>”.</a:t>
            </a:r>
            <a:endParaRPr lang="en-US" b="0" dirty="0" smtClean="0"/>
          </a:p>
          <a:p>
            <a:endParaRPr lang="en-US" altLang="ko-KR" b="0" dirty="0"/>
          </a:p>
          <a:p>
            <a:r>
              <a:rPr lang="en-US" altLang="ko-KR" dirty="0" smtClean="0"/>
              <a:t>Full benefits of diversity transmission and reception will be obtained through the sensing procedure in which all STAs are involved in the transmission and reception.</a:t>
            </a:r>
          </a:p>
          <a:p>
            <a:pPr lvl="1"/>
            <a:r>
              <a:rPr lang="en-US" altLang="ko-KR" dirty="0" smtClean="0"/>
              <a:t>The transmission and reception among STAs should be coordinated. Otherwise, the benefits will be diminished.</a:t>
            </a:r>
          </a:p>
          <a:p>
            <a:pPr lvl="1"/>
            <a:r>
              <a:rPr lang="en-US" altLang="ko-KR" dirty="0" smtClean="0"/>
              <a:t>We term the coordinated WLAN sensing procedure with multiple STAs as “Collaborative WLAN Sensing”.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b="0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74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Different </a:t>
            </a:r>
            <a:r>
              <a:rPr lang="en-US" altLang="ko-KR" dirty="0" smtClean="0"/>
              <a:t>Role Configuration </a:t>
            </a:r>
            <a:r>
              <a:rPr lang="en-US" altLang="ko-KR" dirty="0"/>
              <a:t>by </a:t>
            </a:r>
            <a:r>
              <a:rPr lang="en-US" altLang="ko-KR" dirty="0" smtClean="0"/>
              <a:t>Multiple Measurement Setup IDs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/>
              <a:t>Role of STAs as a transmitter and/or receiver during collaborative sensing may be </a:t>
            </a:r>
            <a:r>
              <a:rPr lang="en-US" dirty="0" smtClean="0"/>
              <a:t>configured </a:t>
            </a:r>
            <a:r>
              <a:rPr lang="en-US" dirty="0"/>
              <a:t>by multiple measurement setup </a:t>
            </a:r>
            <a:r>
              <a:rPr lang="en-US" dirty="0" smtClean="0"/>
              <a:t>IDs</a:t>
            </a:r>
            <a:r>
              <a:rPr lang="en-US" dirty="0"/>
              <a:t>:</a:t>
            </a:r>
            <a:endParaRPr lang="en-US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Each Measurement Setup ID corresponds to an attribute such as which STA is a transmitter and/or receiver.</a:t>
            </a:r>
          </a:p>
          <a:p>
            <a:pPr lvl="1"/>
            <a:r>
              <a:rPr lang="en-US" altLang="zh-CN" dirty="0" smtClean="0"/>
              <a:t>Multiple role configurations in parallel and one role configuration per measurement setup ID. </a:t>
            </a:r>
          </a:p>
          <a:p>
            <a:pPr lvl="1"/>
            <a:r>
              <a:rPr lang="en-US" altLang="zh-CN" dirty="0" smtClean="0"/>
              <a:t>Role of the STAs per Measurement Setup ID are fixed.</a:t>
            </a:r>
          </a:p>
          <a:p>
            <a:pPr lvl="1"/>
            <a:r>
              <a:rPr lang="en-US" altLang="zh-CN" dirty="0" smtClean="0"/>
              <a:t>Measurement Setup IDs may be determined </a:t>
            </a:r>
            <a:r>
              <a:rPr lang="en-US" altLang="zh-CN" dirty="0"/>
              <a:t>during sensing session setup or measurement </a:t>
            </a:r>
            <a:r>
              <a:rPr lang="en-US" altLang="zh-CN" dirty="0" smtClean="0"/>
              <a:t>setup and delivered using elements in a frame (new or existing).</a:t>
            </a:r>
            <a:r>
              <a:rPr lang="en-US" b="0" dirty="0" smtClean="0"/>
              <a:t> 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37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Different Role Configuration by Multiple Measurement Setup </a:t>
            </a:r>
            <a:r>
              <a:rPr lang="en-US" altLang="ko-KR" dirty="0" smtClean="0"/>
              <a:t>IDs: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Assume that an AP and </a:t>
            </a:r>
            <a:r>
              <a:rPr lang="en-US" dirty="0"/>
              <a:t>3</a:t>
            </a:r>
            <a:r>
              <a:rPr lang="en-US" dirty="0" smtClean="0"/>
              <a:t> non-AP STAs (STA 1, STA 2, and STA 3).</a:t>
            </a:r>
          </a:p>
          <a:p>
            <a:pPr marL="857250" lvl="2" indent="0">
              <a:buNone/>
            </a:pPr>
            <a:endParaRPr lang="en-US" dirty="0" smtClean="0"/>
          </a:p>
          <a:p>
            <a:r>
              <a:rPr lang="en-US" dirty="0"/>
              <a:t>4</a:t>
            </a:r>
            <a:r>
              <a:rPr lang="en-US" dirty="0" smtClean="0"/>
              <a:t> Measurement Setup IDs:</a:t>
            </a:r>
          </a:p>
          <a:p>
            <a:pPr lvl="1"/>
            <a:r>
              <a:rPr lang="en-US" dirty="0" smtClean="0"/>
              <a:t>Measurement Setup ID 1: </a:t>
            </a:r>
            <a:r>
              <a:rPr lang="it-IT" dirty="0"/>
              <a:t>TX: AP, RX: STA </a:t>
            </a:r>
            <a:r>
              <a:rPr lang="it-IT" dirty="0" smtClean="0"/>
              <a:t>1, STA 2, and STA 3.</a:t>
            </a:r>
            <a:endParaRPr lang="it-IT" dirty="0"/>
          </a:p>
          <a:p>
            <a:pPr lvl="1"/>
            <a:r>
              <a:rPr lang="en-US" dirty="0"/>
              <a:t>Measurement Setup ID </a:t>
            </a:r>
            <a:r>
              <a:rPr lang="en-US" dirty="0" smtClean="0"/>
              <a:t>2: </a:t>
            </a:r>
            <a:r>
              <a:rPr lang="en-US" dirty="0"/>
              <a:t>TX: </a:t>
            </a:r>
            <a:r>
              <a:rPr lang="en-US" dirty="0" smtClean="0"/>
              <a:t>STA1, </a:t>
            </a:r>
            <a:r>
              <a:rPr lang="en-US" dirty="0"/>
              <a:t>RX: </a:t>
            </a:r>
            <a:r>
              <a:rPr lang="en-US" dirty="0" smtClean="0"/>
              <a:t>AP </a:t>
            </a:r>
            <a:r>
              <a:rPr lang="en-US" dirty="0"/>
              <a:t>and </a:t>
            </a:r>
            <a:r>
              <a:rPr lang="en-US" dirty="0" smtClean="0"/>
              <a:t>STA 2.</a:t>
            </a:r>
          </a:p>
          <a:p>
            <a:pPr lvl="1"/>
            <a:r>
              <a:rPr lang="en-US" dirty="0"/>
              <a:t>Measurement Setup ID </a:t>
            </a:r>
            <a:r>
              <a:rPr lang="en-US" dirty="0" smtClean="0"/>
              <a:t>3: </a:t>
            </a:r>
            <a:r>
              <a:rPr lang="en-US" dirty="0"/>
              <a:t>TX: </a:t>
            </a:r>
            <a:r>
              <a:rPr lang="en-US" dirty="0" smtClean="0"/>
              <a:t>STA 2, </a:t>
            </a:r>
            <a:r>
              <a:rPr lang="en-US" dirty="0"/>
              <a:t>RX: STA 1 and </a:t>
            </a:r>
            <a:r>
              <a:rPr lang="en-US" dirty="0" smtClean="0"/>
              <a:t>AP.</a:t>
            </a:r>
          </a:p>
          <a:p>
            <a:pPr lvl="1"/>
            <a:r>
              <a:rPr lang="en-US" dirty="0"/>
              <a:t>Measurement Setup ID </a:t>
            </a:r>
            <a:r>
              <a:rPr lang="en-US" dirty="0" smtClean="0"/>
              <a:t>4: </a:t>
            </a:r>
            <a:r>
              <a:rPr lang="en-US" dirty="0"/>
              <a:t>TX: </a:t>
            </a:r>
            <a:r>
              <a:rPr lang="it-IT" dirty="0"/>
              <a:t>STA 3, RX: STA 1, STA 2, and AP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907259" y="6475413"/>
            <a:ext cx="16366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Sang Kim, LG Electronics</a:t>
            </a:r>
            <a:endParaRPr lang="en-US" altLang="ko-KR" dirty="0"/>
          </a:p>
        </p:txBody>
      </p:sp>
      <p:sp>
        <p:nvSpPr>
          <p:cNvPr id="8" name="날짜 개체 틀 3"/>
          <p:cNvSpPr txBox="1">
            <a:spLocks/>
          </p:cNvSpPr>
          <p:nvPr/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November, 2021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35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455207</TotalTime>
  <Words>1585</Words>
  <Application>Microsoft Office PowerPoint</Application>
  <PresentationFormat>On-screen Show (4:3)</PresentationFormat>
  <Paragraphs>235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Collaborative WLAN Sensing – Definition and Operational Scenarios</vt:lpstr>
      <vt:lpstr>Introduction </vt:lpstr>
      <vt:lpstr>Brief Recap</vt:lpstr>
      <vt:lpstr>Brief Recap (Cont’d)</vt:lpstr>
      <vt:lpstr>Brief Recap (Cont’d)</vt:lpstr>
      <vt:lpstr>Rationale:</vt:lpstr>
      <vt:lpstr>Rationale (Cont’d)</vt:lpstr>
      <vt:lpstr>Different Role Configuration by Multiple Measurement Setup IDs</vt:lpstr>
      <vt:lpstr>Different Role Configuration by Multiple Measurement Setup IDs: Example</vt:lpstr>
      <vt:lpstr>Definition of Collaborative WLAN Sensing</vt:lpstr>
      <vt:lpstr>Operational Scenarios</vt:lpstr>
      <vt:lpstr>Operational Scenarios (Cont’d):</vt:lpstr>
      <vt:lpstr>Summary </vt:lpstr>
      <vt:lpstr>References </vt:lpstr>
      <vt:lpstr>SP #1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SANG GOOK KIM/LGEMR Communication Part(sanggook.kim@lge.com)</cp:lastModifiedBy>
  <cp:revision>5396</cp:revision>
  <cp:lastPrinted>2017-07-07T02:11:09Z</cp:lastPrinted>
  <dcterms:created xsi:type="dcterms:W3CDTF">2007-05-21T21:00:37Z</dcterms:created>
  <dcterms:modified xsi:type="dcterms:W3CDTF">2021-11-24T22:27:20Z</dcterms:modified>
</cp:coreProperties>
</file>