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73" r:id="rId7"/>
    <p:sldId id="315" r:id="rId8"/>
    <p:sldId id="314" r:id="rId9"/>
    <p:sldId id="316" r:id="rId10"/>
    <p:sldId id="312" r:id="rId11"/>
    <p:sldId id="318" r:id="rId12"/>
    <p:sldId id="319" r:id="rId13"/>
    <p:sldId id="306" r:id="rId14"/>
    <p:sldId id="313" r:id="rId15"/>
    <p:sldId id="307" r:id="rId16"/>
    <p:sldId id="31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2E654-D129-425D-9D03-3BDF971880AB}" v="2" dt="2022-02-03T17:14:22.946"/>
    <p1510:client id="{5AFDC344-47B5-4C51-8D48-7D8AA78CDEA0}" v="176" dt="2022-02-02T22:49:56.510"/>
    <p1510:client id="{F9A00547-3595-4ECD-9A29-E8BD9311E3D4}" v="332" dt="2022-02-02T21:08:20.1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7" autoAdjust="0"/>
    <p:restoredTop sz="94681" autoAdjust="0"/>
  </p:normalViewPr>
  <p:slideViewPr>
    <p:cSldViewPr>
      <p:cViewPr varScale="1">
        <p:scale>
          <a:sx n="108" d="100"/>
          <a:sy n="108" d="100"/>
        </p:scale>
        <p:origin x="174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802.11-21/1924r1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October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B555B99-C392-432D-9606-E28D31EF1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32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802.11-21/1924r1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October 2021</a:t>
            </a:r>
          </a:p>
        </p:txBody>
      </p:sp>
      <p:sp>
        <p:nvSpPr>
          <p:cNvPr id="1126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160C6E5-FE68-4908-B0DE-567FDE2B6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3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1274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275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024415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802.11-21/1924r1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October 2021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Page </a:t>
            </a:r>
            <a:fld id="{E1F3B0D7-D033-4F46-A378-C233446A30F8}" type="slidenum">
              <a:rPr lang="en-US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1</a:t>
            </a:fld>
            <a:endParaRPr lang="en-US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342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434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175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802.11-21/1924r1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October 2021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Page </a:t>
            </a:r>
            <a:fld id="{9EC85A67-C346-4FD5-94F8-DEFEF5A19EE4}" type="slidenum">
              <a:rPr lang="en-US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2</a:t>
            </a:fld>
            <a:endParaRPr lang="en-US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2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2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6" name="Slide Number Placeholder 2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36EA6-2A16-4C76-B094-374610FF782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60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D5FDC64-B282-4D8F-8ED5-0ED7133FF90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92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705F78D-BADF-4864-BD24-57D97262B20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2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80A92AE-46EB-4A33-862B-5CDFD43C443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2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8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9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059E0F7-D10A-413B-986A-C1B8B695B73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27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4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5CFB5C-95A4-41F0-8D6D-17C27A0A6C3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51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3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AA6ACFC-88E9-45C7-AACD-EB928BA0A40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94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7527796-3BBE-42B8-961F-E9E6EE2A6E1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89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664891A-67F7-41CB-A042-85282573217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866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EAD4A675-DC2F-4CAE-8868-4F086DE2A7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802.11-21/1924r2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FA1EDD63-FAB3-4A14-93FF-F81DD99D32DA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1</a:t>
            </a:fld>
            <a:endParaRPr lang="en-GB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331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/>
              <a:t>Time Stamping Measurement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>
            <a:round/>
            <a:headEnd/>
            <a:tailEnd/>
          </a:ln>
        </p:spPr>
        <p:txBody>
          <a:bodyPr/>
          <a:lstStyle/>
          <a:p>
            <a:pPr algn="ctr">
              <a:spcBef>
                <a:spcPts val="500"/>
              </a:spcBef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dirty="0"/>
              <a:t>Date: </a:t>
            </a:r>
            <a:r>
              <a:rPr lang="en-GB" sz="2000" b="0" dirty="0"/>
              <a:t>2022-02-03</a:t>
            </a:r>
            <a:endParaRPr lang="en-GB" sz="2000" b="0" dirty="0">
              <a:highlight>
                <a:srgbClr val="FFFF00"/>
              </a:highlight>
            </a:endParaRP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533400" y="31321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lang="en-GB" altLang="en-US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3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695910"/>
              </p:ext>
            </p:extLst>
          </p:nvPr>
        </p:nvGraphicFramePr>
        <p:xfrm>
          <a:off x="419100" y="3710158"/>
          <a:ext cx="8305800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9003328" imgH="2770598" progId="Word.Document.8">
                  <p:embed/>
                </p:oleObj>
              </mc:Choice>
              <mc:Fallback>
                <p:oleObj name="Document" r:id="rId4" imgW="9003328" imgH="2770598" progId="Word.Document.8">
                  <p:embed/>
                  <p:pic>
                    <p:nvPicPr>
                      <p:cNvPr id="1331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3710158"/>
                        <a:ext cx="8305800" cy="244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February 2022</a:t>
            </a:r>
            <a:endParaRPr lang="en-GB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Available Timing References in IEEE 802.11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Requirement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A common timing reference maintained within a Wi-Fi network. e.g., Within a Basic Service Set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Candidates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Timing Synchronization Function (TSF)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Available in all versions of 802.11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Time synchronization between devices in a BSS is maintained by the existing Beacon messages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Relatively low precision (1 </a:t>
            </a:r>
            <a:r>
              <a:rPr lang="en-US" i="1" dirty="0" err="1"/>
              <a:t>μs</a:t>
            </a:r>
            <a:r>
              <a:rPr lang="en-US" i="1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Fine Timing Measurement (FTM)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Introduced in 802.11-2016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High precision (0.1 ns)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Designed to measure </a:t>
            </a:r>
            <a:r>
              <a:rPr lang="en-US" dirty="0"/>
              <a:t>round trip time (RTT) </a:t>
            </a:r>
            <a:r>
              <a:rPr lang="en-US" i="1" dirty="0"/>
              <a:t>and so does not require synchronization between devices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Lack of synchronization means it cannot align measurements from sensing transmitters within a BSS/ESS</a:t>
            </a:r>
            <a:endParaRPr lang="en-GB" i="1" dirty="0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February 2022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D33F7F46-8F54-4B1E-A396-DFC459A75FFB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10</a:t>
            </a:fld>
            <a:endParaRPr lang="en-GB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  <a:endParaRPr lang="en-GB" altLang="en-US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5496" y="1981200"/>
            <a:ext cx="914501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Transmissions in an 802.11 network are not deterministic in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Some sensing algorithms require (or can be improved) by knowledge of when a sensing measurement was made.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of a time-stamp reflecting time-of-measurement for a sensing measurement result is presented.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Candidate timing references for the time-stamp are considered.</a:t>
            </a:r>
            <a:endParaRPr lang="en-GB" altLang="en-US" dirty="0"/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February 2022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D77764BB-6F27-4788-8D37-1B6427CC48A5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11</a:t>
            </a:fld>
            <a:endParaRPr lang="en-GB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SP1</a:t>
            </a:r>
            <a:endParaRPr lang="en-GB" altLang="en-US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Do you agree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 timestamp reflecting a time-of-measurement shall be included as part of a Measurement Result for both MLME and the Sensing Measurement Report.</a:t>
            </a:r>
          </a:p>
          <a:p>
            <a:endParaRPr lang="en-US" altLang="en-US" dirty="0"/>
          </a:p>
          <a:p>
            <a:r>
              <a:rPr lang="en-US" altLang="en-US" dirty="0"/>
              <a:t>Y/N/A</a:t>
            </a:r>
          </a:p>
          <a:p>
            <a:r>
              <a:rPr lang="en-US" altLang="en-US" dirty="0"/>
              <a:t>Results: 18/7/17</a:t>
            </a:r>
            <a:endParaRPr lang="en-GB" altLang="en-US" dirty="0"/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February 2022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7A9387E6-BBB1-4A08-9FBA-6CEB5FFB0E44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12</a:t>
            </a:fld>
            <a:endParaRPr lang="en-GB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References</a:t>
            </a:r>
            <a:endParaRPr lang="en-GB" altLang="en-US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[1] 11-20-1712-02-00bf-wifi-sensing-use-cases</a:t>
            </a:r>
          </a:p>
          <a:p>
            <a:r>
              <a:rPr lang="en-US" altLang="en-US"/>
              <a:t>[2] 11-20-1851-04-00bf-overview-of-wi-fi-sensing-protocol</a:t>
            </a:r>
          </a:p>
          <a:p>
            <a:r>
              <a:rPr lang="en-US" altLang="en-US"/>
              <a:t>[3] 11-19-1850-00-SENS-wi-fi-sensing-technical-feasibility-standardization-gaps</a:t>
            </a:r>
          </a:p>
          <a:p>
            <a:r>
              <a:rPr lang="en-US" altLang="en-US"/>
              <a:t>[4] 11-21-1692-00-00bf-enhancing-client-based-sensing-sensing-by-proxy</a:t>
            </a:r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February 2022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6AD05355-7FCA-434B-BDEB-0876605F7279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13</a:t>
            </a:fld>
            <a:endParaRPr lang="en-GB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5363" name="Content Placeholder 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Initial discussion on adding a Timestamp to Measurement Results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32194C82-EB3F-447A-8AB5-552A69CDB9B1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2</a:t>
            </a:fld>
            <a:endParaRPr lang="en-GB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February 2022</a:t>
            </a:r>
            <a:endParaRPr lang="en-GB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/>
              <a:t>Use cases for sensing by Wi-Fi have been defined [1]. (Motion 7)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/>
              <a:t>CSI is a type of measurement result for sub-7 sensing (Motion 20)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/>
              <a:t>Results of measurement performed in a sensing session should be obtained by or reported to its initiator. (Motion 11)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/>
              <a:t>A Sensing Measurement Report frame, which allows a sensing receiver to report sensing measurements, is defined. (Motion 21)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/>
              <a:t>Transmission of the Sensing Measurement Report frame is initiated by an MLME primitive. Both immediate and delayed reporting are acceptable. (Motion 21)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/>
              <a:t>In the reporting phase, measurement results from multiple measurement setups of a sensing responder may be included in a single measurement report frame for delayed reporting. (Motion 34)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>
                <a:solidFill>
                  <a:srgbClr val="0070C0"/>
                </a:solidFill>
              </a:rPr>
              <a:t>Wi-Fi sensing is to use the results of measurements (Motion 11) to detect the motion of an object (e.g., a human) in the Wi-Fi wireless environment. And the temporal aspect is required to measure some parameters of the object motions (e.g., velocity, acceleration, etc.).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February 2022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74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A71A9396-3A77-4428-BE3B-84A93B84E065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3</a:t>
            </a:fld>
            <a:endParaRPr lang="en-GB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Time-Stamping Measurement and the Results</a:t>
            </a:r>
            <a:endParaRPr lang="en-GB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Time-of-measurement allows a sensing measurement to be “placed” in a system time frame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Precise and accurate timestamps for a measurement can be provided to a sensing application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Time-of-measurement allows multiple sensing measurements from multiple sensing transmitters to be co-processed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Multiple measurements of the same target likely to be more accurate or have greater integrity (multi-static approach)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Multiple measurements of the same target from different angles allows novel processing such as 3-d location or 3-d visualization</a:t>
            </a:r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February 2022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CCF28C0F-FACD-4C2A-90B1-5588CE9EDFF0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4</a:t>
            </a:fld>
            <a:endParaRPr lang="en-GB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02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Time-Stamping Measurement and the Results</a:t>
            </a:r>
            <a:endParaRPr lang="en-GB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Periodic sensing measurements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A sensing transmitter may schedule a periodic sensing transmission after a sensing setup phase and without a regular triggering procedure (for each sensing transmission).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A proxy sensing initiator may be used, which requests another device in the sensing network to initiate sensing measurements on its behalf [4]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Measurement reports are forwarded by the sensing initiator to the proxy sensing initiator on a not-yet-determined </a:t>
            </a:r>
            <a:r>
              <a:rPr lang="en-US" dirty="0" err="1"/>
              <a:t>timebase</a:t>
            </a:r>
            <a:r>
              <a:rPr lang="en-US" dirty="0"/>
              <a:t>.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February 2022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AFD7ED9E-EE2D-4D00-B2BC-C374910DA462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5</a:t>
            </a:fld>
            <a:endParaRPr lang="en-GB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Reasons to Timestamp </a:t>
            </a:r>
            <a:r>
              <a:rPr lang="en-US" altLang="en-US" dirty="0"/>
              <a:t>a Sensing Measurement</a:t>
            </a:r>
            <a:endParaRPr lang="en-GB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36067"/>
            <a:ext cx="8784976" cy="447325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Reason 1 – Uncertainty in the time of the sensing transmission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Measurement Time Uncertainty may be caused by spectrum congestion, the load of the network, or scheduling priorities.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Measurement Time Uncertainty cannot be predicted and may not be constant. Measurement Time Uncertainty may therefore be a measurement time jitter.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Reason 2 – Delayed measurement reports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Measurement reports may be immediate or delayed.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In a delayed report, the time delay between sensing measurement and the report is not known.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A measurement timestamp provides an accurate sensing measurement time in all cases.</a:t>
            </a:r>
          </a:p>
          <a:p>
            <a:pPr marL="400050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February 2022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CCF28C0F-FACD-4C2A-90B1-5588CE9EDFF0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6</a:t>
            </a:fld>
            <a:endParaRPr lang="en-GB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1832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Reasons to Timestamp </a:t>
            </a:r>
            <a:r>
              <a:rPr lang="en-US" altLang="en-US" dirty="0"/>
              <a:t>a Sensing Measurement</a:t>
            </a:r>
            <a:endParaRPr lang="en-GB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836068"/>
                <a:ext cx="8205093" cy="1738739"/>
              </a:xfrm>
            </p:spPr>
            <p:txBody>
              <a:bodyPr>
                <a:normAutofit fontScale="70000" lnSpcReduction="20000"/>
              </a:bodyPr>
              <a:lstStyle/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lang="en-US" dirty="0"/>
                  <a:t>Reason 3 – Correlation of multi-static measurements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  <a:defRPr/>
                </a:pPr>
                <a:r>
                  <a:rPr lang="en-US" dirty="0"/>
                  <a:t>Multi-static sensing measurements may probe the same sensing space from multiple sensing transmitters </a:t>
                </a:r>
                <a:r>
                  <a:rPr lang="en-US" dirty="0">
                    <a:solidFill>
                      <a:srgbClr val="0070C0"/>
                    </a:solidFill>
                  </a:rPr>
                  <a:t>in sequence</a:t>
                </a:r>
                <a:r>
                  <a:rPr lang="en-US" dirty="0"/>
                  <a:t>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  <a:defRPr/>
                </a:pPr>
                <a:r>
                  <a:rPr lang="en-US" dirty="0"/>
                  <a:t>For a multi-static sensing application, sensing transmissions from different sensing transmitters may not result in simultaneous sensing measurements at the sensing receiver.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  <a:defRPr/>
                </a:pPr>
                <a:r>
                  <a:rPr lang="en-US" dirty="0"/>
                  <a:t>Measurement timestamps provide timing information and allows sensing measurements made at different times (</a:t>
                </a:r>
                <a:r>
                  <a:rPr lang="en-US" dirty="0">
                    <a:solidFill>
                      <a:srgbClr val="0070C0"/>
                    </a:solidFill>
                  </a:rPr>
                  <a:t>e.g.,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8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8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and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as below</a:t>
                </a:r>
                <a:r>
                  <a:rPr lang="en-US" dirty="0"/>
                  <a:t>) to be correlated.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836068"/>
                <a:ext cx="8205093" cy="1738739"/>
              </a:xfrm>
              <a:blipFill>
                <a:blip r:embed="rId2"/>
                <a:stretch>
                  <a:fillRect l="-371" t="-350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February 2022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CCF28C0F-FACD-4C2A-90B1-5588CE9EDFF0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7</a:t>
            </a:fld>
            <a:endParaRPr lang="en-GB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E6ED6DE-1EAB-44DC-8E51-A696656A1957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17090" y="3587304"/>
            <a:ext cx="595245" cy="76233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F7A31F2-42C7-46D9-B130-C9A2B617EAF7}"/>
              </a:ext>
            </a:extLst>
          </p:cNvPr>
          <p:cNvSpPr txBox="1"/>
          <p:nvPr/>
        </p:nvSpPr>
        <p:spPr>
          <a:xfrm>
            <a:off x="5329058" y="4362137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Sensing Receiver</a:t>
            </a:r>
            <a:endParaRPr lang="en-CA" sz="1200" dirty="0">
              <a:solidFill>
                <a:schemeClr val="tx1"/>
              </a:solidFill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8D0995BE-9EAA-465F-AFBC-D7289E2BD068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17897" y="4207931"/>
            <a:ext cx="595245" cy="7623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8161A0F-BDB1-4213-9FCC-A7ECF578DE0A}"/>
              </a:ext>
            </a:extLst>
          </p:cNvPr>
          <p:cNvSpPr txBox="1"/>
          <p:nvPr/>
        </p:nvSpPr>
        <p:spPr>
          <a:xfrm>
            <a:off x="1590469" y="4982764"/>
            <a:ext cx="1539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Sensing Transmitter 2</a:t>
            </a:r>
            <a:endParaRPr lang="en-CA" sz="1200" dirty="0">
              <a:solidFill>
                <a:schemeClr val="tx1"/>
              </a:solidFill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F2C2F7B9-35E2-4B6D-B057-F17F726EA209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00938" y="5330825"/>
            <a:ext cx="595245" cy="76233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95C9C08-211C-41B8-B183-DA960588C65A}"/>
              </a:ext>
            </a:extLst>
          </p:cNvPr>
          <p:cNvSpPr txBox="1"/>
          <p:nvPr/>
        </p:nvSpPr>
        <p:spPr>
          <a:xfrm>
            <a:off x="3273509" y="6105658"/>
            <a:ext cx="1539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Sensing Transmitter 1</a:t>
            </a:r>
            <a:endParaRPr lang="en-CA" sz="12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51C75D9-71AB-4FD9-A39A-5CFBFED28C63}"/>
              </a:ext>
            </a:extLst>
          </p:cNvPr>
          <p:cNvCxnSpPr>
            <a:cxnSpLocks/>
            <a:stCxn id="13" idx="0"/>
          </p:cNvCxnSpPr>
          <p:nvPr/>
        </p:nvCxnSpPr>
        <p:spPr>
          <a:xfrm flipV="1">
            <a:off x="3998561" y="3890667"/>
            <a:ext cx="1750128" cy="1440158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7D80FE-D008-4056-9875-09F2F8123AE5}"/>
              </a:ext>
            </a:extLst>
          </p:cNvPr>
          <p:cNvCxnSpPr>
            <a:cxnSpLocks/>
          </p:cNvCxnSpPr>
          <p:nvPr/>
        </p:nvCxnSpPr>
        <p:spPr>
          <a:xfrm flipV="1">
            <a:off x="2481543" y="3793560"/>
            <a:ext cx="3267146" cy="515516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1AA5509-2A8C-4A0E-A26B-5E00DE0EC6BC}"/>
                  </a:ext>
                </a:extLst>
              </p:cNvPr>
              <p:cNvSpPr txBox="1"/>
              <p:nvPr/>
            </p:nvSpPr>
            <p:spPr>
              <a:xfrm>
                <a:off x="6252745" y="3870920"/>
                <a:ext cx="1800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Measurement time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CA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1AA5509-2A8C-4A0E-A26B-5E00DE0EC6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745" y="3870920"/>
                <a:ext cx="1800200" cy="276999"/>
              </a:xfrm>
              <a:prstGeom prst="rect">
                <a:avLst/>
              </a:prstGeom>
              <a:blipFill>
                <a:blip r:embed="rId5"/>
                <a:stretch>
                  <a:fillRect l="-339"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D31676C-194C-4964-B07F-BD5A6FE564BC}"/>
                  </a:ext>
                </a:extLst>
              </p:cNvPr>
              <p:cNvSpPr txBox="1"/>
              <p:nvPr/>
            </p:nvSpPr>
            <p:spPr>
              <a:xfrm>
                <a:off x="6252745" y="3530625"/>
                <a:ext cx="1800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Measurement time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CA" sz="12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D31676C-194C-4964-B07F-BD5A6FE564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745" y="3530625"/>
                <a:ext cx="1800200" cy="276999"/>
              </a:xfrm>
              <a:prstGeom prst="rect">
                <a:avLst/>
              </a:prstGeom>
              <a:blipFill>
                <a:blip r:embed="rId6"/>
                <a:stretch>
                  <a:fillRect l="-339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709A6B6-7751-4C59-9C9D-82D80B8EA16F}"/>
              </a:ext>
            </a:extLst>
          </p:cNvPr>
          <p:cNvCxnSpPr>
            <a:cxnSpLocks/>
          </p:cNvCxnSpPr>
          <p:nvPr/>
        </p:nvCxnSpPr>
        <p:spPr bwMode="auto">
          <a:xfrm>
            <a:off x="5773830" y="3793560"/>
            <a:ext cx="61247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193692D-EC59-4540-97A5-F2D486B94DDC}"/>
              </a:ext>
            </a:extLst>
          </p:cNvPr>
          <p:cNvCxnSpPr>
            <a:cxnSpLocks/>
          </p:cNvCxnSpPr>
          <p:nvPr/>
        </p:nvCxnSpPr>
        <p:spPr bwMode="auto">
          <a:xfrm>
            <a:off x="5748689" y="3922731"/>
            <a:ext cx="637619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16081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Reasons to Timestamp </a:t>
            </a:r>
            <a:r>
              <a:rPr lang="en-US" altLang="en-US" dirty="0"/>
              <a:t>a Sensing Measurement</a:t>
            </a:r>
            <a:endParaRPr lang="en-GB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6067"/>
            <a:ext cx="7770813" cy="1845538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Reason 4 – Missing Measurements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In some cases, a sensing measurement may not be completed.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e.g., a STA moving out of BSS/ESS range, or interference on the channel.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In these cases, a measurement instance ID may allow the sensing algorithm to detect a missing sensing measurement </a:t>
            </a:r>
            <a:r>
              <a:rPr lang="en-US" dirty="0">
                <a:solidFill>
                  <a:srgbClr val="0070C0"/>
                </a:solidFill>
              </a:rPr>
              <a:t>but cannot get the time information of it</a:t>
            </a:r>
            <a:r>
              <a:rPr lang="en-US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A measurement timestamp gives a time window of the missing sensing measurement.</a:t>
            </a:r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February 2022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CCF28C0F-FACD-4C2A-90B1-5588CE9EDFF0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8</a:t>
            </a:fld>
            <a:endParaRPr lang="en-GB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DEB17ED-0E61-4B24-B391-C053A6F31632}"/>
              </a:ext>
            </a:extLst>
          </p:cNvPr>
          <p:cNvCxnSpPr/>
          <p:nvPr/>
        </p:nvCxnSpPr>
        <p:spPr bwMode="auto">
          <a:xfrm>
            <a:off x="1757071" y="5635707"/>
            <a:ext cx="518457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E811B6E-6167-4229-B14C-BEE57D0FFE36}"/>
                  </a:ext>
                </a:extLst>
              </p:cNvPr>
              <p:cNvSpPr txBox="1"/>
              <p:nvPr/>
            </p:nvSpPr>
            <p:spPr>
              <a:xfrm>
                <a:off x="6907454" y="5601953"/>
                <a:ext cx="163488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1600" b="0" dirty="0">
                  <a:solidFill>
                    <a:schemeClr val="tx1"/>
                  </a:solidFill>
                </a:endParaRPr>
              </a:p>
              <a:p>
                <a:r>
                  <a:rPr lang="en-CA" sz="1200" dirty="0">
                    <a:solidFill>
                      <a:schemeClr val="tx1"/>
                    </a:solidFill>
                  </a:rPr>
                  <a:t>Measurement time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E811B6E-6167-4229-B14C-BEE57D0FF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7454" y="5601953"/>
                <a:ext cx="1634884" cy="430887"/>
              </a:xfrm>
              <a:prstGeom prst="rect">
                <a:avLst/>
              </a:prstGeom>
              <a:blipFill>
                <a:blip r:embed="rId2"/>
                <a:stretch>
                  <a:fillRect l="-5597" b="-197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16CF757-A9B8-4BF9-8D7D-C1CBCD9C468C}"/>
              </a:ext>
            </a:extLst>
          </p:cNvPr>
          <p:cNvCxnSpPr>
            <a:cxnSpLocks/>
            <a:endCxn id="2" idx="4"/>
          </p:cNvCxnSpPr>
          <p:nvPr/>
        </p:nvCxnSpPr>
        <p:spPr bwMode="auto">
          <a:xfrm flipV="1">
            <a:off x="2922434" y="5184495"/>
            <a:ext cx="0" cy="45121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2619372C-A4CA-4B8C-B049-07EBCE6CF428}"/>
              </a:ext>
            </a:extLst>
          </p:cNvPr>
          <p:cNvSpPr/>
          <p:nvPr/>
        </p:nvSpPr>
        <p:spPr bwMode="auto">
          <a:xfrm>
            <a:off x="2889739" y="5112488"/>
            <a:ext cx="65390" cy="72007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9C837C9-032E-459D-B7C6-0A78794814B2}"/>
              </a:ext>
            </a:extLst>
          </p:cNvPr>
          <p:cNvCxnSpPr>
            <a:cxnSpLocks/>
            <a:endCxn id="12" idx="4"/>
          </p:cNvCxnSpPr>
          <p:nvPr/>
        </p:nvCxnSpPr>
        <p:spPr bwMode="auto">
          <a:xfrm flipV="1">
            <a:off x="3315151" y="4896462"/>
            <a:ext cx="0" cy="72008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1AE5C7C9-7419-46BE-98DC-E04C98037FFB}"/>
              </a:ext>
            </a:extLst>
          </p:cNvPr>
          <p:cNvSpPr/>
          <p:nvPr/>
        </p:nvSpPr>
        <p:spPr bwMode="auto">
          <a:xfrm>
            <a:off x="3282456" y="4824455"/>
            <a:ext cx="65390" cy="72007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AD28C0D-EB5C-4D9E-8C30-CFFA9E8EBE31}"/>
              </a:ext>
            </a:extLst>
          </p:cNvPr>
          <p:cNvCxnSpPr>
            <a:cxnSpLocks/>
          </p:cNvCxnSpPr>
          <p:nvPr/>
        </p:nvCxnSpPr>
        <p:spPr bwMode="auto">
          <a:xfrm flipV="1">
            <a:off x="3609819" y="4751154"/>
            <a:ext cx="0" cy="850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5F1BF6F4-C400-4D28-A4F2-375ED40DC1EA}"/>
              </a:ext>
            </a:extLst>
          </p:cNvPr>
          <p:cNvSpPr/>
          <p:nvPr/>
        </p:nvSpPr>
        <p:spPr bwMode="auto">
          <a:xfrm>
            <a:off x="3577124" y="4680440"/>
            <a:ext cx="65390" cy="72007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E568CFD-3338-4FBD-97D1-EA7B31A7DB7B}"/>
              </a:ext>
            </a:extLst>
          </p:cNvPr>
          <p:cNvCxnSpPr>
            <a:cxnSpLocks/>
            <a:endCxn id="17" idx="4"/>
          </p:cNvCxnSpPr>
          <p:nvPr/>
        </p:nvCxnSpPr>
        <p:spPr bwMode="auto">
          <a:xfrm flipV="1">
            <a:off x="4074562" y="4536422"/>
            <a:ext cx="0" cy="108012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8D57F442-F6CE-466B-B200-01D6EE49A43C}"/>
              </a:ext>
            </a:extLst>
          </p:cNvPr>
          <p:cNvSpPr/>
          <p:nvPr/>
        </p:nvSpPr>
        <p:spPr bwMode="auto">
          <a:xfrm>
            <a:off x="4041867" y="4464415"/>
            <a:ext cx="65390" cy="72007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53F1DA3-1565-402D-A5C1-084666EEC5E3}"/>
              </a:ext>
            </a:extLst>
          </p:cNvPr>
          <p:cNvCxnSpPr>
            <a:cxnSpLocks/>
            <a:endCxn id="19" idx="4"/>
          </p:cNvCxnSpPr>
          <p:nvPr/>
        </p:nvCxnSpPr>
        <p:spPr bwMode="auto">
          <a:xfrm flipV="1">
            <a:off x="4643990" y="4608430"/>
            <a:ext cx="0" cy="102598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3DBE7065-D9D5-47D5-835B-C818D0BE4A81}"/>
              </a:ext>
            </a:extLst>
          </p:cNvPr>
          <p:cNvSpPr/>
          <p:nvPr/>
        </p:nvSpPr>
        <p:spPr bwMode="auto">
          <a:xfrm>
            <a:off x="4611295" y="4536423"/>
            <a:ext cx="65390" cy="72007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2406FBA-133E-4676-8A81-D11E7ABA7761}"/>
              </a:ext>
            </a:extLst>
          </p:cNvPr>
          <p:cNvCxnSpPr>
            <a:cxnSpLocks/>
            <a:endCxn id="21" idx="4"/>
          </p:cNvCxnSpPr>
          <p:nvPr/>
        </p:nvCxnSpPr>
        <p:spPr bwMode="auto">
          <a:xfrm flipV="1">
            <a:off x="4938658" y="4823161"/>
            <a:ext cx="0" cy="81125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5F180383-4452-4FA5-A2BC-1B0A30D75FE0}"/>
              </a:ext>
            </a:extLst>
          </p:cNvPr>
          <p:cNvSpPr/>
          <p:nvPr/>
        </p:nvSpPr>
        <p:spPr bwMode="auto">
          <a:xfrm>
            <a:off x="4905963" y="4751154"/>
            <a:ext cx="65390" cy="72007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A4C1FF7-7D81-4EE3-AED7-267D7C441AE1}"/>
              </a:ext>
            </a:extLst>
          </p:cNvPr>
          <p:cNvCxnSpPr>
            <a:cxnSpLocks/>
          </p:cNvCxnSpPr>
          <p:nvPr/>
        </p:nvCxnSpPr>
        <p:spPr bwMode="auto">
          <a:xfrm flipV="1">
            <a:off x="5403401" y="5112487"/>
            <a:ext cx="0" cy="52322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D93C767C-95A3-4F60-8272-1E7248E75E2D}"/>
              </a:ext>
            </a:extLst>
          </p:cNvPr>
          <p:cNvSpPr/>
          <p:nvPr/>
        </p:nvSpPr>
        <p:spPr bwMode="auto">
          <a:xfrm>
            <a:off x="5370706" y="5040480"/>
            <a:ext cx="65390" cy="72007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9E27387-EFE0-4714-8D66-14CA0A163478}"/>
                  </a:ext>
                </a:extLst>
              </p:cNvPr>
              <p:cNvSpPr txBox="1"/>
              <p:nvPr/>
            </p:nvSpPr>
            <p:spPr>
              <a:xfrm>
                <a:off x="1475656" y="5605510"/>
                <a:ext cx="50405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CA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9E27387-EFE0-4714-8D66-14CA0A163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605510"/>
                <a:ext cx="504056" cy="246221"/>
              </a:xfrm>
              <a:prstGeom prst="rect">
                <a:avLst/>
              </a:prstGeom>
              <a:blipFill>
                <a:blip r:embed="rId3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DE49A56-AD9C-4633-993B-0CCBA7896E01}"/>
                  </a:ext>
                </a:extLst>
              </p:cNvPr>
              <p:cNvSpPr txBox="1"/>
              <p:nvPr/>
            </p:nvSpPr>
            <p:spPr>
              <a:xfrm>
                <a:off x="2699792" y="5616543"/>
                <a:ext cx="4114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CA" sz="14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DE49A56-AD9C-4633-993B-0CCBA7896E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5616543"/>
                <a:ext cx="411444" cy="307777"/>
              </a:xfrm>
              <a:prstGeom prst="rect">
                <a:avLst/>
              </a:prstGeom>
              <a:blipFill>
                <a:blip r:embed="rId4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A382906-EB74-47FB-B4FC-5E3ACC1ECA0A}"/>
                  </a:ext>
                </a:extLst>
              </p:cNvPr>
              <p:cNvSpPr txBox="1"/>
              <p:nvPr/>
            </p:nvSpPr>
            <p:spPr>
              <a:xfrm>
                <a:off x="3152444" y="5616543"/>
                <a:ext cx="4114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CA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A382906-EB74-47FB-B4FC-5E3ACC1ECA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444" y="5616543"/>
                <a:ext cx="41144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BEADE22-B0C2-4693-B041-36141B987D29}"/>
                  </a:ext>
                </a:extLst>
              </p:cNvPr>
              <p:cNvSpPr txBox="1"/>
              <p:nvPr/>
            </p:nvSpPr>
            <p:spPr>
              <a:xfrm>
                <a:off x="3440476" y="5616543"/>
                <a:ext cx="4114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CA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BEADE22-B0C2-4693-B041-36141B987D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476" y="5616543"/>
                <a:ext cx="41144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AD82585-68D6-46C0-9711-2BC59DC03666}"/>
                  </a:ext>
                </a:extLst>
              </p:cNvPr>
              <p:cNvSpPr txBox="1"/>
              <p:nvPr/>
            </p:nvSpPr>
            <p:spPr>
              <a:xfrm>
                <a:off x="3944532" y="5616543"/>
                <a:ext cx="4114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CA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AD82585-68D6-46C0-9711-2BC59DC036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532" y="5616543"/>
                <a:ext cx="41144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40215C7-8758-4487-9FD5-492ED6848605}"/>
                  </a:ext>
                </a:extLst>
              </p:cNvPr>
              <p:cNvSpPr txBox="1"/>
              <p:nvPr/>
            </p:nvSpPr>
            <p:spPr>
              <a:xfrm>
                <a:off x="4448588" y="5616543"/>
                <a:ext cx="4114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CA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40215C7-8758-4487-9FD5-492ED6848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588" y="5616543"/>
                <a:ext cx="41144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150F1C9-985D-4AD7-B5AC-193284122012}"/>
                  </a:ext>
                </a:extLst>
              </p:cNvPr>
              <p:cNvSpPr txBox="1"/>
              <p:nvPr/>
            </p:nvSpPr>
            <p:spPr>
              <a:xfrm>
                <a:off x="4808628" y="5616543"/>
                <a:ext cx="4114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CA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150F1C9-985D-4AD7-B5AC-1932841220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628" y="5616543"/>
                <a:ext cx="41144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4989E9D-D0DE-4CC1-AFE8-5DA06DB2D2B8}"/>
                  </a:ext>
                </a:extLst>
              </p:cNvPr>
              <p:cNvSpPr txBox="1"/>
              <p:nvPr/>
            </p:nvSpPr>
            <p:spPr>
              <a:xfrm>
                <a:off x="5240676" y="5616543"/>
                <a:ext cx="4114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CA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4989E9D-D0DE-4CC1-AFE8-5DA06DB2D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676" y="5616543"/>
                <a:ext cx="41144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F9E56F36-4BE9-436D-9A04-25C3A98F1290}"/>
              </a:ext>
            </a:extLst>
          </p:cNvPr>
          <p:cNvSpPr/>
          <p:nvPr/>
        </p:nvSpPr>
        <p:spPr bwMode="auto">
          <a:xfrm>
            <a:off x="2708366" y="4521310"/>
            <a:ext cx="2891245" cy="897897"/>
          </a:xfrm>
          <a:custGeom>
            <a:avLst/>
            <a:gdLst>
              <a:gd name="connsiteX0" fmla="*/ 0 w 2891245"/>
              <a:gd name="connsiteY0" fmla="*/ 897897 h 897897"/>
              <a:gd name="connsiteX1" fmla="*/ 243840 w 2891245"/>
              <a:gd name="connsiteY1" fmla="*/ 566971 h 897897"/>
              <a:gd name="connsiteX2" fmla="*/ 618308 w 2891245"/>
              <a:gd name="connsiteY2" fmla="*/ 279588 h 897897"/>
              <a:gd name="connsiteX3" fmla="*/ 923108 w 2891245"/>
              <a:gd name="connsiteY3" fmla="*/ 148960 h 897897"/>
              <a:gd name="connsiteX4" fmla="*/ 1384663 w 2891245"/>
              <a:gd name="connsiteY4" fmla="*/ 914 h 897897"/>
              <a:gd name="connsiteX5" fmla="*/ 1994263 w 2891245"/>
              <a:gd name="connsiteY5" fmla="*/ 96708 h 897897"/>
              <a:gd name="connsiteX6" fmla="*/ 2351314 w 2891245"/>
              <a:gd name="connsiteY6" fmla="*/ 297006 h 897897"/>
              <a:gd name="connsiteX7" fmla="*/ 2751908 w 2891245"/>
              <a:gd name="connsiteY7" fmla="*/ 584388 h 897897"/>
              <a:gd name="connsiteX8" fmla="*/ 2891245 w 2891245"/>
              <a:gd name="connsiteY8" fmla="*/ 706308 h 897897"/>
              <a:gd name="connsiteX9" fmla="*/ 2891245 w 2891245"/>
              <a:gd name="connsiteY9" fmla="*/ 706308 h 89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91245" h="897897">
                <a:moveTo>
                  <a:pt x="0" y="897897"/>
                </a:moveTo>
                <a:cubicBezTo>
                  <a:pt x="70394" y="783959"/>
                  <a:pt x="140789" y="670022"/>
                  <a:pt x="243840" y="566971"/>
                </a:cubicBezTo>
                <a:cubicBezTo>
                  <a:pt x="346891" y="463920"/>
                  <a:pt x="505097" y="349256"/>
                  <a:pt x="618308" y="279588"/>
                </a:cubicBezTo>
                <a:cubicBezTo>
                  <a:pt x="731519" y="209919"/>
                  <a:pt x="795382" y="195406"/>
                  <a:pt x="923108" y="148960"/>
                </a:cubicBezTo>
                <a:cubicBezTo>
                  <a:pt x="1050834" y="102514"/>
                  <a:pt x="1206137" y="9623"/>
                  <a:pt x="1384663" y="914"/>
                </a:cubicBezTo>
                <a:cubicBezTo>
                  <a:pt x="1563189" y="-7795"/>
                  <a:pt x="1833155" y="47359"/>
                  <a:pt x="1994263" y="96708"/>
                </a:cubicBezTo>
                <a:cubicBezTo>
                  <a:pt x="2155371" y="146057"/>
                  <a:pt x="2225040" y="215726"/>
                  <a:pt x="2351314" y="297006"/>
                </a:cubicBezTo>
                <a:cubicBezTo>
                  <a:pt x="2477588" y="378286"/>
                  <a:pt x="2661919" y="516171"/>
                  <a:pt x="2751908" y="584388"/>
                </a:cubicBezTo>
                <a:cubicBezTo>
                  <a:pt x="2841897" y="652605"/>
                  <a:pt x="2891245" y="706308"/>
                  <a:pt x="2891245" y="706308"/>
                </a:cubicBezTo>
                <a:lnTo>
                  <a:pt x="2891245" y="706308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3C7EE9D-6F91-4CBD-8370-035F3D23DDEB}"/>
              </a:ext>
            </a:extLst>
          </p:cNvPr>
          <p:cNvSpPr txBox="1"/>
          <p:nvPr/>
        </p:nvSpPr>
        <p:spPr>
          <a:xfrm>
            <a:off x="3516895" y="3854550"/>
            <a:ext cx="16561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Missing measurements</a:t>
            </a:r>
            <a:endParaRPr lang="en-CA" sz="12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C25DC20-A48B-44D2-853A-7F9D58F781CA}"/>
              </a:ext>
            </a:extLst>
          </p:cNvPr>
          <p:cNvCxnSpPr>
            <a:cxnSpLocks/>
            <a:endCxn id="41" idx="3"/>
          </p:cNvCxnSpPr>
          <p:nvPr/>
        </p:nvCxnSpPr>
        <p:spPr bwMode="auto">
          <a:xfrm flipH="1">
            <a:off x="3631474" y="4131549"/>
            <a:ext cx="313058" cy="53872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B9E336B-A973-4813-8F3E-F381D6695D09}"/>
              </a:ext>
            </a:extLst>
          </p:cNvPr>
          <p:cNvCxnSpPr>
            <a:cxnSpLocks/>
          </p:cNvCxnSpPr>
          <p:nvPr/>
        </p:nvCxnSpPr>
        <p:spPr bwMode="auto">
          <a:xfrm>
            <a:off x="4611295" y="4131549"/>
            <a:ext cx="327363" cy="61960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1178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Reasons to Timestamp </a:t>
            </a:r>
            <a:r>
              <a:rPr lang="en-US" altLang="en-US" dirty="0"/>
              <a:t>a Sensing Measurement</a:t>
            </a:r>
            <a:endParaRPr lang="en-GB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80928"/>
            <a:ext cx="7770813" cy="151216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Reason 1 – Uncertainty in the time of the sensing transmission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Reason 2 – Delayed measurement report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Reason 3 – Correlation of multi-static measurements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Reason 4 – Missing Measurements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February 2022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CCF28C0F-FACD-4C2A-90B1-5588CE9EDFF0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9</a:t>
            </a:fld>
            <a:endParaRPr lang="en-GB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7DC8E5-E27F-417B-AE8D-8281D710A60C}"/>
              </a:ext>
            </a:extLst>
          </p:cNvPr>
          <p:cNvSpPr txBox="1"/>
          <p:nvPr/>
        </p:nvSpPr>
        <p:spPr>
          <a:xfrm>
            <a:off x="827584" y="1916832"/>
            <a:ext cx="7629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Each of issues described by Reasons 1 to 4 are independent and so one sensing measurement may be affected by more than one of the described issues.</a:t>
            </a:r>
            <a:endParaRPr lang="en-CA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21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cerpt xmlns="6f0d81e8-9508-46a7-933c-267dd319da0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35232A5D68A4D93B26FA23E574399" ma:contentTypeVersion="14" ma:contentTypeDescription="Create a new document." ma:contentTypeScope="" ma:versionID="ed9ef36ec0ab1df10a794d1662fe501e">
  <xsd:schema xmlns:xsd="http://www.w3.org/2001/XMLSchema" xmlns:xs="http://www.w3.org/2001/XMLSchema" xmlns:p="http://schemas.microsoft.com/office/2006/metadata/properties" xmlns:ns2="6f0d81e8-9508-46a7-933c-267dd319da08" xmlns:ns3="7c1964f5-98b2-4023-b3bb-506799490c06" targetNamespace="http://schemas.microsoft.com/office/2006/metadata/properties" ma:root="true" ma:fieldsID="68b9e8fd05823ed6e44bfd75c3c2d9f1" ns2:_="" ns3:_="">
    <xsd:import namespace="6f0d81e8-9508-46a7-933c-267dd319da08"/>
    <xsd:import namespace="7c1964f5-98b2-4023-b3bb-506799490c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Excerpt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0d81e8-9508-46a7-933c-267dd319da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Excerpt" ma:index="20" nillable="true" ma:displayName="Excerpt" ma:format="Dropdown" ma:internalName="Excerp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964f5-98b2-4023-b3bb-506799490c0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4320FE-C726-4F39-9075-5D14CA64A3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C6930D-C85B-4C81-93D0-8C8D59B4B23B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elements/1.1/"/>
    <ds:schemaRef ds:uri="6f0d81e8-9508-46a7-933c-267dd319da08"/>
    <ds:schemaRef ds:uri="http://schemas.openxmlformats.org/package/2006/metadata/core-properties"/>
    <ds:schemaRef ds:uri="7c1964f5-98b2-4023-b3bb-506799490c0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4F23B77-B10A-4A00-8375-4537833C8A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0d81e8-9508-46a7-933c-267dd319da08"/>
    <ds:schemaRef ds:uri="7c1964f5-98b2-4023-b3bb-506799490c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1104</Words>
  <Application>Microsoft Office PowerPoint</Application>
  <PresentationFormat>On-screen Show (4:3)</PresentationFormat>
  <Paragraphs>141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Times New Roman</vt:lpstr>
      <vt:lpstr>Office Theme</vt:lpstr>
      <vt:lpstr>Microsoft Word 97 - 2003 Document</vt:lpstr>
      <vt:lpstr>Time Stamping Measurement</vt:lpstr>
      <vt:lpstr>Abstract</vt:lpstr>
      <vt:lpstr>Background</vt:lpstr>
      <vt:lpstr>Time-Stamping Measurement and the Results</vt:lpstr>
      <vt:lpstr>Time-Stamping Measurement and the Results</vt:lpstr>
      <vt:lpstr>Reasons to Timestamp a Sensing Measurement</vt:lpstr>
      <vt:lpstr>Reasons to Timestamp a Sensing Measurement</vt:lpstr>
      <vt:lpstr>Reasons to Timestamp a Sensing Measurement</vt:lpstr>
      <vt:lpstr>Reasons to Timestamp a Sensing Measurement</vt:lpstr>
      <vt:lpstr>Available Timing References in IEEE 802.11</vt:lpstr>
      <vt:lpstr>Summary</vt:lpstr>
      <vt:lpstr>SP1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2021-12-20T14:32:05Z</dcterms:created>
  <dcterms:modified xsi:type="dcterms:W3CDTF">2022-03-09T00:28:12Z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0x01010031435232A5D68A4D93B26FA23E574399</vt:lpwstr>
  </property>
</Properties>
</file>