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73" r:id="rId4"/>
    <p:sldId id="312" r:id="rId5"/>
    <p:sldId id="314" r:id="rId6"/>
    <p:sldId id="305" r:id="rId7"/>
    <p:sldId id="306" r:id="rId8"/>
    <p:sldId id="313" r:id="rId9"/>
    <p:sldId id="307" r:id="rId10"/>
    <p:sldId id="309" r:id="rId11"/>
    <p:sldId id="310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MS Gothic" panose="020B0609070205080204" pitchFamily="49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MS Gothic" panose="020B0609070205080204" pitchFamily="49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MS Gothic" panose="020B0609070205080204" pitchFamily="49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MS Gothic" panose="020B0609070205080204" pitchFamily="49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MS Gothic" panose="020B0609070205080204" pitchFamily="49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MS Gothic" panose="020B0609070205080204" pitchFamily="49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MS Gothic" panose="020B0609070205080204" pitchFamily="49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MS Gothic" panose="020B0609070205080204" pitchFamily="49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MS Gothic" panose="020B0609070205080204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67" autoAdjust="0"/>
    <p:restoredTop sz="94681" autoAdjust="0"/>
  </p:normalViewPr>
  <p:slideViewPr>
    <p:cSldViewPr>
      <p:cViewPr varScale="1">
        <p:scale>
          <a:sx n="110" d="100"/>
          <a:sy n="110" d="100"/>
        </p:scale>
        <p:origin x="1686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Clr>
                <a:srgbClr val="000000"/>
              </a:buClr>
              <a:buSzPct val="100000"/>
              <a:buFont typeface="Times New Roman" pitchFamily="16" charset="0"/>
              <a:buNone/>
              <a:defRPr sz="1200" smtClean="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doc.: IEEE 802.11-21/1924r1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October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Chris Beg, Cognitive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defRPr sz="1200" smtClean="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fld id="{EB555B99-C392-432D-9606-E28D31EF19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8324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802.11-21/1924r1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October 2021</a:t>
            </a:r>
          </a:p>
        </p:txBody>
      </p:sp>
      <p:sp>
        <p:nvSpPr>
          <p:cNvPr id="1126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Chris Beg, Cognitive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160C6E5-FE68-4908-B0DE-567FDE2B60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3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US" alt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1274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1275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024415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802.11-21/1924r1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US" altLang="en-US" sz="14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October 2021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US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Chris Beg, Cognitive Systems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US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Page </a:t>
            </a:r>
            <a:fld id="{E1F3B0D7-D033-4F46-A378-C233446A30F8}" type="slidenum">
              <a:rPr lang="en-US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/>
              <a:t>1</a:t>
            </a:fld>
            <a:endParaRPr lang="en-US" altLang="en-US" sz="1200" smtClean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4342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4343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175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802.11-21/1924r1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US" altLang="en-US" sz="14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October 2021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US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Chris Beg, Cognitive Systems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US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Page </a:t>
            </a:r>
            <a:fld id="{9EC85A67-C346-4FD5-94F8-DEFEF5A19EE4}" type="slidenum">
              <a:rPr lang="en-US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/>
              <a:t>2</a:t>
            </a:fld>
            <a:endParaRPr lang="en-US" altLang="en-US" sz="1200" smtClean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390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639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5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5" name="Title 14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Date Placeholder 21">
            <a:extLst>
              <a:ext uri="{FF2B5EF4-FFF2-40B4-BE49-F238E27FC236}"/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2021</a:t>
            </a:r>
            <a:endParaRPr lang="en-GB"/>
          </a:p>
        </p:txBody>
      </p:sp>
      <p:sp>
        <p:nvSpPr>
          <p:cNvPr id="5" name="Footer Placeholder 22">
            <a:extLst>
              <a:ext uri="{FF2B5EF4-FFF2-40B4-BE49-F238E27FC236}"/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Chris Beg, Cognitive Systems</a:t>
            </a:r>
          </a:p>
        </p:txBody>
      </p:sp>
      <p:sp>
        <p:nvSpPr>
          <p:cNvPr id="6" name="Slide Number Placeholder 23">
            <a:extLst>
              <a:ext uri="{FF2B5EF4-FFF2-40B4-BE49-F238E27FC236}"/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6AE36EA6-2A16-4C76-B094-374610FF782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606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Chris Beg, Cognitive Systems</a:t>
            </a:r>
          </a:p>
        </p:txBody>
      </p:sp>
      <p:sp>
        <p:nvSpPr>
          <p:cNvPr id="6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D5FDC64-B282-4D8F-8ED5-0ED7133FF90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921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6">
            <a:extLst>
              <a:ext uri="{FF2B5EF4-FFF2-40B4-BE49-F238E27FC236}"/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2021</a:t>
            </a:r>
            <a:endParaRPr lang="en-GB"/>
          </a:p>
        </p:txBody>
      </p:sp>
      <p:sp>
        <p:nvSpPr>
          <p:cNvPr id="5" name="Footer Placeholder 7">
            <a:extLst>
              <a:ext uri="{FF2B5EF4-FFF2-40B4-BE49-F238E27FC236}"/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Chris Beg, Cognitive Systems</a:t>
            </a:r>
          </a:p>
        </p:txBody>
      </p:sp>
      <p:sp>
        <p:nvSpPr>
          <p:cNvPr id="6" name="Slide Number Placeholder 8">
            <a:extLst>
              <a:ext uri="{FF2B5EF4-FFF2-40B4-BE49-F238E27FC236}"/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705F78D-BADF-4864-BD24-57D97262B20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0427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7">
            <a:extLst>
              <a:ext uri="{FF2B5EF4-FFF2-40B4-BE49-F238E27FC236}"/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2021</a:t>
            </a:r>
            <a:endParaRPr lang="en-GB"/>
          </a:p>
        </p:txBody>
      </p:sp>
      <p:sp>
        <p:nvSpPr>
          <p:cNvPr id="6" name="Footer Placeholder 8">
            <a:extLst>
              <a:ext uri="{FF2B5EF4-FFF2-40B4-BE49-F238E27FC236}"/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Chris Beg, Cognitive Systems</a:t>
            </a:r>
          </a:p>
        </p:txBody>
      </p:sp>
      <p:sp>
        <p:nvSpPr>
          <p:cNvPr id="7" name="Slide Number Placeholder 9">
            <a:extLst>
              <a:ext uri="{FF2B5EF4-FFF2-40B4-BE49-F238E27FC236}"/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80A92AE-46EB-4A33-862B-5CDFD43C443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21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9">
            <a:extLst>
              <a:ext uri="{FF2B5EF4-FFF2-40B4-BE49-F238E27FC236}"/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2021</a:t>
            </a:r>
            <a:endParaRPr lang="en-GB"/>
          </a:p>
        </p:txBody>
      </p:sp>
      <p:sp>
        <p:nvSpPr>
          <p:cNvPr id="8" name="Footer Placeholder 10">
            <a:extLst>
              <a:ext uri="{FF2B5EF4-FFF2-40B4-BE49-F238E27FC236}"/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Chris Beg, Cognitive Systems</a:t>
            </a:r>
          </a:p>
        </p:txBody>
      </p:sp>
      <p:sp>
        <p:nvSpPr>
          <p:cNvPr id="9" name="Slide Number Placeholder 11">
            <a:extLst>
              <a:ext uri="{FF2B5EF4-FFF2-40B4-BE49-F238E27FC236}"/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059E0F7-D10A-413B-986A-C1B8B695B73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275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5">
            <a:extLst>
              <a:ext uri="{FF2B5EF4-FFF2-40B4-BE49-F238E27FC236}"/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2021</a:t>
            </a:r>
            <a:endParaRPr lang="en-GB"/>
          </a:p>
        </p:txBody>
      </p:sp>
      <p:sp>
        <p:nvSpPr>
          <p:cNvPr id="4" name="Footer Placeholder 6">
            <a:extLst>
              <a:ext uri="{FF2B5EF4-FFF2-40B4-BE49-F238E27FC236}"/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Chris Beg, Cognitive Systems</a:t>
            </a:r>
          </a:p>
        </p:txBody>
      </p:sp>
      <p:sp>
        <p:nvSpPr>
          <p:cNvPr id="5" name="Slide Number Placeholder 7">
            <a:extLst>
              <a:ext uri="{FF2B5EF4-FFF2-40B4-BE49-F238E27FC236}"/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65CFB5C-95A4-41F0-8D6D-17C27A0A6C3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517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>
            <a:extLst>
              <a:ext uri="{FF2B5EF4-FFF2-40B4-BE49-F238E27FC236}"/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2021</a:t>
            </a:r>
            <a:endParaRPr lang="en-GB"/>
          </a:p>
        </p:txBody>
      </p:sp>
      <p:sp>
        <p:nvSpPr>
          <p:cNvPr id="3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Chris Beg, Cognitive Systems</a:t>
            </a:r>
          </a:p>
        </p:txBody>
      </p:sp>
      <p:sp>
        <p:nvSpPr>
          <p:cNvPr id="4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AA6ACFC-88E9-45C7-AACD-EB928BA0A40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943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6">
            <a:extLst>
              <a:ext uri="{FF2B5EF4-FFF2-40B4-BE49-F238E27FC236}"/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2021</a:t>
            </a:r>
            <a:endParaRPr lang="en-GB"/>
          </a:p>
        </p:txBody>
      </p:sp>
      <p:sp>
        <p:nvSpPr>
          <p:cNvPr id="5" name="Footer Placeholder 7">
            <a:extLst>
              <a:ext uri="{FF2B5EF4-FFF2-40B4-BE49-F238E27FC236}"/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Chris Beg, Cognitive Systems</a:t>
            </a:r>
          </a:p>
        </p:txBody>
      </p:sp>
      <p:sp>
        <p:nvSpPr>
          <p:cNvPr id="6" name="Slide Number Placeholder 8">
            <a:extLst>
              <a:ext uri="{FF2B5EF4-FFF2-40B4-BE49-F238E27FC236}"/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7527796-3BBE-42B8-961F-E9E6EE2A6E1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896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6">
            <a:extLst>
              <a:ext uri="{FF2B5EF4-FFF2-40B4-BE49-F238E27FC236}"/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2021</a:t>
            </a:r>
            <a:endParaRPr lang="en-GB"/>
          </a:p>
        </p:txBody>
      </p:sp>
      <p:sp>
        <p:nvSpPr>
          <p:cNvPr id="5" name="Footer Placeholder 7">
            <a:extLst>
              <a:ext uri="{FF2B5EF4-FFF2-40B4-BE49-F238E27FC236}"/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Chris Beg, Cognitive Systems</a:t>
            </a:r>
          </a:p>
        </p:txBody>
      </p:sp>
      <p:sp>
        <p:nvSpPr>
          <p:cNvPr id="6" name="Slide Number Placeholder 8">
            <a:extLst>
              <a:ext uri="{FF2B5EF4-FFF2-40B4-BE49-F238E27FC236}"/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664891A-67F7-41CB-A042-85282573217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866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  <a:p>
            <a:pPr lvl="4"/>
            <a:r>
              <a:rPr lang="en-GB" altLang="en-US" smtClean="0"/>
              <a:t>Eighth Outline Level</a:t>
            </a:r>
          </a:p>
          <a:p>
            <a:pPr lvl="4"/>
            <a:r>
              <a:rPr lang="en-GB" altLang="en-US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November 2021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Chris Beg, Cognitive Systems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EAD4A675-DC2F-4CAE-8868-4F086DE2A7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3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802.11-21/1924r1</a:t>
            </a:r>
            <a:endParaRPr lang="en-GB" sz="1800" b="1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</p:sldLayoutIdLst>
  <p:hf hdr="0"/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Chris Beg, Cognitive Systems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Slide </a:t>
            </a:r>
            <a:fld id="{FA1EDD63-FAB3-4A14-93FF-F81DD99D32DA}" type="slidenum">
              <a:rPr lang="en-GB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/>
              <a:t>1</a:t>
            </a:fld>
            <a:endParaRPr lang="en-GB" altLang="en-US" sz="1200" smtClean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331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smtClean="0"/>
              <a:t>Time Stamping Measurement Results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>
            <a:round/>
            <a:headEnd/>
            <a:tailEnd/>
          </a:ln>
        </p:spPr>
        <p:txBody>
          <a:bodyPr/>
          <a:lstStyle/>
          <a:p>
            <a:pPr algn="ctr">
              <a:spcBef>
                <a:spcPts val="500"/>
              </a:spcBef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dirty="0"/>
              <a:t>Date</a:t>
            </a:r>
            <a:r>
              <a:rPr lang="en-GB" sz="2000" dirty="0" smtClean="0"/>
              <a:t>: </a:t>
            </a:r>
            <a:r>
              <a:rPr lang="en-GB" sz="2000" b="0" dirty="0" smtClean="0"/>
              <a:t>2021-11-25</a:t>
            </a:r>
            <a:endParaRPr lang="en-GB" sz="2000" b="0" dirty="0">
              <a:highlight>
                <a:srgbClr val="FFFF00"/>
              </a:highlight>
            </a:endParaRPr>
          </a:p>
        </p:txBody>
      </p:sp>
      <p:sp>
        <p:nvSpPr>
          <p:cNvPr id="13318" name="Rectangle 4"/>
          <p:cNvSpPr>
            <a:spLocks noChangeArrowheads="1"/>
          </p:cNvSpPr>
          <p:nvPr/>
        </p:nvSpPr>
        <p:spPr bwMode="auto">
          <a:xfrm>
            <a:off x="533400" y="31321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ts val="500"/>
              </a:spcBef>
            </a:pPr>
            <a:r>
              <a:rPr lang="en-GB" altLang="en-US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319" name="Object 3"/>
          <p:cNvGraphicFramePr>
            <a:graphicFrameLocks noChangeAspect="1"/>
          </p:cNvGraphicFramePr>
          <p:nvPr/>
        </p:nvGraphicFramePr>
        <p:xfrm>
          <a:off x="581025" y="3702050"/>
          <a:ext cx="7981950" cy="244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5" name="Document" r:id="rId4" imgW="8980360" imgH="2538755" progId="Word.Document.8">
                  <p:embed/>
                </p:oleObj>
              </mc:Choice>
              <mc:Fallback>
                <p:oleObj name="Document" r:id="rId4" imgW="8980360" imgH="2538755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025" y="3702050"/>
                        <a:ext cx="7981950" cy="244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US" altLang="en-US" sz="18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November 2021</a:t>
            </a:r>
            <a:endParaRPr lang="en-GB" altLang="en-US" sz="1800" smtClean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SP2</a:t>
            </a:r>
            <a:endParaRPr lang="en-GB" altLang="en-US" smtClean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Which timing source shall be used to derive the time-stamp of the measurement: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(A) Timing Synchronization Function (TSF)?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(B) Fine Timing Mechanism (FTM)?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(C) A new mechanism yet to be defined?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(Abstain)</a:t>
            </a:r>
            <a:endParaRPr lang="en-GB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A/B/C/Abs.</a:t>
            </a:r>
            <a:endParaRPr lang="en-GB" altLang="en-US" dirty="0" smtClean="0"/>
          </a:p>
          <a:p>
            <a:endParaRPr lang="en-US" altLang="en-US" dirty="0" smtClean="0"/>
          </a:p>
        </p:txBody>
      </p:sp>
      <p:sp>
        <p:nvSpPr>
          <p:cNvPr id="2458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US" altLang="en-US" sz="18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November 2021</a:t>
            </a:r>
            <a:endParaRPr lang="en-GB" altLang="en-US" sz="1800" smtClean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458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200" b="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Chris Beg, Cognitive </a:t>
            </a:r>
            <a:r>
              <a:rPr lang="en-GB" altLang="en-US" sz="1200" b="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Systems</a:t>
            </a:r>
            <a:endParaRPr lang="en-GB" altLang="en-US" sz="1200" b="0" dirty="0" smtClean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Slide </a:t>
            </a:r>
            <a:fld id="{60FDCFB0-74FC-4FD6-938E-80EDBD09B260}" type="slidenum">
              <a:rPr lang="en-GB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/>
              <a:t>10</a:t>
            </a:fld>
            <a:endParaRPr lang="en-GB" altLang="en-US" sz="1200" smtClean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References</a:t>
            </a:r>
            <a:endParaRPr lang="en-GB" altLang="en-US" smtClean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[1] 11-20-1712-02-00bf-wifi-sensing-use-cases</a:t>
            </a:r>
          </a:p>
          <a:p>
            <a:r>
              <a:rPr lang="en-US" altLang="en-US" smtClean="0"/>
              <a:t>[2] 11-20-1851-04-00bf-overview-of-wi-fi-sensing-protocol</a:t>
            </a:r>
          </a:p>
          <a:p>
            <a:r>
              <a:rPr lang="en-US" altLang="en-US" smtClean="0"/>
              <a:t>[3] 11-19-1850-00-SENS-wi-fi-sensing-technical-feasibility-standardization-gaps</a:t>
            </a:r>
          </a:p>
          <a:p>
            <a:r>
              <a:rPr lang="en-US" altLang="en-US" smtClean="0"/>
              <a:t>[4] 11-21-1692-00-00bf-enhancing-client-based-sensing-sensing-by-proxy</a:t>
            </a:r>
          </a:p>
        </p:txBody>
      </p:sp>
      <p:sp>
        <p:nvSpPr>
          <p:cNvPr id="2560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US" altLang="en-US" sz="18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November 2021</a:t>
            </a:r>
            <a:endParaRPr lang="en-GB" altLang="en-US" sz="1800" smtClean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560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200" b="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Chris Beg, Cognitive </a:t>
            </a:r>
            <a:r>
              <a:rPr lang="en-GB" altLang="en-US" sz="1200" b="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Systems</a:t>
            </a:r>
            <a:endParaRPr lang="en-GB" altLang="en-US" sz="1200" b="0" dirty="0" smtClean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56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Slide </a:t>
            </a:r>
            <a:fld id="{6AD05355-7FCA-434B-BDEB-0876605F7279}" type="slidenum">
              <a:rPr lang="en-GB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/>
              <a:t>11</a:t>
            </a:fld>
            <a:endParaRPr lang="en-GB" altLang="en-US" sz="1200" smtClean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Abstract</a:t>
            </a:r>
          </a:p>
        </p:txBody>
      </p:sp>
      <p:sp>
        <p:nvSpPr>
          <p:cNvPr id="15363" name="Content Placeholder 2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Initial discussion on adding a Timestamp to Measurement Results</a:t>
            </a:r>
          </a:p>
        </p:txBody>
      </p:sp>
      <p:sp>
        <p:nvSpPr>
          <p:cNvPr id="1536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Chris Beg, Cognitive Systems</a:t>
            </a:r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Slide </a:t>
            </a:r>
            <a:fld id="{32194C82-EB3F-447A-8AB5-552A69CDB9B1}" type="slidenum">
              <a:rPr lang="en-GB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/>
              <a:t>2</a:t>
            </a:fld>
            <a:endParaRPr lang="en-GB" altLang="en-US" sz="1200" smtClean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3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US" altLang="en-US" sz="18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November 2021</a:t>
            </a:r>
            <a:endParaRPr lang="en-GB" altLang="en-US" sz="1800" smtClean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b="0" dirty="0"/>
              <a:t>Use cases for sensing by Wi-Fi have been defined [1]. (Motion 7)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b="0" dirty="0" smtClean="0"/>
              <a:t>CSI is a type of measurement result for sub-7 sensing (Motion 20)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b="0" dirty="0" smtClean="0"/>
              <a:t>Results </a:t>
            </a:r>
            <a:r>
              <a:rPr lang="en-US" b="0" dirty="0"/>
              <a:t>of measurement performed in a sensing session should be obtained by or reported to its initiator. (Motion 11)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b="0" dirty="0"/>
              <a:t>A Sensing Measurement Report frame, which allows a sensing receiver to report sensing measurements, is defined. (Motion 21)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b="0" dirty="0"/>
              <a:t>Transmission of the Sensing Measurement Report frame is initiated by an MLME primitive. Both immediate and delayed reporting are acceptable. (Motion 21)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b="0" dirty="0"/>
              <a:t>In the reporting phase, measurement results from multiple measurement setups of a sensing responder may be included in a single </a:t>
            </a:r>
            <a:r>
              <a:rPr lang="en-US" b="0" dirty="0" smtClean="0"/>
              <a:t>measurement </a:t>
            </a:r>
            <a:r>
              <a:rPr lang="en-US" b="0" dirty="0"/>
              <a:t>report frame for delayed reporting. (Motion 34</a:t>
            </a:r>
            <a:r>
              <a:rPr lang="en-US" b="0" dirty="0" smtClean="0"/>
              <a:t>)</a:t>
            </a:r>
            <a:endParaRPr lang="en-US" b="0" dirty="0"/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US" altLang="en-US" sz="18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November 2021</a:t>
            </a:r>
            <a:endParaRPr lang="en-GB" altLang="en-US" sz="1800" smtClean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Chris Beg, Cognitive Systems</a:t>
            </a:r>
          </a:p>
        </p:txBody>
      </p:sp>
      <p:sp>
        <p:nvSpPr>
          <p:cNvPr id="1741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Slide </a:t>
            </a:r>
            <a:fld id="{A71A9396-3A77-4428-BE3B-84A93B84E065}" type="slidenum">
              <a:rPr lang="en-GB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/>
              <a:t>3</a:t>
            </a:fld>
            <a:endParaRPr lang="en-GB" altLang="en-US" sz="1200" smtClean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Time-Stamping Measurement Results</a:t>
            </a:r>
            <a:endParaRPr lang="en-GB" altLang="en-US" smtClean="0"/>
          </a:p>
        </p:txBody>
      </p:sp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Time-of-measurement </a:t>
            </a:r>
            <a:r>
              <a:rPr lang="en-US" dirty="0"/>
              <a:t>allows a sensing measurement to be “placed” in a system time frame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dirty="0"/>
              <a:t>Precise and accurate timestamps for a measurement can be provided to a sensing application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Time-of-measurement </a:t>
            </a:r>
            <a:r>
              <a:rPr lang="en-US" dirty="0"/>
              <a:t>allows multiple sensing measurements from multiple sensing transmitters to be co-processed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dirty="0"/>
              <a:t>Multiple measurements of the same target likely to be more accurate or have greater integrity (</a:t>
            </a:r>
            <a:r>
              <a:rPr lang="en-US" dirty="0" err="1"/>
              <a:t>multistatic</a:t>
            </a:r>
            <a:r>
              <a:rPr lang="en-US" dirty="0"/>
              <a:t> approach)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dirty="0"/>
              <a:t>Multiple measurements of the same target from different angles allows novel processing such as 3-d location or 3-d visualization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dirty="0"/>
              <a:t>A time-stamp may allow multiple measurements to be propagated to a common time</a:t>
            </a:r>
            <a:endParaRPr lang="en-GB" dirty="0"/>
          </a:p>
        </p:txBody>
      </p:sp>
      <p:sp>
        <p:nvSpPr>
          <p:cNvPr id="1843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US" altLang="en-US" sz="18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November 2021</a:t>
            </a:r>
            <a:endParaRPr lang="en-GB" altLang="en-US" sz="1800" smtClean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43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200" b="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Chris Beg, Cognitive </a:t>
            </a:r>
            <a:r>
              <a:rPr lang="en-GB" altLang="en-US" sz="1200" b="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Systems</a:t>
            </a:r>
            <a:endParaRPr lang="en-GB" altLang="en-US" sz="1200" b="0" dirty="0" smtClean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4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Slide </a:t>
            </a:r>
            <a:fld id="{CCF28C0F-FACD-4C2A-90B1-5588CE9EDFF0}" type="slidenum">
              <a:rPr lang="en-GB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/>
              <a:t>4</a:t>
            </a:fld>
            <a:endParaRPr lang="en-GB" altLang="en-US" sz="1200" smtClean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Time-Stamping Measurement Results</a:t>
            </a:r>
            <a:endParaRPr lang="en-GB" altLang="en-US" smtClean="0"/>
          </a:p>
        </p:txBody>
      </p:sp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Periodic </a:t>
            </a:r>
            <a:r>
              <a:rPr lang="en-US" dirty="0"/>
              <a:t>sensing </a:t>
            </a:r>
            <a:r>
              <a:rPr lang="en-US" dirty="0" smtClean="0"/>
              <a:t>measurements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/>
              <a:t>A sensing transmitter may schedule a periodic sensing transmission after a sensing setup phase and without a regular triggering procedure (for each sensing transmission).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/>
              <a:t>A time-stamp may allow jitter in the timing of the sensing transmission to be </a:t>
            </a:r>
            <a:r>
              <a:rPr lang="en-US" dirty="0" smtClean="0"/>
              <a:t>signaled or even compensated.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A proxy sensing initiator may be used which requests another device in the sensing network to initiate sensing measurements on its behalf [4]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/>
              <a:t>Measurement reports are forwarded by the sensing initiator to the proxy sensing initiator on a not-yet-determined </a:t>
            </a:r>
            <a:r>
              <a:rPr lang="en-US" dirty="0" err="1"/>
              <a:t>timebase</a:t>
            </a:r>
            <a:r>
              <a:rPr lang="en-US" dirty="0"/>
              <a:t>.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/>
              <a:t>Introduces another timing unknown variable.</a:t>
            </a:r>
            <a:endParaRPr lang="en-GB" dirty="0"/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US" altLang="en-US" sz="18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November 2021</a:t>
            </a:r>
            <a:endParaRPr lang="en-GB" altLang="en-US" sz="1800" smtClean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200" b="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Chris Beg, Cognitive </a:t>
            </a:r>
            <a:r>
              <a:rPr lang="en-GB" altLang="en-US" sz="1200" b="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Systems</a:t>
            </a:r>
            <a:endParaRPr lang="en-GB" altLang="en-US" sz="1200" b="0" dirty="0" smtClean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Slide </a:t>
            </a:r>
            <a:fld id="{AFD7ED9E-EE2D-4D00-B2BC-C374910DA462}" type="slidenum">
              <a:rPr lang="en-GB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/>
              <a:t>5</a:t>
            </a:fld>
            <a:endParaRPr lang="en-GB" altLang="en-US" sz="1200" smtClean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Time-Stamping Measurement Results</a:t>
            </a:r>
            <a:endParaRPr lang="en-GB" altLang="en-US" smtClean="0"/>
          </a:p>
        </p:txBody>
      </p:sp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dirty="0"/>
              <a:t>(Motion 21) A Sensing Measurement Report frame, which allows a sensing receiver to report sensing measurements, is defined. This new frame contains at least the following two fields: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en-US" dirty="0"/>
              <a:t>Measurement report control field: Contains information necessary to interpret the measurement report field.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en-US" dirty="0"/>
              <a:t>Measurement report field: Carries CSI measurements obtained by a sensing receiver.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dirty="0"/>
              <a:t>A time-stamp may be added to either field which defines a time-of-validity of each CSI measurement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en-GB" dirty="0"/>
              <a:t>If a Sensing Measurement Report contains multiple CSI measurements then the Measurement report field may be a more appropriate location.</a:t>
            </a:r>
          </a:p>
        </p:txBody>
      </p:sp>
      <p:sp>
        <p:nvSpPr>
          <p:cNvPr id="2048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US" altLang="en-US" sz="18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November 2021</a:t>
            </a:r>
            <a:endParaRPr lang="en-GB" altLang="en-US" sz="1800" smtClean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200" b="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Chris Beg, Cognitive </a:t>
            </a:r>
            <a:r>
              <a:rPr lang="en-GB" altLang="en-US" sz="1200" b="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Systems</a:t>
            </a:r>
            <a:endParaRPr lang="en-GB" altLang="en-US" sz="1200" b="0" dirty="0" smtClean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04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Slide </a:t>
            </a:r>
            <a:fld id="{1DD72098-9F6A-46BF-9842-86E0A0EEC6AB}" type="slidenum">
              <a:rPr lang="en-GB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/>
              <a:t>6</a:t>
            </a:fld>
            <a:endParaRPr lang="en-GB" altLang="en-US" sz="1200" smtClean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Available Timing References in IEEE 802.11</a:t>
            </a:r>
            <a:endParaRPr lang="en-GB" altLang="en-US" smtClean="0"/>
          </a:p>
        </p:txBody>
      </p:sp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Requirement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dirty="0"/>
              <a:t>A common timing reference maintained within a Wi-Fi network. e.g., Within a Basic Service Set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Candidates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dirty="0"/>
              <a:t>Timing Synchronization Function (TSF)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i="1" dirty="0"/>
              <a:t>Available in all versions of 802.11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i="1" dirty="0"/>
              <a:t>Time synchronization between devices in a BSS is maintained by the existing Beacon messages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i="1" dirty="0"/>
              <a:t>Relatively low precision (1 </a:t>
            </a:r>
            <a:r>
              <a:rPr lang="en-US" i="1" dirty="0" err="1"/>
              <a:t>μs</a:t>
            </a:r>
            <a:r>
              <a:rPr lang="en-US" i="1" dirty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dirty="0"/>
              <a:t>Fine Timing Measurement (FTM)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i="1" dirty="0"/>
              <a:t>Introduced in 802.11-2016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i="1" dirty="0"/>
              <a:t>High precision (0.1 ns)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i="1" dirty="0"/>
              <a:t>Designed to measure </a:t>
            </a:r>
            <a:r>
              <a:rPr lang="en-US" dirty="0"/>
              <a:t>round trip time (RTT) </a:t>
            </a:r>
            <a:r>
              <a:rPr lang="en-US" i="1" dirty="0"/>
              <a:t>and so does not require synchronization between devices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i="1" dirty="0"/>
              <a:t>Lack of synchronization means it cannot align measurements from sensing transmitters within a BSS/ESS</a:t>
            </a:r>
            <a:endParaRPr lang="en-GB" i="1" dirty="0"/>
          </a:p>
        </p:txBody>
      </p:sp>
      <p:sp>
        <p:nvSpPr>
          <p:cNvPr id="2150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US" altLang="en-US" sz="18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November 2021</a:t>
            </a:r>
            <a:endParaRPr lang="en-GB" altLang="en-US" sz="1800" smtClean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150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200" b="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Chris Beg, Cognitive </a:t>
            </a:r>
            <a:r>
              <a:rPr lang="en-GB" altLang="en-US" sz="1200" b="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Systems</a:t>
            </a:r>
            <a:endParaRPr lang="en-GB" altLang="en-US" sz="1200" b="0" dirty="0" smtClean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15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Slide </a:t>
            </a:r>
            <a:fld id="{D33F7F46-8F54-4B1E-A396-DFC459A75FFB}" type="slidenum">
              <a:rPr lang="en-GB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/>
              <a:t>7</a:t>
            </a:fld>
            <a:endParaRPr lang="en-GB" altLang="en-US" sz="1200" smtClean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Summary</a:t>
            </a:r>
            <a:endParaRPr lang="en-GB" altLang="en-US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68313" y="1981200"/>
            <a:ext cx="8280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mtClean="0"/>
              <a:t>Transmissions in an 802.11 network are not deterministic in time.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mtClean="0"/>
              <a:t>Some sensing algorithms require (or can be improved) by knowledge of when a sensing measurement was made.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mtClean="0"/>
              <a:t>Discussion of a time-stamp reflecting time-of-measurement for a sensing measurement result is presented.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mtClean="0"/>
              <a:t>Candidate timing references for the time-stamp are considered.</a:t>
            </a:r>
            <a:endParaRPr lang="en-GB" altLang="en-US" smtClean="0"/>
          </a:p>
        </p:txBody>
      </p:sp>
      <p:sp>
        <p:nvSpPr>
          <p:cNvPr id="2253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US" altLang="en-US" sz="18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November 2021</a:t>
            </a:r>
            <a:endParaRPr lang="en-GB" altLang="en-US" sz="1800" smtClean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253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Chris Beg, Cognitive Systems</a:t>
            </a:r>
          </a:p>
        </p:txBody>
      </p:sp>
      <p:sp>
        <p:nvSpPr>
          <p:cNvPr id="225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Slide </a:t>
            </a:r>
            <a:fld id="{D77764BB-6F27-4788-8D37-1B6427CC48A5}" type="slidenum">
              <a:rPr lang="en-GB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/>
              <a:t>8</a:t>
            </a:fld>
            <a:endParaRPr lang="en-GB" altLang="en-US" sz="1200" smtClean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SP1</a:t>
            </a:r>
            <a:endParaRPr lang="en-GB" altLang="en-US" smtClean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Do you agree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A timestamp reflecting a time-of-measurement shall be included as part of a Measurement Result for both MLME and the Sensing Measurement Report.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Y/N/A</a:t>
            </a:r>
          </a:p>
          <a:p>
            <a:r>
              <a:rPr lang="en-US" altLang="en-US" dirty="0" smtClean="0"/>
              <a:t>Results: 18/7/17</a:t>
            </a:r>
            <a:endParaRPr lang="en-GB" altLang="en-US" dirty="0" smtClean="0"/>
          </a:p>
        </p:txBody>
      </p:sp>
      <p:sp>
        <p:nvSpPr>
          <p:cNvPr id="2355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US" altLang="en-US" sz="18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November 2021</a:t>
            </a:r>
            <a:endParaRPr lang="en-GB" altLang="en-US" sz="1800" smtClean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355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200" b="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Chris Beg, Cognitive </a:t>
            </a:r>
            <a:r>
              <a:rPr lang="en-GB" altLang="en-US" sz="1200" b="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Systems</a:t>
            </a:r>
            <a:endParaRPr lang="en-GB" altLang="en-US" sz="1200" b="0" dirty="0" smtClean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35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Slide </a:t>
            </a:r>
            <a:fld id="{7A9387E6-BBB1-4A08-9FBA-6CEB5FFB0E44}" type="slidenum">
              <a:rPr lang="en-GB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/>
              <a:t>9</a:t>
            </a:fld>
            <a:endParaRPr lang="en-GB" altLang="en-US" sz="1200" smtClean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833</Words>
  <Application>Microsoft Office PowerPoint</Application>
  <PresentationFormat>On-screen Show (4:3)</PresentationFormat>
  <Paragraphs>110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Office Theme</vt:lpstr>
      <vt:lpstr>Document</vt:lpstr>
      <vt:lpstr>Time Stamping Measurement Results</vt:lpstr>
      <vt:lpstr>Abstract</vt:lpstr>
      <vt:lpstr>Background</vt:lpstr>
      <vt:lpstr>Time-Stamping Measurement Results</vt:lpstr>
      <vt:lpstr>Time-Stamping Measurement Results</vt:lpstr>
      <vt:lpstr>Time-Stamping Measurement Results</vt:lpstr>
      <vt:lpstr>Available Timing References in IEEE 802.11</vt:lpstr>
      <vt:lpstr>Summary</vt:lpstr>
      <vt:lpstr>SP1</vt:lpstr>
      <vt:lpstr>SP2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2021-12-20T14:32:05Z</dcterms:created>
  <dcterms:modified xsi:type="dcterms:W3CDTF">2021-12-20T14:35:17Z</dcterms:modified>
</cp:coreProperties>
</file>