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sdx" ContentType="application/vnd.ms-visio.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4"/>
  </p:notesMasterIdLst>
  <p:handoutMasterIdLst>
    <p:handoutMasterId r:id="rId25"/>
  </p:handoutMasterIdLst>
  <p:sldIdLst>
    <p:sldId id="269" r:id="rId5"/>
    <p:sldId id="330" r:id="rId6"/>
    <p:sldId id="377" r:id="rId7"/>
    <p:sldId id="378" r:id="rId8"/>
    <p:sldId id="379" r:id="rId9"/>
    <p:sldId id="372" r:id="rId10"/>
    <p:sldId id="385" r:id="rId11"/>
    <p:sldId id="386" r:id="rId12"/>
    <p:sldId id="387" r:id="rId13"/>
    <p:sldId id="388" r:id="rId14"/>
    <p:sldId id="389" r:id="rId15"/>
    <p:sldId id="383" r:id="rId16"/>
    <p:sldId id="390" r:id="rId17"/>
    <p:sldId id="391" r:id="rId18"/>
    <p:sldId id="392" r:id="rId19"/>
    <p:sldId id="393" r:id="rId20"/>
    <p:sldId id="384" r:id="rId21"/>
    <p:sldId id="375" r:id="rId22"/>
    <p:sldId id="376" r:id="rId23"/>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ITRAKAR_Rojan" initials="C" lastIdx="3" clrIdx="0"/>
  <p:cmAuthor id="1" name="Rojan Chitrakar" initials="RC" lastIdx="6" clrIdx="1">
    <p:extLst>
      <p:ext uri="{19B8F6BF-5375-455C-9EA6-DF929625EA0E}">
        <p15:presenceInfo xmlns:p15="http://schemas.microsoft.com/office/powerpoint/2012/main" userId="S-1-5-21-3734395507-3439540992-2097805461-755735" providerId="AD"/>
      </p:ext>
    </p:extLst>
  </p:cmAuthor>
  <p:cmAuthor id="2" name="Rajat PUSHKARNA" initials="RP" lastIdx="1" clrIdx="2">
    <p:extLst>
      <p:ext uri="{19B8F6BF-5375-455C-9EA6-DF929625EA0E}">
        <p15:presenceInfo xmlns:p15="http://schemas.microsoft.com/office/powerpoint/2012/main" userId="S::rajat.pushkarna@sg.panasonic.com::93895587-9647-41b6-8020-b917e4fa5b9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31" autoAdjust="0"/>
    <p:restoredTop sz="91332" autoAdjust="0"/>
  </p:normalViewPr>
  <p:slideViewPr>
    <p:cSldViewPr>
      <p:cViewPr varScale="1">
        <p:scale>
          <a:sx n="100" d="100"/>
          <a:sy n="100" d="100"/>
        </p:scale>
        <p:origin x="1422" y="9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0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dirty="0"/>
              <a:t>Page </a:t>
            </a:r>
            <a:fld id="{33E08E1E-6EC7-4C1A-A5A7-331760B4307E}" type="slidenum">
              <a:rPr lang="en-US" altLang="en-US"/>
              <a:pPr/>
              <a:t>‹#›</a:t>
            </a:fld>
            <a:endParaRPr lang="en-US" altLang="en-US" dirty="0"/>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57348"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dirty="0"/>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dirty="0"/>
              <a:t>Page </a:t>
            </a:r>
            <a:fld id="{A4C469B6-0354-4D64-BCEB-6541BE9EF06F}" type="slidenum">
              <a:rPr lang="en-US" altLang="en-US"/>
              <a:pPr/>
              <a:t>‹#›</a:t>
            </a:fld>
            <a:endParaRPr lang="en-US" altLang="en-US" dirty="0"/>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25A8AF81-4441-4602-A932-2E89D75D88E0}" type="slidenum">
              <a:rPr lang="en-US" altLang="en-US"/>
              <a:pPr>
                <a:spcBef>
                  <a:spcPct val="0"/>
                </a:spcBef>
              </a:pPr>
              <a:t>1</a:t>
            </a:fld>
            <a:endParaRPr lang="en-US" altLang="en-US" dirty="0"/>
          </a:p>
        </p:txBody>
      </p:sp>
      <p:sp>
        <p:nvSpPr>
          <p:cNvPr id="58374" name="Rectangle 2"/>
          <p:cNvSpPr>
            <a:spLocks noGrp="1" noRot="1" noChangeAspect="1" noChangeArrowheads="1" noTextEdit="1"/>
          </p:cNvSpPr>
          <p:nvPr>
            <p:ph type="sldImg"/>
          </p:nvPr>
        </p:nvSpPr>
        <p:spPr>
          <a:xfrm>
            <a:off x="384175" y="701675"/>
            <a:ext cx="6165850"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227290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rPr>
              <a:t>doc.: IEEE 802.11-15/0496r5</a:t>
            </a:r>
          </a:p>
        </p:txBody>
      </p:sp>
      <p:sp>
        <p:nvSpPr>
          <p:cNvPr id="5" name="Date Placeholder 4"/>
          <p:cNvSpPr>
            <a:spLocks noGrp="1"/>
          </p:cNvSpPr>
          <p:nvPr>
            <p:ph type="dt" idx="1"/>
          </p:nvPr>
        </p:nvSpPr>
        <p:spPr/>
        <p:txBody>
          <a:body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rPr>
              <a:t>May 2015</a:t>
            </a:r>
          </a:p>
        </p:txBody>
      </p:sp>
      <p:sp>
        <p:nvSpPr>
          <p:cNvPr id="6" name="Footer Placeholder 5"/>
          <p:cNvSpPr>
            <a:spLocks noGrp="1"/>
          </p:cNvSpPr>
          <p:nvPr>
            <p:ph type="ftr" sz="quarter" idx="4"/>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Edward Au (Marvell Semiconductor)</a:t>
            </a:r>
          </a:p>
        </p:txBody>
      </p:sp>
      <p:sp>
        <p:nvSpPr>
          <p:cNvPr id="7" name="Slide Number Placeholder 6"/>
          <p:cNvSpPr>
            <a:spLocks noGrp="1"/>
          </p:cNvSpPr>
          <p:nvPr>
            <p:ph type="sldNum" sz="quarter" idx="5"/>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Page </a:t>
            </a:r>
            <a:fld id="{A4C469B6-0354-4D64-BCEB-6541BE9EF06F}"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r" defTabSz="933450" rtl="0" eaLnBrk="0" fontAlgn="base" latinLnBrk="0" hangingPunct="0">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9385862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rPr>
              <a:t>doc.: IEEE 802.11-15/0496r5</a:t>
            </a:r>
          </a:p>
        </p:txBody>
      </p:sp>
      <p:sp>
        <p:nvSpPr>
          <p:cNvPr id="5" name="Date Placeholder 4"/>
          <p:cNvSpPr>
            <a:spLocks noGrp="1"/>
          </p:cNvSpPr>
          <p:nvPr>
            <p:ph type="dt" idx="1"/>
          </p:nvPr>
        </p:nvSpPr>
        <p:spPr/>
        <p:txBody>
          <a:body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rPr>
              <a:t>May 2015</a:t>
            </a:r>
          </a:p>
        </p:txBody>
      </p:sp>
      <p:sp>
        <p:nvSpPr>
          <p:cNvPr id="6" name="Footer Placeholder 5"/>
          <p:cNvSpPr>
            <a:spLocks noGrp="1"/>
          </p:cNvSpPr>
          <p:nvPr>
            <p:ph type="ftr" sz="quarter" idx="4"/>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Edward Au (Marvell Semiconductor)</a:t>
            </a:r>
          </a:p>
        </p:txBody>
      </p:sp>
      <p:sp>
        <p:nvSpPr>
          <p:cNvPr id="7" name="Slide Number Placeholder 6"/>
          <p:cNvSpPr>
            <a:spLocks noGrp="1"/>
          </p:cNvSpPr>
          <p:nvPr>
            <p:ph type="sldNum" sz="quarter" idx="5"/>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Page </a:t>
            </a:r>
            <a:fld id="{A4C469B6-0354-4D64-BCEB-6541BE9EF06F}"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r" defTabSz="933450" rtl="0" eaLnBrk="0" fontAlgn="base" latinLnBrk="0" hangingPunct="0">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21088753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17</a:t>
            </a:fld>
            <a:endParaRPr lang="en-US" altLang="en-US" dirty="0"/>
          </a:p>
        </p:txBody>
      </p:sp>
    </p:spTree>
    <p:extLst>
      <p:ext uri="{BB962C8B-B14F-4D97-AF65-F5344CB8AC3E}">
        <p14:creationId xmlns:p14="http://schemas.microsoft.com/office/powerpoint/2010/main" val="2513703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t>NOTE1 – As compared to </a:t>
            </a:r>
            <a:r>
              <a:rPr lang="en-US" sz="1300" dirty="0">
                <a:latin typeface="+mj-lt"/>
                <a:cs typeface="Arial" panose="020B0604020202020204" pitchFamily="34" charset="0"/>
              </a:rPr>
              <a:t>3 + </a:t>
            </a:r>
            <a:r>
              <a:rPr lang="en-US" sz="1300" b="1" dirty="0">
                <a:latin typeface="+mj-lt"/>
                <a:cs typeface="Arial" panose="020B0604020202020204" pitchFamily="34" charset="0"/>
              </a:rPr>
              <a:t>2 </a:t>
            </a:r>
            <a:r>
              <a:rPr lang="en-US" sz="1300" dirty="0">
                <a:latin typeface="+mj-lt"/>
                <a:cs typeface="Arial" panose="020B0604020202020204" pitchFamily="34" charset="0"/>
              </a:rPr>
              <a:t>x </a:t>
            </a:r>
            <a:r>
              <a:rPr lang="en-US" sz="1300" i="1" dirty="0">
                <a:latin typeface="+mj-lt"/>
                <a:cs typeface="Arial" panose="020B0604020202020204" pitchFamily="34" charset="0"/>
              </a:rPr>
              <a:t>Nb </a:t>
            </a:r>
            <a:r>
              <a:rPr lang="en-US" sz="1300" dirty="0">
                <a:latin typeface="+mj-lt"/>
                <a:cs typeface="Arial" panose="020B0604020202020204" pitchFamily="34" charset="0"/>
              </a:rPr>
              <a:t>x</a:t>
            </a:r>
            <a:r>
              <a:rPr lang="en-US" sz="1300" i="1" dirty="0">
                <a:latin typeface="+mj-lt"/>
                <a:cs typeface="Arial" panose="020B0604020202020204" pitchFamily="34" charset="0"/>
              </a:rPr>
              <a:t> Nc </a:t>
            </a:r>
            <a:r>
              <a:rPr lang="en-US" sz="1300" dirty="0">
                <a:latin typeface="+mj-lt"/>
                <a:cs typeface="Arial" panose="020B0604020202020204" pitchFamily="34" charset="0"/>
              </a:rPr>
              <a:t>x</a:t>
            </a:r>
            <a:r>
              <a:rPr lang="en-US" sz="1300" i="1" dirty="0">
                <a:latin typeface="+mj-lt"/>
                <a:cs typeface="Arial" panose="020B0604020202020204" pitchFamily="34" charset="0"/>
              </a:rPr>
              <a:t> Nr</a:t>
            </a:r>
            <a:r>
              <a:rPr lang="en-US" sz="1300" dirty="0">
                <a:latin typeface="+mj-lt"/>
                <a:cs typeface="Arial" panose="020B0604020202020204" pitchFamily="34" charset="0"/>
              </a:rPr>
              <a:t> bits for </a:t>
            </a:r>
            <a:r>
              <a:rPr lang="en-SG" dirty="0"/>
              <a:t>802.11n encoding.</a:t>
            </a:r>
            <a:endParaRPr lang="en-US" dirty="0"/>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7</a:t>
            </a:fld>
            <a:endParaRPr lang="en-US" altLang="en-US" dirty="0"/>
          </a:p>
        </p:txBody>
      </p:sp>
    </p:spTree>
    <p:extLst>
      <p:ext uri="{BB962C8B-B14F-4D97-AF65-F5344CB8AC3E}">
        <p14:creationId xmlns:p14="http://schemas.microsoft.com/office/powerpoint/2010/main" val="2422702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0" lang="en-SG" sz="1200" b="0" i="0" u="none" strike="noStrike" kern="1200" cap="none" spc="0" normalizeH="0" baseline="0" noProof="0" dirty="0">
                <a:ln>
                  <a:noFill/>
                </a:ln>
                <a:solidFill>
                  <a:prstClr val="black"/>
                </a:solidFill>
                <a:effectLst/>
                <a:uLnTx/>
                <a:uFillTx/>
                <a:latin typeface="Calibri"/>
                <a:ea typeface="+mn-ea"/>
                <a:cs typeface="+mn-cs"/>
              </a:rPr>
              <a:t>NOTE2 – </a:t>
            </a:r>
            <a:r>
              <a:rPr lang="en-US" dirty="0"/>
              <a:t>In this case, 3 + (Nb -1) x Nc x Nr bits are required for each Amplitude matrix, leading to a further overhead saving at a similar resolution as the 802.11n scheme.</a:t>
            </a:r>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8</a:t>
            </a:fld>
            <a:endParaRPr lang="en-US" altLang="en-US" dirty="0"/>
          </a:p>
        </p:txBody>
      </p:sp>
    </p:spTree>
    <p:extLst>
      <p:ext uri="{BB962C8B-B14F-4D97-AF65-F5344CB8AC3E}">
        <p14:creationId xmlns:p14="http://schemas.microsoft.com/office/powerpoint/2010/main" val="27746905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9</a:t>
            </a:fld>
            <a:endParaRPr lang="en-US" altLang="en-US" dirty="0"/>
          </a:p>
        </p:txBody>
      </p:sp>
    </p:spTree>
    <p:extLst>
      <p:ext uri="{BB962C8B-B14F-4D97-AF65-F5344CB8AC3E}">
        <p14:creationId xmlns:p14="http://schemas.microsoft.com/office/powerpoint/2010/main" val="1917060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10</a:t>
            </a:fld>
            <a:endParaRPr lang="en-US" altLang="en-US" dirty="0"/>
          </a:p>
        </p:txBody>
      </p:sp>
    </p:spTree>
    <p:extLst>
      <p:ext uri="{BB962C8B-B14F-4D97-AF65-F5344CB8AC3E}">
        <p14:creationId xmlns:p14="http://schemas.microsoft.com/office/powerpoint/2010/main" val="34325792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11</a:t>
            </a:fld>
            <a:endParaRPr lang="en-US" altLang="en-US" dirty="0"/>
          </a:p>
        </p:txBody>
      </p:sp>
    </p:spTree>
    <p:extLst>
      <p:ext uri="{BB962C8B-B14F-4D97-AF65-F5344CB8AC3E}">
        <p14:creationId xmlns:p14="http://schemas.microsoft.com/office/powerpoint/2010/main" val="20752484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kumimoji="0" lang="en-SG" sz="1200" b="0" i="0" u="none" strike="noStrike" kern="1200" cap="none" spc="0" normalizeH="0" baseline="0" noProof="0" dirty="0">
                    <a:ln>
                      <a:noFill/>
                    </a:ln>
                    <a:solidFill>
                      <a:prstClr val="black"/>
                    </a:solidFill>
                    <a:effectLst/>
                    <a:uLnTx/>
                    <a:uFillTx/>
                    <a:latin typeface="Calibri"/>
                    <a:ea typeface="+mn-ea"/>
                    <a:cs typeface="+mn-cs"/>
                  </a:rPr>
                  <a:t>NOTE 1 – Alternate formulas may be used to compute the phase as well.</a:t>
                </a:r>
              </a:p>
              <a:p>
                <a:r>
                  <a:rPr lang="en-SG" sz="1200" dirty="0"/>
                  <a:t>NOTE 2: The adjustments are required to make the phase to be in the range -180 to 180</a:t>
                </a:r>
                <a:r>
                  <a:rPr lang="en-SG" sz="1200" baseline="0" dirty="0"/>
                  <a:t> since equation </a:t>
                </a:r>
                <a:r>
                  <a:rPr lang="en-SG" sz="1200" dirty="0"/>
                  <a:t>(2) returns</a:t>
                </a:r>
                <a:r>
                  <a:rPr lang="en-SG" sz="1200" baseline="0" dirty="0"/>
                  <a:t> angles in the range 0 to 90. If alternate functions are used to compute the phase instead of </a:t>
                </a:r>
                <a14:m>
                  <m:oMath xmlns:m="http://schemas.openxmlformats.org/officeDocument/2006/math">
                    <m:sSup>
                      <m:sSupPr>
                        <m:ctrlPr>
                          <a:rPr lang="en-US" altLang="zh-CN" sz="1400" b="1" i="1">
                            <a:latin typeface="Cambria Math" panose="02040503050406030204" pitchFamily="18" charset="0"/>
                          </a:rPr>
                        </m:ctrlPr>
                      </m:sSupPr>
                      <m:e>
                        <m:r>
                          <a:rPr lang="en-US" altLang="zh-CN" sz="1400" b="1">
                            <a:latin typeface="Cambria Math" panose="02040503050406030204" pitchFamily="18" charset="0"/>
                          </a:rPr>
                          <m:t>𝐭𝐚𝐧</m:t>
                        </m:r>
                      </m:e>
                      <m:sup>
                        <m:r>
                          <a:rPr lang="en-US" altLang="zh-CN" sz="1400" b="1" i="1">
                            <a:latin typeface="Cambria Math" panose="02040503050406030204" pitchFamily="18" charset="0"/>
                          </a:rPr>
                          <m:t>−</m:t>
                        </m:r>
                        <m:r>
                          <a:rPr lang="en-US" altLang="zh-CN" sz="1400" b="1" i="1">
                            <a:latin typeface="Cambria Math" panose="02040503050406030204" pitchFamily="18" charset="0"/>
                          </a:rPr>
                          <m:t>𝟏</m:t>
                        </m:r>
                      </m:sup>
                    </m:sSup>
                  </m:oMath>
                </a14:m>
                <a:r>
                  <a:rPr lang="en-SG" sz="1200" baseline="0" dirty="0"/>
                  <a:t>, and the return range is in -180 to 180, the phase adjustments are not required. Here, +ve means positive and -ve means negative. </a:t>
                </a:r>
                <a:r>
                  <a:rPr kumimoji="0" lang="en-SG" sz="1200" b="0" i="0" u="none" strike="noStrike" kern="1200" cap="none" spc="0" normalizeH="0" baseline="0" noProof="0" dirty="0">
                    <a:ln>
                      <a:noFill/>
                    </a:ln>
                    <a:solidFill>
                      <a:prstClr val="black"/>
                    </a:solidFill>
                    <a:effectLst/>
                    <a:uLnTx/>
                    <a:uFillTx/>
                    <a:latin typeface="Calibri"/>
                    <a:ea typeface="+mn-ea"/>
                    <a:cs typeface="+mn-cs"/>
                  </a:rPr>
                  <a:t> </a:t>
                </a:r>
                <a:endParaRPr lang="en-US" sz="1200" dirty="0"/>
              </a:p>
              <a:p>
                <a:endParaRPr lang="en-US" dirty="0"/>
              </a:p>
            </p:txBody>
          </p:sp>
        </mc:Choice>
        <mc:Fallback xmlns="">
          <p:sp>
            <p:nvSpPr>
              <p:cNvPr id="3" name="Notes Placeholder 2"/>
              <p:cNvSpPr>
                <a:spLocks noGrp="1"/>
              </p:cNvSpPr>
              <p:nvPr>
                <p:ph type="body" idx="1"/>
              </p:nvPr>
            </p:nvSpPr>
            <p:spPr/>
            <p:txBody>
              <a:bodyPr/>
              <a:lstStyle/>
              <a:p>
                <a:r>
                  <a:rPr kumimoji="0" lang="en-SG" sz="1200" b="0" i="0" u="none" strike="noStrike" kern="1200" cap="none" spc="0" normalizeH="0" baseline="0" noProof="0" dirty="0">
                    <a:ln>
                      <a:noFill/>
                    </a:ln>
                    <a:solidFill>
                      <a:prstClr val="black"/>
                    </a:solidFill>
                    <a:effectLst/>
                    <a:uLnTx/>
                    <a:uFillTx/>
                    <a:latin typeface="Calibri"/>
                    <a:ea typeface="+mn-ea"/>
                    <a:cs typeface="+mn-cs"/>
                  </a:rPr>
                  <a:t>NOTE 1 – Alternate formulas may be used to compute the phase as well.</a:t>
                </a:r>
              </a:p>
              <a:p>
                <a:r>
                  <a:rPr lang="en-SG" sz="1200" dirty="0"/>
                  <a:t>NOTE 2: The adjustments are required to make the phase to be in the range -180 to 180</a:t>
                </a:r>
                <a:r>
                  <a:rPr lang="en-SG" sz="1200" baseline="0" dirty="0"/>
                  <a:t> since equation </a:t>
                </a:r>
                <a:r>
                  <a:rPr lang="en-SG" sz="1200" dirty="0"/>
                  <a:t>(2) returns</a:t>
                </a:r>
                <a:r>
                  <a:rPr lang="en-SG" sz="1200" baseline="0" dirty="0"/>
                  <a:t> angles in the range 0 to 90. If alternate functions are used to compute the phase instead of </a:t>
                </a:r>
                <a:r>
                  <a:rPr lang="en-US" altLang="zh-CN" sz="1400" b="1" i="0">
                    <a:latin typeface="Cambria Math" panose="02040503050406030204" pitchFamily="18" charset="0"/>
                  </a:rPr>
                  <a:t>〖𝐭𝐚𝐧〗^(−𝟏)</a:t>
                </a:r>
                <a:r>
                  <a:rPr lang="en-SG" sz="1200" baseline="0" dirty="0"/>
                  <a:t>, and the return range is in -180 to 180, the phase adjustments are not required. Here, +ve means positive and -ve means negative. </a:t>
                </a:r>
                <a:r>
                  <a:rPr kumimoji="0" lang="en-SG" sz="1200" b="0" i="0" u="none" strike="noStrike" kern="1200" cap="none" spc="0" normalizeH="0" baseline="0" noProof="0" dirty="0">
                    <a:ln>
                      <a:noFill/>
                    </a:ln>
                    <a:solidFill>
                      <a:prstClr val="black"/>
                    </a:solidFill>
                    <a:effectLst/>
                    <a:uLnTx/>
                    <a:uFillTx/>
                    <a:latin typeface="Calibri"/>
                    <a:ea typeface="+mn-ea"/>
                    <a:cs typeface="+mn-cs"/>
                  </a:rPr>
                  <a:t> </a:t>
                </a:r>
                <a:endParaRPr lang="en-US" sz="1200" dirty="0"/>
              </a:p>
              <a:p>
                <a:endParaRPr lang="en-US" dirty="0"/>
              </a:p>
            </p:txBody>
          </p:sp>
        </mc:Fallback>
      </mc:AlternateContent>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12</a:t>
            </a:fld>
            <a:endParaRPr lang="en-US" altLang="en-US" dirty="0"/>
          </a:p>
        </p:txBody>
      </p:sp>
    </p:spTree>
    <p:extLst>
      <p:ext uri="{BB962C8B-B14F-4D97-AF65-F5344CB8AC3E}">
        <p14:creationId xmlns:p14="http://schemas.microsoft.com/office/powerpoint/2010/main" val="1003766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13</a:t>
            </a:fld>
            <a:endParaRPr lang="en-US" altLang="en-US" dirty="0"/>
          </a:p>
        </p:txBody>
      </p:sp>
    </p:spTree>
    <p:extLst>
      <p:ext uri="{BB962C8B-B14F-4D97-AF65-F5344CB8AC3E}">
        <p14:creationId xmlns:p14="http://schemas.microsoft.com/office/powerpoint/2010/main" val="14851751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rPr>
              <a:t>doc.: IEEE 802.11-15/0496r5</a:t>
            </a:r>
          </a:p>
        </p:txBody>
      </p:sp>
      <p:sp>
        <p:nvSpPr>
          <p:cNvPr id="5" name="Date Placeholder 4"/>
          <p:cNvSpPr>
            <a:spLocks noGrp="1"/>
          </p:cNvSpPr>
          <p:nvPr>
            <p:ph type="dt" idx="1"/>
          </p:nvPr>
        </p:nvSpPr>
        <p:spPr/>
        <p:txBody>
          <a:body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rPr>
              <a:t>May 2015</a:t>
            </a:r>
          </a:p>
        </p:txBody>
      </p:sp>
      <p:sp>
        <p:nvSpPr>
          <p:cNvPr id="6" name="Footer Placeholder 5"/>
          <p:cNvSpPr>
            <a:spLocks noGrp="1"/>
          </p:cNvSpPr>
          <p:nvPr>
            <p:ph type="ftr" sz="quarter" idx="4"/>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Edward Au (Marvell Semiconductor)</a:t>
            </a:r>
          </a:p>
        </p:txBody>
      </p:sp>
      <p:sp>
        <p:nvSpPr>
          <p:cNvPr id="7" name="Slide Number Placeholder 6"/>
          <p:cNvSpPr>
            <a:spLocks noGrp="1"/>
          </p:cNvSpPr>
          <p:nvPr>
            <p:ph type="sldNum" sz="quarter" idx="5"/>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Page </a:t>
            </a:r>
            <a:fld id="{A4C469B6-0354-4D64-BCEB-6541BE9EF06F}"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r" defTabSz="933450" rtl="0" eaLnBrk="0" fontAlgn="base" latinLnBrk="0" hangingPunct="0">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2826137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B92B35B7-A9DF-4AE0-90F3-BD9FCD6361E6}" type="slidenum">
              <a:rPr lang="en-US" altLang="en-US"/>
              <a:pPr/>
              <a:t>‹#›</a:t>
            </a:fld>
            <a:endParaRPr lang="en-US" altLang="en-US" dirty="0"/>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54A696A0-C84D-41CA-B897-D54EDAEB7A46}" type="slidenum">
              <a:rPr lang="en-US" altLang="en-US"/>
              <a:pPr/>
              <a:t>‹#›</a:t>
            </a:fld>
            <a:endParaRPr lang="en-US" altLang="en-US" dirty="0"/>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0FF88134-36A3-492E-B6B5-2F4703E76746}" type="slidenum">
              <a:rPr lang="en-US" altLang="en-US"/>
              <a:pPr/>
              <a:t>‹#›</a:t>
            </a:fld>
            <a:endParaRPr lang="en-US" altLang="en-US" dirty="0"/>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EA943724-5DA9-4183-9894-2B800CB49223}" type="slidenum">
              <a:rPr lang="en-US" altLang="en-US"/>
              <a:pPr/>
              <a:t>‹#›</a:t>
            </a:fld>
            <a:endParaRPr lang="en-US" altLang="en-US" dirty="0"/>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68E78D52-B4C3-4C54-8879-630EF7253A65}" type="slidenum">
              <a:rPr lang="en-US" altLang="en-US"/>
              <a:pPr/>
              <a:t>‹#›</a:t>
            </a:fld>
            <a:endParaRPr lang="en-US" altLang="en-US" dirty="0"/>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9" name="Rectangle 6"/>
          <p:cNvSpPr>
            <a:spLocks noGrp="1" noChangeArrowheads="1"/>
          </p:cNvSpPr>
          <p:nvPr>
            <p:ph type="sldNum" sz="quarter" idx="12"/>
          </p:nvPr>
        </p:nvSpPr>
        <p:spPr/>
        <p:txBody>
          <a:bodyPr/>
          <a:lstStyle>
            <a:lvl1pPr>
              <a:defRPr/>
            </a:lvl1pPr>
          </a:lstStyle>
          <a:p>
            <a:r>
              <a:rPr lang="en-US" altLang="en-US" dirty="0"/>
              <a:t>Slide </a:t>
            </a:r>
            <a:fld id="{D311B223-DD3A-4F48-9311-03A92196BF2B}" type="slidenum">
              <a:rPr lang="en-US" altLang="en-US"/>
              <a:pPr/>
              <a:t>‹#›</a:t>
            </a:fld>
            <a:endParaRPr lang="en-US" altLang="en-US" dirty="0"/>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7721601" y="6475413"/>
            <a:ext cx="3670300" cy="184666"/>
          </a:xfrm>
        </p:spPr>
        <p:txBody>
          <a:bodyPr/>
          <a:lstStyle>
            <a:lvl1pPr>
              <a:defRPr/>
            </a:lvl1pPr>
          </a:lstStyle>
          <a:p>
            <a:pPr>
              <a:defRPr/>
            </a:pPr>
            <a:r>
              <a:rPr lang="en-US" altLang="ko-KR" dirty="0"/>
              <a:t>Rojan Chitrakar (Panasonic)</a:t>
            </a:r>
          </a:p>
        </p:txBody>
      </p:sp>
      <p:sp>
        <p:nvSpPr>
          <p:cNvPr id="5" name="Rectangle 6"/>
          <p:cNvSpPr>
            <a:spLocks noGrp="1" noChangeArrowheads="1"/>
          </p:cNvSpPr>
          <p:nvPr>
            <p:ph type="sldNum" sz="quarter" idx="12"/>
          </p:nvPr>
        </p:nvSpPr>
        <p:spPr/>
        <p:txBody>
          <a:bodyPr/>
          <a:lstStyle>
            <a:lvl1pPr>
              <a:defRPr/>
            </a:lvl1pPr>
          </a:lstStyle>
          <a:p>
            <a:r>
              <a:rPr lang="en-US" altLang="en-US" dirty="0"/>
              <a:t>Slide </a:t>
            </a:r>
            <a:fld id="{BAA79A68-64D1-4CCC-816B-FF3FB7B89AE4}" type="slidenum">
              <a:rPr lang="en-US" altLang="en-US"/>
              <a:pPr/>
              <a:t>‹#›</a:t>
            </a:fld>
            <a:endParaRPr lang="en-US" altLang="en-US" dirty="0"/>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4" name="Rectangle 6"/>
          <p:cNvSpPr>
            <a:spLocks noGrp="1" noChangeArrowheads="1"/>
          </p:cNvSpPr>
          <p:nvPr>
            <p:ph type="sldNum" sz="quarter" idx="12"/>
          </p:nvPr>
        </p:nvSpPr>
        <p:spPr/>
        <p:txBody>
          <a:bodyPr/>
          <a:lstStyle>
            <a:lvl1pPr>
              <a:defRPr/>
            </a:lvl1pPr>
          </a:lstStyle>
          <a:p>
            <a:r>
              <a:rPr lang="en-US" altLang="en-US" dirty="0"/>
              <a:t>Slide </a:t>
            </a:r>
            <a:fld id="{CF617D86-5CEF-4A7A-8BBC-1BE5E3A2734F}" type="slidenum">
              <a:rPr lang="en-US" altLang="en-US"/>
              <a:pPr/>
              <a:t>‹#›</a:t>
            </a:fld>
            <a:endParaRPr lang="en-US" altLang="en-US" dirty="0"/>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5C5EEBB6-A40D-4F9D-A461-8A01C53D589C}" type="slidenum">
              <a:rPr lang="en-US" altLang="en-US"/>
              <a:pPr/>
              <a:t>‹#›</a:t>
            </a:fld>
            <a:endParaRPr lang="en-US" altLang="en-US" dirty="0"/>
          </a:p>
        </p:txBody>
      </p:sp>
    </p:spTree>
    <p:extLst>
      <p:ext uri="{BB962C8B-B14F-4D97-AF65-F5344CB8AC3E}">
        <p14:creationId xmlns:p14="http://schemas.microsoft.com/office/powerpoint/2010/main" val="279140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A8312614-8984-45B0-BDA0-077279777C94}" type="slidenum">
              <a:rPr lang="en-US" altLang="en-US"/>
              <a:pPr/>
              <a:t>‹#›</a:t>
            </a:fld>
            <a:endParaRPr lang="en-US" altLang="en-US" dirty="0"/>
          </a:p>
        </p:txBody>
      </p:sp>
    </p:spTree>
    <p:extLst>
      <p:ext uri="{BB962C8B-B14F-4D97-AF65-F5344CB8AC3E}">
        <p14:creationId xmlns:p14="http://schemas.microsoft.com/office/powerpoint/2010/main" val="14415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Rojan Chitrakar (Panasonic)</a:t>
            </a:r>
          </a:p>
        </p:txBody>
      </p:sp>
      <p:sp>
        <p:nvSpPr>
          <p:cNvPr id="1030" name="Rectangle 6"/>
          <p:cNvSpPr>
            <a:spLocks noGrp="1" noChangeArrowheads="1"/>
          </p:cNvSpPr>
          <p:nvPr>
            <p:ph type="sldNum" sz="quarter" idx="4"/>
          </p:nvPr>
        </p:nvSpPr>
        <p:spPr bwMode="auto">
          <a:xfrm>
            <a:off x="5875093" y="6475413"/>
            <a:ext cx="54341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b="0"/>
            </a:lvl1pPr>
          </a:lstStyle>
          <a:p>
            <a:r>
              <a:rPr lang="en-US" altLang="en-US" dirty="0"/>
              <a:t>Slide </a:t>
            </a:r>
            <a:fld id="{6F1F6262-6948-42CD-BF7B-D2CB9D8BADE4}" type="slidenum">
              <a:rPr lang="en-US" altLang="en-US" smtClean="0"/>
              <a:pPr/>
              <a:t>‹#›</a:t>
            </a:fld>
            <a:endParaRPr lang="en-US" altLang="en-US" dirty="0"/>
          </a:p>
        </p:txBody>
      </p:sp>
      <p:sp>
        <p:nvSpPr>
          <p:cNvPr id="1031" name="Rectangle 7"/>
          <p:cNvSpPr>
            <a:spLocks noChangeArrowheads="1"/>
          </p:cNvSpPr>
          <p:nvPr userDrawn="1"/>
        </p:nvSpPr>
        <p:spPr bwMode="auto">
          <a:xfrm>
            <a:off x="10700519" y="332601"/>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dirty="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200" dirty="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dirty="0"/>
          </a:p>
        </p:txBody>
      </p:sp>
      <p:sp>
        <p:nvSpPr>
          <p:cNvPr id="11" name="Rectangle 7"/>
          <p:cNvSpPr>
            <a:spLocks noChangeArrowheads="1"/>
          </p:cNvSpPr>
          <p:nvPr userDrawn="1"/>
        </p:nvSpPr>
        <p:spPr bwMode="auto">
          <a:xfrm>
            <a:off x="7981763" y="332601"/>
            <a:ext cx="329583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802.11-21-1921r0</a:t>
            </a:r>
          </a:p>
        </p:txBody>
      </p:sp>
      <p:sp>
        <p:nvSpPr>
          <p:cNvPr id="12" name="Rectangle 7"/>
          <p:cNvSpPr>
            <a:spLocks noChangeArrowheads="1"/>
          </p:cNvSpPr>
          <p:nvPr userDrawn="1"/>
        </p:nvSpPr>
        <p:spPr bwMode="auto">
          <a:xfrm>
            <a:off x="881167" y="304801"/>
            <a:ext cx="440203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November 2021</a:t>
            </a:r>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3" r:id="rId8"/>
    <p:sldLayoutId id="2147486144" r:id="rId9"/>
    <p:sldLayoutId id="2147486145" r:id="rId10"/>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7.emf"/><Relationship Id="rId4" Type="http://schemas.openxmlformats.org/officeDocument/2006/relationships/package" Target="../embeddings/Microsoft_Visio_Drawing.vsdx"/></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xfrm>
            <a:off x="5791200" y="64705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a:pPr>
                <a:spcBef>
                  <a:spcPct val="0"/>
                </a:spcBef>
                <a:buFontTx/>
                <a:buNone/>
              </a:pPr>
              <a:t>1</a:t>
            </a:fld>
            <a:endParaRPr lang="en-US" altLang="en-US" sz="1200" b="0" dirty="0"/>
          </a:p>
        </p:txBody>
      </p:sp>
      <p:sp>
        <p:nvSpPr>
          <p:cNvPr id="13317" name="Rectangle 2"/>
          <p:cNvSpPr>
            <a:spLocks noGrp="1" noChangeArrowheads="1"/>
          </p:cNvSpPr>
          <p:nvPr>
            <p:ph type="title"/>
          </p:nvPr>
        </p:nvSpPr>
        <p:spPr>
          <a:xfrm>
            <a:off x="2209800" y="609600"/>
            <a:ext cx="7772400" cy="1066800"/>
          </a:xfrm>
        </p:spPr>
        <p:txBody>
          <a:bodyPr/>
          <a:lstStyle/>
          <a:p>
            <a:r>
              <a:rPr lang="en-US" altLang="ko-KR" dirty="0"/>
              <a:t>Partial CSI Feedback</a:t>
            </a:r>
            <a:endParaRPr lang="en-US" altLang="en-US" dirty="0"/>
          </a:p>
        </p:txBody>
      </p:sp>
      <p:sp>
        <p:nvSpPr>
          <p:cNvPr id="13318" name="Rectangle 6"/>
          <p:cNvSpPr>
            <a:spLocks noGrp="1" noChangeArrowheads="1"/>
          </p:cNvSpPr>
          <p:nvPr>
            <p:ph type="body" idx="1"/>
          </p:nvPr>
        </p:nvSpPr>
        <p:spPr>
          <a:xfrm>
            <a:off x="2209800" y="1676400"/>
            <a:ext cx="7772400" cy="381000"/>
          </a:xfrm>
        </p:spPr>
        <p:txBody>
          <a:bodyPr/>
          <a:lstStyle/>
          <a:p>
            <a:pPr algn="ctr">
              <a:buFontTx/>
              <a:buNone/>
            </a:pPr>
            <a:r>
              <a:rPr lang="en-US" altLang="en-US" sz="2000" dirty="0"/>
              <a:t>Date:</a:t>
            </a:r>
            <a:r>
              <a:rPr lang="en-US" altLang="en-US" sz="2000" b="0" dirty="0"/>
              <a:t> 2021-11-24</a:t>
            </a:r>
          </a:p>
        </p:txBody>
      </p:sp>
      <p:sp>
        <p:nvSpPr>
          <p:cNvPr id="13320" name="Rectangle 12"/>
          <p:cNvSpPr>
            <a:spLocks noChangeArrowheads="1"/>
          </p:cNvSpPr>
          <p:nvPr/>
        </p:nvSpPr>
        <p:spPr bwMode="auto">
          <a:xfrm>
            <a:off x="2209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t> Authors:</a:t>
            </a:r>
            <a:endParaRPr lang="en-US" altLang="en-US" sz="2000" b="0" dirty="0"/>
          </a:p>
        </p:txBody>
      </p:sp>
      <p:graphicFrame>
        <p:nvGraphicFramePr>
          <p:cNvPr id="2" name="Table 1"/>
          <p:cNvGraphicFramePr>
            <a:graphicFrameLocks noGrp="1"/>
          </p:cNvGraphicFramePr>
          <p:nvPr>
            <p:extLst>
              <p:ext uri="{D42A27DB-BD31-4B8C-83A1-F6EECF244321}">
                <p14:modId xmlns:p14="http://schemas.microsoft.com/office/powerpoint/2010/main" val="529907290"/>
              </p:ext>
            </p:extLst>
          </p:nvPr>
        </p:nvGraphicFramePr>
        <p:xfrm>
          <a:off x="1905001" y="2534920"/>
          <a:ext cx="8305800" cy="2189480"/>
        </p:xfrm>
        <a:graphic>
          <a:graphicData uri="http://schemas.openxmlformats.org/drawingml/2006/table">
            <a:tbl>
              <a:tblPr>
                <a:tableStyleId>{5940675A-B579-460E-94D1-54222C63F5DA}</a:tableStyleId>
              </a:tblPr>
              <a:tblGrid>
                <a:gridCol w="1752599">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029494">
                  <a:extLst>
                    <a:ext uri="{9D8B030D-6E8A-4147-A177-3AD203B41FA5}">
                      <a16:colId xmlns:a16="http://schemas.microsoft.com/office/drawing/2014/main" val="20003"/>
                    </a:ext>
                  </a:extLst>
                </a:gridCol>
                <a:gridCol w="2856707">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Company</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pPr marL="0" algn="l" defTabSz="914400" rtl="0" eaLnBrk="1" latinLnBrk="0" hangingPunct="1">
                        <a:spcAft>
                          <a:spcPts val="0"/>
                        </a:spcAft>
                      </a:pPr>
                      <a:r>
                        <a:rPr lang="en-US" altLang="ko-KR" sz="1600" b="0" kern="0" dirty="0">
                          <a:solidFill>
                            <a:schemeClr val="tx1"/>
                          </a:solidFill>
                          <a:effectLst/>
                          <a:latin typeface="Times New Roman" panose="02020603050405020304" pitchFamily="18" charset="0"/>
                          <a:ea typeface="+mn-ea"/>
                          <a:cs typeface="+mn-cs"/>
                        </a:rPr>
                        <a:t>Rojan Chitrakar</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rowSpan="5">
                  <a:txBody>
                    <a:bodyPr/>
                    <a:lstStyle/>
                    <a:p>
                      <a:pPr>
                        <a:spcAft>
                          <a:spcPts val="0"/>
                        </a:spcAft>
                      </a:pPr>
                      <a:endParaRPr lang="en-US" sz="1600" b="0" dirty="0">
                        <a:effectLst/>
                        <a:latin typeface="Times New Roman" panose="02020603050405020304" pitchFamily="18" charset="0"/>
                        <a:ea typeface="맑은 고딕" panose="020B0503020000020004" pitchFamily="50" charset="-127"/>
                      </a:endParaRPr>
                    </a:p>
                    <a:p>
                      <a:pPr>
                        <a:spcAft>
                          <a:spcPts val="0"/>
                        </a:spcAft>
                      </a:pPr>
                      <a:r>
                        <a:rPr lang="en-US" sz="1600" b="0" dirty="0">
                          <a:effectLst/>
                          <a:latin typeface="Times New Roman" panose="02020603050405020304" pitchFamily="18" charset="0"/>
                          <a:ea typeface="맑은 고딕" panose="020B0503020000020004" pitchFamily="50" charset="-127"/>
                        </a:rPr>
                        <a:t>Panasonic Corporation</a:t>
                      </a: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rojan.chitrakar@sg.panasonic.com</a:t>
                      </a:r>
                      <a:endParaRPr lang="ko-KR" sz="9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Rajat Pushkarna</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Yanyi Ding</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altLang="ko-KR" sz="1600" b="0" kern="0" dirty="0">
                          <a:solidFill>
                            <a:schemeClr val="tx1"/>
                          </a:solidFill>
                          <a:effectLst/>
                          <a:latin typeface="Times New Roman" panose="02020603050405020304" pitchFamily="18" charset="0"/>
                          <a:ea typeface="+mn-ea"/>
                          <a:cs typeface="+mn-cs"/>
                        </a:rPr>
                        <a:t>Yoshio Urabe </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78486419"/>
                  </a:ext>
                </a:extLst>
              </a:tr>
              <a:tr h="3352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Hiroyuki Motozuka</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marL="0" algn="l" defTabSz="914400" rtl="0" eaLnBrk="1" latinLnBrk="0" hangingPunct="1">
                        <a:spcAft>
                          <a:spcPts val="0"/>
                        </a:spcAft>
                      </a:pPr>
                      <a:endParaRPr lang="ko-KR" altLang="en-US" sz="16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723232098"/>
                  </a:ext>
                </a:extLst>
              </a:tr>
            </a:tbl>
          </a:graphicData>
        </a:graphic>
      </p:graphicFrame>
      <p:sp>
        <p:nvSpPr>
          <p:cNvPr id="17" name="Footer Placeholder 3"/>
          <p:cNvSpPr>
            <a:spLocks noGrp="1"/>
          </p:cNvSpPr>
          <p:nvPr>
            <p:ph type="ftr" sz="quarter" idx="11"/>
          </p:nvPr>
        </p:nvSpPr>
        <p:spPr>
          <a:xfrm>
            <a:off x="8601075" y="6475413"/>
            <a:ext cx="2752725" cy="184666"/>
          </a:xfrm>
        </p:spPr>
        <p:txBody>
          <a:bodyPr/>
          <a:lstStyle/>
          <a:p>
            <a:pPr>
              <a:defRPr/>
            </a:pPr>
            <a:r>
              <a:rPr lang="en-US" altLang="ko-KR" dirty="0"/>
              <a:t>Rojan Chitrakar (Panasonic)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838A7F0-55CE-4752-B36B-A398ABD1EF1B}"/>
              </a:ext>
            </a:extLst>
          </p:cNvPr>
          <p:cNvPicPr>
            <a:picLocks noChangeAspect="1"/>
          </p:cNvPicPr>
          <p:nvPr/>
        </p:nvPicPr>
        <p:blipFill>
          <a:blip r:embed="rId3"/>
          <a:stretch>
            <a:fillRect/>
          </a:stretch>
        </p:blipFill>
        <p:spPr>
          <a:xfrm>
            <a:off x="1447800" y="1524000"/>
            <a:ext cx="8472533" cy="4231419"/>
          </a:xfrm>
          <a:prstGeom prst="rect">
            <a:avLst/>
          </a:prstGeom>
        </p:spPr>
      </p:pic>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10</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CSI_Amplitude</a:t>
            </a:r>
            <a:endParaRPr lang="en-US" sz="3600" kern="0" dirty="0"/>
          </a:p>
          <a:p>
            <a:endParaRPr lang="en-US" sz="3600" kern="0" dirty="0"/>
          </a:p>
          <a:p>
            <a:endParaRPr lang="en-US" sz="3600" kern="0" dirty="0"/>
          </a:p>
        </p:txBody>
      </p:sp>
      <p:sp>
        <p:nvSpPr>
          <p:cNvPr id="6" name="TextBox 5">
            <a:extLst>
              <a:ext uri="{FF2B5EF4-FFF2-40B4-BE49-F238E27FC236}">
                <a16:creationId xmlns:a16="http://schemas.microsoft.com/office/drawing/2014/main" id="{E573E4B3-69C0-4273-8F94-70148D0DF8C9}"/>
              </a:ext>
            </a:extLst>
          </p:cNvPr>
          <p:cNvSpPr txBox="1"/>
          <p:nvPr/>
        </p:nvSpPr>
        <p:spPr>
          <a:xfrm>
            <a:off x="76200" y="1219200"/>
            <a:ext cx="11881320" cy="400110"/>
          </a:xfrm>
          <a:prstGeom prst="rect">
            <a:avLst/>
          </a:prstGeom>
          <a:noFill/>
        </p:spPr>
        <p:txBody>
          <a:bodyPr wrap="square" rtlCol="0">
            <a:spAutoFit/>
          </a:bodyPr>
          <a:lstStyle/>
          <a:p>
            <a:r>
              <a:rPr lang="en-US" sz="2000" u="sng" dirty="0"/>
              <a:t>Simulation results for 20 MHz channel (56 subcarriers), </a:t>
            </a:r>
            <a:r>
              <a:rPr lang="en-US" sz="2000" i="1" u="sng" dirty="0">
                <a:solidFill>
                  <a:schemeClr val="tx1"/>
                </a:solidFill>
                <a:latin typeface="+mn-lt"/>
                <a:cs typeface="Arial" panose="020B0604020202020204" pitchFamily="34" charset="0"/>
              </a:rPr>
              <a:t>Nc = </a:t>
            </a:r>
            <a:r>
              <a:rPr lang="en-US" sz="2000" u="sng" dirty="0"/>
              <a:t>3, </a:t>
            </a:r>
            <a:r>
              <a:rPr lang="en-US" sz="2000" i="1" u="sng" dirty="0">
                <a:solidFill>
                  <a:schemeClr val="tx1"/>
                </a:solidFill>
                <a:latin typeface="+mn-lt"/>
                <a:cs typeface="Arial" panose="020B0604020202020204" pitchFamily="34" charset="0"/>
              </a:rPr>
              <a:t>Nr = </a:t>
            </a:r>
            <a:r>
              <a:rPr lang="en-US" sz="2000" u="sng" dirty="0"/>
              <a:t>3, </a:t>
            </a:r>
            <a:r>
              <a:rPr lang="en-US" sz="2000" b="1" i="1" u="sng" dirty="0">
                <a:solidFill>
                  <a:schemeClr val="tx1"/>
                </a:solidFill>
                <a:latin typeface="+mn-lt"/>
                <a:cs typeface="Arial" panose="020B0604020202020204" pitchFamily="34" charset="0"/>
              </a:rPr>
              <a:t>Nb</a:t>
            </a:r>
            <a:r>
              <a:rPr lang="en-US" sz="2000" b="1" u="sng" dirty="0">
                <a:solidFill>
                  <a:schemeClr val="tx1"/>
                </a:solidFill>
                <a:latin typeface="+mn-lt"/>
                <a:cs typeface="Arial" panose="020B0604020202020204" pitchFamily="34" charset="0"/>
              </a:rPr>
              <a:t> = 4</a:t>
            </a:r>
            <a:endParaRPr lang="en-US" sz="2000" b="1" u="sng" dirty="0">
              <a:latin typeface="Times New Roman"/>
            </a:endParaRPr>
          </a:p>
        </p:txBody>
      </p:sp>
      <p:sp>
        <p:nvSpPr>
          <p:cNvPr id="10" name="TextBox 9">
            <a:extLst>
              <a:ext uri="{FF2B5EF4-FFF2-40B4-BE49-F238E27FC236}">
                <a16:creationId xmlns:a16="http://schemas.microsoft.com/office/drawing/2014/main" id="{C506B84E-1237-4A1D-A7FB-73D7B6F192BD}"/>
              </a:ext>
            </a:extLst>
          </p:cNvPr>
          <p:cNvSpPr txBox="1"/>
          <p:nvPr/>
        </p:nvSpPr>
        <p:spPr>
          <a:xfrm>
            <a:off x="121502" y="5668078"/>
            <a:ext cx="11881320" cy="830997"/>
          </a:xfrm>
          <a:prstGeom prst="rect">
            <a:avLst/>
          </a:prstGeom>
          <a:noFill/>
        </p:spPr>
        <p:txBody>
          <a:bodyPr wrap="square" rtlCol="0">
            <a:spAutoFit/>
          </a:bodyPr>
          <a:lstStyle/>
          <a:p>
            <a:pPr defTabSz="966612">
              <a:defRPr/>
            </a:pPr>
            <a:r>
              <a:rPr lang="en-SG" sz="1600" b="0" dirty="0"/>
              <a:t>In general it is noted that for a given feedback bit size, our scheme provides twice the number of bits (2*</a:t>
            </a:r>
            <a:r>
              <a:rPr lang="en-SG" sz="1600" b="0" i="1" dirty="0"/>
              <a:t>Nb</a:t>
            </a:r>
            <a:r>
              <a:rPr lang="en-SG" sz="1600" b="0" dirty="0"/>
              <a:t>) per entry compared to 802.11n scheme (</a:t>
            </a:r>
            <a:r>
              <a:rPr lang="en-SG" sz="1600" b="0" i="1" dirty="0"/>
              <a:t>Nb</a:t>
            </a:r>
            <a:r>
              <a:rPr lang="en-SG" sz="1600" b="0" dirty="0"/>
              <a:t>). E.g. for the same feedback bit size of </a:t>
            </a:r>
            <a:r>
              <a:rPr lang="en-CA" altLang="zh-CN" sz="1600" dirty="0">
                <a:latin typeface="+mn-lt"/>
              </a:rPr>
              <a:t>4200, while 802.11n uses </a:t>
            </a:r>
            <a:r>
              <a:rPr lang="en-CA" altLang="zh-CN" sz="1600" i="1" dirty="0">
                <a:latin typeface="+mn-lt"/>
              </a:rPr>
              <a:t>Nb = 4</a:t>
            </a:r>
            <a:r>
              <a:rPr lang="en-CA" altLang="zh-CN" sz="1600" i="0" dirty="0">
                <a:latin typeface="+mn-lt"/>
              </a:rPr>
              <a:t> for the real and imaginary part of each entry of the CSI Matrices, our scheme can use </a:t>
            </a:r>
            <a:r>
              <a:rPr lang="en-CA" altLang="zh-CN" sz="1600" i="1" dirty="0">
                <a:latin typeface="+mn-lt"/>
              </a:rPr>
              <a:t>Nb</a:t>
            </a:r>
            <a:r>
              <a:rPr lang="en-CA" altLang="zh-CN" sz="1600" i="0" dirty="0">
                <a:latin typeface="+mn-lt"/>
              </a:rPr>
              <a:t> = 8 bits for each entry of the Amplitude Matrices, thereby providing 16 (= 2</a:t>
            </a:r>
            <a:r>
              <a:rPr lang="en-CA" altLang="zh-CN" sz="1600" i="0" baseline="30000" dirty="0">
                <a:latin typeface="+mn-lt"/>
              </a:rPr>
              <a:t>4</a:t>
            </a:r>
            <a:r>
              <a:rPr lang="en-CA" altLang="zh-CN" sz="1600" i="0" dirty="0">
                <a:latin typeface="+mn-lt"/>
              </a:rPr>
              <a:t>) times increase in resolution.</a:t>
            </a:r>
            <a:endParaRPr lang="zh-CN" altLang="en-US" sz="1600" i="0" dirty="0">
              <a:latin typeface="+mn-lt"/>
            </a:endParaRPr>
          </a:p>
        </p:txBody>
      </p:sp>
      <p:sp>
        <p:nvSpPr>
          <p:cNvPr id="11" name="Callout: Line 10">
            <a:extLst>
              <a:ext uri="{FF2B5EF4-FFF2-40B4-BE49-F238E27FC236}">
                <a16:creationId xmlns:a16="http://schemas.microsoft.com/office/drawing/2014/main" id="{91E6D853-56F0-404A-B6BA-32E048E0429C}"/>
              </a:ext>
            </a:extLst>
          </p:cNvPr>
          <p:cNvSpPr/>
          <p:nvPr/>
        </p:nvSpPr>
        <p:spPr>
          <a:xfrm>
            <a:off x="10315367" y="2438401"/>
            <a:ext cx="1642153" cy="1670720"/>
          </a:xfrm>
          <a:prstGeom prst="borderCallout1">
            <a:avLst>
              <a:gd name="adj1" fmla="val 47744"/>
              <a:gd name="adj2" fmla="val -3388"/>
              <a:gd name="adj3" fmla="val -2498"/>
              <a:gd name="adj4" fmla="val -111564"/>
            </a:avLst>
          </a:prstGeom>
          <a:solidFill>
            <a:srgbClr val="FFFFFF"/>
          </a:solidFill>
          <a:ln w="25400" cap="flat" cmpd="sng" algn="ctr">
            <a:solidFill>
              <a:srgbClr val="FF0000"/>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Times New Roman"/>
                <a:cs typeface="+mn-cs"/>
              </a:rPr>
              <a:t>Our curve is closer to the Original curve compared to 802.11n scheme</a:t>
            </a:r>
          </a:p>
        </p:txBody>
      </p:sp>
    </p:spTree>
    <p:extLst>
      <p:ext uri="{BB962C8B-B14F-4D97-AF65-F5344CB8AC3E}">
        <p14:creationId xmlns:p14="http://schemas.microsoft.com/office/powerpoint/2010/main" val="14778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B3475E1-A6E4-4FE0-88F4-5969FE40A695}"/>
              </a:ext>
            </a:extLst>
          </p:cNvPr>
          <p:cNvPicPr>
            <a:picLocks noChangeAspect="1"/>
          </p:cNvPicPr>
          <p:nvPr/>
        </p:nvPicPr>
        <p:blipFill>
          <a:blip r:embed="rId3"/>
          <a:stretch>
            <a:fillRect/>
          </a:stretch>
        </p:blipFill>
        <p:spPr>
          <a:xfrm>
            <a:off x="415081" y="1524000"/>
            <a:ext cx="9948119" cy="4905688"/>
          </a:xfrm>
          <a:prstGeom prst="rect">
            <a:avLst/>
          </a:prstGeom>
        </p:spPr>
      </p:pic>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11</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CSI_Amplitude</a:t>
            </a:r>
            <a:endParaRPr lang="en-US" sz="3600" kern="0" dirty="0"/>
          </a:p>
          <a:p>
            <a:endParaRPr lang="en-US" sz="3600" kern="0" dirty="0"/>
          </a:p>
          <a:p>
            <a:endParaRPr lang="en-US" sz="3600" kern="0" dirty="0"/>
          </a:p>
        </p:txBody>
      </p:sp>
      <p:sp>
        <p:nvSpPr>
          <p:cNvPr id="6" name="TextBox 5">
            <a:extLst>
              <a:ext uri="{FF2B5EF4-FFF2-40B4-BE49-F238E27FC236}">
                <a16:creationId xmlns:a16="http://schemas.microsoft.com/office/drawing/2014/main" id="{E573E4B3-69C0-4273-8F94-70148D0DF8C9}"/>
              </a:ext>
            </a:extLst>
          </p:cNvPr>
          <p:cNvSpPr txBox="1"/>
          <p:nvPr/>
        </p:nvSpPr>
        <p:spPr>
          <a:xfrm>
            <a:off x="76200" y="1219200"/>
            <a:ext cx="12039600" cy="400110"/>
          </a:xfrm>
          <a:prstGeom prst="rect">
            <a:avLst/>
          </a:prstGeom>
          <a:noFill/>
        </p:spPr>
        <p:txBody>
          <a:bodyPr wrap="square" rtlCol="0">
            <a:spAutoFit/>
          </a:bodyPr>
          <a:lstStyle/>
          <a:p>
            <a:r>
              <a:rPr lang="en-US" sz="2000" dirty="0">
                <a:solidFill>
                  <a:schemeClr val="tx1"/>
                </a:solidFill>
                <a:latin typeface="+mn-lt"/>
                <a:cs typeface="Arial" panose="020B0604020202020204" pitchFamily="34" charset="0"/>
              </a:rPr>
              <a:t>We note that if we increase the feedback bit size to 4200 for our scheme as well, we can use </a:t>
            </a:r>
            <a:r>
              <a:rPr lang="en-US" sz="2000" b="1" i="1" dirty="0">
                <a:solidFill>
                  <a:schemeClr val="tx1"/>
                </a:solidFill>
                <a:latin typeface="+mn-lt"/>
                <a:cs typeface="Arial" panose="020B0604020202020204" pitchFamily="34" charset="0"/>
              </a:rPr>
              <a:t>Nb</a:t>
            </a:r>
            <a:r>
              <a:rPr lang="en-US" sz="2000" b="1" dirty="0">
                <a:solidFill>
                  <a:schemeClr val="tx1"/>
                </a:solidFill>
                <a:latin typeface="+mn-lt"/>
                <a:cs typeface="Arial" panose="020B0604020202020204" pitchFamily="34" charset="0"/>
              </a:rPr>
              <a:t> = 8 </a:t>
            </a:r>
            <a:r>
              <a:rPr lang="en-US" sz="2000" dirty="0">
                <a:solidFill>
                  <a:schemeClr val="tx1"/>
                </a:solidFill>
                <a:latin typeface="+mn-lt"/>
                <a:cs typeface="Arial" panose="020B0604020202020204" pitchFamily="34" charset="0"/>
              </a:rPr>
              <a:t>for each entry.</a:t>
            </a:r>
          </a:p>
        </p:txBody>
      </p:sp>
      <p:sp>
        <p:nvSpPr>
          <p:cNvPr id="12" name="Callout: Line 11">
            <a:extLst>
              <a:ext uri="{FF2B5EF4-FFF2-40B4-BE49-F238E27FC236}">
                <a16:creationId xmlns:a16="http://schemas.microsoft.com/office/drawing/2014/main" id="{ACEF58A7-9133-46CC-AB4C-51C8C12584C5}"/>
              </a:ext>
            </a:extLst>
          </p:cNvPr>
          <p:cNvSpPr/>
          <p:nvPr/>
        </p:nvSpPr>
        <p:spPr>
          <a:xfrm>
            <a:off x="9939892" y="2832309"/>
            <a:ext cx="2099708" cy="977691"/>
          </a:xfrm>
          <a:prstGeom prst="borderCallout1">
            <a:avLst>
              <a:gd name="adj1" fmla="val 47744"/>
              <a:gd name="adj2" fmla="val -3388"/>
              <a:gd name="adj3" fmla="val -37345"/>
              <a:gd name="adj4" fmla="val -59169"/>
            </a:avLst>
          </a:prstGeom>
          <a:solidFill>
            <a:srgbClr val="FFFFFF"/>
          </a:solidFill>
          <a:ln w="25400" cap="flat" cmpd="sng" algn="ctr">
            <a:solidFill>
              <a:srgbClr val="FF0000"/>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Times New Roman"/>
                <a:cs typeface="+mn-cs"/>
              </a:rPr>
              <a:t>Our curve is almost identical to the Original curve</a:t>
            </a:r>
          </a:p>
        </p:txBody>
      </p:sp>
    </p:spTree>
    <p:extLst>
      <p:ext uri="{BB962C8B-B14F-4D97-AF65-F5344CB8AC3E}">
        <p14:creationId xmlns:p14="http://schemas.microsoft.com/office/powerpoint/2010/main" val="1351740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12</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CSI_Phase</a:t>
            </a:r>
            <a:endParaRPr lang="en-US" sz="3600" kern="0" dirty="0"/>
          </a:p>
          <a:p>
            <a:endParaRPr lang="en-US" sz="3600" kern="0" dirty="0"/>
          </a:p>
          <a:p>
            <a:endParaRPr lang="en-US" sz="3600" kern="0" dirty="0"/>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6DCA4CE6-74D5-42FC-841B-E55E204AF804}"/>
                  </a:ext>
                </a:extLst>
              </p:cNvPr>
              <p:cNvSpPr txBox="1"/>
              <p:nvPr/>
            </p:nvSpPr>
            <p:spPr>
              <a:xfrm>
                <a:off x="16565" y="1066800"/>
                <a:ext cx="11881320" cy="3097707"/>
              </a:xfrm>
              <a:prstGeom prst="rect">
                <a:avLst/>
              </a:prstGeom>
              <a:noFill/>
            </p:spPr>
            <p:txBody>
              <a:bodyPr wrap="square" rtlCol="0">
                <a:spAutoFit/>
              </a:bodyPr>
              <a:lstStyle/>
              <a:p>
                <a:pPr fontAlgn="auto">
                  <a:spcBef>
                    <a:spcPts val="0"/>
                  </a:spcBef>
                  <a:spcAft>
                    <a:spcPts val="0"/>
                  </a:spcAft>
                </a:pPr>
                <a:r>
                  <a:rPr lang="en-US" sz="2000" u="sng" dirty="0">
                    <a:solidFill>
                      <a:srgbClr val="000000"/>
                    </a:solidFill>
                    <a:latin typeface="Times New Roman"/>
                  </a:rPr>
                  <a:t>Receiver operation for phase reporting:</a:t>
                </a:r>
                <a:endParaRPr lang="en-US" sz="2000" dirty="0">
                  <a:solidFill>
                    <a:srgbClr val="000000"/>
                  </a:solidFill>
                  <a:latin typeface="Times New Roman"/>
                </a:endParaRPr>
              </a:p>
              <a:p>
                <a:pPr marL="342900" indent="-342900" fontAlgn="auto">
                  <a:spcBef>
                    <a:spcPts val="0"/>
                  </a:spcBef>
                  <a:spcAft>
                    <a:spcPts val="0"/>
                  </a:spcAft>
                  <a:buFont typeface="Wingdings" panose="05000000000000000000" pitchFamily="2" charset="2"/>
                  <a:buChar char="q"/>
                </a:pPr>
                <a:r>
                  <a:rPr lang="en-US" sz="2000" dirty="0">
                    <a:solidFill>
                      <a:srgbClr val="000000"/>
                    </a:solidFill>
                    <a:latin typeface="Times New Roman"/>
                  </a:rPr>
                  <a:t>The phase value (in degrees) corresponding to the entry in the m</a:t>
                </a:r>
                <a:r>
                  <a:rPr lang="en-US" sz="2000" baseline="30000" dirty="0">
                    <a:solidFill>
                      <a:srgbClr val="000000"/>
                    </a:solidFill>
                    <a:latin typeface="Times New Roman"/>
                  </a:rPr>
                  <a:t>th</a:t>
                </a:r>
                <a:r>
                  <a:rPr lang="en-US" sz="2000" dirty="0">
                    <a:solidFill>
                      <a:srgbClr val="000000"/>
                    </a:solidFill>
                    <a:latin typeface="Times New Roman"/>
                  </a:rPr>
                  <a:t> row and l</a:t>
                </a:r>
                <a:r>
                  <a:rPr lang="en-US" sz="2000" baseline="30000" dirty="0">
                    <a:solidFill>
                      <a:srgbClr val="000000"/>
                    </a:solidFill>
                    <a:latin typeface="Times New Roman"/>
                  </a:rPr>
                  <a:t>th</a:t>
                </a:r>
                <a:r>
                  <a:rPr lang="en-US" sz="2000" dirty="0">
                    <a:solidFill>
                      <a:srgbClr val="000000"/>
                    </a:solidFill>
                    <a:latin typeface="Times New Roman"/>
                  </a:rPr>
                  <a:t> column of the CSI matrix for subcarrier </a:t>
                </a:r>
                <a:r>
                  <a:rPr lang="en-US" sz="2000" i="1" dirty="0">
                    <a:solidFill>
                      <a:srgbClr val="000000"/>
                    </a:solidFill>
                    <a:latin typeface="Times New Roman"/>
                  </a:rPr>
                  <a:t>k</a:t>
                </a:r>
                <a:r>
                  <a:rPr lang="en-US" sz="2000" dirty="0">
                    <a:solidFill>
                      <a:srgbClr val="000000"/>
                    </a:solidFill>
                    <a:latin typeface="Times New Roman"/>
                  </a:rPr>
                  <a:t> is computed as</a:t>
                </a:r>
                <a:r>
                  <a:rPr lang="en-US" sz="2000" baseline="30000" dirty="0">
                    <a:solidFill>
                      <a:srgbClr val="000000"/>
                    </a:solidFill>
                    <a:latin typeface="Times New Roman"/>
                  </a:rPr>
                  <a:t>1</a:t>
                </a:r>
                <a:r>
                  <a:rPr lang="en-US" sz="2000" dirty="0">
                    <a:solidFill>
                      <a:srgbClr val="000000"/>
                    </a:solidFill>
                    <a:latin typeface="Times New Roman"/>
                  </a:rPr>
                  <a:t>:</a:t>
                </a:r>
              </a:p>
              <a:p>
                <a:pPr algn="ctr" fontAlgn="auto">
                  <a:spcBef>
                    <a:spcPts val="0"/>
                  </a:spcBef>
                  <a:spcAft>
                    <a:spcPts val="0"/>
                  </a:spcAft>
                </a:pPr>
                <a14:m>
                  <m:oMath xmlns:m="http://schemas.openxmlformats.org/officeDocument/2006/math">
                    <m:r>
                      <a:rPr lang="en-US" altLang="zh-CN" sz="2000" b="1" i="1" smtClean="0">
                        <a:solidFill>
                          <a:srgbClr val="000000"/>
                        </a:solidFill>
                        <a:latin typeface="Cambria Math" panose="02040503050406030204" pitchFamily="18" charset="0"/>
                      </a:rPr>
                      <m:t>𝑷</m:t>
                    </m:r>
                    <m:d>
                      <m:dPr>
                        <m:ctrlPr>
                          <a:rPr lang="en-CA" altLang="zh-CN" sz="2000" b="1" i="1" baseline="-25000">
                            <a:solidFill>
                              <a:srgbClr val="000000"/>
                            </a:solidFill>
                            <a:latin typeface="Cambria Math" panose="02040503050406030204" pitchFamily="18" charset="0"/>
                          </a:rPr>
                        </m:ctrlPr>
                      </m:dPr>
                      <m:e>
                        <m:r>
                          <a:rPr lang="en-CA" altLang="zh-CN" sz="2000" b="1" i="1">
                            <a:solidFill>
                              <a:srgbClr val="000000"/>
                            </a:solidFill>
                            <a:latin typeface="Cambria Math" panose="02040503050406030204" pitchFamily="18" charset="0"/>
                          </a:rPr>
                          <m:t>𝒎</m:t>
                        </m:r>
                        <m:r>
                          <a:rPr lang="en-CA" altLang="zh-CN" sz="2000" b="1" i="1">
                            <a:solidFill>
                              <a:srgbClr val="000000"/>
                            </a:solidFill>
                            <a:latin typeface="Cambria Math" panose="02040503050406030204" pitchFamily="18" charset="0"/>
                          </a:rPr>
                          <m:t>,</m:t>
                        </m:r>
                        <m:r>
                          <a:rPr lang="en-CA" altLang="zh-CN" sz="2000" b="1" i="1">
                            <a:solidFill>
                              <a:srgbClr val="000000"/>
                            </a:solidFill>
                            <a:latin typeface="Cambria Math" panose="02040503050406030204" pitchFamily="18" charset="0"/>
                          </a:rPr>
                          <m:t>𝒍</m:t>
                        </m:r>
                      </m:e>
                    </m:d>
                    <m:d>
                      <m:dPr>
                        <m:ctrlPr>
                          <a:rPr lang="en-US" altLang="zh-CN" sz="2000" b="1" i="1">
                            <a:solidFill>
                              <a:srgbClr val="000000"/>
                            </a:solidFill>
                            <a:latin typeface="Cambria Math" panose="02040503050406030204" pitchFamily="18" charset="0"/>
                          </a:rPr>
                        </m:ctrlPr>
                      </m:dPr>
                      <m:e>
                        <m:r>
                          <a:rPr lang="en-CA" altLang="zh-CN" sz="2000" b="1" i="1">
                            <a:solidFill>
                              <a:srgbClr val="000000"/>
                            </a:solidFill>
                            <a:latin typeface="Cambria Math" panose="02040503050406030204" pitchFamily="18" charset="0"/>
                          </a:rPr>
                          <m:t>𝒌</m:t>
                        </m:r>
                      </m:e>
                    </m:d>
                  </m:oMath>
                </a14:m>
                <a:r>
                  <a:rPr lang="en-US" altLang="zh-CN" sz="2000" b="1" dirty="0">
                    <a:solidFill>
                      <a:srgbClr val="000000"/>
                    </a:solidFill>
                    <a:latin typeface="Times New Roman"/>
                  </a:rPr>
                  <a:t> = </a:t>
                </a:r>
                <a14:m>
                  <m:oMath xmlns:m="http://schemas.openxmlformats.org/officeDocument/2006/math">
                    <m:func>
                      <m:funcPr>
                        <m:ctrlPr>
                          <a:rPr lang="en-US" altLang="zh-CN" sz="2000" b="1" i="1" smtClean="0">
                            <a:solidFill>
                              <a:srgbClr val="000000"/>
                            </a:solidFill>
                            <a:latin typeface="Cambria Math" panose="02040503050406030204" pitchFamily="18" charset="0"/>
                          </a:rPr>
                        </m:ctrlPr>
                      </m:funcPr>
                      <m:fName>
                        <m:sSup>
                          <m:sSupPr>
                            <m:ctrlPr>
                              <a:rPr lang="en-US" altLang="zh-CN" sz="2000" b="1" i="1" smtClean="0">
                                <a:solidFill>
                                  <a:srgbClr val="000000"/>
                                </a:solidFill>
                                <a:latin typeface="Cambria Math" panose="02040503050406030204" pitchFamily="18" charset="0"/>
                              </a:rPr>
                            </m:ctrlPr>
                          </m:sSupPr>
                          <m:e>
                            <m:r>
                              <a:rPr lang="en-US" altLang="zh-CN" sz="2000" b="1" smtClean="0">
                                <a:solidFill>
                                  <a:srgbClr val="000000"/>
                                </a:solidFill>
                                <a:latin typeface="Cambria Math" panose="02040503050406030204" pitchFamily="18" charset="0"/>
                              </a:rPr>
                              <m:t>𝐭𝐚𝐧</m:t>
                            </m:r>
                          </m:e>
                          <m:sup>
                            <m:r>
                              <a:rPr lang="en-US" altLang="zh-CN" sz="2000" b="1" i="1" smtClean="0">
                                <a:solidFill>
                                  <a:srgbClr val="000000"/>
                                </a:solidFill>
                                <a:latin typeface="Cambria Math" panose="02040503050406030204" pitchFamily="18" charset="0"/>
                              </a:rPr>
                              <m:t>−</m:t>
                            </m:r>
                            <m:r>
                              <a:rPr lang="en-US" altLang="zh-CN" sz="2000" b="1" i="1" smtClean="0">
                                <a:solidFill>
                                  <a:srgbClr val="000000"/>
                                </a:solidFill>
                                <a:latin typeface="Cambria Math" panose="02040503050406030204" pitchFamily="18" charset="0"/>
                              </a:rPr>
                              <m:t>𝟏</m:t>
                            </m:r>
                          </m:sup>
                        </m:sSup>
                      </m:fName>
                      <m:e>
                        <m:d>
                          <m:dPr>
                            <m:ctrlPr>
                              <a:rPr lang="en-US" altLang="zh-CN" sz="2000" b="1" i="1" smtClean="0">
                                <a:solidFill>
                                  <a:srgbClr val="000000"/>
                                </a:solidFill>
                                <a:latin typeface="Cambria Math" panose="02040503050406030204" pitchFamily="18" charset="0"/>
                              </a:rPr>
                            </m:ctrlPr>
                          </m:dPr>
                          <m:e>
                            <m:f>
                              <m:fPr>
                                <m:ctrlPr>
                                  <a:rPr lang="en-US" altLang="zh-CN" sz="2000" b="1" i="1" smtClean="0">
                                    <a:solidFill>
                                      <a:srgbClr val="000000"/>
                                    </a:solidFill>
                                    <a:latin typeface="Cambria Math" panose="02040503050406030204" pitchFamily="18" charset="0"/>
                                  </a:rPr>
                                </m:ctrlPr>
                              </m:fPr>
                              <m:num>
                                <m:d>
                                  <m:dPr>
                                    <m:begChr m:val="|"/>
                                    <m:endChr m:val="|"/>
                                    <m:ctrlPr>
                                      <a:rPr lang="en-CA" altLang="zh-CN" sz="2000" b="1" i="1">
                                        <a:solidFill>
                                          <a:srgbClr val="000000"/>
                                        </a:solidFill>
                                        <a:latin typeface="Cambria Math" panose="02040503050406030204" pitchFamily="18" charset="0"/>
                                      </a:rPr>
                                    </m:ctrlPr>
                                  </m:dPr>
                                  <m:e>
                                    <m:r>
                                      <a:rPr lang="en-US" altLang="zh-CN" sz="2000" b="1">
                                        <a:solidFill>
                                          <a:srgbClr val="000000"/>
                                        </a:solidFill>
                                        <a:latin typeface="Cambria Math" panose="02040503050406030204" pitchFamily="18" charset="0"/>
                                      </a:rPr>
                                      <m:t>𝐈𝐦</m:t>
                                    </m:r>
                                    <m:d>
                                      <m:dPr>
                                        <m:ctrlPr>
                                          <a:rPr lang="en-US" altLang="zh-CN" sz="2000" b="1" i="1">
                                            <a:solidFill>
                                              <a:srgbClr val="000000"/>
                                            </a:solidFill>
                                            <a:latin typeface="Cambria Math" panose="02040503050406030204" pitchFamily="18" charset="0"/>
                                          </a:rPr>
                                        </m:ctrlPr>
                                      </m:dPr>
                                      <m:e>
                                        <m:r>
                                          <a:rPr lang="en-US" altLang="zh-CN" sz="2000" b="1" i="1">
                                            <a:solidFill>
                                              <a:srgbClr val="000000"/>
                                            </a:solidFill>
                                            <a:latin typeface="Cambria Math" panose="02040503050406030204" pitchFamily="18" charset="0"/>
                                          </a:rPr>
                                          <m:t>𝑯</m:t>
                                        </m:r>
                                        <m:r>
                                          <a:rPr lang="en-CA" altLang="zh-CN" sz="2000" b="1" i="1" baseline="-25000">
                                            <a:solidFill>
                                              <a:srgbClr val="000000"/>
                                            </a:solidFill>
                                            <a:latin typeface="Cambria Math" panose="02040503050406030204" pitchFamily="18" charset="0"/>
                                          </a:rPr>
                                          <m:t>𝒆𝒇𝒇</m:t>
                                        </m:r>
                                        <m:d>
                                          <m:dPr>
                                            <m:ctrlPr>
                                              <a:rPr lang="en-CA" altLang="zh-CN" sz="2000" b="1" i="1" baseline="-25000">
                                                <a:solidFill>
                                                  <a:srgbClr val="000000"/>
                                                </a:solidFill>
                                                <a:latin typeface="Cambria Math" panose="02040503050406030204" pitchFamily="18" charset="0"/>
                                              </a:rPr>
                                            </m:ctrlPr>
                                          </m:dPr>
                                          <m:e>
                                            <m:r>
                                              <a:rPr lang="en-CA" altLang="zh-CN" sz="2000" b="1" i="1">
                                                <a:solidFill>
                                                  <a:srgbClr val="000000"/>
                                                </a:solidFill>
                                                <a:latin typeface="Cambria Math" panose="02040503050406030204" pitchFamily="18" charset="0"/>
                                              </a:rPr>
                                              <m:t>𝒎</m:t>
                                            </m:r>
                                            <m:r>
                                              <a:rPr lang="en-CA" altLang="zh-CN" sz="2000" b="1" i="1">
                                                <a:solidFill>
                                                  <a:srgbClr val="000000"/>
                                                </a:solidFill>
                                                <a:latin typeface="Cambria Math" panose="02040503050406030204" pitchFamily="18" charset="0"/>
                                              </a:rPr>
                                              <m:t>,</m:t>
                                            </m:r>
                                            <m:r>
                                              <a:rPr lang="en-CA" altLang="zh-CN" sz="2000" b="1" i="1">
                                                <a:solidFill>
                                                  <a:srgbClr val="000000"/>
                                                </a:solidFill>
                                                <a:latin typeface="Cambria Math" panose="02040503050406030204" pitchFamily="18" charset="0"/>
                                              </a:rPr>
                                              <m:t>𝒍</m:t>
                                            </m:r>
                                          </m:e>
                                        </m:d>
                                        <m:d>
                                          <m:dPr>
                                            <m:ctrlPr>
                                              <a:rPr lang="en-US" altLang="zh-CN" sz="2000" b="1" i="1">
                                                <a:solidFill>
                                                  <a:srgbClr val="000000"/>
                                                </a:solidFill>
                                                <a:latin typeface="Cambria Math" panose="02040503050406030204" pitchFamily="18" charset="0"/>
                                              </a:rPr>
                                            </m:ctrlPr>
                                          </m:dPr>
                                          <m:e>
                                            <m:r>
                                              <a:rPr lang="en-CA" altLang="zh-CN" sz="2000" b="1" i="1">
                                                <a:solidFill>
                                                  <a:srgbClr val="000000"/>
                                                </a:solidFill>
                                                <a:latin typeface="Cambria Math" panose="02040503050406030204" pitchFamily="18" charset="0"/>
                                              </a:rPr>
                                              <m:t>𝒌</m:t>
                                            </m:r>
                                          </m:e>
                                        </m:d>
                                      </m:e>
                                    </m:d>
                                  </m:e>
                                </m:d>
                              </m:num>
                              <m:den>
                                <m:d>
                                  <m:dPr>
                                    <m:begChr m:val="|"/>
                                    <m:endChr m:val="|"/>
                                    <m:ctrlPr>
                                      <a:rPr lang="en-CA" altLang="zh-CN" sz="2000" b="1" i="1">
                                        <a:solidFill>
                                          <a:srgbClr val="000000"/>
                                        </a:solidFill>
                                        <a:latin typeface="Cambria Math" panose="02040503050406030204" pitchFamily="18" charset="0"/>
                                      </a:rPr>
                                    </m:ctrlPr>
                                  </m:dPr>
                                  <m:e>
                                    <m:r>
                                      <a:rPr lang="en-US" altLang="zh-CN" sz="2000" b="1" smtClean="0">
                                        <a:solidFill>
                                          <a:srgbClr val="000000"/>
                                        </a:solidFill>
                                        <a:latin typeface="Cambria Math" panose="02040503050406030204" pitchFamily="18" charset="0"/>
                                      </a:rPr>
                                      <m:t>𝐑𝐞</m:t>
                                    </m:r>
                                    <m:d>
                                      <m:dPr>
                                        <m:ctrlPr>
                                          <a:rPr lang="en-US" altLang="zh-CN" sz="2000" b="1" i="1">
                                            <a:solidFill>
                                              <a:srgbClr val="000000"/>
                                            </a:solidFill>
                                            <a:latin typeface="Cambria Math" panose="02040503050406030204" pitchFamily="18" charset="0"/>
                                          </a:rPr>
                                        </m:ctrlPr>
                                      </m:dPr>
                                      <m:e>
                                        <m:r>
                                          <a:rPr lang="en-US" altLang="zh-CN" sz="2000" b="1" i="1">
                                            <a:solidFill>
                                              <a:srgbClr val="000000"/>
                                            </a:solidFill>
                                            <a:latin typeface="Cambria Math" panose="02040503050406030204" pitchFamily="18" charset="0"/>
                                          </a:rPr>
                                          <m:t>𝑯</m:t>
                                        </m:r>
                                        <m:r>
                                          <a:rPr lang="en-CA" altLang="zh-CN" sz="2000" b="1" i="1" baseline="-25000">
                                            <a:solidFill>
                                              <a:srgbClr val="000000"/>
                                            </a:solidFill>
                                            <a:latin typeface="Cambria Math" panose="02040503050406030204" pitchFamily="18" charset="0"/>
                                          </a:rPr>
                                          <m:t>𝒆𝒇𝒇</m:t>
                                        </m:r>
                                        <m:d>
                                          <m:dPr>
                                            <m:ctrlPr>
                                              <a:rPr lang="en-CA" altLang="zh-CN" sz="2000" b="1" i="1" baseline="-25000">
                                                <a:solidFill>
                                                  <a:srgbClr val="000000"/>
                                                </a:solidFill>
                                                <a:latin typeface="Cambria Math" panose="02040503050406030204" pitchFamily="18" charset="0"/>
                                              </a:rPr>
                                            </m:ctrlPr>
                                          </m:dPr>
                                          <m:e>
                                            <m:r>
                                              <a:rPr lang="en-CA" altLang="zh-CN" sz="2000" b="1" i="1">
                                                <a:solidFill>
                                                  <a:srgbClr val="000000"/>
                                                </a:solidFill>
                                                <a:latin typeface="Cambria Math" panose="02040503050406030204" pitchFamily="18" charset="0"/>
                                              </a:rPr>
                                              <m:t>𝒎</m:t>
                                            </m:r>
                                            <m:r>
                                              <a:rPr lang="en-CA" altLang="zh-CN" sz="2000" b="1" i="1">
                                                <a:solidFill>
                                                  <a:srgbClr val="000000"/>
                                                </a:solidFill>
                                                <a:latin typeface="Cambria Math" panose="02040503050406030204" pitchFamily="18" charset="0"/>
                                              </a:rPr>
                                              <m:t>,</m:t>
                                            </m:r>
                                            <m:r>
                                              <a:rPr lang="en-CA" altLang="zh-CN" sz="2000" b="1" i="1">
                                                <a:solidFill>
                                                  <a:srgbClr val="000000"/>
                                                </a:solidFill>
                                                <a:latin typeface="Cambria Math" panose="02040503050406030204" pitchFamily="18" charset="0"/>
                                              </a:rPr>
                                              <m:t>𝒍</m:t>
                                            </m:r>
                                          </m:e>
                                        </m:d>
                                        <m:d>
                                          <m:dPr>
                                            <m:ctrlPr>
                                              <a:rPr lang="en-US" altLang="zh-CN" sz="2000" b="1" i="1">
                                                <a:solidFill>
                                                  <a:srgbClr val="000000"/>
                                                </a:solidFill>
                                                <a:latin typeface="Cambria Math" panose="02040503050406030204" pitchFamily="18" charset="0"/>
                                              </a:rPr>
                                            </m:ctrlPr>
                                          </m:dPr>
                                          <m:e>
                                            <m:r>
                                              <a:rPr lang="en-CA" altLang="zh-CN" sz="2000" b="1" i="1">
                                                <a:solidFill>
                                                  <a:srgbClr val="000000"/>
                                                </a:solidFill>
                                                <a:latin typeface="Cambria Math" panose="02040503050406030204" pitchFamily="18" charset="0"/>
                                              </a:rPr>
                                              <m:t>𝒌</m:t>
                                            </m:r>
                                          </m:e>
                                        </m:d>
                                      </m:e>
                                    </m:d>
                                  </m:e>
                                </m:d>
                              </m:den>
                            </m:f>
                          </m:e>
                        </m:d>
                      </m:e>
                    </m:func>
                  </m:oMath>
                </a14:m>
                <a:r>
                  <a:rPr lang="en-US" sz="2000" b="1" dirty="0">
                    <a:solidFill>
                      <a:srgbClr val="000000"/>
                    </a:solidFill>
                    <a:latin typeface="Times New Roman"/>
                  </a:rPr>
                  <a:t>	(2)</a:t>
                </a:r>
              </a:p>
              <a:p>
                <a:pPr marL="342900" indent="-342900" fontAlgn="auto">
                  <a:spcBef>
                    <a:spcPts val="0"/>
                  </a:spcBef>
                  <a:spcAft>
                    <a:spcPts val="0"/>
                  </a:spcAft>
                  <a:buFont typeface="Wingdings" panose="05000000000000000000" pitchFamily="2" charset="2"/>
                  <a:buChar char="q"/>
                </a:pPr>
                <a:r>
                  <a:rPr lang="en-US" sz="2000" dirty="0">
                    <a:solidFill>
                      <a:srgbClr val="000000"/>
                    </a:solidFill>
                    <a:latin typeface="Times New Roman"/>
                  </a:rPr>
                  <a:t>The phase value are adjusted as</a:t>
                </a:r>
                <a:r>
                  <a:rPr lang="en-US" sz="2000" baseline="30000" dirty="0">
                    <a:solidFill>
                      <a:srgbClr val="000000"/>
                    </a:solidFill>
                    <a:latin typeface="Times New Roman"/>
                  </a:rPr>
                  <a:t>2</a:t>
                </a:r>
                <a:r>
                  <a:rPr lang="en-US" sz="2000" dirty="0">
                    <a:solidFill>
                      <a:srgbClr val="000000"/>
                    </a:solidFill>
                    <a:latin typeface="Times New Roman"/>
                  </a:rPr>
                  <a:t>:</a:t>
                </a:r>
              </a:p>
              <a:p>
                <a:pPr marL="914400" lvl="1" indent="-457200" fontAlgn="auto">
                  <a:spcBef>
                    <a:spcPts val="0"/>
                  </a:spcBef>
                  <a:spcAft>
                    <a:spcPts val="0"/>
                  </a:spcAft>
                  <a:buFont typeface="+mj-lt"/>
                  <a:buAutoNum type="alphaLcParenR"/>
                </a:pPr>
                <a:r>
                  <a:rPr lang="en-US" sz="1600" dirty="0">
                    <a:solidFill>
                      <a:srgbClr val="000000"/>
                    </a:solidFill>
                    <a:latin typeface="Times New Roman"/>
                  </a:rPr>
                  <a:t>If –ve </a:t>
                </a:r>
                <a14:m>
                  <m:oMath xmlns:m="http://schemas.openxmlformats.org/officeDocument/2006/math">
                    <m:r>
                      <m:rPr>
                        <m:sty m:val="p"/>
                      </m:rPr>
                      <a:rPr lang="en-US" altLang="zh-CN" sz="1600" i="1">
                        <a:solidFill>
                          <a:srgbClr val="000000"/>
                        </a:solidFill>
                        <a:latin typeface="Cambria Math" panose="02040503050406030204" pitchFamily="18" charset="0"/>
                      </a:rPr>
                      <m:t>Re</m:t>
                    </m:r>
                    <m:d>
                      <m:dPr>
                        <m:ctrlPr>
                          <a:rPr lang="en-US" altLang="zh-CN" sz="1600" i="1">
                            <a:solidFill>
                              <a:srgbClr val="000000"/>
                            </a:solidFill>
                            <a:latin typeface="Cambria Math" panose="02040503050406030204" pitchFamily="18" charset="0"/>
                          </a:rPr>
                        </m:ctrlPr>
                      </m:dPr>
                      <m:e>
                        <m:r>
                          <a:rPr lang="en-US" altLang="zh-CN" sz="1600" i="1">
                            <a:solidFill>
                              <a:srgbClr val="000000"/>
                            </a:solidFill>
                            <a:latin typeface="Cambria Math" panose="02040503050406030204" pitchFamily="18" charset="0"/>
                          </a:rPr>
                          <m:t>𝐻</m:t>
                        </m:r>
                        <m:r>
                          <a:rPr lang="en-CA" altLang="zh-CN" sz="1600" i="1" baseline="-25000">
                            <a:solidFill>
                              <a:srgbClr val="000000"/>
                            </a:solidFill>
                            <a:latin typeface="Cambria Math" panose="02040503050406030204" pitchFamily="18" charset="0"/>
                          </a:rPr>
                          <m:t>𝑒𝑓𝑓</m:t>
                        </m:r>
                        <m:d>
                          <m:dPr>
                            <m:ctrlPr>
                              <a:rPr lang="en-CA" altLang="zh-CN" sz="1600" i="1" baseline="-25000">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𝑚</m:t>
                            </m:r>
                            <m:r>
                              <a:rPr lang="en-CA" altLang="zh-CN" sz="1600" i="1">
                                <a:solidFill>
                                  <a:srgbClr val="000000"/>
                                </a:solidFill>
                                <a:latin typeface="Cambria Math" panose="02040503050406030204" pitchFamily="18" charset="0"/>
                              </a:rPr>
                              <m:t>,</m:t>
                            </m:r>
                            <m:r>
                              <a:rPr lang="en-CA" altLang="zh-CN" sz="1600" i="1">
                                <a:solidFill>
                                  <a:srgbClr val="000000"/>
                                </a:solidFill>
                                <a:latin typeface="Cambria Math" panose="02040503050406030204" pitchFamily="18" charset="0"/>
                              </a:rPr>
                              <m:t>𝑙</m:t>
                            </m:r>
                          </m:e>
                        </m:d>
                        <m:d>
                          <m:dPr>
                            <m:ctrlPr>
                              <a:rPr lang="en-US" altLang="zh-CN" sz="1600" i="1">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𝑘</m:t>
                            </m:r>
                          </m:e>
                        </m:d>
                      </m:e>
                    </m:d>
                  </m:oMath>
                </a14:m>
                <a:r>
                  <a:rPr lang="en-SG" sz="1600" dirty="0">
                    <a:solidFill>
                      <a:srgbClr val="000000"/>
                    </a:solidFill>
                    <a:latin typeface="Times New Roman"/>
                  </a:rPr>
                  <a:t> and +ve </a:t>
                </a:r>
                <a14:m>
                  <m:oMath xmlns:m="http://schemas.openxmlformats.org/officeDocument/2006/math">
                    <m:r>
                      <m:rPr>
                        <m:sty m:val="p"/>
                      </m:rPr>
                      <a:rPr lang="en-US" altLang="zh-CN" sz="1600">
                        <a:solidFill>
                          <a:srgbClr val="000000"/>
                        </a:solidFill>
                        <a:latin typeface="Cambria Math" panose="02040503050406030204" pitchFamily="18" charset="0"/>
                      </a:rPr>
                      <m:t>Im</m:t>
                    </m:r>
                    <m:d>
                      <m:dPr>
                        <m:ctrlPr>
                          <a:rPr lang="en-US" altLang="zh-CN" sz="1600" i="1">
                            <a:solidFill>
                              <a:srgbClr val="000000"/>
                            </a:solidFill>
                            <a:latin typeface="Cambria Math" panose="02040503050406030204" pitchFamily="18" charset="0"/>
                          </a:rPr>
                        </m:ctrlPr>
                      </m:dPr>
                      <m:e>
                        <m:r>
                          <a:rPr lang="en-US" altLang="zh-CN" sz="1600" i="1">
                            <a:solidFill>
                              <a:srgbClr val="000000"/>
                            </a:solidFill>
                            <a:latin typeface="Cambria Math" panose="02040503050406030204" pitchFamily="18" charset="0"/>
                          </a:rPr>
                          <m:t>𝐻</m:t>
                        </m:r>
                        <m:r>
                          <a:rPr lang="en-CA" altLang="zh-CN" sz="1600" i="1" baseline="-25000">
                            <a:solidFill>
                              <a:srgbClr val="000000"/>
                            </a:solidFill>
                            <a:latin typeface="Cambria Math" panose="02040503050406030204" pitchFamily="18" charset="0"/>
                          </a:rPr>
                          <m:t>𝑒𝑓𝑓</m:t>
                        </m:r>
                        <m:d>
                          <m:dPr>
                            <m:ctrlPr>
                              <a:rPr lang="en-CA" altLang="zh-CN" sz="1600" i="1" baseline="-25000">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𝑚</m:t>
                            </m:r>
                            <m:r>
                              <a:rPr lang="en-CA" altLang="zh-CN" sz="1600" i="1">
                                <a:solidFill>
                                  <a:srgbClr val="000000"/>
                                </a:solidFill>
                                <a:latin typeface="Cambria Math" panose="02040503050406030204" pitchFamily="18" charset="0"/>
                              </a:rPr>
                              <m:t>,</m:t>
                            </m:r>
                            <m:r>
                              <a:rPr lang="en-CA" altLang="zh-CN" sz="1600" i="1">
                                <a:solidFill>
                                  <a:srgbClr val="000000"/>
                                </a:solidFill>
                                <a:latin typeface="Cambria Math" panose="02040503050406030204" pitchFamily="18" charset="0"/>
                              </a:rPr>
                              <m:t>𝑙</m:t>
                            </m:r>
                          </m:e>
                        </m:d>
                        <m:d>
                          <m:dPr>
                            <m:ctrlPr>
                              <a:rPr lang="en-US" altLang="zh-CN" sz="1600" i="1">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𝑘</m:t>
                            </m:r>
                          </m:e>
                        </m:d>
                      </m:e>
                    </m:d>
                  </m:oMath>
                </a14:m>
                <a:r>
                  <a:rPr lang="en-US" sz="1600" dirty="0">
                    <a:solidFill>
                      <a:srgbClr val="000000"/>
                    </a:solidFill>
                    <a:latin typeface="Times New Roman"/>
                  </a:rPr>
                  <a:t>, </a:t>
                </a:r>
                <a14:m>
                  <m:oMath xmlns:m="http://schemas.openxmlformats.org/officeDocument/2006/math">
                    <m:r>
                      <a:rPr lang="en-US" altLang="zh-CN" sz="1600" b="1" i="1">
                        <a:solidFill>
                          <a:srgbClr val="000000"/>
                        </a:solidFill>
                        <a:latin typeface="Cambria Math" panose="02040503050406030204" pitchFamily="18" charset="0"/>
                      </a:rPr>
                      <m:t>𝑷</m:t>
                    </m:r>
                    <m:d>
                      <m:dPr>
                        <m:ctrlPr>
                          <a:rPr lang="en-CA" altLang="zh-CN" sz="1600" i="1" baseline="-25000">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𝒎</m:t>
                        </m:r>
                        <m:r>
                          <a:rPr lang="en-CA" altLang="zh-CN" sz="1600" i="1">
                            <a:solidFill>
                              <a:srgbClr val="000000"/>
                            </a:solidFill>
                            <a:latin typeface="Cambria Math" panose="02040503050406030204" pitchFamily="18" charset="0"/>
                          </a:rPr>
                          <m:t>,</m:t>
                        </m:r>
                        <m:r>
                          <a:rPr lang="en-CA" altLang="zh-CN" sz="1600" i="1">
                            <a:solidFill>
                              <a:srgbClr val="000000"/>
                            </a:solidFill>
                            <a:latin typeface="Cambria Math" panose="02040503050406030204" pitchFamily="18" charset="0"/>
                          </a:rPr>
                          <m:t>𝒍</m:t>
                        </m:r>
                      </m:e>
                    </m:d>
                    <m:d>
                      <m:dPr>
                        <m:ctrlPr>
                          <a:rPr lang="en-US" altLang="zh-CN" sz="1600" i="1">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𝒌</m:t>
                        </m:r>
                      </m:e>
                    </m:d>
                  </m:oMath>
                </a14:m>
                <a:r>
                  <a:rPr lang="en-US" sz="1600" dirty="0">
                    <a:solidFill>
                      <a:srgbClr val="000000"/>
                    </a:solidFill>
                    <a:latin typeface="Times New Roman"/>
                  </a:rPr>
                  <a:t> = </a:t>
                </a:r>
                <a14:m>
                  <m:oMath xmlns:m="http://schemas.openxmlformats.org/officeDocument/2006/math">
                    <m:r>
                      <a:rPr lang="en-US" altLang="zh-CN" sz="1600" b="1" i="1">
                        <a:solidFill>
                          <a:srgbClr val="000000"/>
                        </a:solidFill>
                        <a:latin typeface="Cambria Math" panose="02040503050406030204" pitchFamily="18" charset="0"/>
                      </a:rPr>
                      <m:t>𝑷</m:t>
                    </m:r>
                    <m:d>
                      <m:dPr>
                        <m:ctrlPr>
                          <a:rPr lang="en-CA" altLang="zh-CN" sz="1600" i="1" baseline="-25000">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𝒎</m:t>
                        </m:r>
                        <m:r>
                          <a:rPr lang="en-CA" altLang="zh-CN" sz="1600" i="1">
                            <a:solidFill>
                              <a:srgbClr val="000000"/>
                            </a:solidFill>
                            <a:latin typeface="Cambria Math" panose="02040503050406030204" pitchFamily="18" charset="0"/>
                          </a:rPr>
                          <m:t>,</m:t>
                        </m:r>
                        <m:r>
                          <a:rPr lang="en-CA" altLang="zh-CN" sz="1600" i="1">
                            <a:solidFill>
                              <a:srgbClr val="000000"/>
                            </a:solidFill>
                            <a:latin typeface="Cambria Math" panose="02040503050406030204" pitchFamily="18" charset="0"/>
                          </a:rPr>
                          <m:t>𝒍</m:t>
                        </m:r>
                      </m:e>
                    </m:d>
                    <m:d>
                      <m:dPr>
                        <m:ctrlPr>
                          <a:rPr lang="en-US" altLang="zh-CN" sz="1600" i="1">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𝒌</m:t>
                        </m:r>
                      </m:e>
                    </m:d>
                    <m:r>
                      <a:rPr lang="en-CA" altLang="zh-CN" sz="1600" i="1">
                        <a:solidFill>
                          <a:srgbClr val="000000"/>
                        </a:solidFill>
                        <a:latin typeface="Cambria Math" panose="02040503050406030204" pitchFamily="18" charset="0"/>
                      </a:rPr>
                      <m:t> </m:t>
                    </m:r>
                  </m:oMath>
                </a14:m>
                <a:r>
                  <a:rPr lang="en-US" sz="1600" dirty="0">
                    <a:solidFill>
                      <a:srgbClr val="000000"/>
                    </a:solidFill>
                    <a:latin typeface="Times New Roman"/>
                  </a:rPr>
                  <a:t>+ 90; else</a:t>
                </a:r>
              </a:p>
              <a:p>
                <a:pPr marL="914400" lvl="1" indent="-457200" fontAlgn="auto">
                  <a:spcBef>
                    <a:spcPts val="0"/>
                  </a:spcBef>
                  <a:spcAft>
                    <a:spcPts val="0"/>
                  </a:spcAft>
                  <a:buFont typeface="+mj-lt"/>
                  <a:buAutoNum type="alphaLcParenR"/>
                </a:pPr>
                <a:r>
                  <a:rPr lang="en-US" sz="1600" dirty="0">
                    <a:solidFill>
                      <a:srgbClr val="000000"/>
                    </a:solidFill>
                    <a:latin typeface="Times New Roman"/>
                  </a:rPr>
                  <a:t>If –ve </a:t>
                </a:r>
                <a14:m>
                  <m:oMath xmlns:m="http://schemas.openxmlformats.org/officeDocument/2006/math">
                    <m:r>
                      <m:rPr>
                        <m:sty m:val="p"/>
                      </m:rPr>
                      <a:rPr lang="en-US" altLang="zh-CN" sz="1600" i="1">
                        <a:solidFill>
                          <a:srgbClr val="000000"/>
                        </a:solidFill>
                        <a:latin typeface="Cambria Math" panose="02040503050406030204" pitchFamily="18" charset="0"/>
                      </a:rPr>
                      <m:t>Re</m:t>
                    </m:r>
                    <m:d>
                      <m:dPr>
                        <m:ctrlPr>
                          <a:rPr lang="en-US" altLang="zh-CN" sz="1600" i="1">
                            <a:solidFill>
                              <a:srgbClr val="000000"/>
                            </a:solidFill>
                            <a:latin typeface="Cambria Math" panose="02040503050406030204" pitchFamily="18" charset="0"/>
                          </a:rPr>
                        </m:ctrlPr>
                      </m:dPr>
                      <m:e>
                        <m:r>
                          <a:rPr lang="en-US" altLang="zh-CN" sz="1600" i="1">
                            <a:solidFill>
                              <a:srgbClr val="000000"/>
                            </a:solidFill>
                            <a:latin typeface="Cambria Math" panose="02040503050406030204" pitchFamily="18" charset="0"/>
                          </a:rPr>
                          <m:t>𝐻</m:t>
                        </m:r>
                        <m:r>
                          <a:rPr lang="en-CA" altLang="zh-CN" sz="1600" i="1" baseline="-25000">
                            <a:solidFill>
                              <a:srgbClr val="000000"/>
                            </a:solidFill>
                            <a:latin typeface="Cambria Math" panose="02040503050406030204" pitchFamily="18" charset="0"/>
                          </a:rPr>
                          <m:t>𝑒𝑓𝑓</m:t>
                        </m:r>
                        <m:d>
                          <m:dPr>
                            <m:ctrlPr>
                              <a:rPr lang="en-CA" altLang="zh-CN" sz="1600" i="1" baseline="-25000">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𝑚</m:t>
                            </m:r>
                            <m:r>
                              <a:rPr lang="en-CA" altLang="zh-CN" sz="1600" i="1">
                                <a:solidFill>
                                  <a:srgbClr val="000000"/>
                                </a:solidFill>
                                <a:latin typeface="Cambria Math" panose="02040503050406030204" pitchFamily="18" charset="0"/>
                              </a:rPr>
                              <m:t>,</m:t>
                            </m:r>
                            <m:r>
                              <a:rPr lang="en-CA" altLang="zh-CN" sz="1600" i="1">
                                <a:solidFill>
                                  <a:srgbClr val="000000"/>
                                </a:solidFill>
                                <a:latin typeface="Cambria Math" panose="02040503050406030204" pitchFamily="18" charset="0"/>
                              </a:rPr>
                              <m:t>𝑙</m:t>
                            </m:r>
                          </m:e>
                        </m:d>
                        <m:d>
                          <m:dPr>
                            <m:ctrlPr>
                              <a:rPr lang="en-US" altLang="zh-CN" sz="1600" i="1">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𝑘</m:t>
                            </m:r>
                          </m:e>
                        </m:d>
                      </m:e>
                    </m:d>
                  </m:oMath>
                </a14:m>
                <a:r>
                  <a:rPr lang="en-SG" sz="1600" dirty="0">
                    <a:solidFill>
                      <a:srgbClr val="000000"/>
                    </a:solidFill>
                    <a:latin typeface="Times New Roman"/>
                  </a:rPr>
                  <a:t>and -ve </a:t>
                </a:r>
                <a14:m>
                  <m:oMath xmlns:m="http://schemas.openxmlformats.org/officeDocument/2006/math">
                    <m:r>
                      <m:rPr>
                        <m:sty m:val="p"/>
                      </m:rPr>
                      <a:rPr lang="en-US" altLang="zh-CN" sz="1600">
                        <a:solidFill>
                          <a:srgbClr val="000000"/>
                        </a:solidFill>
                        <a:latin typeface="Cambria Math" panose="02040503050406030204" pitchFamily="18" charset="0"/>
                      </a:rPr>
                      <m:t>Im</m:t>
                    </m:r>
                    <m:d>
                      <m:dPr>
                        <m:ctrlPr>
                          <a:rPr lang="en-US" altLang="zh-CN" sz="1600" i="1">
                            <a:solidFill>
                              <a:srgbClr val="000000"/>
                            </a:solidFill>
                            <a:latin typeface="Cambria Math" panose="02040503050406030204" pitchFamily="18" charset="0"/>
                          </a:rPr>
                        </m:ctrlPr>
                      </m:dPr>
                      <m:e>
                        <m:r>
                          <a:rPr lang="en-US" altLang="zh-CN" sz="1600" i="1">
                            <a:solidFill>
                              <a:srgbClr val="000000"/>
                            </a:solidFill>
                            <a:latin typeface="Cambria Math" panose="02040503050406030204" pitchFamily="18" charset="0"/>
                          </a:rPr>
                          <m:t>𝐻</m:t>
                        </m:r>
                        <m:r>
                          <a:rPr lang="en-CA" altLang="zh-CN" sz="1600" i="1" baseline="-25000">
                            <a:solidFill>
                              <a:srgbClr val="000000"/>
                            </a:solidFill>
                            <a:latin typeface="Cambria Math" panose="02040503050406030204" pitchFamily="18" charset="0"/>
                          </a:rPr>
                          <m:t>𝑒𝑓𝑓</m:t>
                        </m:r>
                        <m:d>
                          <m:dPr>
                            <m:ctrlPr>
                              <a:rPr lang="en-CA" altLang="zh-CN" sz="1600" i="1" baseline="-25000">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𝑚</m:t>
                            </m:r>
                            <m:r>
                              <a:rPr lang="en-CA" altLang="zh-CN" sz="1600" i="1">
                                <a:solidFill>
                                  <a:srgbClr val="000000"/>
                                </a:solidFill>
                                <a:latin typeface="Cambria Math" panose="02040503050406030204" pitchFamily="18" charset="0"/>
                              </a:rPr>
                              <m:t>,</m:t>
                            </m:r>
                            <m:r>
                              <a:rPr lang="en-CA" altLang="zh-CN" sz="1600" i="1">
                                <a:solidFill>
                                  <a:srgbClr val="000000"/>
                                </a:solidFill>
                                <a:latin typeface="Cambria Math" panose="02040503050406030204" pitchFamily="18" charset="0"/>
                              </a:rPr>
                              <m:t>𝑙</m:t>
                            </m:r>
                          </m:e>
                        </m:d>
                        <m:d>
                          <m:dPr>
                            <m:ctrlPr>
                              <a:rPr lang="en-US" altLang="zh-CN" sz="1600" i="1">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𝑘</m:t>
                            </m:r>
                          </m:e>
                        </m:d>
                      </m:e>
                    </m:d>
                  </m:oMath>
                </a14:m>
                <a:r>
                  <a:rPr lang="en-US" sz="1600" dirty="0">
                    <a:solidFill>
                      <a:srgbClr val="000000"/>
                    </a:solidFill>
                    <a:latin typeface="Times New Roman"/>
                  </a:rPr>
                  <a:t>, </a:t>
                </a:r>
                <a14:m>
                  <m:oMath xmlns:m="http://schemas.openxmlformats.org/officeDocument/2006/math">
                    <m:r>
                      <a:rPr lang="en-US" altLang="zh-CN" sz="1600" b="1" i="1">
                        <a:solidFill>
                          <a:srgbClr val="000000"/>
                        </a:solidFill>
                        <a:latin typeface="Cambria Math" panose="02040503050406030204" pitchFamily="18" charset="0"/>
                      </a:rPr>
                      <m:t>𝑷</m:t>
                    </m:r>
                    <m:d>
                      <m:dPr>
                        <m:ctrlPr>
                          <a:rPr lang="en-CA" altLang="zh-CN" sz="1600" i="1" baseline="-25000">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𝒎</m:t>
                        </m:r>
                        <m:r>
                          <a:rPr lang="en-CA" altLang="zh-CN" sz="1600" i="1">
                            <a:solidFill>
                              <a:srgbClr val="000000"/>
                            </a:solidFill>
                            <a:latin typeface="Cambria Math" panose="02040503050406030204" pitchFamily="18" charset="0"/>
                          </a:rPr>
                          <m:t>,</m:t>
                        </m:r>
                        <m:r>
                          <a:rPr lang="en-CA" altLang="zh-CN" sz="1600" i="1">
                            <a:solidFill>
                              <a:srgbClr val="000000"/>
                            </a:solidFill>
                            <a:latin typeface="Cambria Math" panose="02040503050406030204" pitchFamily="18" charset="0"/>
                          </a:rPr>
                          <m:t>𝒍</m:t>
                        </m:r>
                      </m:e>
                    </m:d>
                    <m:d>
                      <m:dPr>
                        <m:ctrlPr>
                          <a:rPr lang="en-US" altLang="zh-CN" sz="1600" i="1">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𝒌</m:t>
                        </m:r>
                      </m:e>
                    </m:d>
                  </m:oMath>
                </a14:m>
                <a:r>
                  <a:rPr lang="en-US" sz="1600" dirty="0">
                    <a:solidFill>
                      <a:srgbClr val="000000"/>
                    </a:solidFill>
                    <a:latin typeface="Times New Roman"/>
                  </a:rPr>
                  <a:t> = </a:t>
                </a:r>
                <a14:m>
                  <m:oMath xmlns:m="http://schemas.openxmlformats.org/officeDocument/2006/math">
                    <m:r>
                      <a:rPr lang="en-US" altLang="zh-CN" sz="1600" b="1" i="1">
                        <a:solidFill>
                          <a:srgbClr val="000000"/>
                        </a:solidFill>
                        <a:latin typeface="Cambria Math" panose="02040503050406030204" pitchFamily="18" charset="0"/>
                      </a:rPr>
                      <m:t>𝑷</m:t>
                    </m:r>
                    <m:d>
                      <m:dPr>
                        <m:ctrlPr>
                          <a:rPr lang="en-CA" altLang="zh-CN" sz="1600" i="1" baseline="-25000">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𝒎</m:t>
                        </m:r>
                        <m:r>
                          <a:rPr lang="en-CA" altLang="zh-CN" sz="1600" i="1">
                            <a:solidFill>
                              <a:srgbClr val="000000"/>
                            </a:solidFill>
                            <a:latin typeface="Cambria Math" panose="02040503050406030204" pitchFamily="18" charset="0"/>
                          </a:rPr>
                          <m:t>,</m:t>
                        </m:r>
                        <m:r>
                          <a:rPr lang="en-CA" altLang="zh-CN" sz="1600" i="1">
                            <a:solidFill>
                              <a:srgbClr val="000000"/>
                            </a:solidFill>
                            <a:latin typeface="Cambria Math" panose="02040503050406030204" pitchFamily="18" charset="0"/>
                          </a:rPr>
                          <m:t>𝒍</m:t>
                        </m:r>
                      </m:e>
                    </m:d>
                    <m:d>
                      <m:dPr>
                        <m:ctrlPr>
                          <a:rPr lang="en-US" altLang="zh-CN" sz="1600" i="1">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𝒌</m:t>
                        </m:r>
                      </m:e>
                    </m:d>
                    <m:r>
                      <a:rPr lang="en-CA" altLang="zh-CN" sz="1600" i="1">
                        <a:solidFill>
                          <a:srgbClr val="000000"/>
                        </a:solidFill>
                        <a:latin typeface="Cambria Math" panose="02040503050406030204" pitchFamily="18" charset="0"/>
                      </a:rPr>
                      <m:t> </m:t>
                    </m:r>
                  </m:oMath>
                </a14:m>
                <a:r>
                  <a:rPr lang="en-US" sz="1600" dirty="0">
                    <a:solidFill>
                      <a:srgbClr val="000000"/>
                    </a:solidFill>
                    <a:latin typeface="Times New Roman"/>
                  </a:rPr>
                  <a:t>- 180; else</a:t>
                </a:r>
              </a:p>
              <a:p>
                <a:pPr marL="914400" lvl="1" indent="-457200" fontAlgn="auto">
                  <a:spcBef>
                    <a:spcPts val="0"/>
                  </a:spcBef>
                  <a:spcAft>
                    <a:spcPts val="0"/>
                  </a:spcAft>
                  <a:buFont typeface="+mj-lt"/>
                  <a:buAutoNum type="alphaLcParenR"/>
                </a:pPr>
                <a:r>
                  <a:rPr lang="en-US" sz="1600" dirty="0">
                    <a:solidFill>
                      <a:srgbClr val="000000"/>
                    </a:solidFill>
                    <a:latin typeface="Times New Roman"/>
                  </a:rPr>
                  <a:t>If +ve </a:t>
                </a:r>
                <a14:m>
                  <m:oMath xmlns:m="http://schemas.openxmlformats.org/officeDocument/2006/math">
                    <m:r>
                      <m:rPr>
                        <m:sty m:val="p"/>
                      </m:rPr>
                      <a:rPr lang="en-US" altLang="zh-CN" sz="1600" i="1">
                        <a:solidFill>
                          <a:srgbClr val="000000"/>
                        </a:solidFill>
                        <a:latin typeface="Cambria Math" panose="02040503050406030204" pitchFamily="18" charset="0"/>
                      </a:rPr>
                      <m:t>Re</m:t>
                    </m:r>
                    <m:d>
                      <m:dPr>
                        <m:ctrlPr>
                          <a:rPr lang="en-US" altLang="zh-CN" sz="1600" i="1">
                            <a:solidFill>
                              <a:srgbClr val="000000"/>
                            </a:solidFill>
                            <a:latin typeface="Cambria Math" panose="02040503050406030204" pitchFamily="18" charset="0"/>
                          </a:rPr>
                        </m:ctrlPr>
                      </m:dPr>
                      <m:e>
                        <m:r>
                          <a:rPr lang="en-US" altLang="zh-CN" sz="1600" i="1">
                            <a:solidFill>
                              <a:srgbClr val="000000"/>
                            </a:solidFill>
                            <a:latin typeface="Cambria Math" panose="02040503050406030204" pitchFamily="18" charset="0"/>
                          </a:rPr>
                          <m:t>𝐻</m:t>
                        </m:r>
                        <m:r>
                          <a:rPr lang="en-CA" altLang="zh-CN" sz="1600" i="1" baseline="-25000">
                            <a:solidFill>
                              <a:srgbClr val="000000"/>
                            </a:solidFill>
                            <a:latin typeface="Cambria Math" panose="02040503050406030204" pitchFamily="18" charset="0"/>
                          </a:rPr>
                          <m:t>𝑒𝑓𝑓</m:t>
                        </m:r>
                        <m:d>
                          <m:dPr>
                            <m:ctrlPr>
                              <a:rPr lang="en-CA" altLang="zh-CN" sz="1600" i="1" baseline="-25000">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𝑚</m:t>
                            </m:r>
                            <m:r>
                              <a:rPr lang="en-CA" altLang="zh-CN" sz="1600" i="1">
                                <a:solidFill>
                                  <a:srgbClr val="000000"/>
                                </a:solidFill>
                                <a:latin typeface="Cambria Math" panose="02040503050406030204" pitchFamily="18" charset="0"/>
                              </a:rPr>
                              <m:t>,</m:t>
                            </m:r>
                            <m:r>
                              <a:rPr lang="en-CA" altLang="zh-CN" sz="1600" i="1">
                                <a:solidFill>
                                  <a:srgbClr val="000000"/>
                                </a:solidFill>
                                <a:latin typeface="Cambria Math" panose="02040503050406030204" pitchFamily="18" charset="0"/>
                              </a:rPr>
                              <m:t>𝑙</m:t>
                            </m:r>
                          </m:e>
                        </m:d>
                        <m:d>
                          <m:dPr>
                            <m:ctrlPr>
                              <a:rPr lang="en-US" altLang="zh-CN" sz="1600" i="1">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𝑘</m:t>
                            </m:r>
                          </m:e>
                        </m:d>
                      </m:e>
                    </m:d>
                  </m:oMath>
                </a14:m>
                <a:r>
                  <a:rPr lang="en-SG" sz="1600" dirty="0">
                    <a:solidFill>
                      <a:srgbClr val="000000"/>
                    </a:solidFill>
                    <a:latin typeface="Times New Roman"/>
                  </a:rPr>
                  <a:t>and -ve </a:t>
                </a:r>
                <a14:m>
                  <m:oMath xmlns:m="http://schemas.openxmlformats.org/officeDocument/2006/math">
                    <m:r>
                      <m:rPr>
                        <m:sty m:val="p"/>
                      </m:rPr>
                      <a:rPr lang="en-US" altLang="zh-CN" sz="1600">
                        <a:solidFill>
                          <a:srgbClr val="000000"/>
                        </a:solidFill>
                        <a:latin typeface="Cambria Math" panose="02040503050406030204" pitchFamily="18" charset="0"/>
                      </a:rPr>
                      <m:t>Im</m:t>
                    </m:r>
                    <m:d>
                      <m:dPr>
                        <m:ctrlPr>
                          <a:rPr lang="en-US" altLang="zh-CN" sz="1600" i="1">
                            <a:solidFill>
                              <a:srgbClr val="000000"/>
                            </a:solidFill>
                            <a:latin typeface="Cambria Math" panose="02040503050406030204" pitchFamily="18" charset="0"/>
                          </a:rPr>
                        </m:ctrlPr>
                      </m:dPr>
                      <m:e>
                        <m:r>
                          <a:rPr lang="en-US" altLang="zh-CN" sz="1600" i="1">
                            <a:solidFill>
                              <a:srgbClr val="000000"/>
                            </a:solidFill>
                            <a:latin typeface="Cambria Math" panose="02040503050406030204" pitchFamily="18" charset="0"/>
                          </a:rPr>
                          <m:t>𝐻</m:t>
                        </m:r>
                        <m:r>
                          <a:rPr lang="en-CA" altLang="zh-CN" sz="1600" i="1" baseline="-25000">
                            <a:solidFill>
                              <a:srgbClr val="000000"/>
                            </a:solidFill>
                            <a:latin typeface="Cambria Math" panose="02040503050406030204" pitchFamily="18" charset="0"/>
                          </a:rPr>
                          <m:t>𝑒𝑓𝑓</m:t>
                        </m:r>
                        <m:d>
                          <m:dPr>
                            <m:ctrlPr>
                              <a:rPr lang="en-CA" altLang="zh-CN" sz="1600" i="1" baseline="-25000">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𝑚</m:t>
                            </m:r>
                            <m:r>
                              <a:rPr lang="en-CA" altLang="zh-CN" sz="1600" i="1">
                                <a:solidFill>
                                  <a:srgbClr val="000000"/>
                                </a:solidFill>
                                <a:latin typeface="Cambria Math" panose="02040503050406030204" pitchFamily="18" charset="0"/>
                              </a:rPr>
                              <m:t>,</m:t>
                            </m:r>
                            <m:r>
                              <a:rPr lang="en-CA" altLang="zh-CN" sz="1600" i="1">
                                <a:solidFill>
                                  <a:srgbClr val="000000"/>
                                </a:solidFill>
                                <a:latin typeface="Cambria Math" panose="02040503050406030204" pitchFamily="18" charset="0"/>
                              </a:rPr>
                              <m:t>𝑙</m:t>
                            </m:r>
                          </m:e>
                        </m:d>
                        <m:d>
                          <m:dPr>
                            <m:ctrlPr>
                              <a:rPr lang="en-US" altLang="zh-CN" sz="1600" i="1">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𝑘</m:t>
                            </m:r>
                          </m:e>
                        </m:d>
                      </m:e>
                    </m:d>
                  </m:oMath>
                </a14:m>
                <a:r>
                  <a:rPr lang="en-US" sz="1600" dirty="0">
                    <a:solidFill>
                      <a:srgbClr val="000000"/>
                    </a:solidFill>
                    <a:latin typeface="Times New Roman"/>
                  </a:rPr>
                  <a:t>, </a:t>
                </a:r>
                <a14:m>
                  <m:oMath xmlns:m="http://schemas.openxmlformats.org/officeDocument/2006/math">
                    <m:r>
                      <a:rPr lang="en-US" altLang="zh-CN" sz="1600" b="1" i="1">
                        <a:solidFill>
                          <a:srgbClr val="000000"/>
                        </a:solidFill>
                        <a:latin typeface="Cambria Math" panose="02040503050406030204" pitchFamily="18" charset="0"/>
                      </a:rPr>
                      <m:t>𝑷</m:t>
                    </m:r>
                    <m:d>
                      <m:dPr>
                        <m:ctrlPr>
                          <a:rPr lang="en-CA" altLang="zh-CN" sz="1600" i="1" baseline="-25000">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𝒎</m:t>
                        </m:r>
                        <m:r>
                          <a:rPr lang="en-CA" altLang="zh-CN" sz="1600" i="1">
                            <a:solidFill>
                              <a:srgbClr val="000000"/>
                            </a:solidFill>
                            <a:latin typeface="Cambria Math" panose="02040503050406030204" pitchFamily="18" charset="0"/>
                          </a:rPr>
                          <m:t>,</m:t>
                        </m:r>
                        <m:r>
                          <a:rPr lang="en-CA" altLang="zh-CN" sz="1600" i="1">
                            <a:solidFill>
                              <a:srgbClr val="000000"/>
                            </a:solidFill>
                            <a:latin typeface="Cambria Math" panose="02040503050406030204" pitchFamily="18" charset="0"/>
                          </a:rPr>
                          <m:t>𝒍</m:t>
                        </m:r>
                      </m:e>
                    </m:d>
                    <m:d>
                      <m:dPr>
                        <m:ctrlPr>
                          <a:rPr lang="en-US" altLang="zh-CN" sz="1600" i="1">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𝒌</m:t>
                        </m:r>
                      </m:e>
                    </m:d>
                  </m:oMath>
                </a14:m>
                <a:r>
                  <a:rPr lang="en-US" sz="1600" dirty="0">
                    <a:solidFill>
                      <a:srgbClr val="000000"/>
                    </a:solidFill>
                    <a:latin typeface="Times New Roman"/>
                  </a:rPr>
                  <a:t> = </a:t>
                </a:r>
                <a14:m>
                  <m:oMath xmlns:m="http://schemas.openxmlformats.org/officeDocument/2006/math">
                    <m:r>
                      <a:rPr lang="en-US" altLang="zh-CN" sz="1600" b="1" i="1">
                        <a:solidFill>
                          <a:srgbClr val="000000"/>
                        </a:solidFill>
                        <a:latin typeface="Cambria Math" panose="02040503050406030204" pitchFamily="18" charset="0"/>
                      </a:rPr>
                      <m:t>𝑷</m:t>
                    </m:r>
                    <m:d>
                      <m:dPr>
                        <m:ctrlPr>
                          <a:rPr lang="en-CA" altLang="zh-CN" sz="1600" i="1" baseline="-25000">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𝒎</m:t>
                        </m:r>
                        <m:r>
                          <a:rPr lang="en-CA" altLang="zh-CN" sz="1600" i="1">
                            <a:solidFill>
                              <a:srgbClr val="000000"/>
                            </a:solidFill>
                            <a:latin typeface="Cambria Math" panose="02040503050406030204" pitchFamily="18" charset="0"/>
                          </a:rPr>
                          <m:t>,</m:t>
                        </m:r>
                        <m:r>
                          <a:rPr lang="en-CA" altLang="zh-CN" sz="1600" i="1">
                            <a:solidFill>
                              <a:srgbClr val="000000"/>
                            </a:solidFill>
                            <a:latin typeface="Cambria Math" panose="02040503050406030204" pitchFamily="18" charset="0"/>
                          </a:rPr>
                          <m:t>𝒍</m:t>
                        </m:r>
                      </m:e>
                    </m:d>
                    <m:d>
                      <m:dPr>
                        <m:ctrlPr>
                          <a:rPr lang="en-US" altLang="zh-CN" sz="1600" i="1">
                            <a:solidFill>
                              <a:srgbClr val="000000"/>
                            </a:solidFill>
                            <a:latin typeface="Cambria Math" panose="02040503050406030204" pitchFamily="18" charset="0"/>
                          </a:rPr>
                        </m:ctrlPr>
                      </m:dPr>
                      <m:e>
                        <m:r>
                          <a:rPr lang="en-CA" altLang="zh-CN" sz="1600" i="1">
                            <a:solidFill>
                              <a:srgbClr val="000000"/>
                            </a:solidFill>
                            <a:latin typeface="Cambria Math" panose="02040503050406030204" pitchFamily="18" charset="0"/>
                          </a:rPr>
                          <m:t>𝒌</m:t>
                        </m:r>
                      </m:e>
                    </m:d>
                    <m:r>
                      <a:rPr lang="en-CA" altLang="zh-CN" sz="1600" i="1">
                        <a:solidFill>
                          <a:srgbClr val="000000"/>
                        </a:solidFill>
                        <a:latin typeface="Cambria Math" panose="02040503050406030204" pitchFamily="18" charset="0"/>
                      </a:rPr>
                      <m:t> </m:t>
                    </m:r>
                  </m:oMath>
                </a14:m>
                <a:r>
                  <a:rPr lang="en-US" sz="1600" dirty="0">
                    <a:solidFill>
                      <a:srgbClr val="000000"/>
                    </a:solidFill>
                    <a:latin typeface="Times New Roman"/>
                  </a:rPr>
                  <a:t>- 90; </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800" b="0" i="0" u="none" strike="noStrike" kern="1200" cap="none" spc="0" normalizeH="0" baseline="0" noProof="0" dirty="0">
                    <a:ln>
                      <a:noFill/>
                    </a:ln>
                    <a:solidFill>
                      <a:srgbClr val="000000"/>
                    </a:solidFill>
                    <a:effectLst/>
                    <a:uLnTx/>
                    <a:uFillTx/>
                    <a:latin typeface="Times New Roman"/>
                    <a:ea typeface="MS PGothic" panose="020B0600070205080204" pitchFamily="34" charset="-128"/>
                    <a:cs typeface="+mn-cs"/>
                  </a:rPr>
                  <a:t>The phase matrices with the following structure (for subcarrier </a:t>
                </a:r>
                <a:r>
                  <a:rPr kumimoji="0" lang="en-US" sz="1800" b="0" i="1" u="none" strike="noStrike" kern="1200" cap="none" spc="0" normalizeH="0" baseline="0" noProof="0" dirty="0">
                    <a:ln>
                      <a:noFill/>
                    </a:ln>
                    <a:solidFill>
                      <a:srgbClr val="000000"/>
                    </a:solidFill>
                    <a:effectLst/>
                    <a:uLnTx/>
                    <a:uFillTx/>
                    <a:latin typeface="Times New Roman"/>
                    <a:ea typeface="MS PGothic" panose="020B0600070205080204" pitchFamily="34" charset="-128"/>
                    <a:cs typeface="+mn-cs"/>
                  </a:rPr>
                  <a:t>k</a:t>
                </a:r>
                <a:r>
                  <a:rPr kumimoji="0" lang="en-US" sz="1800" b="0" i="0" u="none" strike="noStrike" kern="1200" cap="none" spc="0" normalizeH="0" baseline="0" noProof="0" dirty="0">
                    <a:ln>
                      <a:noFill/>
                    </a:ln>
                    <a:solidFill>
                      <a:srgbClr val="000000"/>
                    </a:solidFill>
                    <a:effectLst/>
                    <a:uLnTx/>
                    <a:uFillTx/>
                    <a:latin typeface="Times New Roman"/>
                    <a:ea typeface="MS PGothic" panose="020B0600070205080204" pitchFamily="34" charset="-128"/>
                    <a:cs typeface="+mn-cs"/>
                  </a:rPr>
                  <a:t>) are sent back in the Measurement Report frame:</a:t>
                </a:r>
                <a:endParaRPr lang="en-US" sz="1600" dirty="0">
                  <a:solidFill>
                    <a:srgbClr val="000000"/>
                  </a:solidFill>
                  <a:latin typeface="Times New Roman"/>
                </a:endParaRPr>
              </a:p>
            </p:txBody>
          </p:sp>
        </mc:Choice>
        <mc:Fallback xmlns="">
          <p:sp>
            <p:nvSpPr>
              <p:cNvPr id="6" name="TextBox 5">
                <a:extLst>
                  <a:ext uri="{FF2B5EF4-FFF2-40B4-BE49-F238E27FC236}">
                    <a16:creationId xmlns:a16="http://schemas.microsoft.com/office/drawing/2014/main" id="{6DCA4CE6-74D5-42FC-841B-E55E204AF804}"/>
                  </a:ext>
                </a:extLst>
              </p:cNvPr>
              <p:cNvSpPr txBox="1">
                <a:spLocks noRot="1" noChangeAspect="1" noMove="1" noResize="1" noEditPoints="1" noAdjustHandles="1" noChangeArrowheads="1" noChangeShapeType="1" noTextEdit="1"/>
              </p:cNvSpPr>
              <p:nvPr/>
            </p:nvSpPr>
            <p:spPr>
              <a:xfrm>
                <a:off x="16565" y="1066800"/>
                <a:ext cx="11881320" cy="3097707"/>
              </a:xfrm>
              <a:prstGeom prst="rect">
                <a:avLst/>
              </a:prstGeom>
              <a:blipFill>
                <a:blip r:embed="rId3"/>
                <a:stretch>
                  <a:fillRect l="-564" t="-984"/>
                </a:stretch>
              </a:blipFill>
            </p:spPr>
            <p:txBody>
              <a:bodyPr/>
              <a:lstStyle/>
              <a:p>
                <a:r>
                  <a:rPr lang="en-US">
                    <a:noFill/>
                  </a:rPr>
                  <a:t> </a:t>
                </a:r>
              </a:p>
            </p:txBody>
          </p:sp>
        </mc:Fallback>
      </mc:AlternateContent>
      <p:graphicFrame>
        <p:nvGraphicFramePr>
          <p:cNvPr id="10" name="Object 9">
            <a:extLst>
              <a:ext uri="{FF2B5EF4-FFF2-40B4-BE49-F238E27FC236}">
                <a16:creationId xmlns:a16="http://schemas.microsoft.com/office/drawing/2014/main" id="{BE09AA83-580A-4863-AC70-D5FB4A6B4AE9}"/>
              </a:ext>
            </a:extLst>
          </p:cNvPr>
          <p:cNvGraphicFramePr>
            <a:graphicFrameLocks noChangeAspect="1"/>
          </p:cNvGraphicFramePr>
          <p:nvPr>
            <p:extLst>
              <p:ext uri="{D42A27DB-BD31-4B8C-83A1-F6EECF244321}">
                <p14:modId xmlns:p14="http://schemas.microsoft.com/office/powerpoint/2010/main" val="2083500139"/>
              </p:ext>
            </p:extLst>
          </p:nvPr>
        </p:nvGraphicFramePr>
        <p:xfrm>
          <a:off x="10067926" y="1759497"/>
          <a:ext cx="1977639" cy="2014584"/>
        </p:xfrm>
        <a:graphic>
          <a:graphicData uri="http://schemas.openxmlformats.org/presentationml/2006/ole">
            <mc:AlternateContent xmlns:mc="http://schemas.openxmlformats.org/markup-compatibility/2006">
              <mc:Choice xmlns:v="urn:schemas-microsoft-com:vml" Requires="v">
                <p:oleObj name="Visio" r:id="rId4" imgW="4503701" imgH="4587293" progId="Visio.Drawing.15">
                  <p:embed/>
                </p:oleObj>
              </mc:Choice>
              <mc:Fallback>
                <p:oleObj name="Visio" r:id="rId4" imgW="4503701" imgH="4587293" progId="Visio.Drawing.15">
                  <p:embed/>
                  <p:pic>
                    <p:nvPicPr>
                      <p:cNvPr id="10" name="Object 9">
                        <a:extLst>
                          <a:ext uri="{FF2B5EF4-FFF2-40B4-BE49-F238E27FC236}">
                            <a16:creationId xmlns:a16="http://schemas.microsoft.com/office/drawing/2014/main" id="{BE09AA83-580A-4863-AC70-D5FB4A6B4AE9}"/>
                          </a:ext>
                        </a:extLst>
                      </p:cNvPr>
                      <p:cNvPicPr/>
                      <p:nvPr/>
                    </p:nvPicPr>
                    <p:blipFill>
                      <a:blip r:embed="rId5"/>
                      <a:stretch>
                        <a:fillRect/>
                      </a:stretch>
                    </p:blipFill>
                    <p:spPr>
                      <a:xfrm>
                        <a:off x="10067926" y="1759497"/>
                        <a:ext cx="1977639" cy="2014584"/>
                      </a:xfrm>
                      <a:prstGeom prst="rect">
                        <a:avLst/>
                      </a:prstGeom>
                    </p:spPr>
                  </p:pic>
                </p:oleObj>
              </mc:Fallback>
            </mc:AlternateContent>
          </a:graphicData>
        </a:graphic>
      </p:graphicFrame>
      <p:sp>
        <p:nvSpPr>
          <p:cNvPr id="12" name="TextBox 11">
            <a:extLst>
              <a:ext uri="{FF2B5EF4-FFF2-40B4-BE49-F238E27FC236}">
                <a16:creationId xmlns:a16="http://schemas.microsoft.com/office/drawing/2014/main" id="{1B50DA71-9567-4401-A227-F1A7DEBB7199}"/>
              </a:ext>
            </a:extLst>
          </p:cNvPr>
          <p:cNvSpPr txBox="1"/>
          <p:nvPr/>
        </p:nvSpPr>
        <p:spPr>
          <a:xfrm>
            <a:off x="609600" y="3940076"/>
            <a:ext cx="10134600" cy="2308324"/>
          </a:xfrm>
          <a:prstGeom prst="rect">
            <a:avLst/>
          </a:prstGeom>
          <a:solidFill>
            <a:schemeClr val="bg1">
              <a:lumMod val="95000"/>
            </a:schemeClr>
          </a:solid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Times New Roman"/>
              </a:rPr>
              <a:t>For each reported subcarrier </a:t>
            </a:r>
            <a:r>
              <a:rPr kumimoji="0" lang="en-US" sz="1600" b="0" i="1" u="none" strike="noStrike" kern="0" cap="none" spc="0" normalizeH="0" baseline="0" noProof="0" dirty="0">
                <a:ln>
                  <a:noFill/>
                </a:ln>
                <a:solidFill>
                  <a:srgbClr val="000000"/>
                </a:solidFill>
                <a:effectLst/>
                <a:uLnTx/>
                <a:uFillTx/>
                <a:latin typeface="Times New Roman"/>
              </a:rPr>
              <a:t>k</a:t>
            </a:r>
            <a:r>
              <a:rPr kumimoji="0" lang="en-US" sz="1600" b="0" i="0" u="none" strike="noStrike" kern="0" cap="none" spc="0" normalizeH="0" baseline="0" noProof="0" dirty="0">
                <a:ln>
                  <a:noFill/>
                </a:ln>
                <a:solidFill>
                  <a:srgbClr val="000000"/>
                </a:solidFill>
                <a:effectLst/>
                <a:uLnTx/>
                <a:uFillTx/>
                <a:latin typeface="Times New Roman"/>
              </a:rPr>
              <a:t> include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Times New Roman"/>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Times New Roman"/>
              </a:rPr>
              <a:t>	Carrier Matrix Amplitude of 3 bits (</a:t>
            </a:r>
            <a:r>
              <a:rPr kumimoji="0" lang="en-US" sz="1600" b="0" i="1" u="none" strike="noStrike" kern="0" cap="none" spc="0" normalizeH="0" baseline="0" noProof="0" dirty="0">
                <a:ln>
                  <a:noFill/>
                </a:ln>
                <a:solidFill>
                  <a:srgbClr val="000000"/>
                </a:solidFill>
                <a:effectLst/>
                <a:uLnTx/>
                <a:uFillTx/>
                <a:latin typeface="Times New Roman"/>
              </a:rPr>
              <a:t>M</a:t>
            </a:r>
            <a:r>
              <a:rPr kumimoji="0" lang="en-US" sz="1600" b="0" i="1" u="none" strike="noStrike" kern="0" cap="none" spc="0" normalizeH="0" baseline="-25000" noProof="0" dirty="0">
                <a:ln>
                  <a:noFill/>
                </a:ln>
                <a:solidFill>
                  <a:srgbClr val="000000"/>
                </a:solidFill>
                <a:effectLst/>
                <a:uLnTx/>
                <a:uFillTx/>
                <a:latin typeface="Times New Roman"/>
              </a:rPr>
              <a:t>H</a:t>
            </a:r>
            <a:r>
              <a:rPr kumimoji="0" lang="en-US" sz="1600" b="0" i="1" u="none" strike="noStrike" kern="0" cap="none" spc="0" normalizeH="0" baseline="0" noProof="0" dirty="0">
                <a:ln>
                  <a:noFill/>
                </a:ln>
                <a:solidFill>
                  <a:srgbClr val="000000"/>
                </a:solidFill>
                <a:effectLst/>
                <a:uLnTx/>
                <a:uFillTx/>
                <a:latin typeface="Times New Roman"/>
              </a:rPr>
              <a:t>(k)</a:t>
            </a:r>
            <a:r>
              <a:rPr kumimoji="0" lang="en-US" sz="1600" b="0" i="0" u="none" strike="noStrike" kern="0" cap="none" spc="0" normalizeH="0" baseline="0" noProof="0" dirty="0">
                <a:ln>
                  <a:noFill/>
                </a:ln>
                <a:solidFill>
                  <a:srgbClr val="000000"/>
                </a:solidFill>
                <a:effectLst/>
                <a:uLnTx/>
                <a:uFillTx/>
                <a:latin typeface="Times New Roman"/>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Times New Roman"/>
              </a:rPr>
              <a:t>	For each of </a:t>
            </a:r>
            <a:r>
              <a:rPr kumimoji="0" lang="en-US" sz="1600" b="0" i="1" u="none" strike="noStrike" kern="0" cap="none" spc="0" normalizeH="0" baseline="0" noProof="0" dirty="0">
                <a:ln>
                  <a:noFill/>
                </a:ln>
                <a:solidFill>
                  <a:srgbClr val="000000"/>
                </a:solidFill>
                <a:effectLst/>
                <a:uLnTx/>
                <a:uFillTx/>
                <a:latin typeface="Times New Roman"/>
              </a:rPr>
              <a:t>Nr</a:t>
            </a:r>
            <a:r>
              <a:rPr kumimoji="0" lang="en-US" sz="1600" b="0" i="0" u="none" strike="noStrike" kern="0" cap="none" spc="0" normalizeH="0" baseline="0" noProof="0" dirty="0">
                <a:ln>
                  <a:noFill/>
                </a:ln>
                <a:solidFill>
                  <a:srgbClr val="000000"/>
                </a:solidFill>
                <a:effectLst/>
                <a:uLnTx/>
                <a:uFillTx/>
                <a:latin typeface="Times New Roman"/>
              </a:rPr>
              <a:t> rows in each Phase matrix in order: (1, …, Nr)</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Times New Roman"/>
              </a:rPr>
              <a:t>	</a:t>
            </a:r>
            <a:r>
              <a:rPr kumimoji="0" lang="en-US" sz="1400" b="0" i="0" u="none" strike="noStrike" kern="0" cap="none" spc="0" normalizeH="0" baseline="0" noProof="0" dirty="0">
                <a:ln>
                  <a:noFill/>
                </a:ln>
                <a:solidFill>
                  <a:srgbClr val="000000"/>
                </a:solidFill>
                <a:effectLst/>
                <a:uLnTx/>
                <a:uFillTx/>
                <a:latin typeface="Times New Roman"/>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Times New Roman"/>
              </a:rPr>
              <a:t>		Include </a:t>
            </a:r>
            <a:r>
              <a:rPr kumimoji="0" lang="en-US" sz="1600" b="0" i="1" u="none" strike="noStrike" kern="0" cap="none" spc="0" normalizeH="0" baseline="0" noProof="0" dirty="0">
                <a:ln>
                  <a:noFill/>
                </a:ln>
                <a:solidFill>
                  <a:srgbClr val="000000"/>
                </a:solidFill>
                <a:effectLst/>
                <a:uLnTx/>
                <a:uFillTx/>
                <a:latin typeface="Times New Roman"/>
              </a:rPr>
              <a:t>Nc</a:t>
            </a:r>
            <a:r>
              <a:rPr kumimoji="0" lang="en-US" sz="1600" b="0" i="0" u="none" strike="noStrike" kern="0" cap="none" spc="0" normalizeH="0" baseline="0" noProof="0" dirty="0">
                <a:ln>
                  <a:noFill/>
                </a:ln>
                <a:solidFill>
                  <a:srgbClr val="000000"/>
                </a:solidFill>
                <a:effectLst/>
                <a:uLnTx/>
                <a:uFillTx/>
                <a:latin typeface="Times New Roman"/>
              </a:rPr>
              <a:t> phase values computed from the real and imaginary parts of the corresponding 		entry of the CSI matrix Heff; each phase value using </a:t>
            </a:r>
            <a:r>
              <a:rPr kumimoji="0" lang="en-US" sz="1600" b="0" i="1" u="none" strike="noStrike" kern="0" cap="none" spc="0" normalizeH="0" baseline="0" noProof="0" dirty="0">
                <a:ln>
                  <a:noFill/>
                </a:ln>
                <a:solidFill>
                  <a:srgbClr val="000000"/>
                </a:solidFill>
                <a:effectLst/>
                <a:uLnTx/>
                <a:uFillTx/>
                <a:latin typeface="Times New Roman"/>
              </a:rPr>
              <a:t>Nb</a:t>
            </a:r>
            <a:r>
              <a:rPr kumimoji="0" lang="en-US" sz="1600" b="0" i="0" u="none" strike="noStrike" kern="0" cap="none" spc="0" normalizeH="0" baseline="0" noProof="0" dirty="0">
                <a:ln>
                  <a:noFill/>
                </a:ln>
                <a:solidFill>
                  <a:srgbClr val="000000"/>
                </a:solidFill>
                <a:effectLst/>
                <a:uLnTx/>
                <a:uFillTx/>
                <a:latin typeface="Times New Roman"/>
              </a:rPr>
              <a:t> bits.</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Times New Roman"/>
              </a:rPr>
              <a:t>	</a:t>
            </a:r>
            <a:r>
              <a:rPr kumimoji="0" lang="en-US" sz="1400" b="0" i="0" u="none" strike="noStrike" kern="0" cap="none" spc="0" normalizeH="0" baseline="0" noProof="0" dirty="0">
                <a:ln>
                  <a:noFill/>
                </a:ln>
                <a:solidFill>
                  <a:srgbClr val="000000"/>
                </a:solidFill>
                <a:effectLst/>
                <a:uLnTx/>
                <a:uFillTx/>
                <a:latin typeface="Times New Roman"/>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Times New Roman"/>
              </a:rPr>
              <a:t>}</a:t>
            </a:r>
            <a:endParaRPr kumimoji="0" lang="en-US" sz="1600" b="0" i="0" u="none" strike="noStrike" kern="0" cap="none" spc="0" normalizeH="0" baseline="0" noProof="0" dirty="0">
              <a:ln>
                <a:noFill/>
              </a:ln>
              <a:solidFill>
                <a:srgbClr val="000000"/>
              </a:solidFill>
              <a:effectLst/>
              <a:uLnTx/>
              <a:uFillTx/>
              <a:latin typeface="Times New Roman"/>
            </a:endParaRPr>
          </a:p>
        </p:txBody>
      </p:sp>
      <p:sp>
        <p:nvSpPr>
          <p:cNvPr id="13" name="TextBox 12">
            <a:extLst>
              <a:ext uri="{FF2B5EF4-FFF2-40B4-BE49-F238E27FC236}">
                <a16:creationId xmlns:a16="http://schemas.microsoft.com/office/drawing/2014/main" id="{949D5DB5-93C1-43EE-8400-936A7BA0990F}"/>
              </a:ext>
            </a:extLst>
          </p:cNvPr>
          <p:cNvSpPr txBox="1"/>
          <p:nvPr/>
        </p:nvSpPr>
        <p:spPr>
          <a:xfrm>
            <a:off x="76200" y="6096000"/>
            <a:ext cx="11827373" cy="369332"/>
          </a:xfrm>
          <a:prstGeom prst="rect">
            <a:avLst/>
          </a:prstGeom>
          <a:noFill/>
        </p:spPr>
        <p:txBody>
          <a:bodyPr wrap="square">
            <a:spAutoFit/>
          </a:bodyPr>
          <a:lstStyle/>
          <a:p>
            <a:r>
              <a:rPr lang="en-US" sz="1800" dirty="0">
                <a:solidFill>
                  <a:srgbClr val="000000"/>
                </a:solidFill>
                <a:latin typeface="Times New Roman"/>
              </a:rPr>
              <a:t>=&gt; </a:t>
            </a:r>
            <a:r>
              <a:rPr lang="en-US" sz="1800" b="1" dirty="0">
                <a:solidFill>
                  <a:srgbClr val="000000"/>
                </a:solidFill>
                <a:latin typeface="Times New Roman"/>
              </a:rPr>
              <a:t>Each </a:t>
            </a:r>
            <a:r>
              <a:rPr kumimoji="0" lang="en-US" sz="1800" b="1" i="0" u="none" strike="noStrike" kern="1200" cap="none" spc="0" normalizeH="0" baseline="0" noProof="0" dirty="0">
                <a:ln>
                  <a:noFill/>
                </a:ln>
                <a:solidFill>
                  <a:srgbClr val="000000"/>
                </a:solidFill>
                <a:effectLst/>
                <a:uLnTx/>
                <a:uFillTx/>
                <a:latin typeface="Times New Roman"/>
                <a:cs typeface="+mn-cs"/>
              </a:rPr>
              <a:t>Phase matrix is encoded using </a:t>
            </a:r>
            <a:r>
              <a:rPr kumimoji="0" lang="en-US" sz="1800" b="1" i="0" u="none" strike="noStrike" kern="1200" cap="none" spc="0" normalizeH="0" baseline="0" noProof="0" dirty="0">
                <a:ln>
                  <a:noFill/>
                </a:ln>
                <a:solidFill>
                  <a:srgbClr val="000000"/>
                </a:solidFill>
                <a:effectLst/>
                <a:uLnTx/>
                <a:uFillTx/>
                <a:latin typeface="Times New Roman"/>
                <a:cs typeface="Arial" panose="020B0604020202020204" pitchFamily="34" charset="0"/>
              </a:rPr>
              <a:t>3 + </a:t>
            </a:r>
            <a:r>
              <a:rPr kumimoji="0" lang="en-US" sz="1800" b="1" i="1" u="none" strike="noStrike" kern="1200" cap="none" spc="0" normalizeH="0" baseline="0" noProof="0" dirty="0">
                <a:ln>
                  <a:noFill/>
                </a:ln>
                <a:solidFill>
                  <a:srgbClr val="000000"/>
                </a:solidFill>
                <a:effectLst/>
                <a:uLnTx/>
                <a:uFillTx/>
                <a:latin typeface="Times New Roman"/>
                <a:cs typeface="Arial" panose="020B0604020202020204" pitchFamily="34" charset="0"/>
              </a:rPr>
              <a:t>Nb </a:t>
            </a:r>
            <a:r>
              <a:rPr kumimoji="0" lang="en-US" sz="1800" b="1" i="0" u="none" strike="noStrike" kern="1200" cap="none" spc="0" normalizeH="0" baseline="0" noProof="0" dirty="0">
                <a:ln>
                  <a:noFill/>
                </a:ln>
                <a:solidFill>
                  <a:srgbClr val="000000"/>
                </a:solidFill>
                <a:effectLst/>
                <a:uLnTx/>
                <a:uFillTx/>
                <a:latin typeface="Times New Roman"/>
                <a:cs typeface="Arial" panose="020B0604020202020204" pitchFamily="34" charset="0"/>
              </a:rPr>
              <a:t>x</a:t>
            </a:r>
            <a:r>
              <a:rPr kumimoji="0" lang="en-US" sz="1800" b="1" i="1" u="none" strike="noStrike" kern="1200" cap="none" spc="0" normalizeH="0" baseline="0" noProof="0" dirty="0">
                <a:ln>
                  <a:noFill/>
                </a:ln>
                <a:solidFill>
                  <a:srgbClr val="000000"/>
                </a:solidFill>
                <a:effectLst/>
                <a:uLnTx/>
                <a:uFillTx/>
                <a:latin typeface="Times New Roman"/>
                <a:cs typeface="Arial" panose="020B0604020202020204" pitchFamily="34" charset="0"/>
              </a:rPr>
              <a:t> Nc </a:t>
            </a:r>
            <a:r>
              <a:rPr kumimoji="0" lang="en-US" sz="1800" b="1" i="0" u="none" strike="noStrike" kern="1200" cap="none" spc="0" normalizeH="0" baseline="0" noProof="0" dirty="0">
                <a:ln>
                  <a:noFill/>
                </a:ln>
                <a:solidFill>
                  <a:srgbClr val="000000"/>
                </a:solidFill>
                <a:effectLst/>
                <a:uLnTx/>
                <a:uFillTx/>
                <a:latin typeface="Times New Roman"/>
                <a:cs typeface="Arial" panose="020B0604020202020204" pitchFamily="34" charset="0"/>
              </a:rPr>
              <a:t>x</a:t>
            </a:r>
            <a:r>
              <a:rPr kumimoji="0" lang="en-US" sz="1800" b="1" i="1" u="none" strike="noStrike" kern="1200" cap="none" spc="0" normalizeH="0" baseline="0" noProof="0" dirty="0">
                <a:ln>
                  <a:noFill/>
                </a:ln>
                <a:solidFill>
                  <a:srgbClr val="000000"/>
                </a:solidFill>
                <a:effectLst/>
                <a:uLnTx/>
                <a:uFillTx/>
                <a:latin typeface="Times New Roman"/>
                <a:cs typeface="Arial" panose="020B0604020202020204" pitchFamily="34" charset="0"/>
              </a:rPr>
              <a:t> Nr</a:t>
            </a:r>
            <a:r>
              <a:rPr kumimoji="0" lang="en-US" sz="1800" b="1" i="0" u="none" strike="noStrike" kern="1200" cap="none" spc="0" normalizeH="0" baseline="0" noProof="0" dirty="0">
                <a:ln>
                  <a:noFill/>
                </a:ln>
                <a:solidFill>
                  <a:srgbClr val="000000"/>
                </a:solidFill>
                <a:effectLst/>
                <a:uLnTx/>
                <a:uFillTx/>
                <a:latin typeface="Times New Roman"/>
                <a:cs typeface="Arial" panose="020B0604020202020204" pitchFamily="34" charset="0"/>
              </a:rPr>
              <a:t> bits</a:t>
            </a:r>
            <a:r>
              <a:rPr kumimoji="0" lang="en-US" sz="1800" b="1" i="0" u="none" strike="noStrike" kern="1200" cap="none" spc="0" normalizeH="0" baseline="0" noProof="0" dirty="0">
                <a:ln>
                  <a:noFill/>
                </a:ln>
                <a:solidFill>
                  <a:srgbClr val="000000"/>
                </a:solidFill>
                <a:effectLst/>
                <a:uLnTx/>
                <a:uFillTx/>
                <a:latin typeface="Times New Roman"/>
                <a:cs typeface="+mn-cs"/>
              </a:rPr>
              <a:t>. </a:t>
            </a:r>
            <a:endParaRPr lang="en-US" b="1" dirty="0"/>
          </a:p>
        </p:txBody>
      </p:sp>
    </p:spTree>
    <p:extLst>
      <p:ext uri="{BB962C8B-B14F-4D97-AF65-F5344CB8AC3E}">
        <p14:creationId xmlns:p14="http://schemas.microsoft.com/office/powerpoint/2010/main" val="3025252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13</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CSI_Phase</a:t>
            </a:r>
            <a:endParaRPr lang="en-US" sz="3600" kern="0" dirty="0"/>
          </a:p>
          <a:p>
            <a:endParaRPr lang="en-US" sz="3600" kern="0" dirty="0"/>
          </a:p>
          <a:p>
            <a:endParaRPr lang="en-US" sz="3600" kern="0" dirty="0"/>
          </a:p>
        </p:txBody>
      </p:sp>
      <p:sp>
        <p:nvSpPr>
          <p:cNvPr id="6" name="TextBox 5">
            <a:extLst>
              <a:ext uri="{FF2B5EF4-FFF2-40B4-BE49-F238E27FC236}">
                <a16:creationId xmlns:a16="http://schemas.microsoft.com/office/drawing/2014/main" id="{E573E4B3-69C0-4273-8F94-70148D0DF8C9}"/>
              </a:ext>
            </a:extLst>
          </p:cNvPr>
          <p:cNvSpPr txBox="1"/>
          <p:nvPr/>
        </p:nvSpPr>
        <p:spPr>
          <a:xfrm>
            <a:off x="76200" y="1219200"/>
            <a:ext cx="11881320" cy="2862322"/>
          </a:xfrm>
          <a:prstGeom prst="rect">
            <a:avLst/>
          </a:prstGeom>
          <a:noFill/>
        </p:spPr>
        <p:txBody>
          <a:bodyPr wrap="square" rtlCol="0">
            <a:spAutoFit/>
          </a:bodyPr>
          <a:lstStyle/>
          <a:p>
            <a:pPr fontAlgn="auto">
              <a:spcBef>
                <a:spcPts val="0"/>
              </a:spcBef>
              <a:spcAft>
                <a:spcPts val="0"/>
              </a:spcAft>
            </a:pPr>
            <a:r>
              <a:rPr lang="en-US" sz="2000" b="1" u="sng" dirty="0"/>
              <a:t>Phase value encoding</a:t>
            </a:r>
            <a:r>
              <a:rPr lang="en-US" sz="2000" u="sng" dirty="0">
                <a:solidFill>
                  <a:srgbClr val="000000"/>
                </a:solidFill>
                <a:latin typeface="Times New Roman"/>
              </a:rPr>
              <a:t>:</a:t>
            </a:r>
            <a:endParaRPr lang="en-US" sz="2000" dirty="0">
              <a:solidFill>
                <a:srgbClr val="000000"/>
              </a:solidFill>
              <a:latin typeface="Times New Roman"/>
            </a:endParaRPr>
          </a:p>
          <a:p>
            <a:pPr marL="342900" indent="-342900" fontAlgn="auto">
              <a:spcBef>
                <a:spcPts val="0"/>
              </a:spcBef>
              <a:spcAft>
                <a:spcPts val="0"/>
              </a:spcAft>
              <a:buFont typeface="Wingdings" panose="05000000000000000000" pitchFamily="2" charset="2"/>
              <a:buChar char="q"/>
            </a:pPr>
            <a:endParaRPr lang="en-US" sz="2000" dirty="0">
              <a:solidFill>
                <a:srgbClr val="000000"/>
              </a:solidFill>
              <a:latin typeface="Times New Roman"/>
            </a:endParaRPr>
          </a:p>
          <a:p>
            <a:pPr marL="342900" indent="-342900" fontAlgn="auto">
              <a:spcBef>
                <a:spcPts val="0"/>
              </a:spcBef>
              <a:spcAft>
                <a:spcPts val="0"/>
              </a:spcAft>
              <a:buFont typeface="Wingdings" panose="05000000000000000000" pitchFamily="2" charset="2"/>
              <a:buChar char="q"/>
            </a:pPr>
            <a:r>
              <a:rPr lang="en-US" sz="2000" dirty="0">
                <a:solidFill>
                  <a:srgbClr val="000000"/>
                </a:solidFill>
                <a:latin typeface="Times New Roman"/>
              </a:rPr>
              <a:t>Either the 802.11n CSI matrices feedback encoding scheme [1], or the encoding schemes proposed in [3] or [5] may be used, except that the phase values are normalized between -180 to 180.</a:t>
            </a:r>
          </a:p>
          <a:p>
            <a:pPr marL="342900" indent="-342900" fontAlgn="auto">
              <a:spcBef>
                <a:spcPts val="0"/>
              </a:spcBef>
              <a:spcAft>
                <a:spcPts val="0"/>
              </a:spcAft>
              <a:buFont typeface="Wingdings" panose="05000000000000000000" pitchFamily="2" charset="2"/>
              <a:buChar char="q"/>
            </a:pPr>
            <a:endParaRPr lang="en-US" sz="2000" dirty="0">
              <a:latin typeface="Times New Roman"/>
            </a:endParaRPr>
          </a:p>
          <a:p>
            <a:pPr fontAlgn="auto">
              <a:spcBef>
                <a:spcPts val="0"/>
              </a:spcBef>
              <a:spcAft>
                <a:spcPts val="0"/>
              </a:spcAft>
            </a:pPr>
            <a:r>
              <a:rPr lang="en-US" sz="2000" b="1" u="sng" dirty="0"/>
              <a:t>Phase value decoding</a:t>
            </a:r>
            <a:r>
              <a:rPr lang="en-US" sz="2000" u="sng" dirty="0">
                <a:solidFill>
                  <a:srgbClr val="000000"/>
                </a:solidFill>
                <a:latin typeface="Times New Roman"/>
              </a:rPr>
              <a:t>:</a:t>
            </a:r>
            <a:endParaRPr lang="en-US" sz="2000" dirty="0">
              <a:solidFill>
                <a:srgbClr val="000000"/>
              </a:solidFill>
              <a:latin typeface="Times New Roman"/>
            </a:endParaRPr>
          </a:p>
          <a:p>
            <a:pPr marL="342900" indent="-342900" fontAlgn="auto">
              <a:spcBef>
                <a:spcPts val="0"/>
              </a:spcBef>
              <a:spcAft>
                <a:spcPts val="0"/>
              </a:spcAft>
              <a:buFont typeface="Wingdings" panose="05000000000000000000" pitchFamily="2" charset="2"/>
              <a:buChar char="q"/>
            </a:pPr>
            <a:endParaRPr lang="en-US" sz="2000" dirty="0">
              <a:solidFill>
                <a:srgbClr val="000000"/>
              </a:solidFill>
              <a:latin typeface="Times New Roman"/>
            </a:endParaRPr>
          </a:p>
          <a:p>
            <a:pPr marL="342900" indent="-342900" fontAlgn="auto">
              <a:spcBef>
                <a:spcPts val="0"/>
              </a:spcBef>
              <a:spcAft>
                <a:spcPts val="0"/>
              </a:spcAft>
              <a:buFont typeface="Wingdings" panose="05000000000000000000" pitchFamily="2" charset="2"/>
              <a:buChar char="q"/>
            </a:pPr>
            <a:r>
              <a:rPr lang="en-US" sz="2000" dirty="0">
                <a:solidFill>
                  <a:srgbClr val="000000"/>
                </a:solidFill>
                <a:latin typeface="Times New Roman"/>
              </a:rPr>
              <a:t>Either the 802.11n CSI matrices feedback decoding scheme [1], or the decoding schemes proposed in [3] or [5] may be used.</a:t>
            </a:r>
            <a:endParaRPr lang="en-US" sz="2000" dirty="0">
              <a:latin typeface="Times New Roman"/>
            </a:endParaRPr>
          </a:p>
        </p:txBody>
      </p:sp>
    </p:spTree>
    <p:extLst>
      <p:ext uri="{BB962C8B-B14F-4D97-AF65-F5344CB8AC3E}">
        <p14:creationId xmlns:p14="http://schemas.microsoft.com/office/powerpoint/2010/main" val="172845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srgbClr val="000000"/>
                </a:solidFill>
                <a:effectLst/>
                <a:uLnTx/>
                <a:uFillTx/>
                <a:latin typeface="Times New Roman" pitchFamily="18" charset="0"/>
                <a:ea typeface="+mn-ea"/>
                <a:cs typeface="+mn-cs"/>
              </a:rPr>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Slide </a:t>
            </a:r>
            <a:fld id="{CF617D86-5CEF-4A7A-8BBC-1BE5E3A2734F}"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ko-KR" sz="3600" kern="0" dirty="0">
                <a:ea typeface="Gulim" pitchFamily="34" charset="-127"/>
              </a:rPr>
              <a:t>CSI_Phase</a:t>
            </a:r>
            <a:endParaRPr kumimoji="0" lang="en-US" sz="3600" b="1" i="0" u="none" strike="noStrike" kern="0" cap="none" spc="0" normalizeH="0" baseline="0" noProof="0" dirty="0">
              <a:ln>
                <a:noFill/>
              </a:ln>
              <a:solidFill>
                <a:srgbClr val="000000"/>
              </a:solidFill>
              <a:effectLst/>
              <a:uLnTx/>
              <a:uFillTx/>
              <a:latin typeface="Times New Roman"/>
              <a:ea typeface="MS PGothic"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3600" b="1" i="0" u="none" strike="noStrike" kern="0" cap="none" spc="0" normalizeH="0" baseline="0" noProof="0" dirty="0">
              <a:ln>
                <a:noFill/>
              </a:ln>
              <a:solidFill>
                <a:srgbClr val="000000"/>
              </a:solidFill>
              <a:effectLst/>
              <a:uLnTx/>
              <a:uFillTx/>
              <a:latin typeface="Times New Roman"/>
              <a:ea typeface="MS PGothic"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3600" b="1" i="0" u="none" strike="noStrike" kern="0" cap="none" spc="0" normalizeH="0" baseline="0" noProof="0" dirty="0">
              <a:ln>
                <a:noFill/>
              </a:ln>
              <a:solidFill>
                <a:srgbClr val="000000"/>
              </a:solidFill>
              <a:effectLst/>
              <a:uLnTx/>
              <a:uFillTx/>
              <a:latin typeface="Times New Roman"/>
              <a:ea typeface="MS PGothic" pitchFamily="34" charset="-128"/>
            </a:endParaRPr>
          </a:p>
        </p:txBody>
      </p:sp>
      <p:sp>
        <p:nvSpPr>
          <p:cNvPr id="6" name="TextBox 5">
            <a:extLst>
              <a:ext uri="{FF2B5EF4-FFF2-40B4-BE49-F238E27FC236}">
                <a16:creationId xmlns:a16="http://schemas.microsoft.com/office/drawing/2014/main" id="{E573E4B3-69C0-4273-8F94-70148D0DF8C9}"/>
              </a:ext>
            </a:extLst>
          </p:cNvPr>
          <p:cNvSpPr txBox="1"/>
          <p:nvPr/>
        </p:nvSpPr>
        <p:spPr>
          <a:xfrm>
            <a:off x="76200" y="1423064"/>
            <a:ext cx="11881320"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0" i="0" u="sng"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Simulation results for 20 MHz channel (56 subcarriers), </a:t>
            </a:r>
            <a:r>
              <a:rPr kumimoji="0" lang="en-US" sz="2000" b="0" i="1" u="sng" strike="noStrike" kern="1200" cap="none" spc="0" normalizeH="0" baseline="0" noProof="0" dirty="0">
                <a:ln>
                  <a:noFill/>
                </a:ln>
                <a:solidFill>
                  <a:srgbClr val="000000"/>
                </a:solidFill>
                <a:effectLst/>
                <a:uLnTx/>
                <a:uFillTx/>
                <a:latin typeface="Times New Roman"/>
                <a:ea typeface="MS PGothic" panose="020B0600070205080204" pitchFamily="34" charset="-128"/>
                <a:cs typeface="Arial" panose="020B0604020202020204" pitchFamily="34" charset="0"/>
              </a:rPr>
              <a:t>Nc = </a:t>
            </a:r>
            <a:r>
              <a:rPr kumimoji="0" lang="en-US" sz="2000" b="0" i="0" u="sng"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3, </a:t>
            </a:r>
            <a:r>
              <a:rPr kumimoji="0" lang="en-US" sz="2000" b="0" i="1" u="sng" strike="noStrike" kern="1200" cap="none" spc="0" normalizeH="0" baseline="0" noProof="0" dirty="0">
                <a:ln>
                  <a:noFill/>
                </a:ln>
                <a:solidFill>
                  <a:srgbClr val="000000"/>
                </a:solidFill>
                <a:effectLst/>
                <a:uLnTx/>
                <a:uFillTx/>
                <a:latin typeface="Times New Roman"/>
                <a:ea typeface="MS PGothic" panose="020B0600070205080204" pitchFamily="34" charset="-128"/>
                <a:cs typeface="Arial" panose="020B0604020202020204" pitchFamily="34" charset="0"/>
              </a:rPr>
              <a:t>Nr = </a:t>
            </a:r>
            <a:r>
              <a:rPr kumimoji="0" lang="en-US" sz="2000" b="0" i="0" u="sng"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3 </a:t>
            </a:r>
            <a:endParaRPr kumimoji="0" lang="en-US" sz="2000" b="0" i="0" u="sng" strike="noStrike" kern="1200" cap="none" spc="0" normalizeH="0" baseline="0" noProof="0" dirty="0">
              <a:ln>
                <a:noFill/>
              </a:ln>
              <a:solidFill>
                <a:srgbClr val="000000"/>
              </a:solidFill>
              <a:effectLst/>
              <a:uLnTx/>
              <a:uFillTx/>
              <a:latin typeface="Times New Roman"/>
              <a:ea typeface="MS PGothic" panose="020B0600070205080204" pitchFamily="34" charset="-128"/>
              <a:cs typeface="+mn-cs"/>
            </a:endParaRPr>
          </a:p>
        </p:txBody>
      </p:sp>
      <p:graphicFrame>
        <p:nvGraphicFramePr>
          <p:cNvPr id="9" name="Table 8">
            <a:extLst>
              <a:ext uri="{FF2B5EF4-FFF2-40B4-BE49-F238E27FC236}">
                <a16:creationId xmlns:a16="http://schemas.microsoft.com/office/drawing/2014/main" id="{26EC9E2F-5C6D-4411-92D7-9B406E437840}"/>
              </a:ext>
            </a:extLst>
          </p:cNvPr>
          <p:cNvGraphicFramePr>
            <a:graphicFrameLocks noGrp="1"/>
          </p:cNvGraphicFramePr>
          <p:nvPr>
            <p:extLst>
              <p:ext uri="{D42A27DB-BD31-4B8C-83A1-F6EECF244321}">
                <p14:modId xmlns:p14="http://schemas.microsoft.com/office/powerpoint/2010/main" val="2013655458"/>
              </p:ext>
            </p:extLst>
          </p:nvPr>
        </p:nvGraphicFramePr>
        <p:xfrm>
          <a:off x="152327" y="1956464"/>
          <a:ext cx="11556138" cy="2672080"/>
        </p:xfrm>
        <a:graphic>
          <a:graphicData uri="http://schemas.openxmlformats.org/drawingml/2006/table">
            <a:tbl>
              <a:tblPr firstRow="1" bandRow="1"/>
              <a:tblGrid>
                <a:gridCol w="1186986">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2160240">
                  <a:extLst>
                    <a:ext uri="{9D8B030D-6E8A-4147-A177-3AD203B41FA5}">
                      <a16:colId xmlns:a16="http://schemas.microsoft.com/office/drawing/2014/main" val="20002"/>
                    </a:ext>
                  </a:extLst>
                </a:gridCol>
                <a:gridCol w="1008112">
                  <a:extLst>
                    <a:ext uri="{9D8B030D-6E8A-4147-A177-3AD203B41FA5}">
                      <a16:colId xmlns:a16="http://schemas.microsoft.com/office/drawing/2014/main" val="20005"/>
                    </a:ext>
                  </a:extLst>
                </a:gridCol>
                <a:gridCol w="3024336">
                  <a:extLst>
                    <a:ext uri="{9D8B030D-6E8A-4147-A177-3AD203B41FA5}">
                      <a16:colId xmlns:a16="http://schemas.microsoft.com/office/drawing/2014/main" val="20006"/>
                    </a:ext>
                  </a:extLst>
                </a:gridCol>
                <a:gridCol w="1440160">
                  <a:extLst>
                    <a:ext uri="{9D8B030D-6E8A-4147-A177-3AD203B41FA5}">
                      <a16:colId xmlns:a16="http://schemas.microsoft.com/office/drawing/2014/main" val="2601268544"/>
                    </a:ext>
                  </a:extLst>
                </a:gridCol>
                <a:gridCol w="1728192">
                  <a:extLst>
                    <a:ext uri="{9D8B030D-6E8A-4147-A177-3AD203B41FA5}">
                      <a16:colId xmlns:a16="http://schemas.microsoft.com/office/drawing/2014/main" val="3813749503"/>
                    </a:ext>
                  </a:extLst>
                </a:gridCol>
              </a:tblGrid>
              <a:tr h="370840">
                <a:tc rowSpan="2">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r>
                        <a:rPr lang="en-CA" altLang="zh-CN" b="1" dirty="0">
                          <a:solidFill>
                            <a:schemeClr val="tx1"/>
                          </a:solidFill>
                          <a:latin typeface="+mn-lt"/>
                        </a:rPr>
                        <a:t>Feedback Bit size (</a:t>
                      </a:r>
                      <a:r>
                        <a:rPr kumimoji="1" lang="en-US" sz="1800" b="1" i="1" kern="1200" dirty="0">
                          <a:solidFill>
                            <a:schemeClr val="tx1"/>
                          </a:solidFill>
                          <a:latin typeface="Times New Roman"/>
                          <a:ea typeface="+mn-ea"/>
                          <a:cs typeface="Arial" panose="020B0604020202020204" pitchFamily="34" charset="0"/>
                        </a:rPr>
                        <a:t>Nb</a:t>
                      </a:r>
                      <a:r>
                        <a:rPr lang="en-CA" altLang="zh-CN" b="1" dirty="0">
                          <a:solidFill>
                            <a:schemeClr val="tx1"/>
                          </a:solidFill>
                          <a:latin typeface="+mn-lt"/>
                        </a:rPr>
                        <a:t>)</a:t>
                      </a:r>
                      <a:endParaRPr lang="zh-CN" altLang="en-US" b="1">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r>
                        <a:rPr lang="en-CA" altLang="zh-CN" b="1" dirty="0">
                          <a:solidFill>
                            <a:schemeClr val="tx1"/>
                          </a:solidFill>
                          <a:latin typeface="+mn-lt"/>
                        </a:rPr>
                        <a:t>11n encoding</a:t>
                      </a:r>
                      <a:endParaRPr lang="zh-CN" altLang="en-US" b="1" baseline="300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r>
                        <a:rPr lang="en-US" altLang="zh-CN" b="1" dirty="0">
                          <a:solidFill>
                            <a:schemeClr val="tx1"/>
                          </a:solidFill>
                          <a:latin typeface="+mn-lt"/>
                        </a:rPr>
                        <a:t>Our Scheme</a:t>
                      </a:r>
                      <a:endParaRPr lang="zh-CN" altLang="en-US" b="1"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r>
                        <a:rPr lang="en-US" altLang="zh-CN" b="1" dirty="0">
                          <a:solidFill>
                            <a:schemeClr val="tx1"/>
                          </a:solidFill>
                          <a:latin typeface="+mn-lt"/>
                        </a:rPr>
                        <a:t>Difference</a:t>
                      </a:r>
                      <a:endParaRPr lang="zh-CN" altLang="en-US" b="1"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12877895"/>
                  </a:ext>
                </a:extLst>
              </a:tr>
              <a:tr h="370840">
                <a:tc vMerge="1">
                  <a:txBody>
                    <a:bodyPr/>
                    <a:lstStyle>
                      <a:lvl1pPr marL="0" algn="l" defTabSz="914400" rtl="0" eaLnBrk="1" latinLnBrk="0" hangingPunct="1">
                        <a:defRPr kumimoji="1" sz="1800" b="1" kern="1200">
                          <a:solidFill>
                            <a:schemeClr val="lt1"/>
                          </a:solidFill>
                          <a:latin typeface="Times New Roman"/>
                        </a:defRPr>
                      </a:lvl1pPr>
                      <a:lvl2pPr marL="457200" algn="l" defTabSz="914400" rtl="0" eaLnBrk="1" latinLnBrk="0" hangingPunct="1">
                        <a:defRPr kumimoji="1" sz="1800" b="1" kern="1200">
                          <a:solidFill>
                            <a:schemeClr val="lt1"/>
                          </a:solidFill>
                          <a:latin typeface="Times New Roman"/>
                        </a:defRPr>
                      </a:lvl2pPr>
                      <a:lvl3pPr marL="914400" algn="l" defTabSz="914400" rtl="0" eaLnBrk="1" latinLnBrk="0" hangingPunct="1">
                        <a:defRPr kumimoji="1" sz="1800" b="1" kern="1200">
                          <a:solidFill>
                            <a:schemeClr val="lt1"/>
                          </a:solidFill>
                          <a:latin typeface="Times New Roman"/>
                        </a:defRPr>
                      </a:lvl3pPr>
                      <a:lvl4pPr marL="1371600" algn="l" defTabSz="914400" rtl="0" eaLnBrk="1" latinLnBrk="0" hangingPunct="1">
                        <a:defRPr kumimoji="1" sz="1800" b="1" kern="1200">
                          <a:solidFill>
                            <a:schemeClr val="lt1"/>
                          </a:solidFill>
                          <a:latin typeface="Times New Roman"/>
                        </a:defRPr>
                      </a:lvl4pPr>
                      <a:lvl5pPr marL="1828800" algn="l" defTabSz="914400" rtl="0" eaLnBrk="1" latinLnBrk="0" hangingPunct="1">
                        <a:defRPr kumimoji="1" sz="1800" b="1" kern="1200">
                          <a:solidFill>
                            <a:schemeClr val="lt1"/>
                          </a:solidFill>
                          <a:latin typeface="Times New Roman"/>
                        </a:defRPr>
                      </a:lvl5pPr>
                      <a:lvl6pPr marL="2286000" algn="l" defTabSz="914400" rtl="0" eaLnBrk="1" latinLnBrk="0" hangingPunct="1">
                        <a:defRPr kumimoji="1" sz="1800" b="1" kern="1200">
                          <a:solidFill>
                            <a:schemeClr val="lt1"/>
                          </a:solidFill>
                          <a:latin typeface="Times New Roman"/>
                        </a:defRPr>
                      </a:lvl6pPr>
                      <a:lvl7pPr marL="2743200" algn="l" defTabSz="914400" rtl="0" eaLnBrk="1" latinLnBrk="0" hangingPunct="1">
                        <a:defRPr kumimoji="1" sz="1800" b="1" kern="1200">
                          <a:solidFill>
                            <a:schemeClr val="lt1"/>
                          </a:solidFill>
                          <a:latin typeface="Times New Roman"/>
                        </a:defRPr>
                      </a:lvl7pPr>
                      <a:lvl8pPr marL="3200400" algn="l" defTabSz="914400" rtl="0" eaLnBrk="1" latinLnBrk="0" hangingPunct="1">
                        <a:defRPr kumimoji="1" sz="1800" b="1" kern="1200">
                          <a:solidFill>
                            <a:schemeClr val="lt1"/>
                          </a:solidFill>
                          <a:latin typeface="Times New Roman"/>
                        </a:defRPr>
                      </a:lvl8pPr>
                      <a:lvl9pPr marL="3657600" algn="l" defTabSz="914400" rtl="0" eaLnBrk="1" latinLnBrk="0" hangingPunct="1">
                        <a:defRPr kumimoji="1" sz="1800" b="1" kern="1200">
                          <a:solidFill>
                            <a:schemeClr val="lt1"/>
                          </a:solidFill>
                          <a:latin typeface="Times New Roman"/>
                        </a:defRPr>
                      </a:lvl9pPr>
                    </a:lstStyle>
                    <a:p>
                      <a:r>
                        <a:rPr lang="en-CA" altLang="zh-CN">
                          <a:solidFill>
                            <a:schemeClr val="tx1"/>
                          </a:solidFill>
                          <a:latin typeface="+mn-lt"/>
                        </a:rPr>
                        <a:t>Feedback Bit size (</a:t>
                      </a:r>
                      <a:r>
                        <a:rPr kumimoji="1" lang="en-US" sz="1800" b="1" i="1" kern="1200">
                          <a:solidFill>
                            <a:schemeClr val="tx1"/>
                          </a:solidFill>
                          <a:latin typeface="Times New Roman"/>
                          <a:ea typeface="+mn-ea"/>
                          <a:cs typeface="Arial" panose="020B0604020202020204" pitchFamily="34" charset="0"/>
                        </a:rPr>
                        <a:t>Nb</a:t>
                      </a:r>
                      <a:r>
                        <a:rPr lang="en-CA" altLang="zh-CN">
                          <a:solidFill>
                            <a:schemeClr val="tx1"/>
                          </a:solidFill>
                          <a:latin typeface="+mn-lt"/>
                        </a:rPr>
                        <a:t>)</a:t>
                      </a:r>
                      <a:endParaRPr lang="zh-CN" altLang="en-US">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Times New Roman"/>
                          <a:ea typeface="Times New Roman"/>
                        </a:defRPr>
                      </a:lvl1pPr>
                      <a:lvl2pPr marL="457200" algn="l" defTabSz="914400" rtl="0" eaLnBrk="1" latinLnBrk="0" hangingPunct="1">
                        <a:defRPr kumimoji="1" sz="1800" b="1" kern="1200">
                          <a:solidFill>
                            <a:schemeClr val="lt1"/>
                          </a:solidFill>
                          <a:latin typeface="Times New Roman"/>
                          <a:ea typeface="Times New Roman"/>
                        </a:defRPr>
                      </a:lvl2pPr>
                      <a:lvl3pPr marL="914400" algn="l" defTabSz="914400" rtl="0" eaLnBrk="1" latinLnBrk="0" hangingPunct="1">
                        <a:defRPr kumimoji="1" sz="1800" b="1" kern="1200">
                          <a:solidFill>
                            <a:schemeClr val="lt1"/>
                          </a:solidFill>
                          <a:latin typeface="Times New Roman"/>
                          <a:ea typeface="Times New Roman"/>
                        </a:defRPr>
                      </a:lvl3pPr>
                      <a:lvl4pPr marL="1371600" algn="l" defTabSz="914400" rtl="0" eaLnBrk="1" latinLnBrk="0" hangingPunct="1">
                        <a:defRPr kumimoji="1" sz="1800" b="1" kern="1200">
                          <a:solidFill>
                            <a:schemeClr val="lt1"/>
                          </a:solidFill>
                          <a:latin typeface="Times New Roman"/>
                          <a:ea typeface="Times New Roman"/>
                        </a:defRPr>
                      </a:lvl4pPr>
                      <a:lvl5pPr marL="1828800" algn="l" defTabSz="914400" rtl="0" eaLnBrk="1" latinLnBrk="0" hangingPunct="1">
                        <a:defRPr kumimoji="1" sz="1800" b="1" kern="1200">
                          <a:solidFill>
                            <a:schemeClr val="lt1"/>
                          </a:solidFill>
                          <a:latin typeface="Times New Roman"/>
                          <a:ea typeface="Times New Roman"/>
                        </a:defRPr>
                      </a:lvl5pPr>
                      <a:lvl6pPr marL="2286000" algn="l" defTabSz="914400" rtl="0" eaLnBrk="1" latinLnBrk="0" hangingPunct="1">
                        <a:defRPr kumimoji="1" sz="1800" b="1" kern="1200">
                          <a:solidFill>
                            <a:schemeClr val="lt1"/>
                          </a:solidFill>
                          <a:latin typeface="Times New Roman"/>
                          <a:ea typeface="Times New Roman"/>
                        </a:defRPr>
                      </a:lvl6pPr>
                      <a:lvl7pPr marL="2743200" algn="l" defTabSz="914400" rtl="0" eaLnBrk="1" latinLnBrk="0" hangingPunct="1">
                        <a:defRPr kumimoji="1" sz="1800" b="1" kern="1200">
                          <a:solidFill>
                            <a:schemeClr val="lt1"/>
                          </a:solidFill>
                          <a:latin typeface="Times New Roman"/>
                          <a:ea typeface="Times New Roman"/>
                        </a:defRPr>
                      </a:lvl7pPr>
                      <a:lvl8pPr marL="3200400" algn="l" defTabSz="914400" rtl="0" eaLnBrk="1" latinLnBrk="0" hangingPunct="1">
                        <a:defRPr kumimoji="1" sz="1800" b="1" kern="1200">
                          <a:solidFill>
                            <a:schemeClr val="lt1"/>
                          </a:solidFill>
                          <a:latin typeface="Times New Roman"/>
                          <a:ea typeface="Times New Roman"/>
                        </a:defRPr>
                      </a:lvl8pPr>
                      <a:lvl9pPr marL="3657600" algn="l" defTabSz="914400" rtl="0" eaLnBrk="1" latinLnBrk="0" hangingPunct="1">
                        <a:defRPr kumimoji="1" sz="1800" b="1" kern="1200">
                          <a:solidFill>
                            <a:schemeClr val="lt1"/>
                          </a:solidFill>
                          <a:latin typeface="Times New Roman"/>
                          <a:ea typeface="Times New Roman"/>
                        </a:defRPr>
                      </a:lvl9pPr>
                    </a:lstStyle>
                    <a:p>
                      <a:r>
                        <a:rPr lang="en-CA" altLang="zh-CN" dirty="0">
                          <a:solidFill>
                            <a:schemeClr val="tx1"/>
                          </a:solidFill>
                          <a:latin typeface="+mn-lt"/>
                        </a:rPr>
                        <a:t> (SQNR, dB)</a:t>
                      </a:r>
                      <a:endParaRPr lang="zh-CN" altLang="en-US"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Times New Roman"/>
                          <a:ea typeface="Times New Roman"/>
                        </a:defRPr>
                      </a:lvl1pPr>
                      <a:lvl2pPr marL="457200" algn="l" defTabSz="914400" rtl="0" eaLnBrk="1" latinLnBrk="0" hangingPunct="1">
                        <a:defRPr kumimoji="1" sz="1800" b="1" kern="1200">
                          <a:solidFill>
                            <a:schemeClr val="lt1"/>
                          </a:solidFill>
                          <a:latin typeface="Times New Roman"/>
                          <a:ea typeface="Times New Roman"/>
                        </a:defRPr>
                      </a:lvl2pPr>
                      <a:lvl3pPr marL="914400" algn="l" defTabSz="914400" rtl="0" eaLnBrk="1" latinLnBrk="0" hangingPunct="1">
                        <a:defRPr kumimoji="1" sz="1800" b="1" kern="1200">
                          <a:solidFill>
                            <a:schemeClr val="lt1"/>
                          </a:solidFill>
                          <a:latin typeface="Times New Roman"/>
                          <a:ea typeface="Times New Roman"/>
                        </a:defRPr>
                      </a:lvl3pPr>
                      <a:lvl4pPr marL="1371600" algn="l" defTabSz="914400" rtl="0" eaLnBrk="1" latinLnBrk="0" hangingPunct="1">
                        <a:defRPr kumimoji="1" sz="1800" b="1" kern="1200">
                          <a:solidFill>
                            <a:schemeClr val="lt1"/>
                          </a:solidFill>
                          <a:latin typeface="Times New Roman"/>
                          <a:ea typeface="Times New Roman"/>
                        </a:defRPr>
                      </a:lvl4pPr>
                      <a:lvl5pPr marL="1828800" algn="l" defTabSz="914400" rtl="0" eaLnBrk="1" latinLnBrk="0" hangingPunct="1">
                        <a:defRPr kumimoji="1" sz="1800" b="1" kern="1200">
                          <a:solidFill>
                            <a:schemeClr val="lt1"/>
                          </a:solidFill>
                          <a:latin typeface="Times New Roman"/>
                          <a:ea typeface="Times New Roman"/>
                        </a:defRPr>
                      </a:lvl5pPr>
                      <a:lvl6pPr marL="2286000" algn="l" defTabSz="914400" rtl="0" eaLnBrk="1" latinLnBrk="0" hangingPunct="1">
                        <a:defRPr kumimoji="1" sz="1800" b="1" kern="1200">
                          <a:solidFill>
                            <a:schemeClr val="lt1"/>
                          </a:solidFill>
                          <a:latin typeface="Times New Roman"/>
                          <a:ea typeface="Times New Roman"/>
                        </a:defRPr>
                      </a:lvl6pPr>
                      <a:lvl7pPr marL="2743200" algn="l" defTabSz="914400" rtl="0" eaLnBrk="1" latinLnBrk="0" hangingPunct="1">
                        <a:defRPr kumimoji="1" sz="1800" b="1" kern="1200">
                          <a:solidFill>
                            <a:schemeClr val="lt1"/>
                          </a:solidFill>
                          <a:latin typeface="Times New Roman"/>
                          <a:ea typeface="Times New Roman"/>
                        </a:defRPr>
                      </a:lvl7pPr>
                      <a:lvl8pPr marL="3200400" algn="l" defTabSz="914400" rtl="0" eaLnBrk="1" latinLnBrk="0" hangingPunct="1">
                        <a:defRPr kumimoji="1" sz="1800" b="1" kern="1200">
                          <a:solidFill>
                            <a:schemeClr val="lt1"/>
                          </a:solidFill>
                          <a:latin typeface="Times New Roman"/>
                          <a:ea typeface="Times New Roman"/>
                        </a:defRPr>
                      </a:lvl8pPr>
                      <a:lvl9pPr marL="3657600" algn="l" defTabSz="914400" rtl="0" eaLnBrk="1" latinLnBrk="0" hangingPunct="1">
                        <a:defRPr kumimoji="1" sz="1800" b="1" kern="1200">
                          <a:solidFill>
                            <a:schemeClr val="lt1"/>
                          </a:solidFill>
                          <a:latin typeface="Times New Roman"/>
                          <a:ea typeface="Times New Roman"/>
                        </a:defRPr>
                      </a:lvl9pPr>
                    </a:lstStyle>
                    <a:p>
                      <a:r>
                        <a:rPr lang="en-CA" altLang="zh-CN" dirty="0">
                          <a:solidFill>
                            <a:schemeClr val="tx1"/>
                          </a:solidFill>
                          <a:latin typeface="+mn-lt"/>
                        </a:rPr>
                        <a:t>Total Size</a:t>
                      </a:r>
                      <a:r>
                        <a:rPr lang="en-CA" altLang="zh-CN" baseline="0" dirty="0">
                          <a:solidFill>
                            <a:schemeClr val="tx1"/>
                          </a:solidFill>
                          <a:latin typeface="+mn-lt"/>
                        </a:rPr>
                        <a:t> of </a:t>
                      </a:r>
                      <a:r>
                        <a:rPr kumimoji="1" lang="en-CA" altLang="zh-CN" sz="1800" b="1" kern="1200" dirty="0">
                          <a:solidFill>
                            <a:schemeClr val="tx1"/>
                          </a:solidFill>
                          <a:latin typeface="Times New Roman"/>
                          <a:ea typeface="+mn-ea"/>
                          <a:cs typeface="+mn-cs"/>
                        </a:rPr>
                        <a:t>Feedback</a:t>
                      </a:r>
                      <a:r>
                        <a:rPr lang="en-CA" altLang="zh-CN" baseline="0" dirty="0">
                          <a:solidFill>
                            <a:schemeClr val="tx1"/>
                          </a:solidFill>
                          <a:latin typeface="+mn-lt"/>
                        </a:rPr>
                        <a:t> Bits</a:t>
                      </a:r>
                    </a:p>
                    <a:p>
                      <a:pPr marL="0" marR="0" lvl="0" indent="0" algn="l" defTabSz="914400" rtl="0" eaLnBrk="1" fontAlgn="auto" latinLnBrk="0" hangingPunct="1">
                        <a:lnSpc>
                          <a:spcPct val="100000"/>
                        </a:lnSpc>
                        <a:spcBef>
                          <a:spcPts val="0"/>
                        </a:spcBef>
                        <a:spcAft>
                          <a:spcPts val="0"/>
                        </a:spcAft>
                        <a:buClrTx/>
                        <a:buSzTx/>
                        <a:buFontTx/>
                        <a:buNone/>
                        <a:tabLst/>
                        <a:defRPr/>
                      </a:pPr>
                      <a:r>
                        <a:rPr lang="en-CA" altLang="zh-CN" baseline="0" dirty="0">
                          <a:solidFill>
                            <a:schemeClr val="tx1"/>
                          </a:solidFill>
                          <a:latin typeface="+mn-lt"/>
                        </a:rPr>
                        <a:t>(</a:t>
                      </a:r>
                      <a:r>
                        <a:rPr lang="en-US" sz="1800" dirty="0">
                          <a:solidFill>
                            <a:schemeClr val="tx1"/>
                          </a:solidFill>
                          <a:latin typeface="+mn-lt"/>
                          <a:cs typeface="Arial" panose="020B0604020202020204" pitchFamily="34" charset="0"/>
                        </a:rPr>
                        <a:t>3 + 2*</a:t>
                      </a:r>
                      <a:r>
                        <a:rPr lang="en-US" sz="1800" i="1" dirty="0">
                          <a:solidFill>
                            <a:schemeClr val="tx1"/>
                          </a:solidFill>
                          <a:latin typeface="+mn-lt"/>
                          <a:cs typeface="Arial" panose="020B0604020202020204" pitchFamily="34" charset="0"/>
                        </a:rPr>
                        <a:t>Nb </a:t>
                      </a:r>
                      <a:r>
                        <a:rPr lang="en-US" sz="1800" i="0" dirty="0">
                          <a:solidFill>
                            <a:schemeClr val="tx1"/>
                          </a:solidFill>
                          <a:latin typeface="+mn-lt"/>
                          <a:cs typeface="Arial" panose="020B0604020202020204" pitchFamily="34" charset="0"/>
                        </a:rPr>
                        <a:t>x</a:t>
                      </a:r>
                      <a:r>
                        <a:rPr lang="en-US" sz="1800" i="1" dirty="0">
                          <a:solidFill>
                            <a:schemeClr val="tx1"/>
                          </a:solidFill>
                          <a:latin typeface="+mn-lt"/>
                          <a:cs typeface="Arial" panose="020B0604020202020204" pitchFamily="34" charset="0"/>
                        </a:rPr>
                        <a:t> Nc </a:t>
                      </a:r>
                      <a:r>
                        <a:rPr lang="en-US" sz="1800" i="0" dirty="0">
                          <a:solidFill>
                            <a:schemeClr val="tx1"/>
                          </a:solidFill>
                          <a:latin typeface="+mn-lt"/>
                          <a:cs typeface="Arial" panose="020B0604020202020204" pitchFamily="34" charset="0"/>
                        </a:rPr>
                        <a:t>x</a:t>
                      </a:r>
                      <a:r>
                        <a:rPr lang="en-US" sz="1800" i="1" dirty="0">
                          <a:solidFill>
                            <a:schemeClr val="tx1"/>
                          </a:solidFill>
                          <a:latin typeface="+mn-lt"/>
                          <a:cs typeface="Arial" panose="020B0604020202020204" pitchFamily="34" charset="0"/>
                        </a:rPr>
                        <a:t> Nr</a:t>
                      </a:r>
                      <a:r>
                        <a:rPr lang="en-CA" altLang="zh-CN" b="1" baseline="0" dirty="0">
                          <a:solidFill>
                            <a:schemeClr val="tx1"/>
                          </a:solidFill>
                          <a:latin typeface="+mn-lt"/>
                        </a:rPr>
                        <a:t>)*</a:t>
                      </a:r>
                      <a:r>
                        <a:rPr lang="en-CA" altLang="zh-CN" b="1" i="1" baseline="0" dirty="0">
                          <a:solidFill>
                            <a:schemeClr val="tx1"/>
                          </a:solidFill>
                          <a:latin typeface="+mn-lt"/>
                        </a:rPr>
                        <a:t>Ns</a:t>
                      </a:r>
                      <a:endParaRPr lang="zh-CN" altLang="en-US" b="1" i="1"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Times New Roman"/>
                          <a:ea typeface="Times New Roman"/>
                        </a:defRPr>
                      </a:lvl1pPr>
                      <a:lvl2pPr marL="457200" algn="l" defTabSz="914400" rtl="0" eaLnBrk="1" latinLnBrk="0" hangingPunct="1">
                        <a:defRPr kumimoji="1" sz="1800" b="1" kern="1200">
                          <a:solidFill>
                            <a:schemeClr val="lt1"/>
                          </a:solidFill>
                          <a:latin typeface="Times New Roman"/>
                          <a:ea typeface="Times New Roman"/>
                        </a:defRPr>
                      </a:lvl2pPr>
                      <a:lvl3pPr marL="914400" algn="l" defTabSz="914400" rtl="0" eaLnBrk="1" latinLnBrk="0" hangingPunct="1">
                        <a:defRPr kumimoji="1" sz="1800" b="1" kern="1200">
                          <a:solidFill>
                            <a:schemeClr val="lt1"/>
                          </a:solidFill>
                          <a:latin typeface="Times New Roman"/>
                          <a:ea typeface="Times New Roman"/>
                        </a:defRPr>
                      </a:lvl3pPr>
                      <a:lvl4pPr marL="1371600" algn="l" defTabSz="914400" rtl="0" eaLnBrk="1" latinLnBrk="0" hangingPunct="1">
                        <a:defRPr kumimoji="1" sz="1800" b="1" kern="1200">
                          <a:solidFill>
                            <a:schemeClr val="lt1"/>
                          </a:solidFill>
                          <a:latin typeface="Times New Roman"/>
                          <a:ea typeface="Times New Roman"/>
                        </a:defRPr>
                      </a:lvl4pPr>
                      <a:lvl5pPr marL="1828800" algn="l" defTabSz="914400" rtl="0" eaLnBrk="1" latinLnBrk="0" hangingPunct="1">
                        <a:defRPr kumimoji="1" sz="1800" b="1" kern="1200">
                          <a:solidFill>
                            <a:schemeClr val="lt1"/>
                          </a:solidFill>
                          <a:latin typeface="Times New Roman"/>
                          <a:ea typeface="Times New Roman"/>
                        </a:defRPr>
                      </a:lvl5pPr>
                      <a:lvl6pPr marL="2286000" algn="l" defTabSz="914400" rtl="0" eaLnBrk="1" latinLnBrk="0" hangingPunct="1">
                        <a:defRPr kumimoji="1" sz="1800" b="1" kern="1200">
                          <a:solidFill>
                            <a:schemeClr val="lt1"/>
                          </a:solidFill>
                          <a:latin typeface="Times New Roman"/>
                          <a:ea typeface="Times New Roman"/>
                        </a:defRPr>
                      </a:lvl6pPr>
                      <a:lvl7pPr marL="2743200" algn="l" defTabSz="914400" rtl="0" eaLnBrk="1" latinLnBrk="0" hangingPunct="1">
                        <a:defRPr kumimoji="1" sz="1800" b="1" kern="1200">
                          <a:solidFill>
                            <a:schemeClr val="lt1"/>
                          </a:solidFill>
                          <a:latin typeface="Times New Roman"/>
                          <a:ea typeface="Times New Roman"/>
                        </a:defRPr>
                      </a:lvl7pPr>
                      <a:lvl8pPr marL="3200400" algn="l" defTabSz="914400" rtl="0" eaLnBrk="1" latinLnBrk="0" hangingPunct="1">
                        <a:defRPr kumimoji="1" sz="1800" b="1" kern="1200">
                          <a:solidFill>
                            <a:schemeClr val="lt1"/>
                          </a:solidFill>
                          <a:latin typeface="Times New Roman"/>
                          <a:ea typeface="Times New Roman"/>
                        </a:defRPr>
                      </a:lvl8pPr>
                      <a:lvl9pPr marL="3657600" algn="l" defTabSz="914400" rtl="0" eaLnBrk="1" latinLnBrk="0" hangingPunct="1">
                        <a:defRPr kumimoji="1" sz="1800" b="1" kern="1200">
                          <a:solidFill>
                            <a:schemeClr val="lt1"/>
                          </a:solidFill>
                          <a:latin typeface="Times New Roman"/>
                          <a:ea typeface="Times New Roman"/>
                        </a:defRPr>
                      </a:lvl9pPr>
                    </a:lstStyle>
                    <a:p>
                      <a:r>
                        <a:rPr lang="en-CA" altLang="zh-CN" dirty="0">
                          <a:solidFill>
                            <a:schemeClr val="tx1"/>
                          </a:solidFill>
                          <a:latin typeface="+mn-lt"/>
                        </a:rPr>
                        <a:t>(SQNR, dB)</a:t>
                      </a:r>
                      <a:endParaRPr lang="zh-CN" altLang="en-US">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Times New Roman"/>
                          <a:ea typeface="Times New Roman"/>
                        </a:defRPr>
                      </a:lvl1pPr>
                      <a:lvl2pPr marL="457200" algn="l" defTabSz="914400" rtl="0" eaLnBrk="1" latinLnBrk="0" hangingPunct="1">
                        <a:defRPr kumimoji="1" sz="1800" b="1" kern="1200">
                          <a:solidFill>
                            <a:schemeClr val="lt1"/>
                          </a:solidFill>
                          <a:latin typeface="Times New Roman"/>
                          <a:ea typeface="Times New Roman"/>
                        </a:defRPr>
                      </a:lvl2pPr>
                      <a:lvl3pPr marL="914400" algn="l" defTabSz="914400" rtl="0" eaLnBrk="1" latinLnBrk="0" hangingPunct="1">
                        <a:defRPr kumimoji="1" sz="1800" b="1" kern="1200">
                          <a:solidFill>
                            <a:schemeClr val="lt1"/>
                          </a:solidFill>
                          <a:latin typeface="Times New Roman"/>
                          <a:ea typeface="Times New Roman"/>
                        </a:defRPr>
                      </a:lvl3pPr>
                      <a:lvl4pPr marL="1371600" algn="l" defTabSz="914400" rtl="0" eaLnBrk="1" latinLnBrk="0" hangingPunct="1">
                        <a:defRPr kumimoji="1" sz="1800" b="1" kern="1200">
                          <a:solidFill>
                            <a:schemeClr val="lt1"/>
                          </a:solidFill>
                          <a:latin typeface="Times New Roman"/>
                          <a:ea typeface="Times New Roman"/>
                        </a:defRPr>
                      </a:lvl4pPr>
                      <a:lvl5pPr marL="1828800" algn="l" defTabSz="914400" rtl="0" eaLnBrk="1" latinLnBrk="0" hangingPunct="1">
                        <a:defRPr kumimoji="1" sz="1800" b="1" kern="1200">
                          <a:solidFill>
                            <a:schemeClr val="lt1"/>
                          </a:solidFill>
                          <a:latin typeface="Times New Roman"/>
                          <a:ea typeface="Times New Roman"/>
                        </a:defRPr>
                      </a:lvl5pPr>
                      <a:lvl6pPr marL="2286000" algn="l" defTabSz="914400" rtl="0" eaLnBrk="1" latinLnBrk="0" hangingPunct="1">
                        <a:defRPr kumimoji="1" sz="1800" b="1" kern="1200">
                          <a:solidFill>
                            <a:schemeClr val="lt1"/>
                          </a:solidFill>
                          <a:latin typeface="Times New Roman"/>
                          <a:ea typeface="Times New Roman"/>
                        </a:defRPr>
                      </a:lvl6pPr>
                      <a:lvl7pPr marL="2743200" algn="l" defTabSz="914400" rtl="0" eaLnBrk="1" latinLnBrk="0" hangingPunct="1">
                        <a:defRPr kumimoji="1" sz="1800" b="1" kern="1200">
                          <a:solidFill>
                            <a:schemeClr val="lt1"/>
                          </a:solidFill>
                          <a:latin typeface="Times New Roman"/>
                          <a:ea typeface="Times New Roman"/>
                        </a:defRPr>
                      </a:lvl7pPr>
                      <a:lvl8pPr marL="3200400" algn="l" defTabSz="914400" rtl="0" eaLnBrk="1" latinLnBrk="0" hangingPunct="1">
                        <a:defRPr kumimoji="1" sz="1800" b="1" kern="1200">
                          <a:solidFill>
                            <a:schemeClr val="lt1"/>
                          </a:solidFill>
                          <a:latin typeface="Times New Roman"/>
                          <a:ea typeface="Times New Roman"/>
                        </a:defRPr>
                      </a:lvl8pPr>
                      <a:lvl9pPr marL="3657600" algn="l" defTabSz="914400" rtl="0" eaLnBrk="1" latinLnBrk="0" hangingPunct="1">
                        <a:defRPr kumimoji="1" sz="1800" b="1" kern="1200">
                          <a:solidFill>
                            <a:schemeClr val="lt1"/>
                          </a:solidFill>
                          <a:latin typeface="Times New Roman"/>
                          <a:ea typeface="Times New Roman"/>
                        </a:defRPr>
                      </a:lvl9pPr>
                    </a:lstStyle>
                    <a:p>
                      <a:r>
                        <a:rPr lang="en-CA" altLang="zh-CN" dirty="0">
                          <a:solidFill>
                            <a:schemeClr val="tx1"/>
                          </a:solidFill>
                          <a:latin typeface="+mn-lt"/>
                        </a:rPr>
                        <a:t>Total Size of </a:t>
                      </a:r>
                      <a:r>
                        <a:rPr kumimoji="1" lang="en-CA" altLang="zh-CN" sz="1800" b="1" kern="1200" dirty="0">
                          <a:solidFill>
                            <a:schemeClr val="tx1"/>
                          </a:solidFill>
                          <a:latin typeface="Times New Roman"/>
                          <a:ea typeface="+mn-ea"/>
                          <a:cs typeface="+mn-cs"/>
                        </a:rPr>
                        <a:t>Feedback</a:t>
                      </a:r>
                      <a:r>
                        <a:rPr lang="en-CA" altLang="zh-CN" dirty="0">
                          <a:solidFill>
                            <a:schemeClr val="tx1"/>
                          </a:solidFill>
                          <a:latin typeface="+mn-lt"/>
                        </a:rPr>
                        <a:t> Bits</a:t>
                      </a:r>
                    </a:p>
                    <a:p>
                      <a:pPr marL="0" marR="0" lvl="0" indent="0" algn="l" defTabSz="914400" rtl="0" eaLnBrk="1" fontAlgn="auto" latinLnBrk="0" hangingPunct="1">
                        <a:lnSpc>
                          <a:spcPct val="100000"/>
                        </a:lnSpc>
                        <a:spcBef>
                          <a:spcPts val="0"/>
                        </a:spcBef>
                        <a:spcAft>
                          <a:spcPts val="0"/>
                        </a:spcAft>
                        <a:buClrTx/>
                        <a:buSzTx/>
                        <a:buFontTx/>
                        <a:buNone/>
                        <a:tabLst/>
                        <a:defRPr/>
                      </a:pPr>
                      <a:r>
                        <a:rPr lang="en-CA" altLang="zh-CN" dirty="0">
                          <a:solidFill>
                            <a:schemeClr val="tx1"/>
                          </a:solidFill>
                          <a:latin typeface="+mn-lt"/>
                        </a:rPr>
                        <a:t>(</a:t>
                      </a:r>
                      <a:r>
                        <a:rPr lang="en-US" sz="1800" dirty="0">
                          <a:solidFill>
                            <a:schemeClr val="tx1"/>
                          </a:solidFill>
                          <a:latin typeface="+mn-lt"/>
                          <a:cs typeface="Arial" panose="020B0604020202020204" pitchFamily="34" charset="0"/>
                        </a:rPr>
                        <a:t>3 + </a:t>
                      </a:r>
                      <a:r>
                        <a:rPr lang="en-US" sz="1800" i="1" dirty="0">
                          <a:solidFill>
                            <a:schemeClr val="tx1"/>
                          </a:solidFill>
                          <a:latin typeface="+mn-lt"/>
                          <a:cs typeface="Arial" panose="020B0604020202020204" pitchFamily="34" charset="0"/>
                        </a:rPr>
                        <a:t>Nb </a:t>
                      </a:r>
                      <a:r>
                        <a:rPr lang="en-US" sz="1800" i="0" dirty="0">
                          <a:solidFill>
                            <a:schemeClr val="tx1"/>
                          </a:solidFill>
                          <a:latin typeface="+mn-lt"/>
                          <a:cs typeface="Arial" panose="020B0604020202020204" pitchFamily="34" charset="0"/>
                        </a:rPr>
                        <a:t>x</a:t>
                      </a:r>
                      <a:r>
                        <a:rPr lang="en-US" sz="1800" i="1" dirty="0">
                          <a:solidFill>
                            <a:schemeClr val="tx1"/>
                          </a:solidFill>
                          <a:latin typeface="+mn-lt"/>
                          <a:cs typeface="Arial" panose="020B0604020202020204" pitchFamily="34" charset="0"/>
                        </a:rPr>
                        <a:t> Nc </a:t>
                      </a:r>
                      <a:r>
                        <a:rPr lang="en-US" sz="1800" i="0" dirty="0">
                          <a:solidFill>
                            <a:schemeClr val="tx1"/>
                          </a:solidFill>
                          <a:latin typeface="+mn-lt"/>
                          <a:cs typeface="Arial" panose="020B0604020202020204" pitchFamily="34" charset="0"/>
                        </a:rPr>
                        <a:t>x</a:t>
                      </a:r>
                      <a:r>
                        <a:rPr lang="en-US" sz="1800" i="1" dirty="0">
                          <a:solidFill>
                            <a:schemeClr val="tx1"/>
                          </a:solidFill>
                          <a:latin typeface="+mn-lt"/>
                          <a:cs typeface="Arial" panose="020B0604020202020204" pitchFamily="34" charset="0"/>
                        </a:rPr>
                        <a:t> Nr</a:t>
                      </a:r>
                      <a:r>
                        <a:rPr lang="en-CA" altLang="zh-CN" dirty="0">
                          <a:solidFill>
                            <a:schemeClr val="tx1"/>
                          </a:solidFill>
                          <a:latin typeface="+mn-lt"/>
                        </a:rPr>
                        <a:t>)</a:t>
                      </a:r>
                      <a:r>
                        <a:rPr lang="en-CA" altLang="zh-CN" baseline="0" dirty="0">
                          <a:solidFill>
                            <a:schemeClr val="tx1"/>
                          </a:solidFill>
                          <a:latin typeface="+mn-lt"/>
                        </a:rPr>
                        <a:t>*</a:t>
                      </a:r>
                      <a:r>
                        <a:rPr lang="en-CA" altLang="zh-CN" i="1" baseline="0" dirty="0">
                          <a:solidFill>
                            <a:schemeClr val="tx1"/>
                          </a:solidFill>
                          <a:latin typeface="+mn-lt"/>
                        </a:rPr>
                        <a:t>Ns</a:t>
                      </a:r>
                      <a:endParaRPr lang="zh-CN" altLang="en-US"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altLang="zh-CN" dirty="0">
                          <a:solidFill>
                            <a:schemeClr val="tx1"/>
                          </a:solidFill>
                          <a:latin typeface="+mn-lt"/>
                        </a:rPr>
                        <a:t> </a:t>
                      </a:r>
                      <a:r>
                        <a:rPr lang="en-CA" altLang="zh-CN" b="1" dirty="0">
                          <a:solidFill>
                            <a:schemeClr val="tx1"/>
                          </a:solidFill>
                          <a:latin typeface="+mn-lt"/>
                        </a:rPr>
                        <a:t>(SQNR gain, dB)</a:t>
                      </a:r>
                      <a:endParaRPr lang="zh-CN" altLang="en-US" b="1">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altLang="zh-CN" b="1" dirty="0">
                          <a:solidFill>
                            <a:schemeClr val="tx1"/>
                          </a:solidFill>
                          <a:latin typeface="+mn-lt"/>
                        </a:rPr>
                        <a:t>Feedback Bit size reduction (%)</a:t>
                      </a:r>
                      <a:endParaRPr lang="zh-CN" altLang="en-US">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lvl1pPr marL="0" algn="l" defTabSz="914400" rtl="0" eaLnBrk="1" latinLnBrk="0" hangingPunct="1">
                        <a:defRPr kumimoji="1" sz="1800" kern="1200">
                          <a:solidFill>
                            <a:schemeClr val="dk1"/>
                          </a:solidFill>
                          <a:latin typeface="Times New Roman"/>
                          <a:ea typeface="Times New Roman"/>
                        </a:defRPr>
                      </a:lvl1pPr>
                      <a:lvl2pPr marL="457200" algn="l" defTabSz="914400" rtl="0" eaLnBrk="1" latinLnBrk="0" hangingPunct="1">
                        <a:defRPr kumimoji="1" sz="1800" kern="1200">
                          <a:solidFill>
                            <a:schemeClr val="dk1"/>
                          </a:solidFill>
                          <a:latin typeface="Times New Roman"/>
                          <a:ea typeface="Times New Roman"/>
                        </a:defRPr>
                      </a:lvl2pPr>
                      <a:lvl3pPr marL="914400" algn="l" defTabSz="914400" rtl="0" eaLnBrk="1" latinLnBrk="0" hangingPunct="1">
                        <a:defRPr kumimoji="1" sz="1800" kern="1200">
                          <a:solidFill>
                            <a:schemeClr val="dk1"/>
                          </a:solidFill>
                          <a:latin typeface="Times New Roman"/>
                          <a:ea typeface="Times New Roman"/>
                        </a:defRPr>
                      </a:lvl3pPr>
                      <a:lvl4pPr marL="1371600" algn="l" defTabSz="914400" rtl="0" eaLnBrk="1" latinLnBrk="0" hangingPunct="1">
                        <a:defRPr kumimoji="1" sz="1800" kern="1200">
                          <a:solidFill>
                            <a:schemeClr val="dk1"/>
                          </a:solidFill>
                          <a:latin typeface="Times New Roman"/>
                          <a:ea typeface="Times New Roman"/>
                        </a:defRPr>
                      </a:lvl4pPr>
                      <a:lvl5pPr marL="1828800" algn="l" defTabSz="914400" rtl="0" eaLnBrk="1" latinLnBrk="0" hangingPunct="1">
                        <a:defRPr kumimoji="1" sz="1800" kern="1200">
                          <a:solidFill>
                            <a:schemeClr val="dk1"/>
                          </a:solidFill>
                          <a:latin typeface="Times New Roman"/>
                          <a:ea typeface="Times New Roman"/>
                        </a:defRPr>
                      </a:lvl5pPr>
                      <a:lvl6pPr marL="2286000" algn="l" defTabSz="914400" rtl="0" eaLnBrk="1" latinLnBrk="0" hangingPunct="1">
                        <a:defRPr kumimoji="1" sz="1800" kern="1200">
                          <a:solidFill>
                            <a:schemeClr val="dk1"/>
                          </a:solidFill>
                          <a:latin typeface="Times New Roman"/>
                          <a:ea typeface="Times New Roman"/>
                        </a:defRPr>
                      </a:lvl6pPr>
                      <a:lvl7pPr marL="2743200" algn="l" defTabSz="914400" rtl="0" eaLnBrk="1" latinLnBrk="0" hangingPunct="1">
                        <a:defRPr kumimoji="1" sz="1800" kern="1200">
                          <a:solidFill>
                            <a:schemeClr val="dk1"/>
                          </a:solidFill>
                          <a:latin typeface="Times New Roman"/>
                          <a:ea typeface="Times New Roman"/>
                        </a:defRPr>
                      </a:lvl7pPr>
                      <a:lvl8pPr marL="3200400" algn="l" defTabSz="914400" rtl="0" eaLnBrk="1" latinLnBrk="0" hangingPunct="1">
                        <a:defRPr kumimoji="1" sz="1800" kern="1200">
                          <a:solidFill>
                            <a:schemeClr val="dk1"/>
                          </a:solidFill>
                          <a:latin typeface="Times New Roman"/>
                          <a:ea typeface="Times New Roman"/>
                        </a:defRPr>
                      </a:lvl8pPr>
                      <a:lvl9pPr marL="3657600" algn="l" defTabSz="914400" rtl="0" eaLnBrk="1" latinLnBrk="0" hangingPunct="1">
                        <a:defRPr kumimoji="1" sz="1800" kern="1200">
                          <a:solidFill>
                            <a:schemeClr val="dk1"/>
                          </a:solidFill>
                          <a:latin typeface="Times New Roman"/>
                          <a:ea typeface="Times New Roman"/>
                        </a:defRPr>
                      </a:lvl9pPr>
                    </a:lstStyle>
                    <a:p>
                      <a:pPr algn="ctr"/>
                      <a:r>
                        <a:rPr lang="en-CA" altLang="zh-CN" dirty="0">
                          <a:latin typeface="+mn-lt"/>
                        </a:rPr>
                        <a:t>4</a:t>
                      </a:r>
                      <a:endParaRPr lang="zh-CN" altLang="en-US">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algn="ctr"/>
                      <a:r>
                        <a:rPr lang="en-US" dirty="0">
                          <a:latin typeface="+mn-lt"/>
                        </a:rPr>
                        <a:t>25.699</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kern="1200" dirty="0">
                          <a:solidFill>
                            <a:schemeClr val="dk1"/>
                          </a:solidFill>
                          <a:latin typeface="+mn-lt"/>
                          <a:cs typeface="+mn-cs"/>
                        </a:rPr>
                        <a:t>4200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algn="ctr"/>
                      <a:r>
                        <a:rPr lang="en-US" b="1" dirty="0">
                          <a:latin typeface="+mn-lt"/>
                        </a:rPr>
                        <a:t>23.262</a:t>
                      </a:r>
                      <a:endParaRPr lang="zh-CN" altLang="en-US" b="1">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kern="1200" dirty="0">
                          <a:solidFill>
                            <a:schemeClr val="dk1"/>
                          </a:solidFill>
                          <a:latin typeface="+mn-lt"/>
                          <a:ea typeface="+mn-ea"/>
                          <a:cs typeface="+mn-cs"/>
                        </a:rPr>
                        <a:t>2184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b="1" kern="1200" dirty="0">
                          <a:solidFill>
                            <a:srgbClr val="FF0000"/>
                          </a:solidFill>
                          <a:latin typeface="+mn-lt"/>
                          <a:ea typeface="+mn-ea"/>
                          <a:cs typeface="+mn-cs"/>
                        </a:rPr>
                        <a:t>-2.4376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b="1" kern="1200" dirty="0">
                          <a:solidFill>
                            <a:srgbClr val="FF0000"/>
                          </a:solidFill>
                          <a:latin typeface="+mn-lt"/>
                          <a:ea typeface="+mn-ea"/>
                          <a:cs typeface="+mn-cs"/>
                        </a:rPr>
                        <a:t>48.00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lvl1pPr marL="0" algn="l" defTabSz="914400" rtl="0" eaLnBrk="1" latinLnBrk="0" hangingPunct="1">
                        <a:defRPr kumimoji="1" sz="1800" kern="1200">
                          <a:solidFill>
                            <a:schemeClr val="dk1"/>
                          </a:solidFill>
                          <a:latin typeface="Times New Roman"/>
                          <a:ea typeface="Times New Roman"/>
                        </a:defRPr>
                      </a:lvl1pPr>
                      <a:lvl2pPr marL="457200" algn="l" defTabSz="914400" rtl="0" eaLnBrk="1" latinLnBrk="0" hangingPunct="1">
                        <a:defRPr kumimoji="1" sz="1800" kern="1200">
                          <a:solidFill>
                            <a:schemeClr val="dk1"/>
                          </a:solidFill>
                          <a:latin typeface="Times New Roman"/>
                          <a:ea typeface="Times New Roman"/>
                        </a:defRPr>
                      </a:lvl2pPr>
                      <a:lvl3pPr marL="914400" algn="l" defTabSz="914400" rtl="0" eaLnBrk="1" latinLnBrk="0" hangingPunct="1">
                        <a:defRPr kumimoji="1" sz="1800" kern="1200">
                          <a:solidFill>
                            <a:schemeClr val="dk1"/>
                          </a:solidFill>
                          <a:latin typeface="Times New Roman"/>
                          <a:ea typeface="Times New Roman"/>
                        </a:defRPr>
                      </a:lvl3pPr>
                      <a:lvl4pPr marL="1371600" algn="l" defTabSz="914400" rtl="0" eaLnBrk="1" latinLnBrk="0" hangingPunct="1">
                        <a:defRPr kumimoji="1" sz="1800" kern="1200">
                          <a:solidFill>
                            <a:schemeClr val="dk1"/>
                          </a:solidFill>
                          <a:latin typeface="Times New Roman"/>
                          <a:ea typeface="Times New Roman"/>
                        </a:defRPr>
                      </a:lvl4pPr>
                      <a:lvl5pPr marL="1828800" algn="l" defTabSz="914400" rtl="0" eaLnBrk="1" latinLnBrk="0" hangingPunct="1">
                        <a:defRPr kumimoji="1" sz="1800" kern="1200">
                          <a:solidFill>
                            <a:schemeClr val="dk1"/>
                          </a:solidFill>
                          <a:latin typeface="Times New Roman"/>
                          <a:ea typeface="Times New Roman"/>
                        </a:defRPr>
                      </a:lvl5pPr>
                      <a:lvl6pPr marL="2286000" algn="l" defTabSz="914400" rtl="0" eaLnBrk="1" latinLnBrk="0" hangingPunct="1">
                        <a:defRPr kumimoji="1" sz="1800" kern="1200">
                          <a:solidFill>
                            <a:schemeClr val="dk1"/>
                          </a:solidFill>
                          <a:latin typeface="Times New Roman"/>
                          <a:ea typeface="Times New Roman"/>
                        </a:defRPr>
                      </a:lvl6pPr>
                      <a:lvl7pPr marL="2743200" algn="l" defTabSz="914400" rtl="0" eaLnBrk="1" latinLnBrk="0" hangingPunct="1">
                        <a:defRPr kumimoji="1" sz="1800" kern="1200">
                          <a:solidFill>
                            <a:schemeClr val="dk1"/>
                          </a:solidFill>
                          <a:latin typeface="Times New Roman"/>
                          <a:ea typeface="Times New Roman"/>
                        </a:defRPr>
                      </a:lvl7pPr>
                      <a:lvl8pPr marL="3200400" algn="l" defTabSz="914400" rtl="0" eaLnBrk="1" latinLnBrk="0" hangingPunct="1">
                        <a:defRPr kumimoji="1" sz="1800" kern="1200">
                          <a:solidFill>
                            <a:schemeClr val="dk1"/>
                          </a:solidFill>
                          <a:latin typeface="Times New Roman"/>
                          <a:ea typeface="Times New Roman"/>
                        </a:defRPr>
                      </a:lvl8pPr>
                      <a:lvl9pPr marL="3657600" algn="l" defTabSz="914400" rtl="0" eaLnBrk="1" latinLnBrk="0" hangingPunct="1">
                        <a:defRPr kumimoji="1" sz="1800" kern="1200">
                          <a:solidFill>
                            <a:schemeClr val="dk1"/>
                          </a:solidFill>
                          <a:latin typeface="Times New Roman"/>
                          <a:ea typeface="Times New Roman"/>
                        </a:defRPr>
                      </a:lvl9pPr>
                    </a:lstStyle>
                    <a:p>
                      <a:pPr algn="ctr"/>
                      <a:r>
                        <a:rPr lang="en-CA" altLang="zh-CN" dirty="0">
                          <a:latin typeface="+mn-lt"/>
                        </a:rPr>
                        <a:t>6</a:t>
                      </a:r>
                      <a:endParaRPr lang="zh-CN" altLang="en-US">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algn="ctr"/>
                      <a:r>
                        <a:rPr lang="en-US" dirty="0">
                          <a:latin typeface="+mn-lt"/>
                        </a:rPr>
                        <a:t>38.008</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kern="1200" dirty="0">
                          <a:solidFill>
                            <a:schemeClr val="dk1"/>
                          </a:solidFill>
                          <a:latin typeface="+mn-lt"/>
                          <a:cs typeface="+mn-cs"/>
                        </a:rPr>
                        <a:t>6216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algn="ctr"/>
                      <a:r>
                        <a:rPr lang="en-US" b="1" dirty="0">
                          <a:latin typeface="+mn-lt"/>
                        </a:rPr>
                        <a:t>35.803</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kern="1200" dirty="0">
                          <a:solidFill>
                            <a:schemeClr val="dk1"/>
                          </a:solidFill>
                          <a:latin typeface="+mn-lt"/>
                          <a:ea typeface="+mn-ea"/>
                          <a:cs typeface="+mn-cs"/>
                        </a:rPr>
                        <a:t>3192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b="1" kern="1200" dirty="0">
                          <a:solidFill>
                            <a:srgbClr val="FF0000"/>
                          </a:solidFill>
                          <a:latin typeface="+mn-lt"/>
                          <a:ea typeface="+mn-ea"/>
                          <a:cs typeface="+mn-cs"/>
                        </a:rPr>
                        <a:t>-2.2049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b="1" kern="1200" dirty="0">
                          <a:solidFill>
                            <a:srgbClr val="FF0000"/>
                          </a:solidFill>
                          <a:latin typeface="+mn-lt"/>
                          <a:ea typeface="+mn-ea"/>
                          <a:cs typeface="+mn-cs"/>
                        </a:rPr>
                        <a:t>48.65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lvl1pPr marL="0" algn="l" defTabSz="914400" rtl="0" eaLnBrk="1" latinLnBrk="0" hangingPunct="1">
                        <a:defRPr kumimoji="1" sz="1800" kern="1200">
                          <a:solidFill>
                            <a:schemeClr val="dk1"/>
                          </a:solidFill>
                          <a:latin typeface="Times New Roman"/>
                          <a:ea typeface="Times New Roman"/>
                        </a:defRPr>
                      </a:lvl1pPr>
                      <a:lvl2pPr marL="457200" algn="l" defTabSz="914400" rtl="0" eaLnBrk="1" latinLnBrk="0" hangingPunct="1">
                        <a:defRPr kumimoji="1" sz="1800" kern="1200">
                          <a:solidFill>
                            <a:schemeClr val="dk1"/>
                          </a:solidFill>
                          <a:latin typeface="Times New Roman"/>
                          <a:ea typeface="Times New Roman"/>
                        </a:defRPr>
                      </a:lvl2pPr>
                      <a:lvl3pPr marL="914400" algn="l" defTabSz="914400" rtl="0" eaLnBrk="1" latinLnBrk="0" hangingPunct="1">
                        <a:defRPr kumimoji="1" sz="1800" kern="1200">
                          <a:solidFill>
                            <a:schemeClr val="dk1"/>
                          </a:solidFill>
                          <a:latin typeface="Times New Roman"/>
                          <a:ea typeface="Times New Roman"/>
                        </a:defRPr>
                      </a:lvl3pPr>
                      <a:lvl4pPr marL="1371600" algn="l" defTabSz="914400" rtl="0" eaLnBrk="1" latinLnBrk="0" hangingPunct="1">
                        <a:defRPr kumimoji="1" sz="1800" kern="1200">
                          <a:solidFill>
                            <a:schemeClr val="dk1"/>
                          </a:solidFill>
                          <a:latin typeface="Times New Roman"/>
                          <a:ea typeface="Times New Roman"/>
                        </a:defRPr>
                      </a:lvl4pPr>
                      <a:lvl5pPr marL="1828800" algn="l" defTabSz="914400" rtl="0" eaLnBrk="1" latinLnBrk="0" hangingPunct="1">
                        <a:defRPr kumimoji="1" sz="1800" kern="1200">
                          <a:solidFill>
                            <a:schemeClr val="dk1"/>
                          </a:solidFill>
                          <a:latin typeface="Times New Roman"/>
                          <a:ea typeface="Times New Roman"/>
                        </a:defRPr>
                      </a:lvl5pPr>
                      <a:lvl6pPr marL="2286000" algn="l" defTabSz="914400" rtl="0" eaLnBrk="1" latinLnBrk="0" hangingPunct="1">
                        <a:defRPr kumimoji="1" sz="1800" kern="1200">
                          <a:solidFill>
                            <a:schemeClr val="dk1"/>
                          </a:solidFill>
                          <a:latin typeface="Times New Roman"/>
                          <a:ea typeface="Times New Roman"/>
                        </a:defRPr>
                      </a:lvl6pPr>
                      <a:lvl7pPr marL="2743200" algn="l" defTabSz="914400" rtl="0" eaLnBrk="1" latinLnBrk="0" hangingPunct="1">
                        <a:defRPr kumimoji="1" sz="1800" kern="1200">
                          <a:solidFill>
                            <a:schemeClr val="dk1"/>
                          </a:solidFill>
                          <a:latin typeface="Times New Roman"/>
                          <a:ea typeface="Times New Roman"/>
                        </a:defRPr>
                      </a:lvl7pPr>
                      <a:lvl8pPr marL="3200400" algn="l" defTabSz="914400" rtl="0" eaLnBrk="1" latinLnBrk="0" hangingPunct="1">
                        <a:defRPr kumimoji="1" sz="1800" kern="1200">
                          <a:solidFill>
                            <a:schemeClr val="dk1"/>
                          </a:solidFill>
                          <a:latin typeface="Times New Roman"/>
                          <a:ea typeface="Times New Roman"/>
                        </a:defRPr>
                      </a:lvl8pPr>
                      <a:lvl9pPr marL="3657600" algn="l" defTabSz="914400" rtl="0" eaLnBrk="1" latinLnBrk="0" hangingPunct="1">
                        <a:defRPr kumimoji="1" sz="1800" kern="1200">
                          <a:solidFill>
                            <a:schemeClr val="dk1"/>
                          </a:solidFill>
                          <a:latin typeface="Times New Roman"/>
                          <a:ea typeface="Times New Roman"/>
                        </a:defRPr>
                      </a:lvl9pPr>
                    </a:lstStyle>
                    <a:p>
                      <a:pPr algn="ctr"/>
                      <a:r>
                        <a:rPr lang="en-CA" altLang="zh-CN" dirty="0">
                          <a:latin typeface="+mn-lt"/>
                        </a:rPr>
                        <a:t>8</a:t>
                      </a:r>
                      <a:endParaRPr lang="zh-CN" altLang="en-US">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algn="ctr"/>
                      <a:r>
                        <a:rPr lang="en-US" dirty="0">
                          <a:latin typeface="+mn-lt"/>
                        </a:rPr>
                        <a:t>49.340</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kern="1200" dirty="0">
                          <a:solidFill>
                            <a:schemeClr val="dk1"/>
                          </a:solidFill>
                          <a:latin typeface="+mn-lt"/>
                          <a:cs typeface="+mn-cs"/>
                        </a:rPr>
                        <a:t>8232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Times New Roman"/>
                        </a:defRPr>
                      </a:lvl1pPr>
                      <a:lvl2pPr marL="457200" algn="l" defTabSz="914400" rtl="0" eaLnBrk="1" latinLnBrk="0" hangingPunct="1">
                        <a:defRPr kumimoji="1" sz="1800" kern="1200">
                          <a:solidFill>
                            <a:schemeClr val="dk1"/>
                          </a:solidFill>
                          <a:latin typeface="Times New Roman"/>
                        </a:defRPr>
                      </a:lvl2pPr>
                      <a:lvl3pPr marL="914400" algn="l" defTabSz="914400" rtl="0" eaLnBrk="1" latinLnBrk="0" hangingPunct="1">
                        <a:defRPr kumimoji="1" sz="1800" kern="1200">
                          <a:solidFill>
                            <a:schemeClr val="dk1"/>
                          </a:solidFill>
                          <a:latin typeface="Times New Roman"/>
                        </a:defRPr>
                      </a:lvl3pPr>
                      <a:lvl4pPr marL="1371600" algn="l" defTabSz="914400" rtl="0" eaLnBrk="1" latinLnBrk="0" hangingPunct="1">
                        <a:defRPr kumimoji="1" sz="1800" kern="1200">
                          <a:solidFill>
                            <a:schemeClr val="dk1"/>
                          </a:solidFill>
                          <a:latin typeface="Times New Roman"/>
                        </a:defRPr>
                      </a:lvl4pPr>
                      <a:lvl5pPr marL="1828800" algn="l" defTabSz="914400" rtl="0" eaLnBrk="1" latinLnBrk="0" hangingPunct="1">
                        <a:defRPr kumimoji="1" sz="1800" kern="1200">
                          <a:solidFill>
                            <a:schemeClr val="dk1"/>
                          </a:solidFill>
                          <a:latin typeface="Times New Roman"/>
                        </a:defRPr>
                      </a:lvl5pPr>
                      <a:lvl6pPr marL="2286000" algn="l" defTabSz="914400" rtl="0" eaLnBrk="1" latinLnBrk="0" hangingPunct="1">
                        <a:defRPr kumimoji="1" sz="1800" kern="1200">
                          <a:solidFill>
                            <a:schemeClr val="dk1"/>
                          </a:solidFill>
                          <a:latin typeface="Times New Roman"/>
                        </a:defRPr>
                      </a:lvl6pPr>
                      <a:lvl7pPr marL="2743200" algn="l" defTabSz="914400" rtl="0" eaLnBrk="1" latinLnBrk="0" hangingPunct="1">
                        <a:defRPr kumimoji="1" sz="1800" kern="1200">
                          <a:solidFill>
                            <a:schemeClr val="dk1"/>
                          </a:solidFill>
                          <a:latin typeface="Times New Roman"/>
                        </a:defRPr>
                      </a:lvl7pPr>
                      <a:lvl8pPr marL="3200400" algn="l" defTabSz="914400" rtl="0" eaLnBrk="1" latinLnBrk="0" hangingPunct="1">
                        <a:defRPr kumimoji="1" sz="1800" kern="1200">
                          <a:solidFill>
                            <a:schemeClr val="dk1"/>
                          </a:solidFill>
                          <a:latin typeface="Times New Roman"/>
                        </a:defRPr>
                      </a:lvl8pPr>
                      <a:lvl9pPr marL="3657600" algn="l" defTabSz="914400" rtl="0" eaLnBrk="1" latinLnBrk="0" hangingPunct="1">
                        <a:defRPr kumimoji="1" sz="1800" kern="1200">
                          <a:solidFill>
                            <a:schemeClr val="dk1"/>
                          </a:solidFill>
                          <a:latin typeface="Times New Roman"/>
                        </a:defRPr>
                      </a:lvl9pPr>
                    </a:lstStyle>
                    <a:p>
                      <a:pPr algn="ctr"/>
                      <a:r>
                        <a:rPr lang="en-US" b="1" dirty="0">
                          <a:latin typeface="+mn-lt"/>
                        </a:rPr>
                        <a:t>47.823</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kern="1200" dirty="0">
                          <a:solidFill>
                            <a:schemeClr val="dk1"/>
                          </a:solidFill>
                          <a:latin typeface="+mn-lt"/>
                          <a:ea typeface="+mn-ea"/>
                          <a:cs typeface="+mn-cs"/>
                        </a:rPr>
                        <a:t>4200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b="1" kern="1200" dirty="0">
                          <a:solidFill>
                            <a:srgbClr val="FF0000"/>
                          </a:solidFill>
                          <a:latin typeface="+mn-lt"/>
                          <a:ea typeface="+mn-ea"/>
                          <a:cs typeface="+mn-cs"/>
                        </a:rPr>
                        <a:t>-1.5176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b="1" kern="1200" dirty="0">
                          <a:solidFill>
                            <a:srgbClr val="FF0000"/>
                          </a:solidFill>
                          <a:latin typeface="+mn-lt"/>
                          <a:ea typeface="+mn-ea"/>
                          <a:cs typeface="+mn-cs"/>
                        </a:rPr>
                        <a:t>48.98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10" name="TextBox 9">
            <a:extLst>
              <a:ext uri="{FF2B5EF4-FFF2-40B4-BE49-F238E27FC236}">
                <a16:creationId xmlns:a16="http://schemas.microsoft.com/office/drawing/2014/main" id="{C506B84E-1237-4A1D-A7FB-73D7B6F192BD}"/>
              </a:ext>
            </a:extLst>
          </p:cNvPr>
          <p:cNvSpPr txBox="1"/>
          <p:nvPr/>
        </p:nvSpPr>
        <p:spPr>
          <a:xfrm>
            <a:off x="99391" y="4930914"/>
            <a:ext cx="1188132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Times New Roman"/>
                <a:cs typeface="+mn-cs"/>
              </a:rPr>
              <a:t>It is observed that by only reporting the </a:t>
            </a:r>
            <a:r>
              <a:rPr lang="en-US" sz="2000" dirty="0">
                <a:solidFill>
                  <a:srgbClr val="000000"/>
                </a:solidFill>
                <a:latin typeface="Times New Roman"/>
              </a:rPr>
              <a:t>phase</a:t>
            </a:r>
            <a:r>
              <a:rPr kumimoji="0" lang="en-US" sz="2000" b="0" i="0" u="none" strike="noStrike" kern="1200" cap="none" spc="0" normalizeH="0" baseline="0" noProof="0" dirty="0">
                <a:ln>
                  <a:noFill/>
                </a:ln>
                <a:solidFill>
                  <a:srgbClr val="000000"/>
                </a:solidFill>
                <a:effectLst/>
                <a:uLnTx/>
                <a:uFillTx/>
                <a:latin typeface="Times New Roman"/>
                <a:cs typeface="+mn-cs"/>
              </a:rPr>
              <a:t> component, </a:t>
            </a:r>
            <a:r>
              <a:rPr kumimoji="0" lang="en-US" sz="2000" b="1" i="0" u="none" strike="noStrike" kern="1200" cap="none" spc="0" normalizeH="0" baseline="0" noProof="0" dirty="0">
                <a:ln>
                  <a:noFill/>
                </a:ln>
                <a:solidFill>
                  <a:srgbClr val="000000"/>
                </a:solidFill>
                <a:effectLst/>
                <a:uLnTx/>
                <a:uFillTx/>
                <a:latin typeface="Times New Roman"/>
                <a:cs typeface="+mn-cs"/>
              </a:rPr>
              <a:t>we achieve a feedback bit size reduction of close to 50%, with just a small loss in SQNR compared to 802.11n</a:t>
            </a:r>
            <a:r>
              <a:rPr kumimoji="0" lang="en-US" sz="2000" b="0" i="0" u="none" strike="noStrike" kern="1200" cap="none" spc="0" normalizeH="0" baseline="0" noProof="0" dirty="0">
                <a:ln>
                  <a:noFill/>
                </a:ln>
                <a:solidFill>
                  <a:srgbClr val="000000"/>
                </a:solidFill>
                <a:effectLst/>
                <a:uLnTx/>
                <a:uFillTx/>
                <a:latin typeface="Times New Roman"/>
                <a:cs typeface="+mn-cs"/>
              </a:rPr>
              <a:t>.</a:t>
            </a:r>
          </a:p>
        </p:txBody>
      </p:sp>
    </p:spTree>
    <p:extLst>
      <p:ext uri="{BB962C8B-B14F-4D97-AF65-F5344CB8AC3E}">
        <p14:creationId xmlns:p14="http://schemas.microsoft.com/office/powerpoint/2010/main" val="8456548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srgbClr val="000000"/>
                </a:solidFill>
                <a:effectLst/>
                <a:uLnTx/>
                <a:uFillTx/>
                <a:latin typeface="Times New Roman" pitchFamily="18" charset="0"/>
                <a:ea typeface="+mn-ea"/>
                <a:cs typeface="+mn-cs"/>
              </a:rPr>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Slide </a:t>
            </a:r>
            <a:fld id="{CF617D86-5CEF-4A7A-8BBC-1BE5E3A2734F}"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ko-KR" sz="3600" kern="0" dirty="0">
                <a:ea typeface="Gulim" pitchFamily="34" charset="-127"/>
              </a:rPr>
              <a:t>CSI_Phase</a:t>
            </a:r>
            <a:endParaRPr kumimoji="0" lang="en-US" sz="3600" b="1" i="0" u="none" strike="noStrike" kern="0" cap="none" spc="0" normalizeH="0" baseline="0" noProof="0" dirty="0">
              <a:ln>
                <a:noFill/>
              </a:ln>
              <a:solidFill>
                <a:srgbClr val="000000"/>
              </a:solidFill>
              <a:effectLst/>
              <a:uLnTx/>
              <a:uFillTx/>
              <a:latin typeface="Times New Roman"/>
              <a:ea typeface="MS PGothic"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3600" b="1" i="0" u="none" strike="noStrike" kern="0" cap="none" spc="0" normalizeH="0" baseline="0" noProof="0" dirty="0">
              <a:ln>
                <a:noFill/>
              </a:ln>
              <a:solidFill>
                <a:srgbClr val="000000"/>
              </a:solidFill>
              <a:effectLst/>
              <a:uLnTx/>
              <a:uFillTx/>
              <a:latin typeface="Times New Roman"/>
              <a:ea typeface="MS PGothic"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3600" b="1" i="0" u="none" strike="noStrike" kern="0" cap="none" spc="0" normalizeH="0" baseline="0" noProof="0" dirty="0">
              <a:ln>
                <a:noFill/>
              </a:ln>
              <a:solidFill>
                <a:srgbClr val="000000"/>
              </a:solidFill>
              <a:effectLst/>
              <a:uLnTx/>
              <a:uFillTx/>
              <a:latin typeface="Times New Roman"/>
              <a:ea typeface="MS PGothic" pitchFamily="34" charset="-128"/>
            </a:endParaRPr>
          </a:p>
        </p:txBody>
      </p:sp>
      <p:sp>
        <p:nvSpPr>
          <p:cNvPr id="6" name="TextBox 5">
            <a:extLst>
              <a:ext uri="{FF2B5EF4-FFF2-40B4-BE49-F238E27FC236}">
                <a16:creationId xmlns:a16="http://schemas.microsoft.com/office/drawing/2014/main" id="{E573E4B3-69C0-4273-8F94-70148D0DF8C9}"/>
              </a:ext>
            </a:extLst>
          </p:cNvPr>
          <p:cNvSpPr txBox="1"/>
          <p:nvPr/>
        </p:nvSpPr>
        <p:spPr>
          <a:xfrm>
            <a:off x="76200" y="1219200"/>
            <a:ext cx="11881320"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0" i="0" u="sng"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Simulation results for 20 MHz channel (56 subcarriers), </a:t>
            </a:r>
            <a:r>
              <a:rPr kumimoji="0" lang="en-US" sz="2000" b="0" i="1" u="sng" strike="noStrike" kern="1200" cap="none" spc="0" normalizeH="0" baseline="0" noProof="0" dirty="0">
                <a:ln>
                  <a:noFill/>
                </a:ln>
                <a:solidFill>
                  <a:srgbClr val="000000"/>
                </a:solidFill>
                <a:effectLst/>
                <a:uLnTx/>
                <a:uFillTx/>
                <a:latin typeface="Times New Roman"/>
                <a:ea typeface="MS PGothic" panose="020B0600070205080204" pitchFamily="34" charset="-128"/>
                <a:cs typeface="Arial" panose="020B0604020202020204" pitchFamily="34" charset="0"/>
              </a:rPr>
              <a:t>Nc = </a:t>
            </a:r>
            <a:r>
              <a:rPr kumimoji="0" lang="en-US" sz="2000" b="0" i="0" u="sng"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3, </a:t>
            </a:r>
            <a:r>
              <a:rPr kumimoji="0" lang="en-US" sz="2000" b="0" i="1" u="sng" strike="noStrike" kern="1200" cap="none" spc="0" normalizeH="0" baseline="0" noProof="0" dirty="0">
                <a:ln>
                  <a:noFill/>
                </a:ln>
                <a:solidFill>
                  <a:srgbClr val="000000"/>
                </a:solidFill>
                <a:effectLst/>
                <a:uLnTx/>
                <a:uFillTx/>
                <a:latin typeface="Times New Roman"/>
                <a:ea typeface="MS PGothic" panose="020B0600070205080204" pitchFamily="34" charset="-128"/>
                <a:cs typeface="Arial" panose="020B0604020202020204" pitchFamily="34" charset="0"/>
              </a:rPr>
              <a:t>Nr = </a:t>
            </a:r>
            <a:r>
              <a:rPr kumimoji="0" lang="en-US" sz="2000" b="0" i="0" u="sng"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3, </a:t>
            </a:r>
            <a:r>
              <a:rPr kumimoji="0" lang="en-US" sz="2000" b="1" i="1" u="sng" strike="noStrike" kern="1200" cap="none" spc="0" normalizeH="0" baseline="0" noProof="0" dirty="0">
                <a:ln>
                  <a:noFill/>
                </a:ln>
                <a:solidFill>
                  <a:srgbClr val="000000"/>
                </a:solidFill>
                <a:effectLst/>
                <a:uLnTx/>
                <a:uFillTx/>
                <a:latin typeface="Times New Roman"/>
                <a:ea typeface="MS PGothic" panose="020B0600070205080204" pitchFamily="34" charset="-128"/>
                <a:cs typeface="Arial" panose="020B0604020202020204" pitchFamily="34" charset="0"/>
              </a:rPr>
              <a:t>Nb</a:t>
            </a:r>
            <a:r>
              <a:rPr kumimoji="0" lang="en-US" sz="2000" b="1" i="0" u="sng" strike="noStrike" kern="1200" cap="none" spc="0" normalizeH="0" baseline="0" noProof="0" dirty="0">
                <a:ln>
                  <a:noFill/>
                </a:ln>
                <a:solidFill>
                  <a:srgbClr val="000000"/>
                </a:solidFill>
                <a:effectLst/>
                <a:uLnTx/>
                <a:uFillTx/>
                <a:latin typeface="Times New Roman"/>
                <a:ea typeface="MS PGothic" panose="020B0600070205080204" pitchFamily="34" charset="-128"/>
                <a:cs typeface="Arial" panose="020B0604020202020204" pitchFamily="34" charset="0"/>
              </a:rPr>
              <a:t> = 4</a:t>
            </a:r>
            <a:endParaRPr kumimoji="0" lang="en-US" sz="2000" b="1" i="0" u="sng" strike="noStrike" kern="1200" cap="none" spc="0" normalizeH="0" baseline="0" noProof="0" dirty="0">
              <a:ln>
                <a:noFill/>
              </a:ln>
              <a:solidFill>
                <a:srgbClr val="000000"/>
              </a:solidFill>
              <a:effectLst/>
              <a:uLnTx/>
              <a:uFillTx/>
              <a:latin typeface="Times New Roman"/>
              <a:ea typeface="MS PGothic" panose="020B0600070205080204" pitchFamily="34" charset="-128"/>
              <a:cs typeface="+mn-cs"/>
            </a:endParaRPr>
          </a:p>
        </p:txBody>
      </p:sp>
      <p:pic>
        <p:nvPicPr>
          <p:cNvPr id="5" name="Picture 4">
            <a:extLst>
              <a:ext uri="{FF2B5EF4-FFF2-40B4-BE49-F238E27FC236}">
                <a16:creationId xmlns:a16="http://schemas.microsoft.com/office/drawing/2014/main" id="{5555F624-0BE4-4888-9A66-BC8B451BBD7D}"/>
              </a:ext>
            </a:extLst>
          </p:cNvPr>
          <p:cNvPicPr>
            <a:picLocks noChangeAspect="1"/>
          </p:cNvPicPr>
          <p:nvPr/>
        </p:nvPicPr>
        <p:blipFill>
          <a:blip r:embed="rId3"/>
          <a:stretch>
            <a:fillRect/>
          </a:stretch>
        </p:blipFill>
        <p:spPr>
          <a:xfrm>
            <a:off x="685800" y="1657410"/>
            <a:ext cx="9677400" cy="4764003"/>
          </a:xfrm>
          <a:prstGeom prst="rect">
            <a:avLst/>
          </a:prstGeom>
        </p:spPr>
      </p:pic>
    </p:spTree>
    <p:extLst>
      <p:ext uri="{BB962C8B-B14F-4D97-AF65-F5344CB8AC3E}">
        <p14:creationId xmlns:p14="http://schemas.microsoft.com/office/powerpoint/2010/main" val="3993097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srgbClr val="000000"/>
                </a:solidFill>
                <a:effectLst/>
                <a:uLnTx/>
                <a:uFillTx/>
                <a:latin typeface="Times New Roman" pitchFamily="18" charset="0"/>
                <a:ea typeface="+mn-ea"/>
                <a:cs typeface="+mn-cs"/>
              </a:rPr>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Slide </a:t>
            </a:r>
            <a:fld id="{CF617D86-5CEF-4A7A-8BBC-1BE5E3A2734F}"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ko-KR" sz="3600" kern="0" dirty="0">
                <a:ea typeface="Gulim" pitchFamily="34" charset="-127"/>
              </a:rPr>
              <a:t>CSI_Phase</a:t>
            </a:r>
            <a:endParaRPr kumimoji="0" lang="en-US" sz="3600" b="1" i="0" u="none" strike="noStrike" kern="0" cap="none" spc="0" normalizeH="0" baseline="0" noProof="0" dirty="0">
              <a:ln>
                <a:noFill/>
              </a:ln>
              <a:solidFill>
                <a:srgbClr val="000000"/>
              </a:solidFill>
              <a:effectLst/>
              <a:uLnTx/>
              <a:uFillTx/>
              <a:latin typeface="Times New Roman"/>
              <a:ea typeface="MS PGothic"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3600" b="1" i="0" u="none" strike="noStrike" kern="0" cap="none" spc="0" normalizeH="0" baseline="0" noProof="0" dirty="0">
              <a:ln>
                <a:noFill/>
              </a:ln>
              <a:solidFill>
                <a:srgbClr val="000000"/>
              </a:solidFill>
              <a:effectLst/>
              <a:uLnTx/>
              <a:uFillTx/>
              <a:latin typeface="Times New Roman"/>
              <a:ea typeface="MS PGothic"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3600" b="1" i="0" u="none" strike="noStrike" kern="0" cap="none" spc="0" normalizeH="0" baseline="0" noProof="0" dirty="0">
              <a:ln>
                <a:noFill/>
              </a:ln>
              <a:solidFill>
                <a:srgbClr val="000000"/>
              </a:solidFill>
              <a:effectLst/>
              <a:uLnTx/>
              <a:uFillTx/>
              <a:latin typeface="Times New Roman"/>
              <a:ea typeface="MS PGothic" pitchFamily="34" charset="-128"/>
            </a:endParaRPr>
          </a:p>
        </p:txBody>
      </p:sp>
      <p:sp>
        <p:nvSpPr>
          <p:cNvPr id="6" name="TextBox 5">
            <a:extLst>
              <a:ext uri="{FF2B5EF4-FFF2-40B4-BE49-F238E27FC236}">
                <a16:creationId xmlns:a16="http://schemas.microsoft.com/office/drawing/2014/main" id="{E573E4B3-69C0-4273-8F94-70148D0DF8C9}"/>
              </a:ext>
            </a:extLst>
          </p:cNvPr>
          <p:cNvSpPr txBox="1"/>
          <p:nvPr/>
        </p:nvSpPr>
        <p:spPr>
          <a:xfrm>
            <a:off x="76200" y="1219200"/>
            <a:ext cx="12039600"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Times New Roman"/>
                <a:ea typeface="MS PGothic" panose="020B0600070205080204" pitchFamily="34" charset="-128"/>
                <a:cs typeface="Arial" panose="020B0604020202020204" pitchFamily="34" charset="0"/>
              </a:rPr>
              <a:t>We note that if we increase the feedback bit size to 4200 for our scheme as well, we can use </a:t>
            </a:r>
            <a:r>
              <a:rPr kumimoji="0" lang="en-US" sz="2000" b="0" i="1" u="none" strike="noStrike" kern="1200" cap="none" spc="0" normalizeH="0" baseline="0" noProof="0" dirty="0">
                <a:ln>
                  <a:noFill/>
                </a:ln>
                <a:solidFill>
                  <a:srgbClr val="000000"/>
                </a:solidFill>
                <a:effectLst/>
                <a:uLnTx/>
                <a:uFillTx/>
                <a:latin typeface="Times New Roman"/>
                <a:ea typeface="MS PGothic" panose="020B0600070205080204" pitchFamily="34" charset="-128"/>
                <a:cs typeface="Arial" panose="020B0604020202020204" pitchFamily="34" charset="0"/>
              </a:rPr>
              <a:t>Nb</a:t>
            </a:r>
            <a:r>
              <a:rPr kumimoji="0" lang="en-US" sz="2000" b="0" i="0" u="none" strike="noStrike" kern="1200" cap="none" spc="0" normalizeH="0" baseline="0" noProof="0" dirty="0">
                <a:ln>
                  <a:noFill/>
                </a:ln>
                <a:solidFill>
                  <a:srgbClr val="000000"/>
                </a:solidFill>
                <a:effectLst/>
                <a:uLnTx/>
                <a:uFillTx/>
                <a:latin typeface="Times New Roman"/>
                <a:ea typeface="MS PGothic" panose="020B0600070205080204" pitchFamily="34" charset="-128"/>
                <a:cs typeface="Arial" panose="020B0604020202020204" pitchFamily="34" charset="0"/>
              </a:rPr>
              <a:t> = 8 for each entry.</a:t>
            </a:r>
          </a:p>
        </p:txBody>
      </p:sp>
      <p:pic>
        <p:nvPicPr>
          <p:cNvPr id="8" name="Picture 7">
            <a:extLst>
              <a:ext uri="{FF2B5EF4-FFF2-40B4-BE49-F238E27FC236}">
                <a16:creationId xmlns:a16="http://schemas.microsoft.com/office/drawing/2014/main" id="{D37A9FDD-B62B-40FE-ADD3-5380A7DDA6B3}"/>
              </a:ext>
            </a:extLst>
          </p:cNvPr>
          <p:cNvPicPr>
            <a:picLocks noChangeAspect="1"/>
          </p:cNvPicPr>
          <p:nvPr/>
        </p:nvPicPr>
        <p:blipFill>
          <a:blip r:embed="rId3"/>
          <a:stretch>
            <a:fillRect/>
          </a:stretch>
        </p:blipFill>
        <p:spPr>
          <a:xfrm>
            <a:off x="228600" y="1750808"/>
            <a:ext cx="9363076" cy="4593106"/>
          </a:xfrm>
          <a:prstGeom prst="rect">
            <a:avLst/>
          </a:prstGeom>
        </p:spPr>
      </p:pic>
      <p:sp>
        <p:nvSpPr>
          <p:cNvPr id="10" name="Callout: Line 9">
            <a:extLst>
              <a:ext uri="{FF2B5EF4-FFF2-40B4-BE49-F238E27FC236}">
                <a16:creationId xmlns:a16="http://schemas.microsoft.com/office/drawing/2014/main" id="{3E277FB2-671A-482D-B4FC-0571D86A32D8}"/>
              </a:ext>
            </a:extLst>
          </p:cNvPr>
          <p:cNvSpPr/>
          <p:nvPr/>
        </p:nvSpPr>
        <p:spPr>
          <a:xfrm>
            <a:off x="8915400" y="3095706"/>
            <a:ext cx="2752724" cy="790494"/>
          </a:xfrm>
          <a:prstGeom prst="borderCallout1">
            <a:avLst>
              <a:gd name="adj1" fmla="val 47744"/>
              <a:gd name="adj2" fmla="val -3388"/>
              <a:gd name="adj3" fmla="val -13561"/>
              <a:gd name="adj4" fmla="val -18790"/>
            </a:avLst>
          </a:prstGeom>
          <a:solidFill>
            <a:srgbClr val="FFFFFF"/>
          </a:solidFill>
          <a:ln w="25400" cap="flat" cmpd="sng" algn="ctr">
            <a:solidFill>
              <a:srgbClr val="FF0000"/>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Times New Roman"/>
                <a:cs typeface="+mn-cs"/>
              </a:rPr>
              <a:t>Our curve is much closer to the Original curve.</a:t>
            </a:r>
          </a:p>
        </p:txBody>
      </p:sp>
    </p:spTree>
    <p:extLst>
      <p:ext uri="{BB962C8B-B14F-4D97-AF65-F5344CB8AC3E}">
        <p14:creationId xmlns:p14="http://schemas.microsoft.com/office/powerpoint/2010/main" val="3453537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17</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An Example Overhead comparison</a:t>
            </a:r>
            <a:endParaRPr lang="en-US" sz="3600" kern="0" dirty="0"/>
          </a:p>
          <a:p>
            <a:endParaRPr lang="en-US" sz="3600" kern="0" dirty="0"/>
          </a:p>
          <a:p>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304800" y="1295400"/>
            <a:ext cx="11353800" cy="430887"/>
          </a:xfrm>
          <a:prstGeom prst="rect">
            <a:avLst/>
          </a:prstGeom>
          <a:noFill/>
        </p:spPr>
        <p:txBody>
          <a:bodyPr wrap="square" rtlCol="0">
            <a:spAutoFit/>
          </a:bodyPr>
          <a:lstStyle/>
          <a:p>
            <a:pPr marL="342900" indent="-342900">
              <a:buFont typeface="Wingdings" panose="05000000000000000000" pitchFamily="2" charset="2"/>
              <a:buChar char="q"/>
            </a:pPr>
            <a:r>
              <a:rPr lang="en-US" sz="2200" dirty="0"/>
              <a:t>Feedback size (octets) for 80 MHz, </a:t>
            </a:r>
            <a:r>
              <a:rPr lang="en-US" sz="2200" i="1" dirty="0"/>
              <a:t>Nb</a:t>
            </a:r>
            <a:r>
              <a:rPr lang="en-US" sz="2200" dirty="0"/>
              <a:t> = 8; </a:t>
            </a:r>
            <a:r>
              <a:rPr lang="en-US" sz="2200" i="1" dirty="0"/>
              <a:t>Ng</a:t>
            </a:r>
            <a:r>
              <a:rPr lang="en-US" sz="2200" dirty="0"/>
              <a:t> = 4, number of reported subcarriers = 250:</a:t>
            </a:r>
          </a:p>
        </p:txBody>
      </p:sp>
      <p:sp>
        <p:nvSpPr>
          <p:cNvPr id="8" name="TextBox 7">
            <a:extLst>
              <a:ext uri="{FF2B5EF4-FFF2-40B4-BE49-F238E27FC236}">
                <a16:creationId xmlns:a16="http://schemas.microsoft.com/office/drawing/2014/main" id="{5DA9E0A5-D2ED-4833-BD08-ECC11C781DBA}"/>
              </a:ext>
            </a:extLst>
          </p:cNvPr>
          <p:cNvSpPr txBox="1"/>
          <p:nvPr/>
        </p:nvSpPr>
        <p:spPr>
          <a:xfrm>
            <a:off x="48736" y="2209795"/>
            <a:ext cx="2693110" cy="1015663"/>
          </a:xfrm>
          <a:prstGeom prst="rect">
            <a:avLst/>
          </a:prstGeom>
          <a:noFill/>
        </p:spPr>
        <p:txBody>
          <a:bodyPr wrap="none" rtlCol="0">
            <a:spAutoFit/>
          </a:bodyPr>
          <a:lstStyle/>
          <a:p>
            <a:r>
              <a:rPr lang="en-US" sz="1800" u="sng" dirty="0"/>
              <a:t>For each </a:t>
            </a:r>
            <a:r>
              <a:rPr lang="en-US" sz="1800" i="1" u="sng" dirty="0"/>
              <a:t>Nr</a:t>
            </a:r>
            <a:r>
              <a:rPr lang="en-US" sz="1800" u="sng" dirty="0"/>
              <a:t>, </a:t>
            </a:r>
            <a:r>
              <a:rPr lang="en-US" sz="1800" i="1" u="sng" dirty="0"/>
              <a:t>Nc</a:t>
            </a:r>
            <a:r>
              <a:rPr lang="en-US" sz="1800" u="sng" dirty="0"/>
              <a:t> pair:</a:t>
            </a:r>
          </a:p>
          <a:p>
            <a:r>
              <a:rPr lang="en-US" sz="1400" dirty="0"/>
              <a:t>1</a:t>
            </a:r>
            <a:r>
              <a:rPr lang="en-US" sz="1400" baseline="30000" dirty="0"/>
              <a:t>st</a:t>
            </a:r>
            <a:r>
              <a:rPr lang="en-US" sz="1400" dirty="0"/>
              <a:t> row: 802.11n CSI feedback size</a:t>
            </a:r>
          </a:p>
          <a:p>
            <a:r>
              <a:rPr lang="en-US" sz="1400" dirty="0"/>
              <a:t>2</a:t>
            </a:r>
            <a:r>
              <a:rPr lang="en-US" sz="1400" baseline="30000" dirty="0"/>
              <a:t>nd</a:t>
            </a:r>
            <a:r>
              <a:rPr lang="en-US" sz="1400" dirty="0"/>
              <a:t> row: Partial CSI feedback size</a:t>
            </a:r>
          </a:p>
          <a:p>
            <a:r>
              <a:rPr lang="en-US" sz="1400" dirty="0"/>
              <a:t>3</a:t>
            </a:r>
            <a:r>
              <a:rPr lang="en-US" sz="1400" baseline="30000" dirty="0"/>
              <a:t>rd</a:t>
            </a:r>
            <a:r>
              <a:rPr lang="en-US" sz="1400" dirty="0"/>
              <a:t> row: Overhead reduction (%)</a:t>
            </a:r>
          </a:p>
        </p:txBody>
      </p:sp>
      <p:graphicFrame>
        <p:nvGraphicFramePr>
          <p:cNvPr id="9" name="Table 8">
            <a:extLst>
              <a:ext uri="{FF2B5EF4-FFF2-40B4-BE49-F238E27FC236}">
                <a16:creationId xmlns:a16="http://schemas.microsoft.com/office/drawing/2014/main" id="{B2779270-5A9F-42E2-94DB-1514E0F7BBF5}"/>
              </a:ext>
            </a:extLst>
          </p:cNvPr>
          <p:cNvGraphicFramePr>
            <a:graphicFrameLocks noGrp="1"/>
          </p:cNvGraphicFramePr>
          <p:nvPr>
            <p:extLst>
              <p:ext uri="{D42A27DB-BD31-4B8C-83A1-F6EECF244321}">
                <p14:modId xmlns:p14="http://schemas.microsoft.com/office/powerpoint/2010/main" val="3849683842"/>
              </p:ext>
            </p:extLst>
          </p:nvPr>
        </p:nvGraphicFramePr>
        <p:xfrm>
          <a:off x="228600" y="4517950"/>
          <a:ext cx="3048000" cy="441960"/>
        </p:xfrm>
        <a:graphic>
          <a:graphicData uri="http://schemas.openxmlformats.org/drawingml/2006/table">
            <a:tbl>
              <a:tblPr/>
              <a:tblGrid>
                <a:gridCol w="3048000">
                  <a:extLst>
                    <a:ext uri="{9D8B030D-6E8A-4147-A177-3AD203B41FA5}">
                      <a16:colId xmlns:a16="http://schemas.microsoft.com/office/drawing/2014/main" val="1875718907"/>
                    </a:ext>
                  </a:extLst>
                </a:gridCol>
              </a:tblGrid>
              <a:tr h="205740">
                <a:tc>
                  <a:txBody>
                    <a:bodyPr/>
                    <a:lstStyle/>
                    <a:p>
                      <a:pPr algn="l" fontAlgn="b"/>
                      <a:r>
                        <a:rPr lang="en-US" sz="1400" b="0" i="0" u="none" strike="noStrike" dirty="0">
                          <a:solidFill>
                            <a:srgbClr val="000000"/>
                          </a:solidFill>
                          <a:effectLst/>
                          <a:latin typeface="Calibri" panose="020F0502020204030204" pitchFamily="34" charset="0"/>
                        </a:rPr>
                        <a:t>Multiple feedback segments needed</a:t>
                      </a:r>
                      <a:r>
                        <a:rPr lang="en-US" sz="1400" b="0" i="0" u="none" strike="noStrike" baseline="30000" dirty="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7620" marR="7620" marT="7620" marB="0" anchor="b">
                    <a:lnL>
                      <a:noFill/>
                    </a:lnL>
                    <a:lnR>
                      <a:noFill/>
                    </a:lnR>
                    <a:lnT>
                      <a:noFill/>
                    </a:lnT>
                    <a:lnB>
                      <a:noFill/>
                    </a:lnB>
                    <a:solidFill>
                      <a:srgbClr val="F8CBAD"/>
                    </a:solidFill>
                  </a:tcPr>
                </a:tc>
                <a:extLst>
                  <a:ext uri="{0D108BD9-81ED-4DB2-BD59-A6C34878D82A}">
                    <a16:rowId xmlns:a16="http://schemas.microsoft.com/office/drawing/2014/main" val="122647865"/>
                  </a:ext>
                </a:extLst>
              </a:tr>
              <a:tr h="182880">
                <a:tc>
                  <a:txBody>
                    <a:bodyPr/>
                    <a:lstStyle/>
                    <a:p>
                      <a:pPr algn="l" fontAlgn="b"/>
                      <a:r>
                        <a:rPr lang="en-US" sz="1400" b="0" i="0" u="none" strike="noStrike" dirty="0">
                          <a:solidFill>
                            <a:srgbClr val="000000"/>
                          </a:solidFill>
                          <a:effectLst/>
                          <a:latin typeface="Calibri" panose="020F0502020204030204" pitchFamily="34" charset="0"/>
                        </a:rPr>
                        <a:t>A single feedback segment is enough</a:t>
                      </a:r>
                    </a:p>
                  </a:txBody>
                  <a:tcPr marL="7620" marR="7620" marT="7620" marB="0" anchor="b">
                    <a:lnL>
                      <a:noFill/>
                    </a:lnL>
                    <a:lnR>
                      <a:noFill/>
                    </a:lnR>
                    <a:lnT>
                      <a:noFill/>
                    </a:lnT>
                    <a:lnB>
                      <a:noFill/>
                    </a:lnB>
                    <a:solidFill>
                      <a:srgbClr val="92D050"/>
                    </a:solidFill>
                  </a:tcPr>
                </a:tc>
                <a:extLst>
                  <a:ext uri="{0D108BD9-81ED-4DB2-BD59-A6C34878D82A}">
                    <a16:rowId xmlns:a16="http://schemas.microsoft.com/office/drawing/2014/main" val="3927113110"/>
                  </a:ext>
                </a:extLst>
              </a:tr>
            </a:tbl>
          </a:graphicData>
        </a:graphic>
      </p:graphicFrame>
      <p:graphicFrame>
        <p:nvGraphicFramePr>
          <p:cNvPr id="10" name="Table 9">
            <a:extLst>
              <a:ext uri="{FF2B5EF4-FFF2-40B4-BE49-F238E27FC236}">
                <a16:creationId xmlns:a16="http://schemas.microsoft.com/office/drawing/2014/main" id="{64DD95FF-3098-4011-A2E8-A4DD923B4473}"/>
              </a:ext>
            </a:extLst>
          </p:cNvPr>
          <p:cNvGraphicFramePr>
            <a:graphicFrameLocks noGrp="1"/>
          </p:cNvGraphicFramePr>
          <p:nvPr>
            <p:extLst>
              <p:ext uri="{D42A27DB-BD31-4B8C-83A1-F6EECF244321}">
                <p14:modId xmlns:p14="http://schemas.microsoft.com/office/powerpoint/2010/main" val="4044362534"/>
              </p:ext>
            </p:extLst>
          </p:nvPr>
        </p:nvGraphicFramePr>
        <p:xfrm>
          <a:off x="3429000" y="1833254"/>
          <a:ext cx="5715005" cy="4186546"/>
        </p:xfrm>
        <a:graphic>
          <a:graphicData uri="http://schemas.openxmlformats.org/drawingml/2006/table">
            <a:tbl>
              <a:tblPr/>
              <a:tblGrid>
                <a:gridCol w="704589">
                  <a:extLst>
                    <a:ext uri="{9D8B030D-6E8A-4147-A177-3AD203B41FA5}">
                      <a16:colId xmlns:a16="http://schemas.microsoft.com/office/drawing/2014/main" val="3124433247"/>
                    </a:ext>
                  </a:extLst>
                </a:gridCol>
                <a:gridCol w="626302">
                  <a:extLst>
                    <a:ext uri="{9D8B030D-6E8A-4147-A177-3AD203B41FA5}">
                      <a16:colId xmlns:a16="http://schemas.microsoft.com/office/drawing/2014/main" val="1947303044"/>
                    </a:ext>
                  </a:extLst>
                </a:gridCol>
                <a:gridCol w="626302">
                  <a:extLst>
                    <a:ext uri="{9D8B030D-6E8A-4147-A177-3AD203B41FA5}">
                      <a16:colId xmlns:a16="http://schemas.microsoft.com/office/drawing/2014/main" val="723249507"/>
                    </a:ext>
                  </a:extLst>
                </a:gridCol>
                <a:gridCol w="626302">
                  <a:extLst>
                    <a:ext uri="{9D8B030D-6E8A-4147-A177-3AD203B41FA5}">
                      <a16:colId xmlns:a16="http://schemas.microsoft.com/office/drawing/2014/main" val="1423652082"/>
                    </a:ext>
                  </a:extLst>
                </a:gridCol>
                <a:gridCol w="626302">
                  <a:extLst>
                    <a:ext uri="{9D8B030D-6E8A-4147-A177-3AD203B41FA5}">
                      <a16:colId xmlns:a16="http://schemas.microsoft.com/office/drawing/2014/main" val="266833853"/>
                    </a:ext>
                  </a:extLst>
                </a:gridCol>
                <a:gridCol w="626302">
                  <a:extLst>
                    <a:ext uri="{9D8B030D-6E8A-4147-A177-3AD203B41FA5}">
                      <a16:colId xmlns:a16="http://schemas.microsoft.com/office/drawing/2014/main" val="1339737963"/>
                    </a:ext>
                  </a:extLst>
                </a:gridCol>
                <a:gridCol w="626302">
                  <a:extLst>
                    <a:ext uri="{9D8B030D-6E8A-4147-A177-3AD203B41FA5}">
                      <a16:colId xmlns:a16="http://schemas.microsoft.com/office/drawing/2014/main" val="254343948"/>
                    </a:ext>
                  </a:extLst>
                </a:gridCol>
                <a:gridCol w="626302">
                  <a:extLst>
                    <a:ext uri="{9D8B030D-6E8A-4147-A177-3AD203B41FA5}">
                      <a16:colId xmlns:a16="http://schemas.microsoft.com/office/drawing/2014/main" val="2470704710"/>
                    </a:ext>
                  </a:extLst>
                </a:gridCol>
                <a:gridCol w="626302">
                  <a:extLst>
                    <a:ext uri="{9D8B030D-6E8A-4147-A177-3AD203B41FA5}">
                      <a16:colId xmlns:a16="http://schemas.microsoft.com/office/drawing/2014/main" val="644548271"/>
                    </a:ext>
                  </a:extLst>
                </a:gridCol>
              </a:tblGrid>
              <a:tr h="208940">
                <a:tc>
                  <a:txBody>
                    <a:bodyPr/>
                    <a:lstStyle/>
                    <a:p>
                      <a:pPr algn="l" fontAlgn="b"/>
                      <a:r>
                        <a:rPr lang="en-US" sz="1200" b="1" i="1" u="none" strike="noStrike" dirty="0">
                          <a:solidFill>
                            <a:srgbClr val="000000"/>
                          </a:solidFill>
                          <a:effectLst/>
                          <a:latin typeface="Calibri" panose="020F0502020204030204" pitchFamily="34" charset="0"/>
                        </a:rPr>
                        <a:t>Nr  \  Nc</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Calibri" panose="020F0502020204030204" pitchFamily="34" charset="0"/>
                        </a:rPr>
                        <a:t>1</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Calibri" panose="020F0502020204030204" pitchFamily="34" charset="0"/>
                        </a:rPr>
                        <a:t>2</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Calibri" panose="020F0502020204030204" pitchFamily="34" charset="0"/>
                        </a:rPr>
                        <a:t>3</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Calibri" panose="020F0502020204030204" pitchFamily="34" charset="0"/>
                        </a:rPr>
                        <a:t>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Calibri" panose="020F0502020204030204" pitchFamily="34" charset="0"/>
                        </a:rPr>
                        <a:t>5</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Calibri" panose="020F0502020204030204" pitchFamily="34" charset="0"/>
                        </a:rPr>
                        <a:t>6</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Calibri" panose="020F0502020204030204" pitchFamily="34" charset="0"/>
                        </a:rPr>
                        <a:t>7</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Calibri" panose="020F0502020204030204" pitchFamily="34" charset="0"/>
                        </a:rPr>
                        <a:t>8</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9493539"/>
                  </a:ext>
                </a:extLst>
              </a:tr>
              <a:tr h="185725">
                <a:tc rowSpan="3">
                  <a:txBody>
                    <a:bodyPr/>
                    <a:lstStyle/>
                    <a:p>
                      <a:pPr algn="ctr" fontAlgn="ctr"/>
                      <a:r>
                        <a:rPr lang="en-US" sz="1200" b="1" i="0" u="none" strike="noStrike" dirty="0">
                          <a:solidFill>
                            <a:srgbClr val="000000"/>
                          </a:solidFill>
                          <a:effectLst/>
                          <a:latin typeface="Calibri" panose="020F0502020204030204" pitchFamily="34" charset="0"/>
                        </a:rPr>
                        <a:t>2</a:t>
                      </a:r>
                    </a:p>
                  </a:txBody>
                  <a:tcPr marL="7606" marR="7606" marT="76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790780363"/>
                  </a:ext>
                </a:extLst>
              </a:tr>
              <a:tr h="185725">
                <a:tc v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758797517"/>
                  </a:ext>
                </a:extLst>
              </a:tr>
              <a:tr h="193463">
                <a:tc v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45.70%</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47.76%</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828740432"/>
                  </a:ext>
                </a:extLst>
              </a:tr>
              <a:tr h="185725">
                <a:tc rowSpan="3">
                  <a:txBody>
                    <a:bodyPr/>
                    <a:lstStyle/>
                    <a:p>
                      <a:pPr algn="ctr" fontAlgn="ctr"/>
                      <a:r>
                        <a:rPr lang="en-US" sz="1200" b="1" i="0" u="none" strike="noStrike" dirty="0">
                          <a:solidFill>
                            <a:srgbClr val="000000"/>
                          </a:solidFill>
                          <a:effectLst/>
                          <a:latin typeface="Calibri" panose="020F0502020204030204" pitchFamily="34" charset="0"/>
                        </a:rPr>
                        <a:t>3</a:t>
                      </a:r>
                    </a:p>
                  </a:txBody>
                  <a:tcPr marL="7606" marR="7606" marT="76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3094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14097510"/>
                  </a:ext>
                </a:extLst>
              </a:tr>
              <a:tr h="185725">
                <a:tc v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844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2344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584532880"/>
                  </a:ext>
                </a:extLst>
              </a:tr>
              <a:tr h="193463">
                <a:tc v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47.05%</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48.48%</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48.98%</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592643700"/>
                  </a:ext>
                </a:extLst>
              </a:tr>
              <a:tr h="185725">
                <a:tc rowSpan="3">
                  <a:txBody>
                    <a:bodyPr/>
                    <a:lstStyle/>
                    <a:p>
                      <a:pPr algn="ctr" fontAlgn="ctr"/>
                      <a:r>
                        <a:rPr lang="en-US" sz="1200" b="1" i="0" u="none" strike="noStrike" dirty="0">
                          <a:solidFill>
                            <a:srgbClr val="000000"/>
                          </a:solidFill>
                          <a:effectLst/>
                          <a:latin typeface="Calibri" panose="020F0502020204030204" pitchFamily="34" charset="0"/>
                        </a:rPr>
                        <a:t>4</a:t>
                      </a:r>
                    </a:p>
                  </a:txBody>
                  <a:tcPr marL="7606" marR="7606" marT="76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6094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8094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093286331"/>
                  </a:ext>
                </a:extLst>
              </a:tr>
              <a:tr h="185725">
                <a:tc v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1094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3094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91974224"/>
                  </a:ext>
                </a:extLst>
              </a:tr>
              <a:tr h="193463">
                <a:tc v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47.76%</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48.85%</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49.23%</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49.42%</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811671651"/>
                  </a:ext>
                </a:extLst>
              </a:tr>
              <a:tr h="208940">
                <a:tc rowSpan="3">
                  <a:txBody>
                    <a:bodyPr/>
                    <a:lstStyle/>
                    <a:p>
                      <a:pPr algn="ctr" fontAlgn="ctr"/>
                      <a:r>
                        <a:rPr lang="en-US" sz="1200" b="1" i="0" u="none" strike="noStrike" dirty="0">
                          <a:solidFill>
                            <a:srgbClr val="000000"/>
                          </a:solidFill>
                          <a:effectLst/>
                          <a:latin typeface="Calibri" panose="020F0502020204030204" pitchFamily="34" charset="0"/>
                        </a:rPr>
                        <a:t>5</a:t>
                      </a:r>
                    </a:p>
                  </a:txBody>
                  <a:tcPr marL="7606" marR="7606" marT="76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5094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7594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10094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12594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8544449"/>
                  </a:ext>
                </a:extLst>
              </a:tr>
              <a:tr h="185725">
                <a:tc v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1344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3844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5094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6344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896477747"/>
                  </a:ext>
                </a:extLst>
              </a:tr>
              <a:tr h="193463">
                <a:tc v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48.19%</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49.08%</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49.38%</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49.53%</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49.63%</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937346088"/>
                  </a:ext>
                </a:extLst>
              </a:tr>
              <a:tr h="185725">
                <a:tc rowSpan="3">
                  <a:txBody>
                    <a:bodyPr/>
                    <a:lstStyle/>
                    <a:p>
                      <a:pPr algn="ctr" fontAlgn="ctr"/>
                      <a:r>
                        <a:rPr lang="en-US" sz="1200" b="1" i="0" u="none" strike="noStrike" dirty="0">
                          <a:solidFill>
                            <a:srgbClr val="000000"/>
                          </a:solidFill>
                          <a:effectLst/>
                          <a:latin typeface="Calibri" panose="020F0502020204030204" pitchFamily="34" charset="0"/>
                        </a:rPr>
                        <a:t>6</a:t>
                      </a:r>
                    </a:p>
                  </a:txBody>
                  <a:tcPr marL="7606" marR="7606" marT="76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3094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6094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9094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12094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100" b="0" i="0" u="none" strike="noStrike" dirty="0">
                          <a:solidFill>
                            <a:srgbClr val="000000"/>
                          </a:solidFill>
                          <a:effectLst/>
                          <a:latin typeface="Calibri" panose="020F0502020204030204" pitchFamily="34" charset="0"/>
                        </a:rPr>
                        <a:t>15094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100" b="0" i="0" u="none" strike="noStrike" dirty="0">
                          <a:solidFill>
                            <a:srgbClr val="000000"/>
                          </a:solidFill>
                          <a:effectLst/>
                          <a:latin typeface="Calibri" panose="020F0502020204030204" pitchFamily="34" charset="0"/>
                        </a:rPr>
                        <a:t>18094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249611250"/>
                  </a:ext>
                </a:extLst>
              </a:tr>
              <a:tr h="185725">
                <a:tc v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1594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3094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6094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100" b="0" i="0" u="none" strike="noStrike" dirty="0">
                          <a:solidFill>
                            <a:srgbClr val="000000"/>
                          </a:solidFill>
                          <a:effectLst/>
                          <a:latin typeface="Calibri" panose="020F0502020204030204" pitchFamily="34" charset="0"/>
                        </a:rPr>
                        <a:t>7594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100" b="0" i="0" u="none" strike="noStrike" dirty="0">
                          <a:solidFill>
                            <a:srgbClr val="000000"/>
                          </a:solidFill>
                          <a:effectLst/>
                          <a:latin typeface="Calibri" panose="020F0502020204030204" pitchFamily="34" charset="0"/>
                        </a:rPr>
                        <a:t>9094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252640031"/>
                  </a:ext>
                </a:extLst>
              </a:tr>
              <a:tr h="193463">
                <a:tc v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48.48%</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49.23%</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49.48%</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49.61%</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49.69%</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49.74%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031515887"/>
                  </a:ext>
                </a:extLst>
              </a:tr>
              <a:tr h="185725">
                <a:tc rowSpan="3">
                  <a:txBody>
                    <a:bodyPr/>
                    <a:lstStyle/>
                    <a:p>
                      <a:pPr algn="ctr" fontAlgn="ctr"/>
                      <a:r>
                        <a:rPr lang="en-US" sz="1200" b="1" i="0" u="none" strike="noStrike" dirty="0">
                          <a:solidFill>
                            <a:srgbClr val="000000"/>
                          </a:solidFill>
                          <a:effectLst/>
                          <a:latin typeface="Calibri" panose="020F0502020204030204" pitchFamily="34" charset="0"/>
                        </a:rPr>
                        <a:t>7</a:t>
                      </a:r>
                    </a:p>
                  </a:txBody>
                  <a:tcPr marL="7606" marR="7606" marT="76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3594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7094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10594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14094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100" b="0" i="0" u="none" strike="noStrike" dirty="0">
                          <a:solidFill>
                            <a:srgbClr val="000000"/>
                          </a:solidFill>
                          <a:effectLst/>
                          <a:latin typeface="Calibri" panose="020F0502020204030204" pitchFamily="34" charset="0"/>
                        </a:rPr>
                        <a:t>17594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100" b="0" i="0" u="none" strike="noStrike" dirty="0">
                          <a:solidFill>
                            <a:srgbClr val="000000"/>
                          </a:solidFill>
                          <a:effectLst/>
                          <a:latin typeface="Calibri" panose="020F0502020204030204" pitchFamily="34" charset="0"/>
                        </a:rPr>
                        <a:t>21094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100" b="0" i="0" u="none" strike="noStrike" dirty="0">
                          <a:solidFill>
                            <a:srgbClr val="000000"/>
                          </a:solidFill>
                          <a:effectLst/>
                          <a:latin typeface="Calibri" panose="020F0502020204030204" pitchFamily="34" charset="0"/>
                        </a:rPr>
                        <a:t>24594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780070957"/>
                  </a:ext>
                </a:extLst>
              </a:tr>
              <a:tr h="185725">
                <a:tc v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1844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3594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5344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7094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100" b="0" i="0" u="none" strike="noStrike" dirty="0">
                          <a:solidFill>
                            <a:srgbClr val="000000"/>
                          </a:solidFill>
                          <a:effectLst/>
                          <a:latin typeface="Calibri" panose="020F0502020204030204" pitchFamily="34" charset="0"/>
                        </a:rPr>
                        <a:t>8844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100" b="0" i="0" u="none" strike="noStrike" dirty="0">
                          <a:solidFill>
                            <a:srgbClr val="000000"/>
                          </a:solidFill>
                          <a:effectLst/>
                          <a:latin typeface="Calibri" panose="020F0502020204030204" pitchFamily="34" charset="0"/>
                        </a:rPr>
                        <a:t>10594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100" b="0" i="0" u="none" strike="noStrike" dirty="0">
                          <a:solidFill>
                            <a:srgbClr val="000000"/>
                          </a:solidFill>
                          <a:effectLst/>
                          <a:latin typeface="Calibri" panose="020F0502020204030204" pitchFamily="34" charset="0"/>
                        </a:rPr>
                        <a:t>12344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103526653"/>
                  </a:ext>
                </a:extLst>
              </a:tr>
              <a:tr h="193463">
                <a:tc v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48.69%</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49.34%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49.56%</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49.67%</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49.73%</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49.78%</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49.81%</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718658100"/>
                  </a:ext>
                </a:extLst>
              </a:tr>
              <a:tr h="185725">
                <a:tc rowSpan="3">
                  <a:txBody>
                    <a:bodyPr/>
                    <a:lstStyle/>
                    <a:p>
                      <a:pPr algn="ctr" fontAlgn="ctr"/>
                      <a:r>
                        <a:rPr lang="en-US" sz="1200" b="1" i="0" u="none" strike="noStrike" dirty="0">
                          <a:solidFill>
                            <a:srgbClr val="000000"/>
                          </a:solidFill>
                          <a:effectLst/>
                          <a:latin typeface="Calibri" panose="020F0502020204030204" pitchFamily="34" charset="0"/>
                        </a:rPr>
                        <a:t>8</a:t>
                      </a:r>
                    </a:p>
                  </a:txBody>
                  <a:tcPr marL="7606" marR="7606" marT="760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8094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12094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100" b="0" i="0" u="none" strike="noStrike" dirty="0">
                          <a:solidFill>
                            <a:srgbClr val="000000"/>
                          </a:solidFill>
                          <a:effectLst/>
                          <a:latin typeface="Calibri" panose="020F0502020204030204" pitchFamily="34" charset="0"/>
                        </a:rPr>
                        <a:t>16094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100" b="0" i="0" u="none" strike="noStrike" dirty="0">
                          <a:solidFill>
                            <a:srgbClr val="000000"/>
                          </a:solidFill>
                          <a:effectLst/>
                          <a:latin typeface="Calibri" panose="020F0502020204030204" pitchFamily="34" charset="0"/>
                        </a:rPr>
                        <a:t>20094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100" b="0" i="0" u="none" strike="noStrike" dirty="0">
                          <a:solidFill>
                            <a:srgbClr val="000000"/>
                          </a:solidFill>
                          <a:effectLst/>
                          <a:latin typeface="Calibri" panose="020F0502020204030204" pitchFamily="34" charset="0"/>
                        </a:rPr>
                        <a:t>24094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100" b="0" i="0" u="none" strike="noStrike" dirty="0">
                          <a:solidFill>
                            <a:srgbClr val="000000"/>
                          </a:solidFill>
                          <a:effectLst/>
                          <a:latin typeface="Calibri" panose="020F0502020204030204" pitchFamily="34" charset="0"/>
                        </a:rPr>
                        <a:t>28094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100" b="0" i="0" u="none" strike="noStrike" dirty="0">
                          <a:solidFill>
                            <a:srgbClr val="000000"/>
                          </a:solidFill>
                          <a:effectLst/>
                          <a:latin typeface="Calibri" panose="020F0502020204030204" pitchFamily="34" charset="0"/>
                        </a:rPr>
                        <a:t>32094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3722893320"/>
                  </a:ext>
                </a:extLst>
              </a:tr>
              <a:tr h="185725">
                <a:tc v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2094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6094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100" b="0" i="0" u="none" strike="noStrike" dirty="0">
                          <a:solidFill>
                            <a:srgbClr val="000000"/>
                          </a:solidFill>
                          <a:effectLst/>
                          <a:latin typeface="Calibri" panose="020F0502020204030204" pitchFamily="34" charset="0"/>
                        </a:rPr>
                        <a:t>8094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100" b="0" i="0" u="none" strike="noStrike" dirty="0">
                          <a:solidFill>
                            <a:srgbClr val="000000"/>
                          </a:solidFill>
                          <a:effectLst/>
                          <a:latin typeface="Calibri" panose="020F0502020204030204" pitchFamily="34" charset="0"/>
                        </a:rPr>
                        <a:t>10094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100" b="0" i="0" u="none" strike="noStrike" dirty="0">
                          <a:solidFill>
                            <a:srgbClr val="000000"/>
                          </a:solidFill>
                          <a:effectLst/>
                          <a:latin typeface="Calibri" panose="020F0502020204030204" pitchFamily="34" charset="0"/>
                        </a:rPr>
                        <a:t>12094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100" b="0" i="0" u="none" strike="noStrike" dirty="0">
                          <a:solidFill>
                            <a:srgbClr val="000000"/>
                          </a:solidFill>
                          <a:effectLst/>
                          <a:latin typeface="Calibri" panose="020F0502020204030204" pitchFamily="34" charset="0"/>
                        </a:rPr>
                        <a:t>14094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100" b="0" i="0" u="none" strike="noStrike" dirty="0">
                          <a:solidFill>
                            <a:srgbClr val="000000"/>
                          </a:solidFill>
                          <a:effectLst/>
                          <a:latin typeface="Calibri" panose="020F0502020204030204" pitchFamily="34" charset="0"/>
                        </a:rPr>
                        <a:t>16094</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2976304062"/>
                  </a:ext>
                </a:extLst>
              </a:tr>
              <a:tr h="193463">
                <a:tc v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48.85%</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49.42%</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49.61%</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49.71%</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49.77%</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49.80%</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49.83%</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49.85%</a:t>
                      </a:r>
                    </a:p>
                  </a:txBody>
                  <a:tcPr marL="7606" marR="7606" marT="76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1524261"/>
                  </a:ext>
                </a:extLst>
              </a:tr>
            </a:tbl>
          </a:graphicData>
        </a:graphic>
      </p:graphicFrame>
      <p:sp>
        <p:nvSpPr>
          <p:cNvPr id="11" name="Callout: Line 10">
            <a:extLst>
              <a:ext uri="{FF2B5EF4-FFF2-40B4-BE49-F238E27FC236}">
                <a16:creationId xmlns:a16="http://schemas.microsoft.com/office/drawing/2014/main" id="{B44FE9D3-4FC4-432F-AD6D-F4300F302DEF}"/>
              </a:ext>
            </a:extLst>
          </p:cNvPr>
          <p:cNvSpPr/>
          <p:nvPr/>
        </p:nvSpPr>
        <p:spPr>
          <a:xfrm>
            <a:off x="9296400" y="3276600"/>
            <a:ext cx="2438400" cy="1544097"/>
          </a:xfrm>
          <a:prstGeom prst="borderCallout1">
            <a:avLst>
              <a:gd name="adj1" fmla="val 47744"/>
              <a:gd name="adj2" fmla="val -3388"/>
              <a:gd name="adj3" fmla="val 84270"/>
              <a:gd name="adj4" fmla="val -58986"/>
            </a:avLst>
          </a:prstGeom>
          <a:solidFill>
            <a:srgbClr val="FFFFFF"/>
          </a:solidFill>
          <a:ln w="25400" cap="flat" cmpd="sng" algn="ctr">
            <a:solidFill>
              <a:srgbClr val="FF0000"/>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Times New Roman"/>
                <a:cs typeface="+mn-cs"/>
              </a:rPr>
              <a:t>Due to the overhead reduction, partial CSI helps avoid segmentation of feedback reports in 10 out of 14 potential cases in this example.</a:t>
            </a:r>
          </a:p>
        </p:txBody>
      </p:sp>
      <p:sp>
        <p:nvSpPr>
          <p:cNvPr id="13" name="TextBox 12">
            <a:extLst>
              <a:ext uri="{FF2B5EF4-FFF2-40B4-BE49-F238E27FC236}">
                <a16:creationId xmlns:a16="http://schemas.microsoft.com/office/drawing/2014/main" id="{BD895DEC-A094-4DB8-8C8D-86B18A323345}"/>
              </a:ext>
            </a:extLst>
          </p:cNvPr>
          <p:cNvSpPr txBox="1"/>
          <p:nvPr/>
        </p:nvSpPr>
        <p:spPr>
          <a:xfrm>
            <a:off x="9372601" y="1901718"/>
            <a:ext cx="2770664" cy="923330"/>
          </a:xfrm>
          <a:prstGeom prst="rect">
            <a:avLst/>
          </a:prstGeom>
          <a:noFill/>
        </p:spPr>
        <p:txBody>
          <a:bodyPr wrap="square" rtlCol="0">
            <a:spAutoFit/>
          </a:bodyPr>
          <a:lstStyle/>
          <a:p>
            <a:r>
              <a:rPr lang="en-US" sz="1800" b="1" dirty="0"/>
              <a:t>Partial CSI feedback results in 45% to 49.85% reduction in feedback size.</a:t>
            </a:r>
          </a:p>
        </p:txBody>
      </p:sp>
      <p:sp>
        <p:nvSpPr>
          <p:cNvPr id="12" name="TextBox 11">
            <a:extLst>
              <a:ext uri="{FF2B5EF4-FFF2-40B4-BE49-F238E27FC236}">
                <a16:creationId xmlns:a16="http://schemas.microsoft.com/office/drawing/2014/main" id="{044EA4AE-5B55-4B6C-9F62-D3DE5AA2E4DE}"/>
              </a:ext>
            </a:extLst>
          </p:cNvPr>
          <p:cNvSpPr txBox="1"/>
          <p:nvPr/>
        </p:nvSpPr>
        <p:spPr>
          <a:xfrm>
            <a:off x="50801" y="6015335"/>
            <a:ext cx="12092464" cy="461665"/>
          </a:xfrm>
          <a:prstGeom prst="rect">
            <a:avLst/>
          </a:prstGeom>
          <a:noFill/>
        </p:spPr>
        <p:txBody>
          <a:bodyPr wrap="square">
            <a:spAutoFit/>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kumimoji="0" lang="en-US" b="0" i="0" u="none" strike="noStrike" kern="1200" cap="none" spc="0" normalizeH="0" baseline="0" noProof="0" dirty="0">
                <a:ln>
                  <a:noFill/>
                </a:ln>
                <a:solidFill>
                  <a:srgbClr val="000000"/>
                </a:solidFill>
                <a:effectLst/>
                <a:uLnTx/>
                <a:uFillTx/>
                <a:latin typeface="Times New Roman" pitchFamily="18" charset="0"/>
                <a:ea typeface="MS PGothic" pitchFamily="34" charset="-128"/>
              </a:rPr>
              <a:t>NOTE 1 – Assuming 11bf follows the same rule as that for compressed beamforming report: If the EHT compressed beamforming/CQI report solicited by the EHT beamformer would result in an EHT Compressed Beamforming/CQI frame that exceeds 11454 octets in length, then the EHT compressed beamforming/CQI report shall be split into up to eight feedback segments.</a:t>
            </a:r>
          </a:p>
        </p:txBody>
      </p:sp>
    </p:spTree>
    <p:extLst>
      <p:ext uri="{BB962C8B-B14F-4D97-AF65-F5344CB8AC3E}">
        <p14:creationId xmlns:p14="http://schemas.microsoft.com/office/powerpoint/2010/main" val="2877709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18</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ko-KR" sz="3600" kern="0" dirty="0">
                <a:solidFill>
                  <a:srgbClr val="000000"/>
                </a:solidFill>
                <a:latin typeface="Times New Roman"/>
                <a:ea typeface="Gulim" pitchFamily="34" charset="-127"/>
                <a:cs typeface="+mn-cs"/>
              </a:rPr>
              <a:t>Straw Poll 1</a:t>
            </a:r>
            <a:endParaRPr lang="en-US" sz="3600" kern="0" dirty="0">
              <a:solidFill>
                <a:srgbClr val="000000"/>
              </a:solidFill>
              <a:latin typeface="Times New Roman"/>
              <a:cs typeface="+mn-cs"/>
            </a:endParaRPr>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52400" y="1639431"/>
            <a:ext cx="11811000" cy="3970318"/>
          </a:xfrm>
          <a:prstGeom prst="rect">
            <a:avLst/>
          </a:prstGeom>
          <a:noFill/>
        </p:spPr>
        <p:txBody>
          <a:bodyPr wrap="square" rtlCol="0">
            <a:spAutoFit/>
          </a:bodyPr>
          <a:lstStyle/>
          <a:p>
            <a:pPr marL="447675" indent="-447675">
              <a:buFont typeface="Wingdings" panose="05000000000000000000" pitchFamily="2" charset="2"/>
              <a:buChar char="q"/>
              <a:defRPr/>
            </a:pPr>
            <a:r>
              <a:rPr lang="en-US" sz="2800" dirty="0">
                <a:solidFill>
                  <a:srgbClr val="000000"/>
                </a:solidFill>
              </a:rPr>
              <a:t>Do you agree that the following two measurement report types are added to 11bf:</a:t>
            </a:r>
          </a:p>
          <a:p>
            <a:pPr marL="447675" indent="-447675">
              <a:buFont typeface="Wingdings" panose="05000000000000000000" pitchFamily="2" charset="2"/>
              <a:buChar char="q"/>
              <a:defRPr/>
            </a:pPr>
            <a:endParaRPr lang="en-US" sz="2800" dirty="0">
              <a:solidFill>
                <a:srgbClr val="000000"/>
              </a:solidFill>
            </a:endParaRPr>
          </a:p>
          <a:p>
            <a:pPr marL="971550" lvl="1" indent="-514350">
              <a:buFont typeface="+mj-lt"/>
              <a:buAutoNum type="arabicParenR"/>
              <a:defRPr/>
            </a:pPr>
            <a:r>
              <a:rPr lang="en-US" sz="2800" dirty="0">
                <a:solidFill>
                  <a:srgbClr val="000000"/>
                </a:solidFill>
              </a:rPr>
              <a:t>CSI_Amplitude: Only the amplitude component of the CSI is reported.</a:t>
            </a:r>
          </a:p>
          <a:p>
            <a:pPr marL="971550" lvl="1" indent="-514350">
              <a:buFont typeface="+mj-lt"/>
              <a:buAutoNum type="arabicParenR"/>
              <a:defRPr/>
            </a:pPr>
            <a:r>
              <a:rPr lang="en-US" sz="2800" dirty="0">
                <a:solidFill>
                  <a:srgbClr val="000000"/>
                </a:solidFill>
              </a:rPr>
              <a:t>CSI_Phase: Only the phase component of the CSI is reported.</a:t>
            </a:r>
          </a:p>
          <a:p>
            <a:pPr lvl="1">
              <a:defRPr/>
            </a:pPr>
            <a:endParaRPr lang="en-US" sz="2800" dirty="0">
              <a:solidFill>
                <a:srgbClr val="000000"/>
              </a:solidFill>
            </a:endParaRPr>
          </a:p>
          <a:p>
            <a:pPr marL="447675" indent="-447675">
              <a:buFont typeface="Wingdings" panose="05000000000000000000" pitchFamily="2" charset="2"/>
              <a:buChar char="q"/>
              <a:defRPr/>
            </a:pPr>
            <a:endParaRPr lang="en-US" sz="2800" dirty="0">
              <a:solidFill>
                <a:srgbClr val="000000"/>
              </a:solidFill>
            </a:endParaRPr>
          </a:p>
          <a:p>
            <a:pPr marL="447675" indent="-447675">
              <a:buFont typeface="Wingdings" panose="05000000000000000000" pitchFamily="2" charset="2"/>
              <a:buChar char="q"/>
              <a:defRPr/>
            </a:pPr>
            <a:endParaRPr lang="en-US" sz="2800" dirty="0">
              <a:solidFill>
                <a:srgbClr val="000000"/>
              </a:solidFill>
            </a:endParaRPr>
          </a:p>
          <a:p>
            <a:pPr lvl="1">
              <a:defRPr/>
            </a:pPr>
            <a:r>
              <a:rPr lang="en-US" sz="2800" dirty="0">
                <a:solidFill>
                  <a:srgbClr val="000000"/>
                </a:solidFill>
              </a:rPr>
              <a:t>Y/N/A</a:t>
            </a:r>
          </a:p>
        </p:txBody>
      </p:sp>
    </p:spTree>
    <p:extLst>
      <p:ext uri="{BB962C8B-B14F-4D97-AF65-F5344CB8AC3E}">
        <p14:creationId xmlns:p14="http://schemas.microsoft.com/office/powerpoint/2010/main" val="7840017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19</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solidFill>
                  <a:srgbClr val="000000"/>
                </a:solidFill>
                <a:latin typeface="Times New Roman"/>
              </a:rPr>
              <a:t>References</a:t>
            </a:r>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457200" y="1295401"/>
            <a:ext cx="11353800" cy="4524315"/>
          </a:xfrm>
          <a:prstGeom prst="rect">
            <a:avLst/>
          </a:prstGeom>
          <a:noFill/>
        </p:spPr>
        <p:txBody>
          <a:bodyPr wrap="square" rtlCol="0">
            <a:spAutoFit/>
          </a:bodyPr>
          <a:lstStyle/>
          <a:p>
            <a:pPr marL="457200" indent="-457200">
              <a:buFont typeface="+mj-lt"/>
              <a:buAutoNum type="arabicParenR"/>
            </a:pPr>
            <a:r>
              <a:rPr lang="en-US" sz="1800" dirty="0"/>
              <a:t>IEEE P802.11-2020</a:t>
            </a:r>
          </a:p>
          <a:p>
            <a:pPr marL="457200" indent="-457200">
              <a:buFont typeface="+mj-lt"/>
              <a:buAutoNum type="arabicParenR"/>
            </a:pPr>
            <a:r>
              <a:rPr lang="en-US" sz="1800" dirty="0"/>
              <a:t>IEEE 802.11-21/0504r3, Specification Framework for TGbf, Claudio da Silva</a:t>
            </a:r>
          </a:p>
          <a:p>
            <a:pPr marL="457200" indent="-457200">
              <a:buFont typeface="+mj-lt"/>
              <a:buAutoNum type="arabicParenR"/>
            </a:pPr>
            <a:r>
              <a:rPr lang="en-US" sz="1800" dirty="0"/>
              <a:t>IEEE 802.11-21/1573r1, Low-Complexity Scaling and Quantization for CSI Report, S. Shellhammer, et. al., </a:t>
            </a:r>
          </a:p>
          <a:p>
            <a:pPr marL="457200" indent="-457200">
              <a:buFont typeface="+mj-lt"/>
              <a:buAutoNum type="arabicParenR"/>
            </a:pPr>
            <a:r>
              <a:rPr lang="en-US" sz="1800" dirty="0"/>
              <a:t>IEEE 802.11-21/1595r0, Quantization Error Analysis for CSI Report, S. Shellhammer, et. al., </a:t>
            </a:r>
          </a:p>
          <a:p>
            <a:pPr marL="457200" indent="-457200">
              <a:buFont typeface="+mj-lt"/>
              <a:buAutoNum type="arabicParenR"/>
            </a:pPr>
            <a:r>
              <a:rPr lang="en-US" sz="1800" dirty="0"/>
              <a:t>IEEE 802.11-21/1676r0, Simplified Scaling Factor Feedback for CSI Matrices Quantization, Junghoon Suh et. al.</a:t>
            </a:r>
          </a:p>
          <a:p>
            <a:pPr marL="457200" indent="-457200">
              <a:buFont typeface="+mj-lt"/>
              <a:buAutoNum type="arabicParenR"/>
            </a:pPr>
            <a:r>
              <a:rPr lang="en-US" sz="1800" dirty="0"/>
              <a:t>IEEE 802.11-10/1105r0, 11ac Explicit Sounding and Feedback, Hong Yuan Zhang et. al.</a:t>
            </a:r>
          </a:p>
          <a:p>
            <a:pPr marL="457200" indent="-457200">
              <a:buFont typeface="+mj-lt"/>
              <a:buAutoNum type="arabicParenR"/>
            </a:pPr>
            <a:r>
              <a:rPr lang="en-US" sz="1800" dirty="0"/>
              <a:t>WiFi Sensing with Channel State Information A Survey, YONGSEN MA et. al.</a:t>
            </a:r>
          </a:p>
          <a:p>
            <a:pPr marL="457200" indent="-457200">
              <a:buFont typeface="+mj-lt"/>
              <a:buAutoNum type="arabicParenR"/>
            </a:pPr>
            <a:r>
              <a:rPr lang="en-US" sz="1800" dirty="0"/>
              <a:t>Smart Home based on WiFi Sensing: A Survey, HONGBO JIANG et. al.</a:t>
            </a:r>
          </a:p>
          <a:p>
            <a:pPr marL="457200" indent="-457200">
              <a:buFont typeface="+mj-lt"/>
              <a:buAutoNum type="arabicParenR"/>
            </a:pPr>
            <a:r>
              <a:rPr lang="en-US" sz="1800" dirty="0"/>
              <a:t>Device-Free Indoor People Counting Using Wi-Fi Channel State Information for Internet of Things, Yen-Kai Cheng et. al.</a:t>
            </a:r>
          </a:p>
          <a:p>
            <a:pPr marL="457200" indent="-457200">
              <a:buFont typeface="+mj-lt"/>
              <a:buAutoNum type="arabicParenR"/>
            </a:pPr>
            <a:r>
              <a:rPr lang="en-US" sz="1800" dirty="0"/>
              <a:t>Wi-Fi Gesture Recognition on Existing Devices, Rajalakshmi Nandakumar, Washington University.</a:t>
            </a:r>
          </a:p>
          <a:p>
            <a:pPr marL="457200" indent="-457200">
              <a:buFont typeface="+mj-lt"/>
              <a:buAutoNum type="arabicParenR"/>
            </a:pPr>
            <a:r>
              <a:rPr lang="en-US" sz="1800" dirty="0"/>
              <a:t>Passive WiFi CSI Sensing Based Machine Learning Framework for COVID-Safe Occupancy Monitoring, Aryan Sharma et. al.</a:t>
            </a:r>
          </a:p>
          <a:p>
            <a:pPr marL="457200" indent="-457200">
              <a:buFont typeface="+mj-lt"/>
              <a:buAutoNum type="arabicParenR"/>
            </a:pPr>
            <a:endParaRPr lang="en-US" sz="1800" dirty="0"/>
          </a:p>
          <a:p>
            <a:pPr marL="457200" indent="-457200">
              <a:buFont typeface="+mj-lt"/>
              <a:buAutoNum type="arabicParenR"/>
            </a:pPr>
            <a:endParaRPr lang="en-US" sz="1800" dirty="0"/>
          </a:p>
          <a:p>
            <a:pPr marL="457200" indent="-457200">
              <a:buFont typeface="+mj-lt"/>
              <a:buAutoNum type="arabicParenR"/>
            </a:pPr>
            <a:endParaRPr lang="en-US" sz="1800" dirty="0"/>
          </a:p>
        </p:txBody>
      </p:sp>
    </p:spTree>
    <p:extLst>
      <p:ext uri="{BB962C8B-B14F-4D97-AF65-F5344CB8AC3E}">
        <p14:creationId xmlns:p14="http://schemas.microsoft.com/office/powerpoint/2010/main" val="998097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2</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Background</a:t>
            </a:r>
            <a:endParaRPr lang="en-US" sz="3600" kern="0" dirty="0"/>
          </a:p>
        </p:txBody>
      </p:sp>
      <p:sp>
        <p:nvSpPr>
          <p:cNvPr id="9" name="TextBox 8">
            <a:extLst>
              <a:ext uri="{FF2B5EF4-FFF2-40B4-BE49-F238E27FC236}">
                <a16:creationId xmlns:a16="http://schemas.microsoft.com/office/drawing/2014/main" id="{193080EF-EF8D-4874-9F1A-9AA692AEEC00}"/>
              </a:ext>
            </a:extLst>
          </p:cNvPr>
          <p:cNvSpPr txBox="1"/>
          <p:nvPr/>
        </p:nvSpPr>
        <p:spPr>
          <a:xfrm>
            <a:off x="457200" y="1262420"/>
            <a:ext cx="11277600" cy="4708981"/>
          </a:xfrm>
          <a:prstGeom prst="rect">
            <a:avLst/>
          </a:prstGeom>
          <a:noFill/>
        </p:spPr>
        <p:txBody>
          <a:bodyPr wrap="square" rtlCol="0">
            <a:spAutoFit/>
          </a:bodyPr>
          <a:lstStyle/>
          <a:p>
            <a:pPr marL="285750" indent="-285750" fontAlgn="auto">
              <a:spcBef>
                <a:spcPts val="0"/>
              </a:spcBef>
              <a:spcAft>
                <a:spcPts val="0"/>
              </a:spcAft>
              <a:buFont typeface="Wingdings" panose="05000000000000000000" pitchFamily="2" charset="2"/>
              <a:buChar char="q"/>
              <a:defRPr/>
            </a:pPr>
            <a:r>
              <a:rPr lang="en-US" sz="2000" dirty="0">
                <a:solidFill>
                  <a:srgbClr val="000000"/>
                </a:solidFill>
                <a:latin typeface="Times New Roman"/>
              </a:rPr>
              <a:t>The following is agreed in 11bf SFD [2] regarding CSI feedback in 11bf:</a:t>
            </a:r>
          </a:p>
          <a:p>
            <a:pPr marL="285750" indent="-285750" fontAlgn="auto">
              <a:spcBef>
                <a:spcPts val="0"/>
              </a:spcBef>
              <a:spcAft>
                <a:spcPts val="0"/>
              </a:spcAft>
              <a:buFont typeface="Wingdings" panose="05000000000000000000" pitchFamily="2" charset="2"/>
              <a:buChar char="q"/>
              <a:defRPr/>
            </a:pPr>
            <a:endParaRPr lang="en-US" sz="1600" dirty="0">
              <a:solidFill>
                <a:srgbClr val="000000"/>
              </a:solidFill>
              <a:latin typeface="Times New Roman"/>
            </a:endParaRPr>
          </a:p>
          <a:p>
            <a:pPr marL="742950" lvl="1" indent="-285750" fontAlgn="auto">
              <a:spcBef>
                <a:spcPts val="0"/>
              </a:spcBef>
              <a:spcAft>
                <a:spcPts val="0"/>
              </a:spcAft>
              <a:buFont typeface="Wingdings" panose="05000000000000000000" pitchFamily="2" charset="2"/>
              <a:buChar char="§"/>
              <a:defRPr/>
            </a:pPr>
            <a:r>
              <a:rPr lang="en-GB" sz="1800" dirty="0">
                <a:solidFill>
                  <a:srgbClr val="000000"/>
                </a:solidFill>
                <a:latin typeface="Times New Roman"/>
              </a:rPr>
              <a:t>CSI (that is, the channel measured during the training symbols of a received PPDU) is a type of sensing measurement result for sub-7 GHz WLAN sensing (Motion 20, 21/0908r2).</a:t>
            </a:r>
          </a:p>
          <a:p>
            <a:pPr marL="742950" lvl="1" indent="-285750" fontAlgn="auto">
              <a:spcBef>
                <a:spcPts val="0"/>
              </a:spcBef>
              <a:spcAft>
                <a:spcPts val="0"/>
              </a:spcAft>
              <a:buFont typeface="Wingdings" panose="05000000000000000000" pitchFamily="2" charset="2"/>
              <a:buChar char="§"/>
              <a:defRPr/>
            </a:pPr>
            <a:endParaRPr lang="en-US" sz="1800" dirty="0">
              <a:solidFill>
                <a:srgbClr val="000000"/>
              </a:solidFill>
              <a:latin typeface="Times New Roman"/>
            </a:endParaRPr>
          </a:p>
          <a:p>
            <a:pPr marL="742950" lvl="1" indent="-285750" fontAlgn="auto">
              <a:spcBef>
                <a:spcPts val="0"/>
              </a:spcBef>
              <a:spcAft>
                <a:spcPts val="0"/>
              </a:spcAft>
              <a:buFont typeface="Wingdings" panose="05000000000000000000" pitchFamily="2" charset="2"/>
              <a:buChar char="§"/>
              <a:defRPr/>
            </a:pPr>
            <a:r>
              <a:rPr lang="en-US" sz="1800" dirty="0">
                <a:solidFill>
                  <a:srgbClr val="000000"/>
                </a:solidFill>
                <a:latin typeface="Times New Roman"/>
              </a:rPr>
              <a:t>To enable sub-7 GHz WLAN sensing, an RXVECTOR parameter CSI_ESTIMATE is defined that contains the channel measured during the training symbols of the received PPDU.  The format of CSI_ESTIMATE is the same one used in the measurement report field within the Sensing Measurement Report frame.  The format of CSI_ESTIMATE is TBD </a:t>
            </a:r>
            <a:r>
              <a:rPr lang="en-GB" sz="1800" dirty="0">
                <a:solidFill>
                  <a:srgbClr val="000000"/>
                </a:solidFill>
                <a:latin typeface="Times New Roman"/>
              </a:rPr>
              <a:t>(Motion 21, 21/0908r2)</a:t>
            </a:r>
            <a:r>
              <a:rPr lang="en-US" sz="1800" dirty="0">
                <a:solidFill>
                  <a:srgbClr val="000000"/>
                </a:solidFill>
                <a:latin typeface="Times New Roman"/>
              </a:rPr>
              <a:t>.</a:t>
            </a:r>
          </a:p>
          <a:p>
            <a:pPr marL="742950" lvl="1" indent="-285750" fontAlgn="auto">
              <a:spcBef>
                <a:spcPts val="0"/>
              </a:spcBef>
              <a:spcAft>
                <a:spcPts val="0"/>
              </a:spcAft>
              <a:buFont typeface="Wingdings" panose="05000000000000000000" pitchFamily="2" charset="2"/>
              <a:buChar char="§"/>
              <a:defRPr/>
            </a:pPr>
            <a:endParaRPr lang="en-US" sz="1600" u="sng" dirty="0">
              <a:solidFill>
                <a:srgbClr val="000000"/>
              </a:solidFill>
              <a:latin typeface="Times New Roman"/>
            </a:endParaRPr>
          </a:p>
          <a:p>
            <a:pPr marL="742950" lvl="1" indent="-285750" fontAlgn="auto">
              <a:spcBef>
                <a:spcPts val="0"/>
              </a:spcBef>
              <a:spcAft>
                <a:spcPts val="0"/>
              </a:spcAft>
              <a:buFont typeface="Wingdings" panose="05000000000000000000" pitchFamily="2" charset="2"/>
              <a:buChar char="§"/>
              <a:defRPr/>
            </a:pPr>
            <a:r>
              <a:rPr lang="en-US" sz="1800" dirty="0">
                <a:solidFill>
                  <a:srgbClr val="000000"/>
                </a:solidFill>
                <a:latin typeface="Times New Roman"/>
              </a:rPr>
              <a:t>A Sensing Measurement Report frame, which allows a sensing receiver to report sensing measurements, is defined. This frame contains at least the following two fields:</a:t>
            </a:r>
          </a:p>
          <a:p>
            <a:pPr marL="1200150" lvl="2" indent="-285750" fontAlgn="auto">
              <a:spcBef>
                <a:spcPts val="0"/>
              </a:spcBef>
              <a:spcAft>
                <a:spcPts val="0"/>
              </a:spcAft>
              <a:buFont typeface="Arial" panose="020B0604020202020204" pitchFamily="34" charset="0"/>
              <a:buChar char="•"/>
              <a:defRPr/>
            </a:pPr>
            <a:r>
              <a:rPr lang="en-US" sz="1600" dirty="0">
                <a:solidFill>
                  <a:srgbClr val="000000"/>
                </a:solidFill>
                <a:latin typeface="Times New Roman"/>
              </a:rPr>
              <a:t>Measurement report control field: Contains information necessary to interpret the measurement report field.</a:t>
            </a:r>
          </a:p>
          <a:p>
            <a:pPr marL="1200150" lvl="2" indent="-285750" fontAlgn="auto">
              <a:spcBef>
                <a:spcPts val="0"/>
              </a:spcBef>
              <a:spcAft>
                <a:spcPts val="0"/>
              </a:spcAft>
              <a:buFont typeface="Arial" panose="020B0604020202020204" pitchFamily="34" charset="0"/>
              <a:buChar char="•"/>
              <a:defRPr/>
            </a:pPr>
            <a:r>
              <a:rPr lang="en-US" sz="1600" dirty="0">
                <a:solidFill>
                  <a:srgbClr val="000000"/>
                </a:solidFill>
                <a:latin typeface="Times New Roman"/>
              </a:rPr>
              <a:t>Measurement report field: Carries CSI measurements obtained by a sensing receiver.</a:t>
            </a:r>
          </a:p>
          <a:p>
            <a:pPr marL="1200150" lvl="2" indent="-285750" fontAlgn="auto">
              <a:spcBef>
                <a:spcPts val="0"/>
              </a:spcBef>
              <a:spcAft>
                <a:spcPts val="0"/>
              </a:spcAft>
              <a:buFont typeface="Arial" panose="020B0604020202020204" pitchFamily="34" charset="0"/>
              <a:buChar char="•"/>
              <a:defRPr/>
            </a:pPr>
            <a:endParaRPr lang="en-US" sz="1800" dirty="0">
              <a:solidFill>
                <a:srgbClr val="000000"/>
              </a:solidFill>
              <a:latin typeface="Times New Roman"/>
            </a:endParaRPr>
          </a:p>
          <a:p>
            <a:pPr fontAlgn="auto">
              <a:spcBef>
                <a:spcPts val="0"/>
              </a:spcBef>
              <a:spcAft>
                <a:spcPts val="0"/>
              </a:spcAft>
              <a:defRPr/>
            </a:pPr>
            <a:r>
              <a:rPr lang="en-SG" sz="1800" b="1" dirty="0">
                <a:latin typeface="Times New Roman"/>
              </a:rPr>
              <a:t>The format of the CSI feedback (quantization/scaling etc.) as well as the format of the </a:t>
            </a:r>
            <a:r>
              <a:rPr lang="en-US" sz="1800" b="1" dirty="0">
                <a:latin typeface="Times New Roman"/>
              </a:rPr>
              <a:t>Sensing Measurement Report frame </a:t>
            </a:r>
            <a:r>
              <a:rPr lang="en-SG" sz="1800" b="1" dirty="0">
                <a:latin typeface="Times New Roman"/>
              </a:rPr>
              <a:t>is TBD</a:t>
            </a:r>
            <a:r>
              <a:rPr lang="en-SG" sz="1800" dirty="0">
                <a:solidFill>
                  <a:srgbClr val="000000"/>
                </a:solidFill>
                <a:latin typeface="Times New Roman"/>
              </a:rPr>
              <a:t>.</a:t>
            </a:r>
            <a:endParaRPr lang="en-US" sz="1800" dirty="0"/>
          </a:p>
        </p:txBody>
      </p:sp>
    </p:spTree>
    <p:extLst>
      <p:ext uri="{BB962C8B-B14F-4D97-AF65-F5344CB8AC3E}">
        <p14:creationId xmlns:p14="http://schemas.microsoft.com/office/powerpoint/2010/main" val="162480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3</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Background</a:t>
            </a:r>
            <a:endParaRPr lang="en-US" sz="3600" kern="0" dirty="0"/>
          </a:p>
        </p:txBody>
      </p:sp>
      <p:sp>
        <p:nvSpPr>
          <p:cNvPr id="9" name="TextBox 8">
            <a:extLst>
              <a:ext uri="{FF2B5EF4-FFF2-40B4-BE49-F238E27FC236}">
                <a16:creationId xmlns:a16="http://schemas.microsoft.com/office/drawing/2014/main" id="{193080EF-EF8D-4874-9F1A-9AA692AEEC00}"/>
              </a:ext>
            </a:extLst>
          </p:cNvPr>
          <p:cNvSpPr txBox="1"/>
          <p:nvPr/>
        </p:nvSpPr>
        <p:spPr>
          <a:xfrm>
            <a:off x="152400" y="1447800"/>
            <a:ext cx="5694512" cy="2092881"/>
          </a:xfrm>
          <a:prstGeom prst="rect">
            <a:avLst/>
          </a:prstGeom>
          <a:noFill/>
        </p:spPr>
        <p:txBody>
          <a:bodyPr wrap="square" rtlCol="0">
            <a:spAutoFit/>
          </a:bodyPr>
          <a:lstStyle/>
          <a:p>
            <a:pPr marL="285750" indent="-285750" fontAlgn="auto">
              <a:spcBef>
                <a:spcPts val="0"/>
              </a:spcBef>
              <a:spcAft>
                <a:spcPts val="0"/>
              </a:spcAft>
              <a:buFont typeface="Wingdings" panose="05000000000000000000" pitchFamily="2" charset="2"/>
              <a:buChar char="q"/>
              <a:defRPr/>
            </a:pPr>
            <a:r>
              <a:rPr lang="en-US" sz="2000" dirty="0">
                <a:solidFill>
                  <a:srgbClr val="000000"/>
                </a:solidFill>
                <a:latin typeface="Times New Roman"/>
              </a:rPr>
              <a:t>The following CSI Report format is used in 802.11n to carry the CSI feedback [1]:</a:t>
            </a:r>
            <a:endParaRPr lang="en-US" sz="1600" dirty="0">
              <a:solidFill>
                <a:srgbClr val="000000"/>
              </a:solidFill>
              <a:latin typeface="Times New Roman"/>
            </a:endParaRPr>
          </a:p>
          <a:p>
            <a:pPr marL="742950" lvl="1" indent="-285750" fontAlgn="auto">
              <a:spcBef>
                <a:spcPts val="0"/>
              </a:spcBef>
              <a:spcAft>
                <a:spcPts val="0"/>
              </a:spcAft>
              <a:buFont typeface="Wingdings" panose="05000000000000000000" pitchFamily="2" charset="2"/>
              <a:buChar char="§"/>
              <a:defRPr/>
            </a:pPr>
            <a:r>
              <a:rPr lang="en-GB" sz="1800" dirty="0">
                <a:solidFill>
                  <a:srgbClr val="000000"/>
                </a:solidFill>
                <a:latin typeface="Times New Roman"/>
              </a:rPr>
              <a:t>The CSI </a:t>
            </a:r>
            <a:r>
              <a:rPr lang="en-US" sz="1800" dirty="0">
                <a:solidFill>
                  <a:srgbClr val="000000"/>
                </a:solidFill>
                <a:latin typeface="Times New Roman"/>
              </a:rPr>
              <a:t>matrix for each reported subcarrier requires (3 + 2 * </a:t>
            </a:r>
            <a:r>
              <a:rPr lang="en-US" sz="1800" i="1" dirty="0">
                <a:solidFill>
                  <a:srgbClr val="000000"/>
                </a:solidFill>
                <a:latin typeface="Times New Roman"/>
              </a:rPr>
              <a:t>Nb * Nc * Nr</a:t>
            </a:r>
            <a:r>
              <a:rPr lang="en-US" sz="1800" dirty="0">
                <a:solidFill>
                  <a:srgbClr val="000000"/>
                </a:solidFill>
                <a:latin typeface="Times New Roman"/>
              </a:rPr>
              <a:t>) bits.</a:t>
            </a:r>
          </a:p>
          <a:p>
            <a:pPr marL="1200150" lvl="2" indent="-285750" fontAlgn="auto">
              <a:spcBef>
                <a:spcPts val="0"/>
              </a:spcBef>
              <a:spcAft>
                <a:spcPts val="0"/>
              </a:spcAft>
              <a:buFont typeface="Arial" panose="020B0604020202020204" pitchFamily="34" charset="0"/>
              <a:buChar char="•"/>
              <a:defRPr/>
            </a:pPr>
            <a:r>
              <a:rPr lang="en-US" sz="1800" dirty="0">
                <a:solidFill>
                  <a:srgbClr val="000000"/>
                </a:solidFill>
                <a:latin typeface="Times New Roman"/>
              </a:rPr>
              <a:t>3 bits/carrier is for Carrier Matrix Amplitude (or the scaling ratio per subcarrier </a:t>
            </a:r>
            <a:r>
              <a:rPr lang="en-US" sz="1800" i="1" dirty="0">
                <a:solidFill>
                  <a:srgbClr val="000000"/>
                </a:solidFill>
                <a:latin typeface="Times New Roman"/>
              </a:rPr>
              <a:t>M</a:t>
            </a:r>
            <a:r>
              <a:rPr lang="en-US" sz="1800" i="1" baseline="-25000" dirty="0">
                <a:solidFill>
                  <a:srgbClr val="000000"/>
                </a:solidFill>
                <a:latin typeface="Times New Roman"/>
              </a:rPr>
              <a:t>H</a:t>
            </a:r>
            <a:r>
              <a:rPr lang="en-US" sz="1800" i="1" dirty="0">
                <a:solidFill>
                  <a:srgbClr val="000000"/>
                </a:solidFill>
                <a:latin typeface="Times New Roman"/>
              </a:rPr>
              <a:t>(k)</a:t>
            </a:r>
            <a:r>
              <a:rPr lang="en-US" sz="1800" dirty="0">
                <a:solidFill>
                  <a:srgbClr val="000000"/>
                </a:solidFill>
                <a:latin typeface="Times New Roman"/>
              </a:rPr>
              <a:t>).</a:t>
            </a:r>
          </a:p>
          <a:p>
            <a:pPr marL="1200150" lvl="2" indent="-285750" fontAlgn="auto">
              <a:spcBef>
                <a:spcPts val="0"/>
              </a:spcBef>
              <a:spcAft>
                <a:spcPts val="0"/>
              </a:spcAft>
              <a:buFont typeface="Arial" panose="020B0604020202020204" pitchFamily="34" charset="0"/>
              <a:buChar char="•"/>
              <a:defRPr/>
            </a:pPr>
            <a:r>
              <a:rPr lang="en-US" sz="1800" dirty="0">
                <a:solidFill>
                  <a:srgbClr val="000000"/>
                </a:solidFill>
                <a:latin typeface="Times New Roman"/>
              </a:rPr>
              <a:t>One I and one Q value per subcarrier.</a:t>
            </a:r>
          </a:p>
        </p:txBody>
      </p:sp>
      <p:grpSp>
        <p:nvGrpSpPr>
          <p:cNvPr id="6" name="Group 5">
            <a:extLst>
              <a:ext uri="{FF2B5EF4-FFF2-40B4-BE49-F238E27FC236}">
                <a16:creationId xmlns:a16="http://schemas.microsoft.com/office/drawing/2014/main" id="{9D7FD99F-6CC3-4231-919E-C58C07C2F789}"/>
              </a:ext>
            </a:extLst>
          </p:cNvPr>
          <p:cNvGrpSpPr/>
          <p:nvPr/>
        </p:nvGrpSpPr>
        <p:grpSpPr>
          <a:xfrm>
            <a:off x="5846912" y="1398104"/>
            <a:ext cx="6192688" cy="3790582"/>
            <a:chOff x="4224662" y="2308965"/>
            <a:chExt cx="4734543" cy="2092493"/>
          </a:xfrm>
        </p:grpSpPr>
        <p:pic>
          <p:nvPicPr>
            <p:cNvPr id="8" name="Picture 7">
              <a:extLst>
                <a:ext uri="{FF2B5EF4-FFF2-40B4-BE49-F238E27FC236}">
                  <a16:creationId xmlns:a16="http://schemas.microsoft.com/office/drawing/2014/main" id="{705F31CC-9464-42AF-95EB-75AC6413BE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3968" y="2308965"/>
              <a:ext cx="4675237" cy="1908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116BCDEF-653D-46A6-924D-5F2B2C58BD92}"/>
                </a:ext>
              </a:extLst>
            </p:cNvPr>
            <p:cNvSpPr txBox="1"/>
            <p:nvPr/>
          </p:nvSpPr>
          <p:spPr>
            <a:xfrm>
              <a:off x="4224662" y="4248548"/>
              <a:ext cx="2150312" cy="152910"/>
            </a:xfrm>
            <a:prstGeom prst="rect">
              <a:avLst/>
            </a:prstGeom>
            <a:noFill/>
          </p:spPr>
          <p:txBody>
            <a:bodyPr wrap="none" rtlCol="0">
              <a:spAutoFit/>
            </a:bodyPr>
            <a:lstStyle/>
            <a:p>
              <a:pPr eaLnBrk="0" hangingPunct="0"/>
              <a:r>
                <a:rPr kumimoji="1" lang="en-US" dirty="0">
                  <a:solidFill>
                    <a:prstClr val="black"/>
                  </a:solidFill>
                  <a:latin typeface="Arial" panose="020B0604020202020204" pitchFamily="34" charset="0"/>
                  <a:ea typeface="ＭＳ Ｐゴシック" panose="020B0600070205080204" pitchFamily="50" charset="-128"/>
                </a:rPr>
                <a:t>Table 9-56—CSI Report field (20 MHz)</a:t>
              </a:r>
            </a:p>
          </p:txBody>
        </p:sp>
      </p:grpSp>
      <p:graphicFrame>
        <p:nvGraphicFramePr>
          <p:cNvPr id="11" name="Table 4">
            <a:extLst>
              <a:ext uri="{FF2B5EF4-FFF2-40B4-BE49-F238E27FC236}">
                <a16:creationId xmlns:a16="http://schemas.microsoft.com/office/drawing/2014/main" id="{3FBD5999-2C01-4755-B908-43B71CA9479A}"/>
              </a:ext>
            </a:extLst>
          </p:cNvPr>
          <p:cNvGraphicFramePr>
            <a:graphicFrameLocks/>
          </p:cNvGraphicFramePr>
          <p:nvPr>
            <p:extLst>
              <p:ext uri="{D42A27DB-BD31-4B8C-83A1-F6EECF244321}">
                <p14:modId xmlns:p14="http://schemas.microsoft.com/office/powerpoint/2010/main" val="428131081"/>
              </p:ext>
            </p:extLst>
          </p:nvPr>
        </p:nvGraphicFramePr>
        <p:xfrm>
          <a:off x="76200" y="3435626"/>
          <a:ext cx="5770712" cy="2194560"/>
        </p:xfrm>
        <a:graphic>
          <a:graphicData uri="http://schemas.openxmlformats.org/drawingml/2006/table">
            <a:tbl>
              <a:tblPr firstRow="1" bandRow="1"/>
              <a:tblGrid>
                <a:gridCol w="1370248">
                  <a:extLst>
                    <a:ext uri="{9D8B030D-6E8A-4147-A177-3AD203B41FA5}">
                      <a16:colId xmlns:a16="http://schemas.microsoft.com/office/drawing/2014/main" val="2821148412"/>
                    </a:ext>
                  </a:extLst>
                </a:gridCol>
                <a:gridCol w="2791439">
                  <a:extLst>
                    <a:ext uri="{9D8B030D-6E8A-4147-A177-3AD203B41FA5}">
                      <a16:colId xmlns:a16="http://schemas.microsoft.com/office/drawing/2014/main" val="1759829082"/>
                    </a:ext>
                  </a:extLst>
                </a:gridCol>
                <a:gridCol w="1609025">
                  <a:extLst>
                    <a:ext uri="{9D8B030D-6E8A-4147-A177-3AD203B41FA5}">
                      <a16:colId xmlns:a16="http://schemas.microsoft.com/office/drawing/2014/main" val="1736294248"/>
                    </a:ext>
                  </a:extLst>
                </a:gridCol>
              </a:tblGrid>
              <a:tr h="0">
                <a:tc>
                  <a:txBody>
                    <a:bodyPr/>
                    <a:lstStyle>
                      <a:lvl1pPr marL="0" algn="l" defTabSz="914400" rtl="0" eaLnBrk="1" latinLnBrk="0" hangingPunct="1">
                        <a:defRPr kumimoji="1" sz="1800" b="1" kern="1200">
                          <a:solidFill>
                            <a:schemeClr val="lt1"/>
                          </a:solidFill>
                          <a:latin typeface="Times New Roman"/>
                          <a:ea typeface="MS Gothic"/>
                        </a:defRPr>
                      </a:lvl1pPr>
                      <a:lvl2pPr marL="457200" algn="l" defTabSz="914400" rtl="0" eaLnBrk="1" latinLnBrk="0" hangingPunct="1">
                        <a:defRPr kumimoji="1" sz="1800" b="1" kern="1200">
                          <a:solidFill>
                            <a:schemeClr val="lt1"/>
                          </a:solidFill>
                          <a:latin typeface="Times New Roman"/>
                          <a:ea typeface="MS Gothic"/>
                        </a:defRPr>
                      </a:lvl2pPr>
                      <a:lvl3pPr marL="914400" algn="l" defTabSz="914400" rtl="0" eaLnBrk="1" latinLnBrk="0" hangingPunct="1">
                        <a:defRPr kumimoji="1" sz="1800" b="1" kern="1200">
                          <a:solidFill>
                            <a:schemeClr val="lt1"/>
                          </a:solidFill>
                          <a:latin typeface="Times New Roman"/>
                          <a:ea typeface="MS Gothic"/>
                        </a:defRPr>
                      </a:lvl3pPr>
                      <a:lvl4pPr marL="1371600" algn="l" defTabSz="914400" rtl="0" eaLnBrk="1" latinLnBrk="0" hangingPunct="1">
                        <a:defRPr kumimoji="1" sz="1800" b="1" kern="1200">
                          <a:solidFill>
                            <a:schemeClr val="lt1"/>
                          </a:solidFill>
                          <a:latin typeface="Times New Roman"/>
                          <a:ea typeface="MS Gothic"/>
                        </a:defRPr>
                      </a:lvl4pPr>
                      <a:lvl5pPr marL="1828800" algn="l" defTabSz="914400" rtl="0" eaLnBrk="1" latinLnBrk="0" hangingPunct="1">
                        <a:defRPr kumimoji="1" sz="1800" b="1" kern="1200">
                          <a:solidFill>
                            <a:schemeClr val="lt1"/>
                          </a:solidFill>
                          <a:latin typeface="Times New Roman"/>
                          <a:ea typeface="MS Gothic"/>
                        </a:defRPr>
                      </a:lvl5pPr>
                      <a:lvl6pPr marL="2286000" algn="l" defTabSz="914400" rtl="0" eaLnBrk="1" latinLnBrk="0" hangingPunct="1">
                        <a:defRPr kumimoji="1" sz="1800" b="1" kern="1200">
                          <a:solidFill>
                            <a:schemeClr val="lt1"/>
                          </a:solidFill>
                          <a:latin typeface="Times New Roman"/>
                          <a:ea typeface="MS Gothic"/>
                        </a:defRPr>
                      </a:lvl6pPr>
                      <a:lvl7pPr marL="2743200" algn="l" defTabSz="914400" rtl="0" eaLnBrk="1" latinLnBrk="0" hangingPunct="1">
                        <a:defRPr kumimoji="1" sz="1800" b="1" kern="1200">
                          <a:solidFill>
                            <a:schemeClr val="lt1"/>
                          </a:solidFill>
                          <a:latin typeface="Times New Roman"/>
                          <a:ea typeface="MS Gothic"/>
                        </a:defRPr>
                      </a:lvl7pPr>
                      <a:lvl8pPr marL="3200400" algn="l" defTabSz="914400" rtl="0" eaLnBrk="1" latinLnBrk="0" hangingPunct="1">
                        <a:defRPr kumimoji="1" sz="1800" b="1" kern="1200">
                          <a:solidFill>
                            <a:schemeClr val="lt1"/>
                          </a:solidFill>
                          <a:latin typeface="Times New Roman"/>
                          <a:ea typeface="MS Gothic"/>
                        </a:defRPr>
                      </a:lvl8pPr>
                      <a:lvl9pPr marL="3657600" algn="l" defTabSz="914400" rtl="0" eaLnBrk="1" latinLnBrk="0" hangingPunct="1">
                        <a:defRPr kumimoji="1" sz="1800" b="1" kern="1200">
                          <a:solidFill>
                            <a:schemeClr val="lt1"/>
                          </a:solidFill>
                          <a:latin typeface="Times New Roman"/>
                          <a:ea typeface="MS Gothic"/>
                        </a:defRPr>
                      </a:lvl9pPr>
                    </a:lstStyle>
                    <a:p>
                      <a:r>
                        <a:rPr lang="en-US" sz="1600" dirty="0">
                          <a:latin typeface="Calibri" panose="020F0502020204030204" pitchFamily="34" charset="0"/>
                          <a:cs typeface="Calibri" panose="020F0502020204030204" pitchFamily="34" charset="0"/>
                        </a:rPr>
                        <a:t>CSI Field Parameters</a:t>
                      </a: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kumimoji="1" sz="1800" b="1" kern="1200">
                          <a:solidFill>
                            <a:schemeClr val="lt1"/>
                          </a:solidFill>
                          <a:latin typeface="Times New Roman"/>
                          <a:ea typeface="MS Gothic"/>
                        </a:defRPr>
                      </a:lvl1pPr>
                      <a:lvl2pPr marL="457200" algn="l" defTabSz="914400" rtl="0" eaLnBrk="1" latinLnBrk="0" hangingPunct="1">
                        <a:defRPr kumimoji="1" sz="1800" b="1" kern="1200">
                          <a:solidFill>
                            <a:schemeClr val="lt1"/>
                          </a:solidFill>
                          <a:latin typeface="Times New Roman"/>
                          <a:ea typeface="MS Gothic"/>
                        </a:defRPr>
                      </a:lvl2pPr>
                      <a:lvl3pPr marL="914400" algn="l" defTabSz="914400" rtl="0" eaLnBrk="1" latinLnBrk="0" hangingPunct="1">
                        <a:defRPr kumimoji="1" sz="1800" b="1" kern="1200">
                          <a:solidFill>
                            <a:schemeClr val="lt1"/>
                          </a:solidFill>
                          <a:latin typeface="Times New Roman"/>
                          <a:ea typeface="MS Gothic"/>
                        </a:defRPr>
                      </a:lvl3pPr>
                      <a:lvl4pPr marL="1371600" algn="l" defTabSz="914400" rtl="0" eaLnBrk="1" latinLnBrk="0" hangingPunct="1">
                        <a:defRPr kumimoji="1" sz="1800" b="1" kern="1200">
                          <a:solidFill>
                            <a:schemeClr val="lt1"/>
                          </a:solidFill>
                          <a:latin typeface="Times New Roman"/>
                          <a:ea typeface="MS Gothic"/>
                        </a:defRPr>
                      </a:lvl4pPr>
                      <a:lvl5pPr marL="1828800" algn="l" defTabSz="914400" rtl="0" eaLnBrk="1" latinLnBrk="0" hangingPunct="1">
                        <a:defRPr kumimoji="1" sz="1800" b="1" kern="1200">
                          <a:solidFill>
                            <a:schemeClr val="lt1"/>
                          </a:solidFill>
                          <a:latin typeface="Times New Roman"/>
                          <a:ea typeface="MS Gothic"/>
                        </a:defRPr>
                      </a:lvl5pPr>
                      <a:lvl6pPr marL="2286000" algn="l" defTabSz="914400" rtl="0" eaLnBrk="1" latinLnBrk="0" hangingPunct="1">
                        <a:defRPr kumimoji="1" sz="1800" b="1" kern="1200">
                          <a:solidFill>
                            <a:schemeClr val="lt1"/>
                          </a:solidFill>
                          <a:latin typeface="Times New Roman"/>
                          <a:ea typeface="MS Gothic"/>
                        </a:defRPr>
                      </a:lvl6pPr>
                      <a:lvl7pPr marL="2743200" algn="l" defTabSz="914400" rtl="0" eaLnBrk="1" latinLnBrk="0" hangingPunct="1">
                        <a:defRPr kumimoji="1" sz="1800" b="1" kern="1200">
                          <a:solidFill>
                            <a:schemeClr val="lt1"/>
                          </a:solidFill>
                          <a:latin typeface="Times New Roman"/>
                          <a:ea typeface="MS Gothic"/>
                        </a:defRPr>
                      </a:lvl7pPr>
                      <a:lvl8pPr marL="3200400" algn="l" defTabSz="914400" rtl="0" eaLnBrk="1" latinLnBrk="0" hangingPunct="1">
                        <a:defRPr kumimoji="1" sz="1800" b="1" kern="1200">
                          <a:solidFill>
                            <a:schemeClr val="lt1"/>
                          </a:solidFill>
                          <a:latin typeface="Times New Roman"/>
                          <a:ea typeface="MS Gothic"/>
                        </a:defRPr>
                      </a:lvl8pPr>
                      <a:lvl9pPr marL="3657600" algn="l" defTabSz="914400" rtl="0" eaLnBrk="1" latinLnBrk="0" hangingPunct="1">
                        <a:defRPr kumimoji="1" sz="1800" b="1" kern="1200">
                          <a:solidFill>
                            <a:schemeClr val="lt1"/>
                          </a:solidFill>
                          <a:latin typeface="Times New Roman"/>
                          <a:ea typeface="MS Gothic"/>
                        </a:defRPr>
                      </a:lvl9pPr>
                    </a:lstStyle>
                    <a:p>
                      <a:r>
                        <a:rPr lang="en-US" sz="1600" dirty="0">
                          <a:latin typeface="Calibri" panose="020F0502020204030204" pitchFamily="34" charset="0"/>
                          <a:cs typeface="Calibri" panose="020F0502020204030204" pitchFamily="34" charset="0"/>
                        </a:rPr>
                        <a:t>Meaning</a:t>
                      </a: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kumimoji="1" sz="1800" b="1" kern="1200">
                          <a:solidFill>
                            <a:schemeClr val="lt1"/>
                          </a:solidFill>
                          <a:latin typeface="Times New Roman"/>
                          <a:ea typeface="MS Gothic"/>
                        </a:defRPr>
                      </a:lvl1pPr>
                      <a:lvl2pPr marL="457200" algn="l" defTabSz="914400" rtl="0" eaLnBrk="1" latinLnBrk="0" hangingPunct="1">
                        <a:defRPr kumimoji="1" sz="1800" b="1" kern="1200">
                          <a:solidFill>
                            <a:schemeClr val="lt1"/>
                          </a:solidFill>
                          <a:latin typeface="Times New Roman"/>
                          <a:ea typeface="MS Gothic"/>
                        </a:defRPr>
                      </a:lvl2pPr>
                      <a:lvl3pPr marL="914400" algn="l" defTabSz="914400" rtl="0" eaLnBrk="1" latinLnBrk="0" hangingPunct="1">
                        <a:defRPr kumimoji="1" sz="1800" b="1" kern="1200">
                          <a:solidFill>
                            <a:schemeClr val="lt1"/>
                          </a:solidFill>
                          <a:latin typeface="Times New Roman"/>
                          <a:ea typeface="MS Gothic"/>
                        </a:defRPr>
                      </a:lvl3pPr>
                      <a:lvl4pPr marL="1371600" algn="l" defTabSz="914400" rtl="0" eaLnBrk="1" latinLnBrk="0" hangingPunct="1">
                        <a:defRPr kumimoji="1" sz="1800" b="1" kern="1200">
                          <a:solidFill>
                            <a:schemeClr val="lt1"/>
                          </a:solidFill>
                          <a:latin typeface="Times New Roman"/>
                          <a:ea typeface="MS Gothic"/>
                        </a:defRPr>
                      </a:lvl4pPr>
                      <a:lvl5pPr marL="1828800" algn="l" defTabSz="914400" rtl="0" eaLnBrk="1" latinLnBrk="0" hangingPunct="1">
                        <a:defRPr kumimoji="1" sz="1800" b="1" kern="1200">
                          <a:solidFill>
                            <a:schemeClr val="lt1"/>
                          </a:solidFill>
                          <a:latin typeface="Times New Roman"/>
                          <a:ea typeface="MS Gothic"/>
                        </a:defRPr>
                      </a:lvl5pPr>
                      <a:lvl6pPr marL="2286000" algn="l" defTabSz="914400" rtl="0" eaLnBrk="1" latinLnBrk="0" hangingPunct="1">
                        <a:defRPr kumimoji="1" sz="1800" b="1" kern="1200">
                          <a:solidFill>
                            <a:schemeClr val="lt1"/>
                          </a:solidFill>
                          <a:latin typeface="Times New Roman"/>
                          <a:ea typeface="MS Gothic"/>
                        </a:defRPr>
                      </a:lvl6pPr>
                      <a:lvl7pPr marL="2743200" algn="l" defTabSz="914400" rtl="0" eaLnBrk="1" latinLnBrk="0" hangingPunct="1">
                        <a:defRPr kumimoji="1" sz="1800" b="1" kern="1200">
                          <a:solidFill>
                            <a:schemeClr val="lt1"/>
                          </a:solidFill>
                          <a:latin typeface="Times New Roman"/>
                          <a:ea typeface="MS Gothic"/>
                        </a:defRPr>
                      </a:lvl7pPr>
                      <a:lvl8pPr marL="3200400" algn="l" defTabSz="914400" rtl="0" eaLnBrk="1" latinLnBrk="0" hangingPunct="1">
                        <a:defRPr kumimoji="1" sz="1800" b="1" kern="1200">
                          <a:solidFill>
                            <a:schemeClr val="lt1"/>
                          </a:solidFill>
                          <a:latin typeface="Times New Roman"/>
                          <a:ea typeface="MS Gothic"/>
                        </a:defRPr>
                      </a:lvl8pPr>
                      <a:lvl9pPr marL="3657600" algn="l" defTabSz="914400" rtl="0" eaLnBrk="1" latinLnBrk="0" hangingPunct="1">
                        <a:defRPr kumimoji="1" sz="1800" b="1" kern="1200">
                          <a:solidFill>
                            <a:schemeClr val="lt1"/>
                          </a:solidFill>
                          <a:latin typeface="Times New Roman"/>
                          <a:ea typeface="MS Gothic"/>
                        </a:defRPr>
                      </a:lvl9pPr>
                    </a:lstStyle>
                    <a:p>
                      <a:r>
                        <a:rPr lang="en-US" sz="1600" dirty="0">
                          <a:latin typeface="Calibri" panose="020F0502020204030204" pitchFamily="34" charset="0"/>
                          <a:cs typeface="Calibri" panose="020F0502020204030204" pitchFamily="34" charset="0"/>
                        </a:rPr>
                        <a:t>Range of Values</a:t>
                      </a:r>
                    </a:p>
                  </a:txBody>
                  <a:tcPr>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CC99"/>
                    </a:solidFill>
                  </a:tcPr>
                </a:tc>
                <a:extLst>
                  <a:ext uri="{0D108BD9-81ED-4DB2-BD59-A6C34878D82A}">
                    <a16:rowId xmlns:a16="http://schemas.microsoft.com/office/drawing/2014/main" val="3590314880"/>
                  </a:ext>
                </a:extLst>
              </a:tr>
              <a:tr h="370840">
                <a:tc>
                  <a:txBody>
                    <a:bodyPr/>
                    <a:lstStyle>
                      <a:lvl1pPr marL="0" algn="l" defTabSz="914400" rtl="0" eaLnBrk="1" latinLnBrk="0" hangingPunct="1">
                        <a:defRPr kumimoji="1" sz="1800" kern="1200">
                          <a:solidFill>
                            <a:schemeClr val="dk1"/>
                          </a:solidFill>
                          <a:latin typeface="Times New Roman"/>
                          <a:ea typeface="MS Gothic"/>
                        </a:defRPr>
                      </a:lvl1pPr>
                      <a:lvl2pPr marL="457200" algn="l" defTabSz="914400" rtl="0" eaLnBrk="1" latinLnBrk="0" hangingPunct="1">
                        <a:defRPr kumimoji="1" sz="1800" kern="1200">
                          <a:solidFill>
                            <a:schemeClr val="dk1"/>
                          </a:solidFill>
                          <a:latin typeface="Times New Roman"/>
                          <a:ea typeface="MS Gothic"/>
                        </a:defRPr>
                      </a:lvl2pPr>
                      <a:lvl3pPr marL="914400" algn="l" defTabSz="914400" rtl="0" eaLnBrk="1" latinLnBrk="0" hangingPunct="1">
                        <a:defRPr kumimoji="1" sz="1800" kern="1200">
                          <a:solidFill>
                            <a:schemeClr val="dk1"/>
                          </a:solidFill>
                          <a:latin typeface="Times New Roman"/>
                          <a:ea typeface="MS Gothic"/>
                        </a:defRPr>
                      </a:lvl3pPr>
                      <a:lvl4pPr marL="1371600" algn="l" defTabSz="914400" rtl="0" eaLnBrk="1" latinLnBrk="0" hangingPunct="1">
                        <a:defRPr kumimoji="1" sz="1800" kern="1200">
                          <a:solidFill>
                            <a:schemeClr val="dk1"/>
                          </a:solidFill>
                          <a:latin typeface="Times New Roman"/>
                          <a:ea typeface="MS Gothic"/>
                        </a:defRPr>
                      </a:lvl4pPr>
                      <a:lvl5pPr marL="1828800" algn="l" defTabSz="914400" rtl="0" eaLnBrk="1" latinLnBrk="0" hangingPunct="1">
                        <a:defRPr kumimoji="1" sz="1800" kern="1200">
                          <a:solidFill>
                            <a:schemeClr val="dk1"/>
                          </a:solidFill>
                          <a:latin typeface="Times New Roman"/>
                          <a:ea typeface="MS Gothic"/>
                        </a:defRPr>
                      </a:lvl5pPr>
                      <a:lvl6pPr marL="2286000" algn="l" defTabSz="914400" rtl="0" eaLnBrk="1" latinLnBrk="0" hangingPunct="1">
                        <a:defRPr kumimoji="1" sz="1800" kern="1200">
                          <a:solidFill>
                            <a:schemeClr val="dk1"/>
                          </a:solidFill>
                          <a:latin typeface="Times New Roman"/>
                          <a:ea typeface="MS Gothic"/>
                        </a:defRPr>
                      </a:lvl6pPr>
                      <a:lvl7pPr marL="2743200" algn="l" defTabSz="914400" rtl="0" eaLnBrk="1" latinLnBrk="0" hangingPunct="1">
                        <a:defRPr kumimoji="1" sz="1800" kern="1200">
                          <a:solidFill>
                            <a:schemeClr val="dk1"/>
                          </a:solidFill>
                          <a:latin typeface="Times New Roman"/>
                          <a:ea typeface="MS Gothic"/>
                        </a:defRPr>
                      </a:lvl7pPr>
                      <a:lvl8pPr marL="3200400" algn="l" defTabSz="914400" rtl="0" eaLnBrk="1" latinLnBrk="0" hangingPunct="1">
                        <a:defRPr kumimoji="1" sz="1800" kern="1200">
                          <a:solidFill>
                            <a:schemeClr val="dk1"/>
                          </a:solidFill>
                          <a:latin typeface="Times New Roman"/>
                          <a:ea typeface="MS Gothic"/>
                        </a:defRPr>
                      </a:lvl8pPr>
                      <a:lvl9pPr marL="3657600" algn="l" defTabSz="914400" rtl="0" eaLnBrk="1" latinLnBrk="0" hangingPunct="1">
                        <a:defRPr kumimoji="1" sz="1800" kern="1200">
                          <a:solidFill>
                            <a:schemeClr val="dk1"/>
                          </a:solidFill>
                          <a:latin typeface="Times New Roman"/>
                          <a:ea typeface="MS Gothic"/>
                        </a:defRPr>
                      </a:lvl9pPr>
                    </a:lstStyle>
                    <a:p>
                      <a:r>
                        <a:rPr lang="en-US" sz="1600" i="1" dirty="0">
                          <a:latin typeface="Calibri" panose="020F0502020204030204" pitchFamily="34" charset="0"/>
                          <a:cs typeface="Calibri" panose="020F0502020204030204" pitchFamily="34" charset="0"/>
                        </a:rPr>
                        <a:t>Nb</a:t>
                      </a: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kumimoji="1" sz="1800" kern="1200">
                          <a:solidFill>
                            <a:schemeClr val="dk1"/>
                          </a:solidFill>
                          <a:latin typeface="Times New Roman"/>
                          <a:ea typeface="MS Gothic"/>
                        </a:defRPr>
                      </a:lvl1pPr>
                      <a:lvl2pPr marL="457200" algn="l" defTabSz="914400" rtl="0" eaLnBrk="1" latinLnBrk="0" hangingPunct="1">
                        <a:defRPr kumimoji="1" sz="1800" kern="1200">
                          <a:solidFill>
                            <a:schemeClr val="dk1"/>
                          </a:solidFill>
                          <a:latin typeface="Times New Roman"/>
                          <a:ea typeface="MS Gothic"/>
                        </a:defRPr>
                      </a:lvl2pPr>
                      <a:lvl3pPr marL="914400" algn="l" defTabSz="914400" rtl="0" eaLnBrk="1" latinLnBrk="0" hangingPunct="1">
                        <a:defRPr kumimoji="1" sz="1800" kern="1200">
                          <a:solidFill>
                            <a:schemeClr val="dk1"/>
                          </a:solidFill>
                          <a:latin typeface="Times New Roman"/>
                          <a:ea typeface="MS Gothic"/>
                        </a:defRPr>
                      </a:lvl3pPr>
                      <a:lvl4pPr marL="1371600" algn="l" defTabSz="914400" rtl="0" eaLnBrk="1" latinLnBrk="0" hangingPunct="1">
                        <a:defRPr kumimoji="1" sz="1800" kern="1200">
                          <a:solidFill>
                            <a:schemeClr val="dk1"/>
                          </a:solidFill>
                          <a:latin typeface="Times New Roman"/>
                          <a:ea typeface="MS Gothic"/>
                        </a:defRPr>
                      </a:lvl4pPr>
                      <a:lvl5pPr marL="1828800" algn="l" defTabSz="914400" rtl="0" eaLnBrk="1" latinLnBrk="0" hangingPunct="1">
                        <a:defRPr kumimoji="1" sz="1800" kern="1200">
                          <a:solidFill>
                            <a:schemeClr val="dk1"/>
                          </a:solidFill>
                          <a:latin typeface="Times New Roman"/>
                          <a:ea typeface="MS Gothic"/>
                        </a:defRPr>
                      </a:lvl5pPr>
                      <a:lvl6pPr marL="2286000" algn="l" defTabSz="914400" rtl="0" eaLnBrk="1" latinLnBrk="0" hangingPunct="1">
                        <a:defRPr kumimoji="1" sz="1800" kern="1200">
                          <a:solidFill>
                            <a:schemeClr val="dk1"/>
                          </a:solidFill>
                          <a:latin typeface="Times New Roman"/>
                          <a:ea typeface="MS Gothic"/>
                        </a:defRPr>
                      </a:lvl6pPr>
                      <a:lvl7pPr marL="2743200" algn="l" defTabSz="914400" rtl="0" eaLnBrk="1" latinLnBrk="0" hangingPunct="1">
                        <a:defRPr kumimoji="1" sz="1800" kern="1200">
                          <a:solidFill>
                            <a:schemeClr val="dk1"/>
                          </a:solidFill>
                          <a:latin typeface="Times New Roman"/>
                          <a:ea typeface="MS Gothic"/>
                        </a:defRPr>
                      </a:lvl7pPr>
                      <a:lvl8pPr marL="3200400" algn="l" defTabSz="914400" rtl="0" eaLnBrk="1" latinLnBrk="0" hangingPunct="1">
                        <a:defRPr kumimoji="1" sz="1800" kern="1200">
                          <a:solidFill>
                            <a:schemeClr val="dk1"/>
                          </a:solidFill>
                          <a:latin typeface="Times New Roman"/>
                          <a:ea typeface="MS Gothic"/>
                        </a:defRPr>
                      </a:lvl8pPr>
                      <a:lvl9pPr marL="3657600" algn="l" defTabSz="914400" rtl="0" eaLnBrk="1" latinLnBrk="0" hangingPunct="1">
                        <a:defRPr kumimoji="1" sz="1800" kern="1200">
                          <a:solidFill>
                            <a:schemeClr val="dk1"/>
                          </a:solidFill>
                          <a:latin typeface="Times New Roman"/>
                          <a:ea typeface="MS Gothic"/>
                        </a:defRPr>
                      </a:lvl9pPr>
                    </a:lstStyle>
                    <a:p>
                      <a:r>
                        <a:rPr lang="en-US" sz="1600" dirty="0">
                          <a:latin typeface="Calibri" panose="020F0502020204030204" pitchFamily="34" charset="0"/>
                          <a:cs typeface="Calibri" panose="020F0502020204030204" pitchFamily="34" charset="0"/>
                        </a:rPr>
                        <a:t>Number of Bits for I or Q</a:t>
                      </a: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kumimoji="1" sz="1800" kern="1200">
                          <a:solidFill>
                            <a:schemeClr val="dk1"/>
                          </a:solidFill>
                          <a:latin typeface="Times New Roman"/>
                          <a:ea typeface="MS Gothic"/>
                        </a:defRPr>
                      </a:lvl1pPr>
                      <a:lvl2pPr marL="457200" algn="l" defTabSz="914400" rtl="0" eaLnBrk="1" latinLnBrk="0" hangingPunct="1">
                        <a:defRPr kumimoji="1" sz="1800" kern="1200">
                          <a:solidFill>
                            <a:schemeClr val="dk1"/>
                          </a:solidFill>
                          <a:latin typeface="Times New Roman"/>
                          <a:ea typeface="MS Gothic"/>
                        </a:defRPr>
                      </a:lvl2pPr>
                      <a:lvl3pPr marL="914400" algn="l" defTabSz="914400" rtl="0" eaLnBrk="1" latinLnBrk="0" hangingPunct="1">
                        <a:defRPr kumimoji="1" sz="1800" kern="1200">
                          <a:solidFill>
                            <a:schemeClr val="dk1"/>
                          </a:solidFill>
                          <a:latin typeface="Times New Roman"/>
                          <a:ea typeface="MS Gothic"/>
                        </a:defRPr>
                      </a:lvl3pPr>
                      <a:lvl4pPr marL="1371600" algn="l" defTabSz="914400" rtl="0" eaLnBrk="1" latinLnBrk="0" hangingPunct="1">
                        <a:defRPr kumimoji="1" sz="1800" kern="1200">
                          <a:solidFill>
                            <a:schemeClr val="dk1"/>
                          </a:solidFill>
                          <a:latin typeface="Times New Roman"/>
                          <a:ea typeface="MS Gothic"/>
                        </a:defRPr>
                      </a:lvl4pPr>
                      <a:lvl5pPr marL="1828800" algn="l" defTabSz="914400" rtl="0" eaLnBrk="1" latinLnBrk="0" hangingPunct="1">
                        <a:defRPr kumimoji="1" sz="1800" kern="1200">
                          <a:solidFill>
                            <a:schemeClr val="dk1"/>
                          </a:solidFill>
                          <a:latin typeface="Times New Roman"/>
                          <a:ea typeface="MS Gothic"/>
                        </a:defRPr>
                      </a:lvl5pPr>
                      <a:lvl6pPr marL="2286000" algn="l" defTabSz="914400" rtl="0" eaLnBrk="1" latinLnBrk="0" hangingPunct="1">
                        <a:defRPr kumimoji="1" sz="1800" kern="1200">
                          <a:solidFill>
                            <a:schemeClr val="dk1"/>
                          </a:solidFill>
                          <a:latin typeface="Times New Roman"/>
                          <a:ea typeface="MS Gothic"/>
                        </a:defRPr>
                      </a:lvl6pPr>
                      <a:lvl7pPr marL="2743200" algn="l" defTabSz="914400" rtl="0" eaLnBrk="1" latinLnBrk="0" hangingPunct="1">
                        <a:defRPr kumimoji="1" sz="1800" kern="1200">
                          <a:solidFill>
                            <a:schemeClr val="dk1"/>
                          </a:solidFill>
                          <a:latin typeface="Times New Roman"/>
                          <a:ea typeface="MS Gothic"/>
                        </a:defRPr>
                      </a:lvl7pPr>
                      <a:lvl8pPr marL="3200400" algn="l" defTabSz="914400" rtl="0" eaLnBrk="1" latinLnBrk="0" hangingPunct="1">
                        <a:defRPr kumimoji="1" sz="1800" kern="1200">
                          <a:solidFill>
                            <a:schemeClr val="dk1"/>
                          </a:solidFill>
                          <a:latin typeface="Times New Roman"/>
                          <a:ea typeface="MS Gothic"/>
                        </a:defRPr>
                      </a:lvl8pPr>
                      <a:lvl9pPr marL="3657600" algn="l" defTabSz="914400" rtl="0" eaLnBrk="1" latinLnBrk="0" hangingPunct="1">
                        <a:defRPr kumimoji="1" sz="1800" kern="1200">
                          <a:solidFill>
                            <a:schemeClr val="dk1"/>
                          </a:solidFill>
                          <a:latin typeface="Times New Roman"/>
                          <a:ea typeface="MS Gothic"/>
                        </a:defRPr>
                      </a:lvl9pPr>
                    </a:lstStyle>
                    <a:p>
                      <a:r>
                        <a:rPr lang="en-US" sz="1600" dirty="0">
                          <a:latin typeface="Calibri" panose="020F0502020204030204" pitchFamily="34" charset="0"/>
                          <a:cs typeface="Calibri" panose="020F0502020204030204" pitchFamily="34" charset="0"/>
                        </a:rPr>
                        <a:t>{4, 5, 6, 8}</a:t>
                      </a:r>
                    </a:p>
                  </a:txBody>
                  <a:tcP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CC99">
                        <a:tint val="40000"/>
                      </a:srgbClr>
                    </a:solidFill>
                  </a:tcPr>
                </a:tc>
                <a:extLst>
                  <a:ext uri="{0D108BD9-81ED-4DB2-BD59-A6C34878D82A}">
                    <a16:rowId xmlns:a16="http://schemas.microsoft.com/office/drawing/2014/main" val="363777628"/>
                  </a:ext>
                </a:extLst>
              </a:tr>
              <a:tr h="370840">
                <a:tc>
                  <a:txBody>
                    <a:bodyPr/>
                    <a:lstStyle>
                      <a:lvl1pPr marL="0" algn="l" defTabSz="914400" rtl="0" eaLnBrk="1" latinLnBrk="0" hangingPunct="1">
                        <a:defRPr kumimoji="1" sz="1800" kern="1200">
                          <a:solidFill>
                            <a:schemeClr val="dk1"/>
                          </a:solidFill>
                          <a:latin typeface="Times New Roman"/>
                          <a:ea typeface="MS Gothic"/>
                        </a:defRPr>
                      </a:lvl1pPr>
                      <a:lvl2pPr marL="457200" algn="l" defTabSz="914400" rtl="0" eaLnBrk="1" latinLnBrk="0" hangingPunct="1">
                        <a:defRPr kumimoji="1" sz="1800" kern="1200">
                          <a:solidFill>
                            <a:schemeClr val="dk1"/>
                          </a:solidFill>
                          <a:latin typeface="Times New Roman"/>
                          <a:ea typeface="MS Gothic"/>
                        </a:defRPr>
                      </a:lvl2pPr>
                      <a:lvl3pPr marL="914400" algn="l" defTabSz="914400" rtl="0" eaLnBrk="1" latinLnBrk="0" hangingPunct="1">
                        <a:defRPr kumimoji="1" sz="1800" kern="1200">
                          <a:solidFill>
                            <a:schemeClr val="dk1"/>
                          </a:solidFill>
                          <a:latin typeface="Times New Roman"/>
                          <a:ea typeface="MS Gothic"/>
                        </a:defRPr>
                      </a:lvl3pPr>
                      <a:lvl4pPr marL="1371600" algn="l" defTabSz="914400" rtl="0" eaLnBrk="1" latinLnBrk="0" hangingPunct="1">
                        <a:defRPr kumimoji="1" sz="1800" kern="1200">
                          <a:solidFill>
                            <a:schemeClr val="dk1"/>
                          </a:solidFill>
                          <a:latin typeface="Times New Roman"/>
                          <a:ea typeface="MS Gothic"/>
                        </a:defRPr>
                      </a:lvl4pPr>
                      <a:lvl5pPr marL="1828800" algn="l" defTabSz="914400" rtl="0" eaLnBrk="1" latinLnBrk="0" hangingPunct="1">
                        <a:defRPr kumimoji="1" sz="1800" kern="1200">
                          <a:solidFill>
                            <a:schemeClr val="dk1"/>
                          </a:solidFill>
                          <a:latin typeface="Times New Roman"/>
                          <a:ea typeface="MS Gothic"/>
                        </a:defRPr>
                      </a:lvl5pPr>
                      <a:lvl6pPr marL="2286000" algn="l" defTabSz="914400" rtl="0" eaLnBrk="1" latinLnBrk="0" hangingPunct="1">
                        <a:defRPr kumimoji="1" sz="1800" kern="1200">
                          <a:solidFill>
                            <a:schemeClr val="dk1"/>
                          </a:solidFill>
                          <a:latin typeface="Times New Roman"/>
                          <a:ea typeface="MS Gothic"/>
                        </a:defRPr>
                      </a:lvl6pPr>
                      <a:lvl7pPr marL="2743200" algn="l" defTabSz="914400" rtl="0" eaLnBrk="1" latinLnBrk="0" hangingPunct="1">
                        <a:defRPr kumimoji="1" sz="1800" kern="1200">
                          <a:solidFill>
                            <a:schemeClr val="dk1"/>
                          </a:solidFill>
                          <a:latin typeface="Times New Roman"/>
                          <a:ea typeface="MS Gothic"/>
                        </a:defRPr>
                      </a:lvl7pPr>
                      <a:lvl8pPr marL="3200400" algn="l" defTabSz="914400" rtl="0" eaLnBrk="1" latinLnBrk="0" hangingPunct="1">
                        <a:defRPr kumimoji="1" sz="1800" kern="1200">
                          <a:solidFill>
                            <a:schemeClr val="dk1"/>
                          </a:solidFill>
                          <a:latin typeface="Times New Roman"/>
                          <a:ea typeface="MS Gothic"/>
                        </a:defRPr>
                      </a:lvl8pPr>
                      <a:lvl9pPr marL="3657600" algn="l" defTabSz="914400" rtl="0" eaLnBrk="1" latinLnBrk="0" hangingPunct="1">
                        <a:defRPr kumimoji="1" sz="1800" kern="1200">
                          <a:solidFill>
                            <a:schemeClr val="dk1"/>
                          </a:solidFill>
                          <a:latin typeface="Times New Roman"/>
                          <a:ea typeface="MS Gothic"/>
                        </a:defRPr>
                      </a:lvl9pPr>
                    </a:lstStyle>
                    <a:p>
                      <a:r>
                        <a:rPr lang="en-US" sz="1600" i="1" dirty="0">
                          <a:latin typeface="Calibri" panose="020F0502020204030204" pitchFamily="34" charset="0"/>
                          <a:cs typeface="Calibri" panose="020F0502020204030204" pitchFamily="34" charset="0"/>
                        </a:rPr>
                        <a:t>Nc</a:t>
                      </a: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kumimoji="1" sz="1800" kern="1200">
                          <a:solidFill>
                            <a:schemeClr val="dk1"/>
                          </a:solidFill>
                          <a:latin typeface="Times New Roman"/>
                          <a:ea typeface="MS Gothic"/>
                        </a:defRPr>
                      </a:lvl1pPr>
                      <a:lvl2pPr marL="457200" algn="l" defTabSz="914400" rtl="0" eaLnBrk="1" latinLnBrk="0" hangingPunct="1">
                        <a:defRPr kumimoji="1" sz="1800" kern="1200">
                          <a:solidFill>
                            <a:schemeClr val="dk1"/>
                          </a:solidFill>
                          <a:latin typeface="Times New Roman"/>
                          <a:ea typeface="MS Gothic"/>
                        </a:defRPr>
                      </a:lvl2pPr>
                      <a:lvl3pPr marL="914400" algn="l" defTabSz="914400" rtl="0" eaLnBrk="1" latinLnBrk="0" hangingPunct="1">
                        <a:defRPr kumimoji="1" sz="1800" kern="1200">
                          <a:solidFill>
                            <a:schemeClr val="dk1"/>
                          </a:solidFill>
                          <a:latin typeface="Times New Roman"/>
                          <a:ea typeface="MS Gothic"/>
                        </a:defRPr>
                      </a:lvl3pPr>
                      <a:lvl4pPr marL="1371600" algn="l" defTabSz="914400" rtl="0" eaLnBrk="1" latinLnBrk="0" hangingPunct="1">
                        <a:defRPr kumimoji="1" sz="1800" kern="1200">
                          <a:solidFill>
                            <a:schemeClr val="dk1"/>
                          </a:solidFill>
                          <a:latin typeface="Times New Roman"/>
                          <a:ea typeface="MS Gothic"/>
                        </a:defRPr>
                      </a:lvl4pPr>
                      <a:lvl5pPr marL="1828800" algn="l" defTabSz="914400" rtl="0" eaLnBrk="1" latinLnBrk="0" hangingPunct="1">
                        <a:defRPr kumimoji="1" sz="1800" kern="1200">
                          <a:solidFill>
                            <a:schemeClr val="dk1"/>
                          </a:solidFill>
                          <a:latin typeface="Times New Roman"/>
                          <a:ea typeface="MS Gothic"/>
                        </a:defRPr>
                      </a:lvl5pPr>
                      <a:lvl6pPr marL="2286000" algn="l" defTabSz="914400" rtl="0" eaLnBrk="1" latinLnBrk="0" hangingPunct="1">
                        <a:defRPr kumimoji="1" sz="1800" kern="1200">
                          <a:solidFill>
                            <a:schemeClr val="dk1"/>
                          </a:solidFill>
                          <a:latin typeface="Times New Roman"/>
                          <a:ea typeface="MS Gothic"/>
                        </a:defRPr>
                      </a:lvl6pPr>
                      <a:lvl7pPr marL="2743200" algn="l" defTabSz="914400" rtl="0" eaLnBrk="1" latinLnBrk="0" hangingPunct="1">
                        <a:defRPr kumimoji="1" sz="1800" kern="1200">
                          <a:solidFill>
                            <a:schemeClr val="dk1"/>
                          </a:solidFill>
                          <a:latin typeface="Times New Roman"/>
                          <a:ea typeface="MS Gothic"/>
                        </a:defRPr>
                      </a:lvl7pPr>
                      <a:lvl8pPr marL="3200400" algn="l" defTabSz="914400" rtl="0" eaLnBrk="1" latinLnBrk="0" hangingPunct="1">
                        <a:defRPr kumimoji="1" sz="1800" kern="1200">
                          <a:solidFill>
                            <a:schemeClr val="dk1"/>
                          </a:solidFill>
                          <a:latin typeface="Times New Roman"/>
                          <a:ea typeface="MS Gothic"/>
                        </a:defRPr>
                      </a:lvl8pPr>
                      <a:lvl9pPr marL="3657600" algn="l" defTabSz="914400" rtl="0" eaLnBrk="1" latinLnBrk="0" hangingPunct="1">
                        <a:defRPr kumimoji="1" sz="1800" kern="1200">
                          <a:solidFill>
                            <a:schemeClr val="dk1"/>
                          </a:solidFill>
                          <a:latin typeface="Times New Roman"/>
                          <a:ea typeface="MS Gothic"/>
                        </a:defRPr>
                      </a:lvl9pPr>
                    </a:lstStyle>
                    <a:p>
                      <a:r>
                        <a:rPr lang="en-US" sz="1600" dirty="0">
                          <a:latin typeface="Calibri" panose="020F0502020204030204" pitchFamily="34" charset="0"/>
                          <a:cs typeface="Calibri" panose="020F0502020204030204" pitchFamily="34" charset="0"/>
                        </a:rPr>
                        <a:t>Number of Columns</a:t>
                      </a: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kumimoji="1" sz="1800" kern="1200">
                          <a:solidFill>
                            <a:schemeClr val="dk1"/>
                          </a:solidFill>
                          <a:latin typeface="Times New Roman"/>
                          <a:ea typeface="MS Gothic"/>
                        </a:defRPr>
                      </a:lvl1pPr>
                      <a:lvl2pPr marL="457200" algn="l" defTabSz="914400" rtl="0" eaLnBrk="1" latinLnBrk="0" hangingPunct="1">
                        <a:defRPr kumimoji="1" sz="1800" kern="1200">
                          <a:solidFill>
                            <a:schemeClr val="dk1"/>
                          </a:solidFill>
                          <a:latin typeface="Times New Roman"/>
                          <a:ea typeface="MS Gothic"/>
                        </a:defRPr>
                      </a:lvl2pPr>
                      <a:lvl3pPr marL="914400" algn="l" defTabSz="914400" rtl="0" eaLnBrk="1" latinLnBrk="0" hangingPunct="1">
                        <a:defRPr kumimoji="1" sz="1800" kern="1200">
                          <a:solidFill>
                            <a:schemeClr val="dk1"/>
                          </a:solidFill>
                          <a:latin typeface="Times New Roman"/>
                          <a:ea typeface="MS Gothic"/>
                        </a:defRPr>
                      </a:lvl3pPr>
                      <a:lvl4pPr marL="1371600" algn="l" defTabSz="914400" rtl="0" eaLnBrk="1" latinLnBrk="0" hangingPunct="1">
                        <a:defRPr kumimoji="1" sz="1800" kern="1200">
                          <a:solidFill>
                            <a:schemeClr val="dk1"/>
                          </a:solidFill>
                          <a:latin typeface="Times New Roman"/>
                          <a:ea typeface="MS Gothic"/>
                        </a:defRPr>
                      </a:lvl4pPr>
                      <a:lvl5pPr marL="1828800" algn="l" defTabSz="914400" rtl="0" eaLnBrk="1" latinLnBrk="0" hangingPunct="1">
                        <a:defRPr kumimoji="1" sz="1800" kern="1200">
                          <a:solidFill>
                            <a:schemeClr val="dk1"/>
                          </a:solidFill>
                          <a:latin typeface="Times New Roman"/>
                          <a:ea typeface="MS Gothic"/>
                        </a:defRPr>
                      </a:lvl5pPr>
                      <a:lvl6pPr marL="2286000" algn="l" defTabSz="914400" rtl="0" eaLnBrk="1" latinLnBrk="0" hangingPunct="1">
                        <a:defRPr kumimoji="1" sz="1800" kern="1200">
                          <a:solidFill>
                            <a:schemeClr val="dk1"/>
                          </a:solidFill>
                          <a:latin typeface="Times New Roman"/>
                          <a:ea typeface="MS Gothic"/>
                        </a:defRPr>
                      </a:lvl6pPr>
                      <a:lvl7pPr marL="2743200" algn="l" defTabSz="914400" rtl="0" eaLnBrk="1" latinLnBrk="0" hangingPunct="1">
                        <a:defRPr kumimoji="1" sz="1800" kern="1200">
                          <a:solidFill>
                            <a:schemeClr val="dk1"/>
                          </a:solidFill>
                          <a:latin typeface="Times New Roman"/>
                          <a:ea typeface="MS Gothic"/>
                        </a:defRPr>
                      </a:lvl7pPr>
                      <a:lvl8pPr marL="3200400" algn="l" defTabSz="914400" rtl="0" eaLnBrk="1" latinLnBrk="0" hangingPunct="1">
                        <a:defRPr kumimoji="1" sz="1800" kern="1200">
                          <a:solidFill>
                            <a:schemeClr val="dk1"/>
                          </a:solidFill>
                          <a:latin typeface="Times New Roman"/>
                          <a:ea typeface="MS Gothic"/>
                        </a:defRPr>
                      </a:lvl8pPr>
                      <a:lvl9pPr marL="3657600" algn="l" defTabSz="914400" rtl="0" eaLnBrk="1" latinLnBrk="0" hangingPunct="1">
                        <a:defRPr kumimoji="1" sz="1800" kern="1200">
                          <a:solidFill>
                            <a:schemeClr val="dk1"/>
                          </a:solidFill>
                          <a:latin typeface="Times New Roman"/>
                          <a:ea typeface="MS Gothic"/>
                        </a:defRPr>
                      </a:lvl9pPr>
                    </a:lstStyle>
                    <a:p>
                      <a:r>
                        <a:rPr lang="en-US" sz="1600" dirty="0">
                          <a:latin typeface="Calibri" panose="020F0502020204030204" pitchFamily="34" charset="0"/>
                          <a:cs typeface="Calibri" panose="020F0502020204030204" pitchFamily="34" charset="0"/>
                        </a:rPr>
                        <a:t>1 to 4</a:t>
                      </a: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CC99">
                        <a:tint val="20000"/>
                      </a:srgbClr>
                    </a:solidFill>
                  </a:tcPr>
                </a:tc>
                <a:extLst>
                  <a:ext uri="{0D108BD9-81ED-4DB2-BD59-A6C34878D82A}">
                    <a16:rowId xmlns:a16="http://schemas.microsoft.com/office/drawing/2014/main" val="1941999034"/>
                  </a:ext>
                </a:extLst>
              </a:tr>
              <a:tr h="370840">
                <a:tc>
                  <a:txBody>
                    <a:bodyPr/>
                    <a:lstStyle>
                      <a:lvl1pPr marL="0" algn="l" defTabSz="914400" rtl="0" eaLnBrk="1" latinLnBrk="0" hangingPunct="1">
                        <a:defRPr kumimoji="1" sz="1800" kern="1200">
                          <a:solidFill>
                            <a:schemeClr val="dk1"/>
                          </a:solidFill>
                          <a:latin typeface="Times New Roman"/>
                          <a:ea typeface="MS Gothic"/>
                        </a:defRPr>
                      </a:lvl1pPr>
                      <a:lvl2pPr marL="457200" algn="l" defTabSz="914400" rtl="0" eaLnBrk="1" latinLnBrk="0" hangingPunct="1">
                        <a:defRPr kumimoji="1" sz="1800" kern="1200">
                          <a:solidFill>
                            <a:schemeClr val="dk1"/>
                          </a:solidFill>
                          <a:latin typeface="Times New Roman"/>
                          <a:ea typeface="MS Gothic"/>
                        </a:defRPr>
                      </a:lvl2pPr>
                      <a:lvl3pPr marL="914400" algn="l" defTabSz="914400" rtl="0" eaLnBrk="1" latinLnBrk="0" hangingPunct="1">
                        <a:defRPr kumimoji="1" sz="1800" kern="1200">
                          <a:solidFill>
                            <a:schemeClr val="dk1"/>
                          </a:solidFill>
                          <a:latin typeface="Times New Roman"/>
                          <a:ea typeface="MS Gothic"/>
                        </a:defRPr>
                      </a:lvl3pPr>
                      <a:lvl4pPr marL="1371600" algn="l" defTabSz="914400" rtl="0" eaLnBrk="1" latinLnBrk="0" hangingPunct="1">
                        <a:defRPr kumimoji="1" sz="1800" kern="1200">
                          <a:solidFill>
                            <a:schemeClr val="dk1"/>
                          </a:solidFill>
                          <a:latin typeface="Times New Roman"/>
                          <a:ea typeface="MS Gothic"/>
                        </a:defRPr>
                      </a:lvl4pPr>
                      <a:lvl5pPr marL="1828800" algn="l" defTabSz="914400" rtl="0" eaLnBrk="1" latinLnBrk="0" hangingPunct="1">
                        <a:defRPr kumimoji="1" sz="1800" kern="1200">
                          <a:solidFill>
                            <a:schemeClr val="dk1"/>
                          </a:solidFill>
                          <a:latin typeface="Times New Roman"/>
                          <a:ea typeface="MS Gothic"/>
                        </a:defRPr>
                      </a:lvl5pPr>
                      <a:lvl6pPr marL="2286000" algn="l" defTabSz="914400" rtl="0" eaLnBrk="1" latinLnBrk="0" hangingPunct="1">
                        <a:defRPr kumimoji="1" sz="1800" kern="1200">
                          <a:solidFill>
                            <a:schemeClr val="dk1"/>
                          </a:solidFill>
                          <a:latin typeface="Times New Roman"/>
                          <a:ea typeface="MS Gothic"/>
                        </a:defRPr>
                      </a:lvl6pPr>
                      <a:lvl7pPr marL="2743200" algn="l" defTabSz="914400" rtl="0" eaLnBrk="1" latinLnBrk="0" hangingPunct="1">
                        <a:defRPr kumimoji="1" sz="1800" kern="1200">
                          <a:solidFill>
                            <a:schemeClr val="dk1"/>
                          </a:solidFill>
                          <a:latin typeface="Times New Roman"/>
                          <a:ea typeface="MS Gothic"/>
                        </a:defRPr>
                      </a:lvl7pPr>
                      <a:lvl8pPr marL="3200400" algn="l" defTabSz="914400" rtl="0" eaLnBrk="1" latinLnBrk="0" hangingPunct="1">
                        <a:defRPr kumimoji="1" sz="1800" kern="1200">
                          <a:solidFill>
                            <a:schemeClr val="dk1"/>
                          </a:solidFill>
                          <a:latin typeface="Times New Roman"/>
                          <a:ea typeface="MS Gothic"/>
                        </a:defRPr>
                      </a:lvl8pPr>
                      <a:lvl9pPr marL="3657600" algn="l" defTabSz="914400" rtl="0" eaLnBrk="1" latinLnBrk="0" hangingPunct="1">
                        <a:defRPr kumimoji="1" sz="1800" kern="1200">
                          <a:solidFill>
                            <a:schemeClr val="dk1"/>
                          </a:solidFill>
                          <a:latin typeface="Times New Roman"/>
                          <a:ea typeface="MS Gothic"/>
                        </a:defRPr>
                      </a:lvl9pPr>
                    </a:lstStyle>
                    <a:p>
                      <a:r>
                        <a:rPr lang="en-US" sz="1600" i="1" dirty="0">
                          <a:latin typeface="Calibri" panose="020F0502020204030204" pitchFamily="34" charset="0"/>
                          <a:cs typeface="Calibri" panose="020F0502020204030204" pitchFamily="34" charset="0"/>
                        </a:rPr>
                        <a:t>Nr</a:t>
                      </a:r>
                    </a:p>
                  </a:txBody>
                  <a:tcP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kumimoji="1" sz="1800" kern="1200">
                          <a:solidFill>
                            <a:schemeClr val="dk1"/>
                          </a:solidFill>
                          <a:latin typeface="Times New Roman"/>
                          <a:ea typeface="MS Gothic"/>
                        </a:defRPr>
                      </a:lvl1pPr>
                      <a:lvl2pPr marL="457200" algn="l" defTabSz="914400" rtl="0" eaLnBrk="1" latinLnBrk="0" hangingPunct="1">
                        <a:defRPr kumimoji="1" sz="1800" kern="1200">
                          <a:solidFill>
                            <a:schemeClr val="dk1"/>
                          </a:solidFill>
                          <a:latin typeface="Times New Roman"/>
                          <a:ea typeface="MS Gothic"/>
                        </a:defRPr>
                      </a:lvl2pPr>
                      <a:lvl3pPr marL="914400" algn="l" defTabSz="914400" rtl="0" eaLnBrk="1" latinLnBrk="0" hangingPunct="1">
                        <a:defRPr kumimoji="1" sz="1800" kern="1200">
                          <a:solidFill>
                            <a:schemeClr val="dk1"/>
                          </a:solidFill>
                          <a:latin typeface="Times New Roman"/>
                          <a:ea typeface="MS Gothic"/>
                        </a:defRPr>
                      </a:lvl3pPr>
                      <a:lvl4pPr marL="1371600" algn="l" defTabSz="914400" rtl="0" eaLnBrk="1" latinLnBrk="0" hangingPunct="1">
                        <a:defRPr kumimoji="1" sz="1800" kern="1200">
                          <a:solidFill>
                            <a:schemeClr val="dk1"/>
                          </a:solidFill>
                          <a:latin typeface="Times New Roman"/>
                          <a:ea typeface="MS Gothic"/>
                        </a:defRPr>
                      </a:lvl4pPr>
                      <a:lvl5pPr marL="1828800" algn="l" defTabSz="914400" rtl="0" eaLnBrk="1" latinLnBrk="0" hangingPunct="1">
                        <a:defRPr kumimoji="1" sz="1800" kern="1200">
                          <a:solidFill>
                            <a:schemeClr val="dk1"/>
                          </a:solidFill>
                          <a:latin typeface="Times New Roman"/>
                          <a:ea typeface="MS Gothic"/>
                        </a:defRPr>
                      </a:lvl5pPr>
                      <a:lvl6pPr marL="2286000" algn="l" defTabSz="914400" rtl="0" eaLnBrk="1" latinLnBrk="0" hangingPunct="1">
                        <a:defRPr kumimoji="1" sz="1800" kern="1200">
                          <a:solidFill>
                            <a:schemeClr val="dk1"/>
                          </a:solidFill>
                          <a:latin typeface="Times New Roman"/>
                          <a:ea typeface="MS Gothic"/>
                        </a:defRPr>
                      </a:lvl6pPr>
                      <a:lvl7pPr marL="2743200" algn="l" defTabSz="914400" rtl="0" eaLnBrk="1" latinLnBrk="0" hangingPunct="1">
                        <a:defRPr kumimoji="1" sz="1800" kern="1200">
                          <a:solidFill>
                            <a:schemeClr val="dk1"/>
                          </a:solidFill>
                          <a:latin typeface="Times New Roman"/>
                          <a:ea typeface="MS Gothic"/>
                        </a:defRPr>
                      </a:lvl7pPr>
                      <a:lvl8pPr marL="3200400" algn="l" defTabSz="914400" rtl="0" eaLnBrk="1" latinLnBrk="0" hangingPunct="1">
                        <a:defRPr kumimoji="1" sz="1800" kern="1200">
                          <a:solidFill>
                            <a:schemeClr val="dk1"/>
                          </a:solidFill>
                          <a:latin typeface="Times New Roman"/>
                          <a:ea typeface="MS Gothic"/>
                        </a:defRPr>
                      </a:lvl8pPr>
                      <a:lvl9pPr marL="3657600" algn="l" defTabSz="914400" rtl="0" eaLnBrk="1" latinLnBrk="0" hangingPunct="1">
                        <a:defRPr kumimoji="1" sz="1800" kern="1200">
                          <a:solidFill>
                            <a:schemeClr val="dk1"/>
                          </a:solidFill>
                          <a:latin typeface="Times New Roman"/>
                          <a:ea typeface="MS Gothic"/>
                        </a:defRPr>
                      </a:lvl9pPr>
                    </a:lstStyle>
                    <a:p>
                      <a:r>
                        <a:rPr lang="en-US" sz="1600" dirty="0">
                          <a:latin typeface="Calibri" panose="020F0502020204030204" pitchFamily="34" charset="0"/>
                          <a:cs typeface="Calibri" panose="020F0502020204030204" pitchFamily="34" charset="0"/>
                        </a:rPr>
                        <a:t>Number of Rows</a:t>
                      </a:r>
                    </a:p>
                  </a:txBody>
                  <a:tcP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kumimoji="1" sz="1800" kern="1200">
                          <a:solidFill>
                            <a:schemeClr val="dk1"/>
                          </a:solidFill>
                          <a:latin typeface="Times New Roman"/>
                          <a:ea typeface="MS Gothic"/>
                        </a:defRPr>
                      </a:lvl1pPr>
                      <a:lvl2pPr marL="457200" algn="l" defTabSz="914400" rtl="0" eaLnBrk="1" latinLnBrk="0" hangingPunct="1">
                        <a:defRPr kumimoji="1" sz="1800" kern="1200">
                          <a:solidFill>
                            <a:schemeClr val="dk1"/>
                          </a:solidFill>
                          <a:latin typeface="Times New Roman"/>
                          <a:ea typeface="MS Gothic"/>
                        </a:defRPr>
                      </a:lvl2pPr>
                      <a:lvl3pPr marL="914400" algn="l" defTabSz="914400" rtl="0" eaLnBrk="1" latinLnBrk="0" hangingPunct="1">
                        <a:defRPr kumimoji="1" sz="1800" kern="1200">
                          <a:solidFill>
                            <a:schemeClr val="dk1"/>
                          </a:solidFill>
                          <a:latin typeface="Times New Roman"/>
                          <a:ea typeface="MS Gothic"/>
                        </a:defRPr>
                      </a:lvl3pPr>
                      <a:lvl4pPr marL="1371600" algn="l" defTabSz="914400" rtl="0" eaLnBrk="1" latinLnBrk="0" hangingPunct="1">
                        <a:defRPr kumimoji="1" sz="1800" kern="1200">
                          <a:solidFill>
                            <a:schemeClr val="dk1"/>
                          </a:solidFill>
                          <a:latin typeface="Times New Roman"/>
                          <a:ea typeface="MS Gothic"/>
                        </a:defRPr>
                      </a:lvl4pPr>
                      <a:lvl5pPr marL="1828800" algn="l" defTabSz="914400" rtl="0" eaLnBrk="1" latinLnBrk="0" hangingPunct="1">
                        <a:defRPr kumimoji="1" sz="1800" kern="1200">
                          <a:solidFill>
                            <a:schemeClr val="dk1"/>
                          </a:solidFill>
                          <a:latin typeface="Times New Roman"/>
                          <a:ea typeface="MS Gothic"/>
                        </a:defRPr>
                      </a:lvl5pPr>
                      <a:lvl6pPr marL="2286000" algn="l" defTabSz="914400" rtl="0" eaLnBrk="1" latinLnBrk="0" hangingPunct="1">
                        <a:defRPr kumimoji="1" sz="1800" kern="1200">
                          <a:solidFill>
                            <a:schemeClr val="dk1"/>
                          </a:solidFill>
                          <a:latin typeface="Times New Roman"/>
                          <a:ea typeface="MS Gothic"/>
                        </a:defRPr>
                      </a:lvl6pPr>
                      <a:lvl7pPr marL="2743200" algn="l" defTabSz="914400" rtl="0" eaLnBrk="1" latinLnBrk="0" hangingPunct="1">
                        <a:defRPr kumimoji="1" sz="1800" kern="1200">
                          <a:solidFill>
                            <a:schemeClr val="dk1"/>
                          </a:solidFill>
                          <a:latin typeface="Times New Roman"/>
                          <a:ea typeface="MS Gothic"/>
                        </a:defRPr>
                      </a:lvl7pPr>
                      <a:lvl8pPr marL="3200400" algn="l" defTabSz="914400" rtl="0" eaLnBrk="1" latinLnBrk="0" hangingPunct="1">
                        <a:defRPr kumimoji="1" sz="1800" kern="1200">
                          <a:solidFill>
                            <a:schemeClr val="dk1"/>
                          </a:solidFill>
                          <a:latin typeface="Times New Roman"/>
                          <a:ea typeface="MS Gothic"/>
                        </a:defRPr>
                      </a:lvl8pPr>
                      <a:lvl9pPr marL="3657600" algn="l" defTabSz="914400" rtl="0" eaLnBrk="1" latinLnBrk="0" hangingPunct="1">
                        <a:defRPr kumimoji="1" sz="1800" kern="1200">
                          <a:solidFill>
                            <a:schemeClr val="dk1"/>
                          </a:solidFill>
                          <a:latin typeface="Times New Roman"/>
                          <a:ea typeface="MS Gothic"/>
                        </a:defRPr>
                      </a:lvl9pPr>
                    </a:lstStyle>
                    <a:p>
                      <a:r>
                        <a:rPr lang="en-US" sz="1600" b="1" dirty="0">
                          <a:latin typeface="Calibri" panose="020F0502020204030204" pitchFamily="34" charset="0"/>
                          <a:cs typeface="Calibri" panose="020F0502020204030204" pitchFamily="34" charset="0"/>
                        </a:rPr>
                        <a:t>2</a:t>
                      </a:r>
                      <a:r>
                        <a:rPr lang="en-US" sz="1600" dirty="0">
                          <a:latin typeface="Calibri" panose="020F0502020204030204" pitchFamily="34" charset="0"/>
                          <a:cs typeface="Calibri" panose="020F0502020204030204" pitchFamily="34" charset="0"/>
                        </a:rPr>
                        <a:t> to 4</a:t>
                      </a:r>
                    </a:p>
                    <a:p>
                      <a:r>
                        <a:rPr lang="en-US" sz="1100" dirty="0">
                          <a:latin typeface="Calibri" panose="020F0502020204030204" pitchFamily="34" charset="0"/>
                          <a:cs typeface="Calibri" panose="020F0502020204030204" pitchFamily="34" charset="0"/>
                        </a:rPr>
                        <a:t>The value 0 is reserved.</a:t>
                      </a: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CC99">
                        <a:tint val="40000"/>
                      </a:srgbClr>
                    </a:solidFill>
                  </a:tcPr>
                </a:tc>
                <a:extLst>
                  <a:ext uri="{0D108BD9-81ED-4DB2-BD59-A6C34878D82A}">
                    <a16:rowId xmlns:a16="http://schemas.microsoft.com/office/drawing/2014/main" val="3215589973"/>
                  </a:ext>
                </a:extLst>
              </a:tr>
              <a:tr h="370840">
                <a:tc>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r>
                        <a:rPr lang="en-US" sz="1600" i="1" dirty="0">
                          <a:latin typeface="Calibri" panose="020F0502020204030204" pitchFamily="34" charset="0"/>
                          <a:cs typeface="Calibri" panose="020F0502020204030204" pitchFamily="34" charset="0"/>
                        </a:rPr>
                        <a:t>Ng</a:t>
                      </a:r>
                    </a:p>
                  </a:txBody>
                  <a:tcP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r>
                        <a:rPr lang="en-US" sz="1600" dirty="0">
                          <a:latin typeface="Calibri" panose="020F0502020204030204" pitchFamily="34" charset="0"/>
                          <a:cs typeface="Calibri" panose="020F0502020204030204" pitchFamily="34" charset="0"/>
                        </a:rPr>
                        <a:t>Grouping</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r>
                        <a:rPr lang="en-US" sz="1600" dirty="0">
                          <a:latin typeface="Calibri" panose="020F0502020204030204" pitchFamily="34" charset="0"/>
                          <a:cs typeface="Calibri" panose="020F0502020204030204" pitchFamily="34" charset="0"/>
                        </a:rPr>
                        <a:t>{1, 2, 4}</a:t>
                      </a: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CC99">
                        <a:tint val="40000"/>
                      </a:srgbClr>
                    </a:solidFill>
                  </a:tcPr>
                </a:tc>
                <a:extLst>
                  <a:ext uri="{0D108BD9-81ED-4DB2-BD59-A6C34878D82A}">
                    <a16:rowId xmlns:a16="http://schemas.microsoft.com/office/drawing/2014/main" val="3863948927"/>
                  </a:ext>
                </a:extLst>
              </a:tr>
            </a:tbl>
          </a:graphicData>
        </a:graphic>
      </p:graphicFrame>
      <p:sp>
        <p:nvSpPr>
          <p:cNvPr id="12" name="TextBox 11">
            <a:extLst>
              <a:ext uri="{FF2B5EF4-FFF2-40B4-BE49-F238E27FC236}">
                <a16:creationId xmlns:a16="http://schemas.microsoft.com/office/drawing/2014/main" id="{3861F7FB-6705-48AE-ADBA-9D4F3031FF6E}"/>
              </a:ext>
            </a:extLst>
          </p:cNvPr>
          <p:cNvSpPr txBox="1"/>
          <p:nvPr/>
        </p:nvSpPr>
        <p:spPr>
          <a:xfrm>
            <a:off x="226096" y="5769114"/>
            <a:ext cx="11737304" cy="707886"/>
          </a:xfrm>
          <a:prstGeom prst="rect">
            <a:avLst/>
          </a:prstGeom>
          <a:noFill/>
        </p:spPr>
        <p:txBody>
          <a:bodyPr wrap="square" rtlCol="0">
            <a:spAutoFit/>
          </a:bodyPr>
          <a:lstStyle/>
          <a:p>
            <a:pPr marL="285750" indent="-285750" fontAlgn="auto">
              <a:spcBef>
                <a:spcPts val="0"/>
              </a:spcBef>
              <a:spcAft>
                <a:spcPts val="0"/>
              </a:spcAft>
              <a:buFont typeface="Wingdings" panose="05000000000000000000" pitchFamily="2" charset="2"/>
              <a:buChar char="q"/>
            </a:pPr>
            <a:r>
              <a:rPr lang="en-US" sz="2000" dirty="0">
                <a:solidFill>
                  <a:srgbClr val="000000"/>
                </a:solidFill>
                <a:latin typeface="Times New Roman"/>
              </a:rPr>
              <a:t>The size of the CSI feedback may be reduced by using subcarrier grouping. Grouping is a method that reduces the size of the CSI Report field by reporting a single value for each group of </a:t>
            </a:r>
            <a:r>
              <a:rPr lang="en-US" sz="2000" i="1" dirty="0">
                <a:solidFill>
                  <a:srgbClr val="000000"/>
                </a:solidFill>
                <a:latin typeface="Times New Roman"/>
              </a:rPr>
              <a:t>Ng </a:t>
            </a:r>
            <a:r>
              <a:rPr lang="en-US" sz="2000" dirty="0">
                <a:solidFill>
                  <a:srgbClr val="000000"/>
                </a:solidFill>
                <a:latin typeface="Times New Roman"/>
              </a:rPr>
              <a:t>adjacent subcarriers.</a:t>
            </a:r>
            <a:endParaRPr lang="en-US" sz="1600" u="sng" dirty="0">
              <a:solidFill>
                <a:srgbClr val="000000"/>
              </a:solidFill>
              <a:latin typeface="Times New Roman"/>
            </a:endParaRPr>
          </a:p>
        </p:txBody>
      </p:sp>
    </p:spTree>
    <p:extLst>
      <p:ext uri="{BB962C8B-B14F-4D97-AF65-F5344CB8AC3E}">
        <p14:creationId xmlns:p14="http://schemas.microsoft.com/office/powerpoint/2010/main" val="2317275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4</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Background</a:t>
            </a:r>
            <a:endParaRPr lang="en-US" sz="3600" kern="0" dirty="0"/>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193080EF-EF8D-4874-9F1A-9AA692AEEC00}"/>
                  </a:ext>
                </a:extLst>
              </p:cNvPr>
              <p:cNvSpPr txBox="1"/>
              <p:nvPr/>
            </p:nvSpPr>
            <p:spPr>
              <a:xfrm>
                <a:off x="152400" y="1295400"/>
                <a:ext cx="11582400" cy="5197705"/>
              </a:xfrm>
              <a:prstGeom prst="rect">
                <a:avLst/>
              </a:prstGeom>
              <a:noFill/>
            </p:spPr>
            <p:txBody>
              <a:bodyPr wrap="square" rtlCol="0">
                <a:spAutoFit/>
              </a:bodyPr>
              <a:lstStyle/>
              <a:p>
                <a:pPr marL="285750" indent="-285750">
                  <a:buFont typeface="Wingdings" panose="05000000000000000000" pitchFamily="2" charset="2"/>
                  <a:buChar char="q"/>
                </a:pPr>
                <a:r>
                  <a:rPr lang="en-US" sz="2200" dirty="0"/>
                  <a:t>The size of CSI feedback (as compared to compressed beamforming feedback) is 41% ~ 68% higher. [6]</a:t>
                </a:r>
              </a:p>
              <a:p>
                <a:pPr marL="285750" indent="-285750">
                  <a:buFont typeface="Wingdings" panose="05000000000000000000" pitchFamily="2" charset="2"/>
                  <a:buChar char="q"/>
                </a:pPr>
                <a:endParaRPr lang="en-US" sz="2200" dirty="0"/>
              </a:p>
              <a:p>
                <a:pPr marL="285750" indent="-285750">
                  <a:buFont typeface="Wingdings" panose="05000000000000000000" pitchFamily="2" charset="2"/>
                  <a:buChar char="q"/>
                </a:pPr>
                <a:r>
                  <a:rPr lang="en-US" sz="2200" dirty="0"/>
                  <a:t>Recent contribution in 11bf have proposed to simplify the 802.11n CSI quantization scheme in order to simplify the implementation complexity [3], [4] and/or to reduce the CSI report signaling overhead [5].</a:t>
                </a:r>
              </a:p>
              <a:p>
                <a:pPr marL="285750" indent="-285750">
                  <a:buFont typeface="Wingdings" panose="05000000000000000000" pitchFamily="2" charset="2"/>
                  <a:buChar char="q"/>
                </a:pPr>
                <a:endParaRPr lang="en-US" sz="2200" dirty="0"/>
              </a:p>
              <a:p>
                <a:pPr marL="285750" indent="-285750">
                  <a:buFont typeface="Wingdings" panose="05000000000000000000" pitchFamily="2" charset="2"/>
                  <a:buChar char="q"/>
                </a:pPr>
                <a:r>
                  <a:rPr lang="en-US" sz="2200" dirty="0"/>
                  <a:t>[3] proposes a simple power-of-two scaling to fit the I and Q values into </a:t>
                </a:r>
                <a:r>
                  <a:rPr lang="en-US" sz="2200" i="1" dirty="0"/>
                  <a:t>Nb</a:t>
                </a:r>
                <a:r>
                  <a:rPr lang="en-US" sz="2200" dirty="0"/>
                  <a:t> bits, instead of using the </a:t>
                </a:r>
                <a:r>
                  <a:rPr kumimoji="0" lang="en-US" sz="2200" b="0" i="1" u="none" strike="noStrike" kern="1200" cap="none" spc="0" normalizeH="0" baseline="0" noProof="0" dirty="0">
                    <a:ln>
                      <a:noFill/>
                    </a:ln>
                    <a:solidFill>
                      <a:srgbClr val="000000"/>
                    </a:solidFill>
                    <a:effectLst/>
                    <a:uLnTx/>
                    <a:uFillTx/>
                    <a:latin typeface="Times New Roman"/>
                    <a:cs typeface="+mn-cs"/>
                  </a:rPr>
                  <a:t>M</a:t>
                </a:r>
                <a:r>
                  <a:rPr kumimoji="0" lang="en-US" sz="2200" b="0" i="1" u="none" strike="noStrike" kern="1200" cap="none" spc="0" normalizeH="0" baseline="-25000" noProof="0" dirty="0">
                    <a:ln>
                      <a:noFill/>
                    </a:ln>
                    <a:solidFill>
                      <a:srgbClr val="000000"/>
                    </a:solidFill>
                    <a:effectLst/>
                    <a:uLnTx/>
                    <a:uFillTx/>
                    <a:latin typeface="Times New Roman"/>
                    <a:cs typeface="+mn-cs"/>
                  </a:rPr>
                  <a:t>H</a:t>
                </a:r>
                <a:r>
                  <a:rPr kumimoji="0" lang="en-US" sz="2200" b="0" i="1" u="none" strike="noStrike" kern="1200" cap="none" spc="0" normalizeH="0" baseline="0" noProof="0" dirty="0">
                    <a:ln>
                      <a:noFill/>
                    </a:ln>
                    <a:solidFill>
                      <a:srgbClr val="000000"/>
                    </a:solidFill>
                    <a:effectLst/>
                    <a:uLnTx/>
                    <a:uFillTx/>
                    <a:latin typeface="Times New Roman"/>
                    <a:cs typeface="+mn-cs"/>
                  </a:rPr>
                  <a:t>(k)</a:t>
                </a:r>
                <a:r>
                  <a:rPr lang="en-US" sz="2200" dirty="0">
                    <a:solidFill>
                      <a:srgbClr val="000000"/>
                    </a:solidFill>
                    <a:latin typeface="Times New Roman"/>
                  </a:rPr>
                  <a:t> scaling since power-of-two scaling can be achieve by simple bits shifting and avoids dB to linear conversions.</a:t>
                </a:r>
              </a:p>
              <a:p>
                <a:pPr marL="285750" indent="-285750">
                  <a:buFont typeface="Wingdings" panose="05000000000000000000" pitchFamily="2" charset="2"/>
                  <a:buChar char="q"/>
                </a:pPr>
                <a:endParaRPr lang="en-US" sz="2200" dirty="0">
                  <a:solidFill>
                    <a:srgbClr val="000000"/>
                  </a:solidFill>
                  <a:latin typeface="Times New Roman"/>
                </a:endParaRPr>
              </a:p>
              <a:p>
                <a:pPr marL="285750" indent="-285750">
                  <a:buFont typeface="Wingdings" panose="05000000000000000000" pitchFamily="2" charset="2"/>
                  <a:buChar char="q"/>
                </a:pPr>
                <a:r>
                  <a:rPr kumimoji="0" lang="en-US" sz="2200" b="0" i="0" u="none" strike="noStrike" kern="1200" cap="none" spc="0" normalizeH="0" baseline="0" noProof="0" dirty="0">
                    <a:ln>
                      <a:noFill/>
                    </a:ln>
                    <a:solidFill>
                      <a:srgbClr val="000000"/>
                    </a:solidFill>
                    <a:effectLst/>
                    <a:uLnTx/>
                    <a:uFillTx/>
                    <a:latin typeface="Times New Roman"/>
                    <a:cs typeface="+mn-cs"/>
                  </a:rPr>
                  <a:t>[5] proposes omitting the per-subcarrier scaling and instead only signaling a single scaling factor, </a:t>
                </a:r>
                <a14:m>
                  <m:oMath xmlns:m="http://schemas.openxmlformats.org/officeDocument/2006/math">
                    <m:sSubSup>
                      <m:sSubSupPr>
                        <m:ctrlPr>
                          <a:rPr lang="en-CA" altLang="zh-CN" sz="2200" i="1" smtClean="0">
                            <a:solidFill>
                              <a:schemeClr val="tx1"/>
                            </a:solidFill>
                            <a:latin typeface="Cambria Math" panose="02040503050406030204" pitchFamily="18" charset="0"/>
                          </a:rPr>
                        </m:ctrlPr>
                      </m:sSubSupPr>
                      <m:e>
                        <m:r>
                          <a:rPr lang="en-CA" altLang="zh-CN" sz="2200" i="1">
                            <a:solidFill>
                              <a:schemeClr val="tx1"/>
                            </a:solidFill>
                            <a:latin typeface="Cambria Math" panose="02040503050406030204" pitchFamily="18" charset="0"/>
                          </a:rPr>
                          <m:t>𝑴</m:t>
                        </m:r>
                      </m:e>
                      <m:sub>
                        <m:r>
                          <a:rPr lang="en-CA" altLang="zh-CN" sz="2200" i="1">
                            <a:solidFill>
                              <a:schemeClr val="tx1"/>
                            </a:solidFill>
                            <a:latin typeface="Cambria Math" panose="02040503050406030204" pitchFamily="18" charset="0"/>
                          </a:rPr>
                          <m:t>𝑯</m:t>
                        </m:r>
                      </m:sub>
                      <m:sup>
                        <m:r>
                          <a:rPr lang="en-CA" altLang="zh-CN" sz="2200" i="1">
                            <a:solidFill>
                              <a:schemeClr val="tx1"/>
                            </a:solidFill>
                            <a:latin typeface="Cambria Math" panose="02040503050406030204" pitchFamily="18" charset="0"/>
                          </a:rPr>
                          <m:t>𝒍𝒊𝒏</m:t>
                        </m:r>
                      </m:sup>
                    </m:sSubSup>
                  </m:oMath>
                </a14:m>
                <a:r>
                  <a:rPr kumimoji="0" lang="en-US" sz="2200" b="0" i="0" u="none" strike="noStrike" kern="1200" cap="none" spc="0" normalizeH="0" baseline="0" noProof="0" dirty="0">
                    <a:ln>
                      <a:noFill/>
                    </a:ln>
                    <a:solidFill>
                      <a:srgbClr val="000000"/>
                    </a:solidFill>
                    <a:effectLst/>
                    <a:uLnTx/>
                    <a:uFillTx/>
                    <a:latin typeface="Times New Roman"/>
                    <a:cs typeface="+mn-cs"/>
                  </a:rPr>
                  <a:t> for all subcarriers, thereby saving 3 bits per subcarrier. Total Feedback size = </a:t>
                </a:r>
                <a:r>
                  <a:rPr lang="en-CA" altLang="zh-CN" sz="2200" dirty="0"/>
                  <a:t>16+(2*Nb*Nr*Nc) * (Number of Fed-back subcarriers).</a:t>
                </a:r>
                <a:r>
                  <a:rPr kumimoji="0" lang="en-US" sz="2200" b="0" i="0" u="none" strike="noStrike" kern="1200" cap="none" spc="0" normalizeH="0" baseline="0" noProof="0" dirty="0">
                    <a:ln>
                      <a:noFill/>
                    </a:ln>
                    <a:solidFill>
                      <a:srgbClr val="000000"/>
                    </a:solidFill>
                    <a:effectLst/>
                    <a:uLnTx/>
                    <a:uFillTx/>
                    <a:latin typeface="Times New Roman"/>
                    <a:cs typeface="+mn-cs"/>
                  </a:rPr>
                  <a:t> [5] achieves ~5% overhead reduction</a:t>
                </a:r>
                <a:r>
                  <a:rPr kumimoji="0" lang="en-US" sz="2200" b="0" i="0" u="none" strike="noStrike" kern="1200" cap="none" spc="0" normalizeH="0" noProof="0" dirty="0">
                    <a:ln>
                      <a:noFill/>
                    </a:ln>
                    <a:solidFill>
                      <a:srgbClr val="000000"/>
                    </a:solidFill>
                    <a:effectLst/>
                    <a:uLnTx/>
                    <a:uFillTx/>
                    <a:latin typeface="Times New Roman"/>
                    <a:cs typeface="+mn-cs"/>
                  </a:rPr>
                  <a:t> compared to 802.11n scheme.</a:t>
                </a:r>
              </a:p>
            </p:txBody>
          </p:sp>
        </mc:Choice>
        <mc:Fallback xmlns="">
          <p:sp>
            <p:nvSpPr>
              <p:cNvPr id="9" name="TextBox 8">
                <a:extLst>
                  <a:ext uri="{FF2B5EF4-FFF2-40B4-BE49-F238E27FC236}">
                    <a16:creationId xmlns:a16="http://schemas.microsoft.com/office/drawing/2014/main" id="{193080EF-EF8D-4874-9F1A-9AA692AEEC00}"/>
                  </a:ext>
                </a:extLst>
              </p:cNvPr>
              <p:cNvSpPr txBox="1">
                <a:spLocks noRot="1" noChangeAspect="1" noMove="1" noResize="1" noEditPoints="1" noAdjustHandles="1" noChangeArrowheads="1" noChangeShapeType="1" noTextEdit="1"/>
              </p:cNvSpPr>
              <p:nvPr/>
            </p:nvSpPr>
            <p:spPr>
              <a:xfrm>
                <a:off x="152400" y="1295400"/>
                <a:ext cx="11582400" cy="5197705"/>
              </a:xfrm>
              <a:prstGeom prst="rect">
                <a:avLst/>
              </a:prstGeom>
              <a:blipFill>
                <a:blip r:embed="rId2"/>
                <a:stretch>
                  <a:fillRect l="-579" t="-822" r="-263" b="-1526"/>
                </a:stretch>
              </a:blipFill>
            </p:spPr>
            <p:txBody>
              <a:bodyPr/>
              <a:lstStyle/>
              <a:p>
                <a:r>
                  <a:rPr lang="en-US">
                    <a:noFill/>
                  </a:rPr>
                  <a:t> </a:t>
                </a:r>
              </a:p>
            </p:txBody>
          </p:sp>
        </mc:Fallback>
      </mc:AlternateContent>
    </p:spTree>
    <p:extLst>
      <p:ext uri="{BB962C8B-B14F-4D97-AF65-F5344CB8AC3E}">
        <p14:creationId xmlns:p14="http://schemas.microsoft.com/office/powerpoint/2010/main" val="3084036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5</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Discussions</a:t>
            </a:r>
            <a:endParaRPr lang="en-US" sz="3600" kern="0" dirty="0"/>
          </a:p>
        </p:txBody>
      </p:sp>
      <p:sp>
        <p:nvSpPr>
          <p:cNvPr id="9" name="TextBox 8">
            <a:extLst>
              <a:ext uri="{FF2B5EF4-FFF2-40B4-BE49-F238E27FC236}">
                <a16:creationId xmlns:a16="http://schemas.microsoft.com/office/drawing/2014/main" id="{193080EF-EF8D-4874-9F1A-9AA692AEEC00}"/>
              </a:ext>
            </a:extLst>
          </p:cNvPr>
          <p:cNvSpPr txBox="1"/>
          <p:nvPr/>
        </p:nvSpPr>
        <p:spPr>
          <a:xfrm>
            <a:off x="152400" y="1295400"/>
            <a:ext cx="9753600" cy="1477328"/>
          </a:xfrm>
          <a:prstGeom prst="rect">
            <a:avLst/>
          </a:prstGeom>
          <a:noFill/>
        </p:spPr>
        <p:txBody>
          <a:bodyPr wrap="square" rtlCol="0">
            <a:spAutoFit/>
          </a:bodyPr>
          <a:lstStyle/>
          <a:p>
            <a:pPr marL="285750" indent="-285750">
              <a:buFont typeface="Wingdings" panose="05000000000000000000" pitchFamily="2" charset="2"/>
              <a:buChar char="q"/>
            </a:pPr>
            <a:r>
              <a:rPr lang="en-US" sz="1800" dirty="0"/>
              <a:t> The CSI of every subcarrier is a complex number, i.e., </a:t>
            </a:r>
            <a:r>
              <a:rPr lang="en-US" sz="1800" i="1" dirty="0"/>
              <a:t>csi = a+bj</a:t>
            </a:r>
            <a:r>
              <a:rPr lang="en-US" sz="1800" dirty="0"/>
              <a:t>, where a is the real part (I) and b is the imaginary part (Q). Majority of sensing applications do not directly make use of the reported I and Q values. Instead, the CSI Amplitude and CSI Phase components are extracted from the reported I and Q values and various techniques (e.g., statistical models, or Machine learning/Artificial Intelligence algorithms) are applied on them to derive sensing results. [7], [8]</a:t>
            </a:r>
          </a:p>
        </p:txBody>
      </p:sp>
      <p:sp>
        <p:nvSpPr>
          <p:cNvPr id="6" name="TextBox 5">
            <a:extLst>
              <a:ext uri="{FF2B5EF4-FFF2-40B4-BE49-F238E27FC236}">
                <a16:creationId xmlns:a16="http://schemas.microsoft.com/office/drawing/2014/main" id="{8DCF2DD1-3926-4AC2-90C7-AF39D7EA5A27}"/>
              </a:ext>
            </a:extLst>
          </p:cNvPr>
          <p:cNvSpPr txBox="1"/>
          <p:nvPr/>
        </p:nvSpPr>
        <p:spPr>
          <a:xfrm>
            <a:off x="5486400" y="3336433"/>
            <a:ext cx="6629400" cy="2585323"/>
          </a:xfrm>
          <a:prstGeom prst="rect">
            <a:avLst/>
          </a:prstGeom>
          <a:noFill/>
        </p:spPr>
        <p:txBody>
          <a:bodyPr wrap="square" rtlCol="0">
            <a:spAutoFit/>
          </a:bodyPr>
          <a:lstStyle/>
          <a:p>
            <a:pPr marL="285750" indent="-285750">
              <a:buFont typeface="Wingdings" panose="05000000000000000000" pitchFamily="2" charset="2"/>
              <a:buChar char="q"/>
            </a:pPr>
            <a:r>
              <a:rPr lang="en-US" sz="1800" dirty="0"/>
              <a:t>In the sub-7 GHz, while some sensing applications make use of both amplitude and phase information, we have noted that </a:t>
            </a:r>
            <a:r>
              <a:rPr lang="en-US" sz="1800" b="1" dirty="0"/>
              <a:t>a vast majority of sensing applications only use one of them, either amplitude or phase, but not both</a:t>
            </a:r>
            <a:r>
              <a:rPr lang="en-US" sz="1800" dirty="0"/>
              <a:t>. For many sensing applications such as human presence/occupancy detection, people counting, Humidity estimation, Gesture detection etc., amplitude information is sufficient, while for some implementations of sensing applications for motion detection, fall detection etc., only phase information is used. [7], [9], [10], [11]</a:t>
            </a:r>
          </a:p>
        </p:txBody>
      </p:sp>
      <p:pic>
        <p:nvPicPr>
          <p:cNvPr id="4" name="Picture 3">
            <a:extLst>
              <a:ext uri="{FF2B5EF4-FFF2-40B4-BE49-F238E27FC236}">
                <a16:creationId xmlns:a16="http://schemas.microsoft.com/office/drawing/2014/main" id="{24F223F9-3109-49F5-9B05-9588A9EDFDF2}"/>
              </a:ext>
            </a:extLst>
          </p:cNvPr>
          <p:cNvPicPr>
            <a:picLocks noChangeAspect="1"/>
          </p:cNvPicPr>
          <p:nvPr/>
        </p:nvPicPr>
        <p:blipFill>
          <a:blip r:embed="rId2"/>
          <a:stretch>
            <a:fillRect/>
          </a:stretch>
        </p:blipFill>
        <p:spPr>
          <a:xfrm>
            <a:off x="9906000" y="858012"/>
            <a:ext cx="2266188" cy="2037588"/>
          </a:xfrm>
          <a:prstGeom prst="rect">
            <a:avLst/>
          </a:prstGeom>
        </p:spPr>
      </p:pic>
      <p:pic>
        <p:nvPicPr>
          <p:cNvPr id="11" name="Picture 10">
            <a:extLst>
              <a:ext uri="{FF2B5EF4-FFF2-40B4-BE49-F238E27FC236}">
                <a16:creationId xmlns:a16="http://schemas.microsoft.com/office/drawing/2014/main" id="{3EBC0EF7-7ED4-4F7B-9D5F-E487CCF32E66}"/>
              </a:ext>
            </a:extLst>
          </p:cNvPr>
          <p:cNvPicPr/>
          <p:nvPr/>
        </p:nvPicPr>
        <p:blipFill>
          <a:blip r:embed="rId3"/>
          <a:stretch/>
        </p:blipFill>
        <p:spPr>
          <a:xfrm>
            <a:off x="457200" y="2772728"/>
            <a:ext cx="4937760" cy="3590669"/>
          </a:xfrm>
          <a:prstGeom prst="rect">
            <a:avLst/>
          </a:prstGeom>
          <a:ln>
            <a:noFill/>
          </a:ln>
        </p:spPr>
      </p:pic>
    </p:spTree>
    <p:extLst>
      <p:ext uri="{BB962C8B-B14F-4D97-AF65-F5344CB8AC3E}">
        <p14:creationId xmlns:p14="http://schemas.microsoft.com/office/powerpoint/2010/main" val="3750338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6</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Proposal</a:t>
            </a:r>
            <a:endParaRPr lang="en-US" sz="3600" kern="0" dirty="0"/>
          </a:p>
          <a:p>
            <a:endParaRPr lang="en-US" sz="3600" kern="0" dirty="0"/>
          </a:p>
          <a:p>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304800" y="1397913"/>
            <a:ext cx="11353800" cy="769441"/>
          </a:xfrm>
          <a:prstGeom prst="rect">
            <a:avLst/>
          </a:prstGeom>
          <a:noFill/>
        </p:spPr>
        <p:txBody>
          <a:bodyPr wrap="square" rtlCol="0">
            <a:spAutoFit/>
          </a:bodyPr>
          <a:lstStyle/>
          <a:p>
            <a:pPr marL="342900" indent="-342900">
              <a:buFont typeface="Wingdings" panose="05000000000000000000" pitchFamily="2" charset="2"/>
              <a:buChar char="q"/>
            </a:pPr>
            <a:r>
              <a:rPr lang="en-US" sz="2200" dirty="0"/>
              <a:t>Add options in 11bf to feedback partial CSI: either amplitude or phase. Two new measurement report types are added:</a:t>
            </a:r>
          </a:p>
        </p:txBody>
      </p:sp>
      <p:graphicFrame>
        <p:nvGraphicFramePr>
          <p:cNvPr id="8" name="Table 3">
            <a:extLst>
              <a:ext uri="{FF2B5EF4-FFF2-40B4-BE49-F238E27FC236}">
                <a16:creationId xmlns:a16="http://schemas.microsoft.com/office/drawing/2014/main" id="{352DD266-8B35-4A6F-BBDF-DEAF6C82A413}"/>
              </a:ext>
            </a:extLst>
          </p:cNvPr>
          <p:cNvGraphicFramePr>
            <a:graphicFrameLocks noGrp="1"/>
          </p:cNvGraphicFramePr>
          <p:nvPr>
            <p:extLst>
              <p:ext uri="{D42A27DB-BD31-4B8C-83A1-F6EECF244321}">
                <p14:modId xmlns:p14="http://schemas.microsoft.com/office/powerpoint/2010/main" val="3257750523"/>
              </p:ext>
            </p:extLst>
          </p:nvPr>
        </p:nvGraphicFramePr>
        <p:xfrm>
          <a:off x="2895600" y="2587016"/>
          <a:ext cx="6324600" cy="2479040"/>
        </p:xfrm>
        <a:graphic>
          <a:graphicData uri="http://schemas.openxmlformats.org/drawingml/2006/table">
            <a:tbl>
              <a:tblPr firstRow="1" bandRow="1"/>
              <a:tblGrid>
                <a:gridCol w="2031191">
                  <a:extLst>
                    <a:ext uri="{9D8B030D-6E8A-4147-A177-3AD203B41FA5}">
                      <a16:colId xmlns:a16="http://schemas.microsoft.com/office/drawing/2014/main" val="4139307745"/>
                    </a:ext>
                  </a:extLst>
                </a:gridCol>
                <a:gridCol w="4293409">
                  <a:extLst>
                    <a:ext uri="{9D8B030D-6E8A-4147-A177-3AD203B41FA5}">
                      <a16:colId xmlns:a16="http://schemas.microsoft.com/office/drawing/2014/main" val="3055022364"/>
                    </a:ext>
                  </a:extLst>
                </a:gridCol>
              </a:tblGrid>
              <a:tr h="370840">
                <a:tc gridSpan="2">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pPr algn="ctr"/>
                      <a:r>
                        <a:rPr lang="en-US" sz="1600" b="1" dirty="0">
                          <a:solidFill>
                            <a:schemeClr val="tx1"/>
                          </a:solidFill>
                          <a:latin typeface="+mn-lt"/>
                        </a:rPr>
                        <a:t>Measurement Report Types</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160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8774090"/>
                  </a:ext>
                </a:extLst>
              </a:tr>
              <a:tr h="370840">
                <a:tc>
                  <a:txBody>
                    <a:bodyPr/>
                    <a:lstStyle>
                      <a:lvl1pPr marL="0" algn="l" defTabSz="914400" rtl="0" eaLnBrk="1" latinLnBrk="0" hangingPunct="1">
                        <a:defRPr kumimoji="1" sz="1800" b="1" kern="1200">
                          <a:solidFill>
                            <a:schemeClr val="lt1"/>
                          </a:solidFill>
                          <a:latin typeface="Arial" panose="020B0604020202020204"/>
                          <a:ea typeface="Times New Roman"/>
                        </a:defRPr>
                      </a:lvl1pPr>
                      <a:lvl2pPr marL="457200" algn="l" defTabSz="914400" rtl="0" eaLnBrk="1" latinLnBrk="0" hangingPunct="1">
                        <a:defRPr kumimoji="1" sz="1800" b="1" kern="1200">
                          <a:solidFill>
                            <a:schemeClr val="lt1"/>
                          </a:solidFill>
                          <a:latin typeface="Arial" panose="020B0604020202020204"/>
                          <a:ea typeface="Times New Roman"/>
                        </a:defRPr>
                      </a:lvl2pPr>
                      <a:lvl3pPr marL="914400" algn="l" defTabSz="914400" rtl="0" eaLnBrk="1" latinLnBrk="0" hangingPunct="1">
                        <a:defRPr kumimoji="1" sz="1800" b="1" kern="1200">
                          <a:solidFill>
                            <a:schemeClr val="lt1"/>
                          </a:solidFill>
                          <a:latin typeface="Arial" panose="020B0604020202020204"/>
                          <a:ea typeface="Times New Roman"/>
                        </a:defRPr>
                      </a:lvl3pPr>
                      <a:lvl4pPr marL="1371600" algn="l" defTabSz="914400" rtl="0" eaLnBrk="1" latinLnBrk="0" hangingPunct="1">
                        <a:defRPr kumimoji="1" sz="1800" b="1" kern="1200">
                          <a:solidFill>
                            <a:schemeClr val="lt1"/>
                          </a:solidFill>
                          <a:latin typeface="Arial" panose="020B0604020202020204"/>
                          <a:ea typeface="Times New Roman"/>
                        </a:defRPr>
                      </a:lvl4pPr>
                      <a:lvl5pPr marL="1828800" algn="l" defTabSz="914400" rtl="0" eaLnBrk="1" latinLnBrk="0" hangingPunct="1">
                        <a:defRPr kumimoji="1" sz="1800" b="1" kern="1200">
                          <a:solidFill>
                            <a:schemeClr val="lt1"/>
                          </a:solidFill>
                          <a:latin typeface="Arial" panose="020B0604020202020204"/>
                          <a:ea typeface="Times New Roman"/>
                        </a:defRPr>
                      </a:lvl5pPr>
                      <a:lvl6pPr marL="2286000" algn="l" defTabSz="914400" rtl="0" eaLnBrk="1" latinLnBrk="0" hangingPunct="1">
                        <a:defRPr kumimoji="1" sz="1800" b="1" kern="1200">
                          <a:solidFill>
                            <a:schemeClr val="lt1"/>
                          </a:solidFill>
                          <a:latin typeface="Arial" panose="020B0604020202020204"/>
                          <a:ea typeface="Times New Roman"/>
                        </a:defRPr>
                      </a:lvl6pPr>
                      <a:lvl7pPr marL="2743200" algn="l" defTabSz="914400" rtl="0" eaLnBrk="1" latinLnBrk="0" hangingPunct="1">
                        <a:defRPr kumimoji="1" sz="1800" b="1" kern="1200">
                          <a:solidFill>
                            <a:schemeClr val="lt1"/>
                          </a:solidFill>
                          <a:latin typeface="Arial" panose="020B0604020202020204"/>
                          <a:ea typeface="Times New Roman"/>
                        </a:defRPr>
                      </a:lvl7pPr>
                      <a:lvl8pPr marL="3200400" algn="l" defTabSz="914400" rtl="0" eaLnBrk="1" latinLnBrk="0" hangingPunct="1">
                        <a:defRPr kumimoji="1" sz="1800" b="1" kern="1200">
                          <a:solidFill>
                            <a:schemeClr val="lt1"/>
                          </a:solidFill>
                          <a:latin typeface="Arial" panose="020B0604020202020204"/>
                          <a:ea typeface="Times New Roman"/>
                        </a:defRPr>
                      </a:lvl8pPr>
                      <a:lvl9pPr marL="3657600" algn="l" defTabSz="914400" rtl="0" eaLnBrk="1" latinLnBrk="0" hangingPunct="1">
                        <a:defRPr kumimoji="1" sz="1800" b="1" kern="1200">
                          <a:solidFill>
                            <a:schemeClr val="lt1"/>
                          </a:solidFill>
                          <a:latin typeface="Arial" panose="020B0604020202020204"/>
                          <a:ea typeface="Times New Roman"/>
                        </a:defRPr>
                      </a:lvl9pPr>
                    </a:lstStyle>
                    <a:p>
                      <a:pPr algn="ctr"/>
                      <a:r>
                        <a:rPr lang="en-US" sz="1600" dirty="0">
                          <a:solidFill>
                            <a:schemeClr val="tx1"/>
                          </a:solidFill>
                          <a:latin typeface="+mn-lt"/>
                        </a:rPr>
                        <a:t>Measurement Report Type</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panose="020B0604020202020204"/>
                          <a:ea typeface="Times New Roman"/>
                        </a:defRPr>
                      </a:lvl1pPr>
                      <a:lvl2pPr marL="457200" algn="l" defTabSz="914400" rtl="0" eaLnBrk="1" latinLnBrk="0" hangingPunct="1">
                        <a:defRPr kumimoji="1" sz="1800" b="1" kern="1200">
                          <a:solidFill>
                            <a:schemeClr val="lt1"/>
                          </a:solidFill>
                          <a:latin typeface="Arial" panose="020B0604020202020204"/>
                          <a:ea typeface="Times New Roman"/>
                        </a:defRPr>
                      </a:lvl2pPr>
                      <a:lvl3pPr marL="914400" algn="l" defTabSz="914400" rtl="0" eaLnBrk="1" latinLnBrk="0" hangingPunct="1">
                        <a:defRPr kumimoji="1" sz="1800" b="1" kern="1200">
                          <a:solidFill>
                            <a:schemeClr val="lt1"/>
                          </a:solidFill>
                          <a:latin typeface="Arial" panose="020B0604020202020204"/>
                          <a:ea typeface="Times New Roman"/>
                        </a:defRPr>
                      </a:lvl3pPr>
                      <a:lvl4pPr marL="1371600" algn="l" defTabSz="914400" rtl="0" eaLnBrk="1" latinLnBrk="0" hangingPunct="1">
                        <a:defRPr kumimoji="1" sz="1800" b="1" kern="1200">
                          <a:solidFill>
                            <a:schemeClr val="lt1"/>
                          </a:solidFill>
                          <a:latin typeface="Arial" panose="020B0604020202020204"/>
                          <a:ea typeface="Times New Roman"/>
                        </a:defRPr>
                      </a:lvl4pPr>
                      <a:lvl5pPr marL="1828800" algn="l" defTabSz="914400" rtl="0" eaLnBrk="1" latinLnBrk="0" hangingPunct="1">
                        <a:defRPr kumimoji="1" sz="1800" b="1" kern="1200">
                          <a:solidFill>
                            <a:schemeClr val="lt1"/>
                          </a:solidFill>
                          <a:latin typeface="Arial" panose="020B0604020202020204"/>
                          <a:ea typeface="Times New Roman"/>
                        </a:defRPr>
                      </a:lvl5pPr>
                      <a:lvl6pPr marL="2286000" algn="l" defTabSz="914400" rtl="0" eaLnBrk="1" latinLnBrk="0" hangingPunct="1">
                        <a:defRPr kumimoji="1" sz="1800" b="1" kern="1200">
                          <a:solidFill>
                            <a:schemeClr val="lt1"/>
                          </a:solidFill>
                          <a:latin typeface="Arial" panose="020B0604020202020204"/>
                          <a:ea typeface="Times New Roman"/>
                        </a:defRPr>
                      </a:lvl6pPr>
                      <a:lvl7pPr marL="2743200" algn="l" defTabSz="914400" rtl="0" eaLnBrk="1" latinLnBrk="0" hangingPunct="1">
                        <a:defRPr kumimoji="1" sz="1800" b="1" kern="1200">
                          <a:solidFill>
                            <a:schemeClr val="lt1"/>
                          </a:solidFill>
                          <a:latin typeface="Arial" panose="020B0604020202020204"/>
                          <a:ea typeface="Times New Roman"/>
                        </a:defRPr>
                      </a:lvl7pPr>
                      <a:lvl8pPr marL="3200400" algn="l" defTabSz="914400" rtl="0" eaLnBrk="1" latinLnBrk="0" hangingPunct="1">
                        <a:defRPr kumimoji="1" sz="1800" b="1" kern="1200">
                          <a:solidFill>
                            <a:schemeClr val="lt1"/>
                          </a:solidFill>
                          <a:latin typeface="Arial" panose="020B0604020202020204"/>
                          <a:ea typeface="Times New Roman"/>
                        </a:defRPr>
                      </a:lvl8pPr>
                      <a:lvl9pPr marL="3657600" algn="l" defTabSz="914400" rtl="0" eaLnBrk="1" latinLnBrk="0" hangingPunct="1">
                        <a:defRPr kumimoji="1" sz="1800" b="1" kern="1200">
                          <a:solidFill>
                            <a:schemeClr val="lt1"/>
                          </a:solidFill>
                          <a:latin typeface="Arial" panose="020B0604020202020204"/>
                          <a:ea typeface="Times New Roman"/>
                        </a:defRPr>
                      </a:lvl9pPr>
                    </a:lstStyle>
                    <a:p>
                      <a:pPr algn="ctr"/>
                      <a:r>
                        <a:rPr lang="en-US" sz="1600" dirty="0">
                          <a:solidFill>
                            <a:schemeClr val="tx1"/>
                          </a:solidFill>
                          <a:latin typeface="+mn-lt"/>
                        </a:rPr>
                        <a:t>Meaning</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76118637"/>
                  </a:ext>
                </a:extLst>
              </a:tr>
              <a:tr h="370840">
                <a:tc>
                  <a:txBody>
                    <a:bodyPr/>
                    <a:lstStyle>
                      <a:lvl1pPr marL="0" algn="l" defTabSz="914400" rtl="0" eaLnBrk="1" latinLnBrk="0" hangingPunct="1">
                        <a:defRPr kumimoji="1" sz="1800" kern="1200">
                          <a:solidFill>
                            <a:schemeClr val="dk1"/>
                          </a:solidFill>
                          <a:latin typeface="Arial" panose="020B0604020202020204"/>
                          <a:ea typeface="Times New Roman"/>
                        </a:defRPr>
                      </a:lvl1pPr>
                      <a:lvl2pPr marL="457200" algn="l" defTabSz="914400" rtl="0" eaLnBrk="1" latinLnBrk="0" hangingPunct="1">
                        <a:defRPr kumimoji="1" sz="1800" kern="1200">
                          <a:solidFill>
                            <a:schemeClr val="dk1"/>
                          </a:solidFill>
                          <a:latin typeface="Arial" panose="020B0604020202020204"/>
                          <a:ea typeface="Times New Roman"/>
                        </a:defRPr>
                      </a:lvl2pPr>
                      <a:lvl3pPr marL="914400" algn="l" defTabSz="914400" rtl="0" eaLnBrk="1" latinLnBrk="0" hangingPunct="1">
                        <a:defRPr kumimoji="1" sz="1800" kern="1200">
                          <a:solidFill>
                            <a:schemeClr val="dk1"/>
                          </a:solidFill>
                          <a:latin typeface="Arial" panose="020B0604020202020204"/>
                          <a:ea typeface="Times New Roman"/>
                        </a:defRPr>
                      </a:lvl3pPr>
                      <a:lvl4pPr marL="1371600" algn="l" defTabSz="914400" rtl="0" eaLnBrk="1" latinLnBrk="0" hangingPunct="1">
                        <a:defRPr kumimoji="1" sz="1800" kern="1200">
                          <a:solidFill>
                            <a:schemeClr val="dk1"/>
                          </a:solidFill>
                          <a:latin typeface="Arial" panose="020B0604020202020204"/>
                          <a:ea typeface="Times New Roman"/>
                        </a:defRPr>
                      </a:lvl4pPr>
                      <a:lvl5pPr marL="1828800" algn="l" defTabSz="914400" rtl="0" eaLnBrk="1" latinLnBrk="0" hangingPunct="1">
                        <a:defRPr kumimoji="1" sz="1800" kern="1200">
                          <a:solidFill>
                            <a:schemeClr val="dk1"/>
                          </a:solidFill>
                          <a:latin typeface="Arial" panose="020B0604020202020204"/>
                          <a:ea typeface="Times New Roman"/>
                        </a:defRPr>
                      </a:lvl5pPr>
                      <a:lvl6pPr marL="2286000" algn="l" defTabSz="914400" rtl="0" eaLnBrk="1" latinLnBrk="0" hangingPunct="1">
                        <a:defRPr kumimoji="1" sz="1800" kern="1200">
                          <a:solidFill>
                            <a:schemeClr val="dk1"/>
                          </a:solidFill>
                          <a:latin typeface="Arial" panose="020B0604020202020204"/>
                          <a:ea typeface="Times New Roman"/>
                        </a:defRPr>
                      </a:lvl6pPr>
                      <a:lvl7pPr marL="2743200" algn="l" defTabSz="914400" rtl="0" eaLnBrk="1" latinLnBrk="0" hangingPunct="1">
                        <a:defRPr kumimoji="1" sz="1800" kern="1200">
                          <a:solidFill>
                            <a:schemeClr val="dk1"/>
                          </a:solidFill>
                          <a:latin typeface="Arial" panose="020B0604020202020204"/>
                          <a:ea typeface="Times New Roman"/>
                        </a:defRPr>
                      </a:lvl7pPr>
                      <a:lvl8pPr marL="3200400" algn="l" defTabSz="914400" rtl="0" eaLnBrk="1" latinLnBrk="0" hangingPunct="1">
                        <a:defRPr kumimoji="1" sz="1800" kern="1200">
                          <a:solidFill>
                            <a:schemeClr val="dk1"/>
                          </a:solidFill>
                          <a:latin typeface="Arial" panose="020B0604020202020204"/>
                          <a:ea typeface="Times New Roman"/>
                        </a:defRPr>
                      </a:lvl8pPr>
                      <a:lvl9pPr marL="3657600" algn="l" defTabSz="914400" rtl="0" eaLnBrk="1" latinLnBrk="0" hangingPunct="1">
                        <a:defRPr kumimoji="1" sz="1800" kern="1200">
                          <a:solidFill>
                            <a:schemeClr val="dk1"/>
                          </a:solidFill>
                          <a:latin typeface="Arial" panose="020B0604020202020204"/>
                          <a:ea typeface="Times New Roman"/>
                        </a:defRPr>
                      </a:lvl9pPr>
                    </a:lstStyle>
                    <a:p>
                      <a:pPr algn="ctr"/>
                      <a:r>
                        <a:rPr lang="en-US" sz="1600" dirty="0">
                          <a:latin typeface="+mn-lt"/>
                        </a:rPr>
                        <a:t>0</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panose="020B0604020202020204"/>
                          <a:ea typeface="Times New Roman"/>
                        </a:defRPr>
                      </a:lvl1pPr>
                      <a:lvl2pPr marL="457200" algn="l" defTabSz="914400" rtl="0" eaLnBrk="1" latinLnBrk="0" hangingPunct="1">
                        <a:defRPr kumimoji="1" sz="1800" kern="1200">
                          <a:solidFill>
                            <a:schemeClr val="dk1"/>
                          </a:solidFill>
                          <a:latin typeface="Arial" panose="020B0604020202020204"/>
                          <a:ea typeface="Times New Roman"/>
                        </a:defRPr>
                      </a:lvl2pPr>
                      <a:lvl3pPr marL="914400" algn="l" defTabSz="914400" rtl="0" eaLnBrk="1" latinLnBrk="0" hangingPunct="1">
                        <a:defRPr kumimoji="1" sz="1800" kern="1200">
                          <a:solidFill>
                            <a:schemeClr val="dk1"/>
                          </a:solidFill>
                          <a:latin typeface="Arial" panose="020B0604020202020204"/>
                          <a:ea typeface="Times New Roman"/>
                        </a:defRPr>
                      </a:lvl3pPr>
                      <a:lvl4pPr marL="1371600" algn="l" defTabSz="914400" rtl="0" eaLnBrk="1" latinLnBrk="0" hangingPunct="1">
                        <a:defRPr kumimoji="1" sz="1800" kern="1200">
                          <a:solidFill>
                            <a:schemeClr val="dk1"/>
                          </a:solidFill>
                          <a:latin typeface="Arial" panose="020B0604020202020204"/>
                          <a:ea typeface="Times New Roman"/>
                        </a:defRPr>
                      </a:lvl4pPr>
                      <a:lvl5pPr marL="1828800" algn="l" defTabSz="914400" rtl="0" eaLnBrk="1" latinLnBrk="0" hangingPunct="1">
                        <a:defRPr kumimoji="1" sz="1800" kern="1200">
                          <a:solidFill>
                            <a:schemeClr val="dk1"/>
                          </a:solidFill>
                          <a:latin typeface="Arial" panose="020B0604020202020204"/>
                          <a:ea typeface="Times New Roman"/>
                        </a:defRPr>
                      </a:lvl5pPr>
                      <a:lvl6pPr marL="2286000" algn="l" defTabSz="914400" rtl="0" eaLnBrk="1" latinLnBrk="0" hangingPunct="1">
                        <a:defRPr kumimoji="1" sz="1800" kern="1200">
                          <a:solidFill>
                            <a:schemeClr val="dk1"/>
                          </a:solidFill>
                          <a:latin typeface="Arial" panose="020B0604020202020204"/>
                          <a:ea typeface="Times New Roman"/>
                        </a:defRPr>
                      </a:lvl6pPr>
                      <a:lvl7pPr marL="2743200" algn="l" defTabSz="914400" rtl="0" eaLnBrk="1" latinLnBrk="0" hangingPunct="1">
                        <a:defRPr kumimoji="1" sz="1800" kern="1200">
                          <a:solidFill>
                            <a:schemeClr val="dk1"/>
                          </a:solidFill>
                          <a:latin typeface="Arial" panose="020B0604020202020204"/>
                          <a:ea typeface="Times New Roman"/>
                        </a:defRPr>
                      </a:lvl7pPr>
                      <a:lvl8pPr marL="3200400" algn="l" defTabSz="914400" rtl="0" eaLnBrk="1" latinLnBrk="0" hangingPunct="1">
                        <a:defRPr kumimoji="1" sz="1800" kern="1200">
                          <a:solidFill>
                            <a:schemeClr val="dk1"/>
                          </a:solidFill>
                          <a:latin typeface="Arial" panose="020B0604020202020204"/>
                          <a:ea typeface="Times New Roman"/>
                        </a:defRPr>
                      </a:lvl8pPr>
                      <a:lvl9pPr marL="3657600" algn="l" defTabSz="914400" rtl="0" eaLnBrk="1" latinLnBrk="0" hangingPunct="1">
                        <a:defRPr kumimoji="1" sz="1800" kern="1200">
                          <a:solidFill>
                            <a:schemeClr val="dk1"/>
                          </a:solidFill>
                          <a:latin typeface="Arial" panose="020B0604020202020204"/>
                          <a:ea typeface="Times New Roman"/>
                        </a:defRPr>
                      </a:lvl9pPr>
                    </a:lstStyle>
                    <a:p>
                      <a:pPr algn="ctr"/>
                      <a:r>
                        <a:rPr lang="en-US" sz="1600" dirty="0">
                          <a:latin typeface="+mn-lt"/>
                        </a:rPr>
                        <a:t>CSI (full)</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17177374"/>
                  </a:ext>
                </a:extLst>
              </a:tr>
              <a:tr h="370840">
                <a:tc>
                  <a:txBody>
                    <a:bodyPr/>
                    <a:lstStyle>
                      <a:lvl1pPr marL="0" algn="l" defTabSz="914400" rtl="0" eaLnBrk="1" latinLnBrk="0" hangingPunct="1">
                        <a:defRPr kumimoji="1" sz="1800" kern="1200">
                          <a:solidFill>
                            <a:schemeClr val="dk1"/>
                          </a:solidFill>
                          <a:latin typeface="Arial" panose="020B0604020202020204"/>
                          <a:ea typeface="Times New Roman"/>
                        </a:defRPr>
                      </a:lvl1pPr>
                      <a:lvl2pPr marL="457200" algn="l" defTabSz="914400" rtl="0" eaLnBrk="1" latinLnBrk="0" hangingPunct="1">
                        <a:defRPr kumimoji="1" sz="1800" kern="1200">
                          <a:solidFill>
                            <a:schemeClr val="dk1"/>
                          </a:solidFill>
                          <a:latin typeface="Arial" panose="020B0604020202020204"/>
                          <a:ea typeface="Times New Roman"/>
                        </a:defRPr>
                      </a:lvl2pPr>
                      <a:lvl3pPr marL="914400" algn="l" defTabSz="914400" rtl="0" eaLnBrk="1" latinLnBrk="0" hangingPunct="1">
                        <a:defRPr kumimoji="1" sz="1800" kern="1200">
                          <a:solidFill>
                            <a:schemeClr val="dk1"/>
                          </a:solidFill>
                          <a:latin typeface="Arial" panose="020B0604020202020204"/>
                          <a:ea typeface="Times New Roman"/>
                        </a:defRPr>
                      </a:lvl3pPr>
                      <a:lvl4pPr marL="1371600" algn="l" defTabSz="914400" rtl="0" eaLnBrk="1" latinLnBrk="0" hangingPunct="1">
                        <a:defRPr kumimoji="1" sz="1800" kern="1200">
                          <a:solidFill>
                            <a:schemeClr val="dk1"/>
                          </a:solidFill>
                          <a:latin typeface="Arial" panose="020B0604020202020204"/>
                          <a:ea typeface="Times New Roman"/>
                        </a:defRPr>
                      </a:lvl4pPr>
                      <a:lvl5pPr marL="1828800" algn="l" defTabSz="914400" rtl="0" eaLnBrk="1" latinLnBrk="0" hangingPunct="1">
                        <a:defRPr kumimoji="1" sz="1800" kern="1200">
                          <a:solidFill>
                            <a:schemeClr val="dk1"/>
                          </a:solidFill>
                          <a:latin typeface="Arial" panose="020B0604020202020204"/>
                          <a:ea typeface="Times New Roman"/>
                        </a:defRPr>
                      </a:lvl5pPr>
                      <a:lvl6pPr marL="2286000" algn="l" defTabSz="914400" rtl="0" eaLnBrk="1" latinLnBrk="0" hangingPunct="1">
                        <a:defRPr kumimoji="1" sz="1800" kern="1200">
                          <a:solidFill>
                            <a:schemeClr val="dk1"/>
                          </a:solidFill>
                          <a:latin typeface="Arial" panose="020B0604020202020204"/>
                          <a:ea typeface="Times New Roman"/>
                        </a:defRPr>
                      </a:lvl6pPr>
                      <a:lvl7pPr marL="2743200" algn="l" defTabSz="914400" rtl="0" eaLnBrk="1" latinLnBrk="0" hangingPunct="1">
                        <a:defRPr kumimoji="1" sz="1800" kern="1200">
                          <a:solidFill>
                            <a:schemeClr val="dk1"/>
                          </a:solidFill>
                          <a:latin typeface="Arial" panose="020B0604020202020204"/>
                          <a:ea typeface="Times New Roman"/>
                        </a:defRPr>
                      </a:lvl7pPr>
                      <a:lvl8pPr marL="3200400" algn="l" defTabSz="914400" rtl="0" eaLnBrk="1" latinLnBrk="0" hangingPunct="1">
                        <a:defRPr kumimoji="1" sz="1800" kern="1200">
                          <a:solidFill>
                            <a:schemeClr val="dk1"/>
                          </a:solidFill>
                          <a:latin typeface="Arial" panose="020B0604020202020204"/>
                          <a:ea typeface="Times New Roman"/>
                        </a:defRPr>
                      </a:lvl8pPr>
                      <a:lvl9pPr marL="3657600" algn="l" defTabSz="914400" rtl="0" eaLnBrk="1" latinLnBrk="0" hangingPunct="1">
                        <a:defRPr kumimoji="1" sz="1800" kern="1200">
                          <a:solidFill>
                            <a:schemeClr val="dk1"/>
                          </a:solidFill>
                          <a:latin typeface="Arial" panose="020B0604020202020204"/>
                          <a:ea typeface="Times New Roman"/>
                        </a:defRPr>
                      </a:lvl9pPr>
                    </a:lstStyle>
                    <a:p>
                      <a:pPr algn="ctr"/>
                      <a:r>
                        <a:rPr lang="en-US" sz="1600" b="1" dirty="0">
                          <a:solidFill>
                            <a:schemeClr val="tx1"/>
                          </a:solidFill>
                          <a:latin typeface="+mn-lt"/>
                        </a:rPr>
                        <a:t>1</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panose="020B0604020202020204"/>
                          <a:ea typeface="Times New Roman"/>
                        </a:defRPr>
                      </a:lvl1pPr>
                      <a:lvl2pPr marL="457200" algn="l" defTabSz="914400" rtl="0" eaLnBrk="1" latinLnBrk="0" hangingPunct="1">
                        <a:defRPr kumimoji="1" sz="1800" kern="1200">
                          <a:solidFill>
                            <a:schemeClr val="dk1"/>
                          </a:solidFill>
                          <a:latin typeface="Arial" panose="020B0604020202020204"/>
                          <a:ea typeface="Times New Roman"/>
                        </a:defRPr>
                      </a:lvl2pPr>
                      <a:lvl3pPr marL="914400" algn="l" defTabSz="914400" rtl="0" eaLnBrk="1" latinLnBrk="0" hangingPunct="1">
                        <a:defRPr kumimoji="1" sz="1800" kern="1200">
                          <a:solidFill>
                            <a:schemeClr val="dk1"/>
                          </a:solidFill>
                          <a:latin typeface="Arial" panose="020B0604020202020204"/>
                          <a:ea typeface="Times New Roman"/>
                        </a:defRPr>
                      </a:lvl3pPr>
                      <a:lvl4pPr marL="1371600" algn="l" defTabSz="914400" rtl="0" eaLnBrk="1" latinLnBrk="0" hangingPunct="1">
                        <a:defRPr kumimoji="1" sz="1800" kern="1200">
                          <a:solidFill>
                            <a:schemeClr val="dk1"/>
                          </a:solidFill>
                          <a:latin typeface="Arial" panose="020B0604020202020204"/>
                          <a:ea typeface="Times New Roman"/>
                        </a:defRPr>
                      </a:lvl4pPr>
                      <a:lvl5pPr marL="1828800" algn="l" defTabSz="914400" rtl="0" eaLnBrk="1" latinLnBrk="0" hangingPunct="1">
                        <a:defRPr kumimoji="1" sz="1800" kern="1200">
                          <a:solidFill>
                            <a:schemeClr val="dk1"/>
                          </a:solidFill>
                          <a:latin typeface="Arial" panose="020B0604020202020204"/>
                          <a:ea typeface="Times New Roman"/>
                        </a:defRPr>
                      </a:lvl5pPr>
                      <a:lvl6pPr marL="2286000" algn="l" defTabSz="914400" rtl="0" eaLnBrk="1" latinLnBrk="0" hangingPunct="1">
                        <a:defRPr kumimoji="1" sz="1800" kern="1200">
                          <a:solidFill>
                            <a:schemeClr val="dk1"/>
                          </a:solidFill>
                          <a:latin typeface="Arial" panose="020B0604020202020204"/>
                          <a:ea typeface="Times New Roman"/>
                        </a:defRPr>
                      </a:lvl6pPr>
                      <a:lvl7pPr marL="2743200" algn="l" defTabSz="914400" rtl="0" eaLnBrk="1" latinLnBrk="0" hangingPunct="1">
                        <a:defRPr kumimoji="1" sz="1800" kern="1200">
                          <a:solidFill>
                            <a:schemeClr val="dk1"/>
                          </a:solidFill>
                          <a:latin typeface="Arial" panose="020B0604020202020204"/>
                          <a:ea typeface="Times New Roman"/>
                        </a:defRPr>
                      </a:lvl7pPr>
                      <a:lvl8pPr marL="3200400" algn="l" defTabSz="914400" rtl="0" eaLnBrk="1" latinLnBrk="0" hangingPunct="1">
                        <a:defRPr kumimoji="1" sz="1800" kern="1200">
                          <a:solidFill>
                            <a:schemeClr val="dk1"/>
                          </a:solidFill>
                          <a:latin typeface="Arial" panose="020B0604020202020204"/>
                          <a:ea typeface="Times New Roman"/>
                        </a:defRPr>
                      </a:lvl8pPr>
                      <a:lvl9pPr marL="3657600" algn="l" defTabSz="914400" rtl="0" eaLnBrk="1" latinLnBrk="0" hangingPunct="1">
                        <a:defRPr kumimoji="1" sz="1800" kern="1200">
                          <a:solidFill>
                            <a:schemeClr val="dk1"/>
                          </a:solidFill>
                          <a:latin typeface="Arial" panose="020B0604020202020204"/>
                          <a:ea typeface="Times New Roman"/>
                        </a:defRPr>
                      </a:lvl9pPr>
                    </a:lstStyle>
                    <a:p>
                      <a:pPr algn="ctr"/>
                      <a:r>
                        <a:rPr lang="en-US" sz="1600" b="1" dirty="0">
                          <a:solidFill>
                            <a:schemeClr val="tx1"/>
                          </a:solidFill>
                          <a:latin typeface="+mn-lt"/>
                        </a:rPr>
                        <a:t>CSI_Amplitude </a:t>
                      </a:r>
                    </a:p>
                    <a:p>
                      <a:pPr algn="ctr"/>
                      <a:r>
                        <a:rPr lang="en-US" sz="1600" b="1" dirty="0">
                          <a:solidFill>
                            <a:schemeClr val="tx1"/>
                          </a:solidFill>
                          <a:latin typeface="+mn-lt"/>
                        </a:rPr>
                        <a:t>(Only Amplitude component of CSI)</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1831577"/>
                  </a:ext>
                </a:extLst>
              </a:tr>
              <a:tr h="370840">
                <a:tc>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pPr algn="ctr"/>
                      <a:r>
                        <a:rPr lang="en-US" sz="1600" b="1" dirty="0">
                          <a:solidFill>
                            <a:schemeClr val="tx1"/>
                          </a:solidFill>
                          <a:latin typeface="+mn-lt"/>
                        </a:rPr>
                        <a:t>2</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pPr algn="ctr"/>
                      <a:r>
                        <a:rPr lang="en-US" sz="1600" b="1" dirty="0">
                          <a:solidFill>
                            <a:schemeClr val="tx1"/>
                          </a:solidFill>
                          <a:latin typeface="+mn-lt"/>
                        </a:rPr>
                        <a:t>CSI_Phase </a:t>
                      </a:r>
                    </a:p>
                    <a:p>
                      <a:pPr algn="ctr"/>
                      <a:r>
                        <a:rPr lang="en-US" sz="1600" b="1" dirty="0">
                          <a:solidFill>
                            <a:schemeClr val="tx1"/>
                          </a:solidFill>
                          <a:latin typeface="+mn-lt"/>
                        </a:rPr>
                        <a:t>(Only Phase component of CSI)</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98478632"/>
                  </a:ext>
                </a:extLst>
              </a:tr>
            </a:tbl>
          </a:graphicData>
        </a:graphic>
      </p:graphicFrame>
    </p:spTree>
    <p:extLst>
      <p:ext uri="{BB962C8B-B14F-4D97-AF65-F5344CB8AC3E}">
        <p14:creationId xmlns:p14="http://schemas.microsoft.com/office/powerpoint/2010/main" val="3327279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7</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CSI_Amplitude</a:t>
            </a:r>
            <a:endParaRPr lang="en-US" sz="3600" kern="0" dirty="0"/>
          </a:p>
          <a:p>
            <a:endParaRPr lang="en-US" sz="3600" kern="0" dirty="0"/>
          </a:p>
          <a:p>
            <a:endParaRPr lang="en-US" sz="3600" kern="0" dirty="0"/>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E573E4B3-69C0-4273-8F94-70148D0DF8C9}"/>
                  </a:ext>
                </a:extLst>
              </p:cNvPr>
              <p:cNvSpPr txBox="1"/>
              <p:nvPr/>
            </p:nvSpPr>
            <p:spPr>
              <a:xfrm>
                <a:off x="76200" y="1219200"/>
                <a:ext cx="11881320" cy="2595006"/>
              </a:xfrm>
              <a:prstGeom prst="rect">
                <a:avLst/>
              </a:prstGeom>
              <a:noFill/>
            </p:spPr>
            <p:txBody>
              <a:bodyPr wrap="square" rtlCol="0">
                <a:spAutoFit/>
              </a:bodyPr>
              <a:lstStyle/>
              <a:p>
                <a:pPr fontAlgn="auto">
                  <a:spcBef>
                    <a:spcPts val="0"/>
                  </a:spcBef>
                  <a:spcAft>
                    <a:spcPts val="0"/>
                  </a:spcAft>
                </a:pPr>
                <a:r>
                  <a:rPr lang="en-US" sz="1800" u="sng" dirty="0">
                    <a:solidFill>
                      <a:srgbClr val="000000"/>
                    </a:solidFill>
                    <a:latin typeface="Times New Roman"/>
                  </a:rPr>
                  <a:t>Receiver operation for Amplitude reporting:</a:t>
                </a:r>
                <a:endParaRPr lang="en-US" sz="1800" dirty="0">
                  <a:solidFill>
                    <a:srgbClr val="000000"/>
                  </a:solidFill>
                  <a:latin typeface="Times New Roman"/>
                </a:endParaRPr>
              </a:p>
              <a:p>
                <a:pPr marL="342900" indent="-342900" fontAlgn="auto">
                  <a:spcBef>
                    <a:spcPts val="0"/>
                  </a:spcBef>
                  <a:spcAft>
                    <a:spcPts val="0"/>
                  </a:spcAft>
                  <a:buFont typeface="Wingdings" panose="05000000000000000000" pitchFamily="2" charset="2"/>
                  <a:buChar char="q"/>
                </a:pPr>
                <a:r>
                  <a:rPr lang="en-US" sz="1800" dirty="0">
                    <a:solidFill>
                      <a:srgbClr val="000000"/>
                    </a:solidFill>
                    <a:latin typeface="Times New Roman"/>
                  </a:rPr>
                  <a:t>Upon receiving the Measurement PPDU (e.g., a NDP), the receiver determines the CSI matrix, </a:t>
                </a:r>
                <a:r>
                  <a:rPr lang="en-US" sz="1800" i="1" dirty="0">
                    <a:solidFill>
                      <a:srgbClr val="000000"/>
                    </a:solidFill>
                    <a:latin typeface="Times New Roman"/>
                  </a:rPr>
                  <a:t>H</a:t>
                </a:r>
                <a:r>
                  <a:rPr lang="en-US" sz="1800" i="1" baseline="-25000" dirty="0">
                    <a:solidFill>
                      <a:srgbClr val="000000"/>
                    </a:solidFill>
                    <a:latin typeface="Times New Roman"/>
                  </a:rPr>
                  <a:t>eff</a:t>
                </a:r>
                <a:r>
                  <a:rPr lang="en-US" sz="1800" i="1" dirty="0">
                    <a:solidFill>
                      <a:srgbClr val="000000"/>
                    </a:solidFill>
                    <a:latin typeface="Times New Roman"/>
                  </a:rPr>
                  <a:t>,</a:t>
                </a:r>
                <a:r>
                  <a:rPr lang="en-US" sz="1800" dirty="0">
                    <a:solidFill>
                      <a:srgbClr val="000000"/>
                    </a:solidFill>
                    <a:latin typeface="Times New Roman"/>
                  </a:rPr>
                  <a:t> the real and imaginary parts of element in the m</a:t>
                </a:r>
                <a:r>
                  <a:rPr lang="en-US" sz="1800" baseline="30000" dirty="0">
                    <a:solidFill>
                      <a:srgbClr val="000000"/>
                    </a:solidFill>
                    <a:latin typeface="Times New Roman"/>
                  </a:rPr>
                  <a:t>th</a:t>
                </a:r>
                <a:r>
                  <a:rPr lang="en-US" sz="1800" dirty="0">
                    <a:solidFill>
                      <a:srgbClr val="000000"/>
                    </a:solidFill>
                    <a:latin typeface="Times New Roman"/>
                  </a:rPr>
                  <a:t> row and l</a:t>
                </a:r>
                <a:r>
                  <a:rPr lang="en-US" sz="1800" baseline="30000" dirty="0">
                    <a:solidFill>
                      <a:srgbClr val="000000"/>
                    </a:solidFill>
                    <a:latin typeface="Times New Roman"/>
                  </a:rPr>
                  <a:t>th</a:t>
                </a:r>
                <a:r>
                  <a:rPr lang="en-US" sz="1800" dirty="0">
                    <a:solidFill>
                      <a:srgbClr val="000000"/>
                    </a:solidFill>
                    <a:latin typeface="Times New Roman"/>
                  </a:rPr>
                  <a:t> column of the CSI matrix for subcarrier </a:t>
                </a:r>
                <a:r>
                  <a:rPr lang="en-US" sz="1800" i="1" dirty="0">
                    <a:solidFill>
                      <a:srgbClr val="000000"/>
                    </a:solidFill>
                    <a:latin typeface="Times New Roman"/>
                  </a:rPr>
                  <a:t>k</a:t>
                </a:r>
                <a:r>
                  <a:rPr lang="en-US" sz="1800" dirty="0">
                    <a:solidFill>
                      <a:srgbClr val="000000"/>
                    </a:solidFill>
                    <a:latin typeface="Times New Roman"/>
                  </a:rPr>
                  <a:t> may be represented as</a:t>
                </a:r>
                <a14:m>
                  <m:oMath xmlns:m="http://schemas.openxmlformats.org/officeDocument/2006/math">
                    <m:r>
                      <a:rPr lang="en-US" altLang="zh-CN" sz="1800" smtClean="0">
                        <a:solidFill>
                          <a:srgbClr val="000000"/>
                        </a:solidFill>
                        <a:latin typeface="Cambria Math" panose="02040503050406030204" pitchFamily="18" charset="0"/>
                      </a:rPr>
                      <m:t> </m:t>
                    </m:r>
                    <m:r>
                      <a:rPr lang="en-US" altLang="zh-CN" sz="1800" b="1" smtClean="0">
                        <a:solidFill>
                          <a:srgbClr val="000000"/>
                        </a:solidFill>
                        <a:latin typeface="Cambria Math" panose="02040503050406030204" pitchFamily="18" charset="0"/>
                      </a:rPr>
                      <m:t>𝐑𝐞</m:t>
                    </m:r>
                    <m:r>
                      <a:rPr lang="en-US" altLang="zh-CN" sz="1800" b="1" smtClean="0">
                        <a:solidFill>
                          <a:srgbClr val="000000"/>
                        </a:solidFill>
                        <a:latin typeface="Cambria Math" panose="02040503050406030204" pitchFamily="18" charset="0"/>
                      </a:rPr>
                      <m:t>(</m:t>
                    </m:r>
                    <m:r>
                      <a:rPr lang="en-US" altLang="zh-CN" sz="1800" b="1" i="1" smtClean="0">
                        <a:solidFill>
                          <a:srgbClr val="000000"/>
                        </a:solidFill>
                        <a:latin typeface="Cambria Math" panose="02040503050406030204" pitchFamily="18" charset="0"/>
                      </a:rPr>
                      <m:t>𝑯</m:t>
                    </m:r>
                    <m:r>
                      <a:rPr lang="en-CA" altLang="zh-CN" sz="1800" b="1" i="1" baseline="-25000">
                        <a:solidFill>
                          <a:srgbClr val="000000"/>
                        </a:solidFill>
                        <a:latin typeface="Cambria Math" panose="02040503050406030204" pitchFamily="18" charset="0"/>
                      </a:rPr>
                      <m:t>𝒆𝒇𝒇</m:t>
                    </m:r>
                    <m:d>
                      <m:dPr>
                        <m:ctrlPr>
                          <a:rPr lang="en-CA" altLang="zh-CN" sz="1800" b="1" i="1" baseline="-25000">
                            <a:solidFill>
                              <a:srgbClr val="000000"/>
                            </a:solidFill>
                            <a:latin typeface="Cambria Math" panose="02040503050406030204" pitchFamily="18" charset="0"/>
                          </a:rPr>
                        </m:ctrlPr>
                      </m:dPr>
                      <m:e>
                        <m:r>
                          <a:rPr lang="en-CA" altLang="zh-CN" sz="1800" b="1" i="1">
                            <a:solidFill>
                              <a:srgbClr val="000000"/>
                            </a:solidFill>
                            <a:latin typeface="Cambria Math" panose="02040503050406030204" pitchFamily="18" charset="0"/>
                          </a:rPr>
                          <m:t>𝒎</m:t>
                        </m:r>
                        <m:r>
                          <a:rPr lang="en-CA" altLang="zh-CN" sz="1800" b="1" i="1">
                            <a:solidFill>
                              <a:srgbClr val="000000"/>
                            </a:solidFill>
                            <a:latin typeface="Cambria Math" panose="02040503050406030204" pitchFamily="18" charset="0"/>
                          </a:rPr>
                          <m:t>,</m:t>
                        </m:r>
                        <m:r>
                          <a:rPr lang="en-CA" altLang="zh-CN" sz="1800" b="1" i="1">
                            <a:solidFill>
                              <a:srgbClr val="000000"/>
                            </a:solidFill>
                            <a:latin typeface="Cambria Math" panose="02040503050406030204" pitchFamily="18" charset="0"/>
                          </a:rPr>
                          <m:t>𝒍</m:t>
                        </m:r>
                      </m:e>
                    </m:d>
                    <m:d>
                      <m:dPr>
                        <m:ctrlPr>
                          <a:rPr lang="en-US" altLang="zh-CN" sz="1800" b="1" i="1">
                            <a:solidFill>
                              <a:srgbClr val="000000"/>
                            </a:solidFill>
                            <a:latin typeface="Cambria Math" panose="02040503050406030204" pitchFamily="18" charset="0"/>
                          </a:rPr>
                        </m:ctrlPr>
                      </m:dPr>
                      <m:e>
                        <m:r>
                          <a:rPr lang="en-CA" altLang="zh-CN" sz="1800" b="1" i="1">
                            <a:solidFill>
                              <a:srgbClr val="000000"/>
                            </a:solidFill>
                            <a:latin typeface="Cambria Math" panose="02040503050406030204" pitchFamily="18" charset="0"/>
                          </a:rPr>
                          <m:t>𝒌</m:t>
                        </m:r>
                      </m:e>
                    </m:d>
                    <m:r>
                      <a:rPr lang="en-US" altLang="zh-CN" sz="1800" i="1" smtClean="0">
                        <a:solidFill>
                          <a:srgbClr val="000000"/>
                        </a:solidFill>
                        <a:latin typeface="Cambria Math" panose="02040503050406030204" pitchFamily="18" charset="0"/>
                      </a:rPr>
                      <m:t>)</m:t>
                    </m:r>
                  </m:oMath>
                </a14:m>
                <a:r>
                  <a:rPr lang="en-US" sz="1800" i="1" dirty="0">
                    <a:solidFill>
                      <a:srgbClr val="000000"/>
                    </a:solidFill>
                    <a:latin typeface="Times New Roman"/>
                  </a:rPr>
                  <a:t> </a:t>
                </a:r>
                <a:r>
                  <a:rPr lang="en-US" sz="1800" dirty="0">
                    <a:solidFill>
                      <a:srgbClr val="000000"/>
                    </a:solidFill>
                    <a:latin typeface="Times New Roman"/>
                  </a:rPr>
                  <a:t>and </a:t>
                </a:r>
                <a14:m>
                  <m:oMath xmlns:m="http://schemas.openxmlformats.org/officeDocument/2006/math">
                    <m:r>
                      <a:rPr lang="en-US" altLang="zh-CN" sz="1800" b="1" smtClean="0">
                        <a:solidFill>
                          <a:srgbClr val="000000"/>
                        </a:solidFill>
                        <a:latin typeface="Cambria Math" panose="02040503050406030204" pitchFamily="18" charset="0"/>
                      </a:rPr>
                      <m:t>𝐈𝐦</m:t>
                    </m:r>
                    <m:r>
                      <a:rPr lang="en-US" altLang="zh-CN" sz="1800" b="1">
                        <a:solidFill>
                          <a:srgbClr val="000000"/>
                        </a:solidFill>
                        <a:latin typeface="Cambria Math" panose="02040503050406030204" pitchFamily="18" charset="0"/>
                      </a:rPr>
                      <m:t>(</m:t>
                    </m:r>
                    <m:r>
                      <a:rPr lang="en-US" altLang="zh-CN" sz="1800" b="1" i="1">
                        <a:solidFill>
                          <a:srgbClr val="000000"/>
                        </a:solidFill>
                        <a:latin typeface="Cambria Math" panose="02040503050406030204" pitchFamily="18" charset="0"/>
                      </a:rPr>
                      <m:t>𝑯</m:t>
                    </m:r>
                    <m:r>
                      <a:rPr lang="en-CA" altLang="zh-CN" sz="1800" b="1" i="1" baseline="-25000">
                        <a:solidFill>
                          <a:srgbClr val="000000"/>
                        </a:solidFill>
                        <a:latin typeface="Cambria Math" panose="02040503050406030204" pitchFamily="18" charset="0"/>
                      </a:rPr>
                      <m:t>𝒆𝒇𝒇</m:t>
                    </m:r>
                    <m:d>
                      <m:dPr>
                        <m:ctrlPr>
                          <a:rPr lang="en-CA" altLang="zh-CN" sz="1800" b="1" i="1" baseline="-25000">
                            <a:solidFill>
                              <a:srgbClr val="000000"/>
                            </a:solidFill>
                            <a:latin typeface="Cambria Math" panose="02040503050406030204" pitchFamily="18" charset="0"/>
                          </a:rPr>
                        </m:ctrlPr>
                      </m:dPr>
                      <m:e>
                        <m:r>
                          <a:rPr lang="en-CA" altLang="zh-CN" sz="1800" b="1" i="1">
                            <a:solidFill>
                              <a:srgbClr val="000000"/>
                            </a:solidFill>
                            <a:latin typeface="Cambria Math" panose="02040503050406030204" pitchFamily="18" charset="0"/>
                          </a:rPr>
                          <m:t>𝒎</m:t>
                        </m:r>
                        <m:r>
                          <a:rPr lang="en-CA" altLang="zh-CN" sz="1800" b="1" i="1">
                            <a:solidFill>
                              <a:srgbClr val="000000"/>
                            </a:solidFill>
                            <a:latin typeface="Cambria Math" panose="02040503050406030204" pitchFamily="18" charset="0"/>
                          </a:rPr>
                          <m:t>,</m:t>
                        </m:r>
                        <m:r>
                          <a:rPr lang="en-CA" altLang="zh-CN" sz="1800" b="1" i="1">
                            <a:solidFill>
                              <a:srgbClr val="000000"/>
                            </a:solidFill>
                            <a:latin typeface="Cambria Math" panose="02040503050406030204" pitchFamily="18" charset="0"/>
                          </a:rPr>
                          <m:t>𝒍</m:t>
                        </m:r>
                      </m:e>
                    </m:d>
                    <m:d>
                      <m:dPr>
                        <m:ctrlPr>
                          <a:rPr lang="en-US" altLang="zh-CN" sz="1800" b="1" i="1">
                            <a:solidFill>
                              <a:srgbClr val="000000"/>
                            </a:solidFill>
                            <a:latin typeface="Cambria Math" panose="02040503050406030204" pitchFamily="18" charset="0"/>
                          </a:rPr>
                        </m:ctrlPr>
                      </m:dPr>
                      <m:e>
                        <m:r>
                          <a:rPr lang="en-CA" altLang="zh-CN" sz="1800" b="1" i="1">
                            <a:solidFill>
                              <a:srgbClr val="000000"/>
                            </a:solidFill>
                            <a:latin typeface="Cambria Math" panose="02040503050406030204" pitchFamily="18" charset="0"/>
                          </a:rPr>
                          <m:t>𝒌</m:t>
                        </m:r>
                      </m:e>
                    </m:d>
                    <m:r>
                      <a:rPr lang="en-US" altLang="zh-CN" sz="1800" b="1" i="1" smtClean="0">
                        <a:solidFill>
                          <a:srgbClr val="000000"/>
                        </a:solidFill>
                        <a:latin typeface="Cambria Math" panose="02040503050406030204" pitchFamily="18" charset="0"/>
                      </a:rPr>
                      <m:t>)</m:t>
                    </m:r>
                  </m:oMath>
                </a14:m>
                <a:r>
                  <a:rPr lang="en-US" sz="1800" b="1" dirty="0">
                    <a:solidFill>
                      <a:srgbClr val="000000"/>
                    </a:solidFill>
                    <a:latin typeface="Times New Roman"/>
                  </a:rPr>
                  <a:t> </a:t>
                </a:r>
                <a:r>
                  <a:rPr lang="en-US" sz="1800" dirty="0">
                    <a:solidFill>
                      <a:srgbClr val="000000"/>
                    </a:solidFill>
                    <a:latin typeface="Times New Roman"/>
                  </a:rPr>
                  <a:t>respectively.</a:t>
                </a:r>
              </a:p>
              <a:p>
                <a:pPr marL="342900" indent="-342900" fontAlgn="auto">
                  <a:spcBef>
                    <a:spcPts val="0"/>
                  </a:spcBef>
                  <a:spcAft>
                    <a:spcPts val="0"/>
                  </a:spcAft>
                  <a:buFont typeface="Wingdings" panose="05000000000000000000" pitchFamily="2" charset="2"/>
                  <a:buChar char="q"/>
                </a:pPr>
                <a:r>
                  <a:rPr lang="en-US" sz="1800" dirty="0">
                    <a:solidFill>
                      <a:srgbClr val="000000"/>
                    </a:solidFill>
                    <a:latin typeface="Times New Roman"/>
                  </a:rPr>
                  <a:t>The Amplitude value corresponding to the entry in the m</a:t>
                </a:r>
                <a:r>
                  <a:rPr lang="en-US" sz="1800" baseline="30000" dirty="0">
                    <a:solidFill>
                      <a:srgbClr val="000000"/>
                    </a:solidFill>
                    <a:latin typeface="Times New Roman"/>
                  </a:rPr>
                  <a:t>th</a:t>
                </a:r>
                <a:r>
                  <a:rPr lang="en-US" sz="1800" dirty="0">
                    <a:solidFill>
                      <a:srgbClr val="000000"/>
                    </a:solidFill>
                    <a:latin typeface="Times New Roman"/>
                  </a:rPr>
                  <a:t> row and l</a:t>
                </a:r>
                <a:r>
                  <a:rPr lang="en-US" sz="1800" baseline="30000" dirty="0">
                    <a:solidFill>
                      <a:srgbClr val="000000"/>
                    </a:solidFill>
                    <a:latin typeface="Times New Roman"/>
                  </a:rPr>
                  <a:t>th</a:t>
                </a:r>
                <a:r>
                  <a:rPr lang="en-US" sz="1800" dirty="0">
                    <a:solidFill>
                      <a:srgbClr val="000000"/>
                    </a:solidFill>
                    <a:latin typeface="Times New Roman"/>
                  </a:rPr>
                  <a:t> column of the CSI matrix for subcarrier </a:t>
                </a:r>
                <a:r>
                  <a:rPr lang="en-US" sz="1800" i="1" dirty="0">
                    <a:solidFill>
                      <a:srgbClr val="000000"/>
                    </a:solidFill>
                    <a:latin typeface="Times New Roman"/>
                  </a:rPr>
                  <a:t>k</a:t>
                </a:r>
                <a:r>
                  <a:rPr lang="en-US" sz="1800" dirty="0">
                    <a:solidFill>
                      <a:srgbClr val="000000"/>
                    </a:solidFill>
                    <a:latin typeface="Times New Roman"/>
                  </a:rPr>
                  <a:t> is computed, for example as:</a:t>
                </a:r>
              </a:p>
              <a:p>
                <a:pPr algn="ctr" fontAlgn="auto">
                  <a:spcBef>
                    <a:spcPts val="0"/>
                  </a:spcBef>
                  <a:spcAft>
                    <a:spcPts val="0"/>
                  </a:spcAft>
                </a:pPr>
                <a14:m>
                  <m:oMath xmlns:m="http://schemas.openxmlformats.org/officeDocument/2006/math">
                    <m:r>
                      <a:rPr lang="en-US" altLang="zh-CN" sz="1800" b="1" i="1" smtClean="0">
                        <a:solidFill>
                          <a:srgbClr val="000000"/>
                        </a:solidFill>
                        <a:latin typeface="Cambria Math" panose="02040503050406030204" pitchFamily="18" charset="0"/>
                      </a:rPr>
                      <m:t>𝑨</m:t>
                    </m:r>
                    <m:d>
                      <m:dPr>
                        <m:ctrlPr>
                          <a:rPr lang="en-CA" altLang="zh-CN" sz="1800" b="1" i="1" baseline="-25000">
                            <a:solidFill>
                              <a:srgbClr val="000000"/>
                            </a:solidFill>
                            <a:latin typeface="Cambria Math" panose="02040503050406030204" pitchFamily="18" charset="0"/>
                          </a:rPr>
                        </m:ctrlPr>
                      </m:dPr>
                      <m:e>
                        <m:r>
                          <a:rPr lang="en-CA" altLang="zh-CN" sz="1800" b="1" i="1">
                            <a:solidFill>
                              <a:srgbClr val="000000"/>
                            </a:solidFill>
                            <a:latin typeface="Cambria Math" panose="02040503050406030204" pitchFamily="18" charset="0"/>
                          </a:rPr>
                          <m:t>𝒎</m:t>
                        </m:r>
                        <m:r>
                          <a:rPr lang="en-CA" altLang="zh-CN" sz="1800" b="1" i="1">
                            <a:solidFill>
                              <a:srgbClr val="000000"/>
                            </a:solidFill>
                            <a:latin typeface="Cambria Math" panose="02040503050406030204" pitchFamily="18" charset="0"/>
                          </a:rPr>
                          <m:t>,</m:t>
                        </m:r>
                        <m:r>
                          <a:rPr lang="en-CA" altLang="zh-CN" sz="1800" b="1" i="1">
                            <a:solidFill>
                              <a:srgbClr val="000000"/>
                            </a:solidFill>
                            <a:latin typeface="Cambria Math" panose="02040503050406030204" pitchFamily="18" charset="0"/>
                          </a:rPr>
                          <m:t>𝒍</m:t>
                        </m:r>
                      </m:e>
                    </m:d>
                    <m:d>
                      <m:dPr>
                        <m:ctrlPr>
                          <a:rPr lang="en-US" altLang="zh-CN" sz="1800" b="1" i="1">
                            <a:solidFill>
                              <a:srgbClr val="000000"/>
                            </a:solidFill>
                            <a:latin typeface="Cambria Math" panose="02040503050406030204" pitchFamily="18" charset="0"/>
                          </a:rPr>
                        </m:ctrlPr>
                      </m:dPr>
                      <m:e>
                        <m:r>
                          <a:rPr lang="en-CA" altLang="zh-CN" sz="1800" b="1" i="1">
                            <a:solidFill>
                              <a:srgbClr val="000000"/>
                            </a:solidFill>
                            <a:latin typeface="Cambria Math" panose="02040503050406030204" pitchFamily="18" charset="0"/>
                          </a:rPr>
                          <m:t>𝒌</m:t>
                        </m:r>
                      </m:e>
                    </m:d>
                  </m:oMath>
                </a14:m>
                <a:r>
                  <a:rPr lang="en-US" altLang="zh-CN" sz="1800" b="1" dirty="0">
                    <a:solidFill>
                      <a:srgbClr val="000000"/>
                    </a:solidFill>
                    <a:latin typeface="Times New Roman"/>
                  </a:rPr>
                  <a:t> = </a:t>
                </a:r>
                <a14:m>
                  <m:oMath xmlns:m="http://schemas.openxmlformats.org/officeDocument/2006/math">
                    <m:rad>
                      <m:radPr>
                        <m:degHide m:val="on"/>
                        <m:ctrlPr>
                          <a:rPr lang="en-US" altLang="zh-CN" sz="1800" b="1" i="1" smtClean="0">
                            <a:solidFill>
                              <a:srgbClr val="000000"/>
                            </a:solidFill>
                            <a:latin typeface="Cambria Math" panose="02040503050406030204" pitchFamily="18" charset="0"/>
                          </a:rPr>
                        </m:ctrlPr>
                      </m:radPr>
                      <m:deg/>
                      <m:e>
                        <m:sSup>
                          <m:sSupPr>
                            <m:ctrlPr>
                              <a:rPr lang="en-US" altLang="zh-CN" sz="1800" b="1" i="1" smtClean="0">
                                <a:solidFill>
                                  <a:srgbClr val="000000"/>
                                </a:solidFill>
                                <a:latin typeface="Cambria Math" panose="02040503050406030204" pitchFamily="18" charset="0"/>
                              </a:rPr>
                            </m:ctrlPr>
                          </m:sSupPr>
                          <m:e>
                            <m:r>
                              <a:rPr lang="en-US" altLang="zh-CN" sz="1800" b="1" i="1">
                                <a:solidFill>
                                  <a:srgbClr val="000000"/>
                                </a:solidFill>
                                <a:latin typeface="Cambria Math" panose="02040503050406030204" pitchFamily="18" charset="0"/>
                              </a:rPr>
                              <m:t>𝑹𝒆</m:t>
                            </m:r>
                            <m:d>
                              <m:dPr>
                                <m:ctrlPr>
                                  <a:rPr lang="en-US" altLang="zh-CN" sz="1800" b="1" i="1">
                                    <a:solidFill>
                                      <a:srgbClr val="000000"/>
                                    </a:solidFill>
                                    <a:latin typeface="Cambria Math" panose="02040503050406030204" pitchFamily="18" charset="0"/>
                                  </a:rPr>
                                </m:ctrlPr>
                              </m:dPr>
                              <m:e>
                                <m:r>
                                  <a:rPr lang="en-US" altLang="zh-CN" sz="1800" b="1" i="1">
                                    <a:solidFill>
                                      <a:srgbClr val="000000"/>
                                    </a:solidFill>
                                    <a:latin typeface="Cambria Math" panose="02040503050406030204" pitchFamily="18" charset="0"/>
                                  </a:rPr>
                                  <m:t>𝑯</m:t>
                                </m:r>
                                <m:r>
                                  <a:rPr lang="en-CA" altLang="zh-CN" sz="1800" b="1" i="1" baseline="-25000">
                                    <a:solidFill>
                                      <a:srgbClr val="000000"/>
                                    </a:solidFill>
                                    <a:latin typeface="Cambria Math" panose="02040503050406030204" pitchFamily="18" charset="0"/>
                                  </a:rPr>
                                  <m:t>𝒆𝒇𝒇</m:t>
                                </m:r>
                                <m:d>
                                  <m:dPr>
                                    <m:ctrlPr>
                                      <a:rPr lang="en-CA" altLang="zh-CN" sz="1800" b="1" i="1" baseline="-25000">
                                        <a:solidFill>
                                          <a:srgbClr val="000000"/>
                                        </a:solidFill>
                                        <a:latin typeface="Cambria Math" panose="02040503050406030204" pitchFamily="18" charset="0"/>
                                      </a:rPr>
                                    </m:ctrlPr>
                                  </m:dPr>
                                  <m:e>
                                    <m:r>
                                      <a:rPr lang="en-CA" altLang="zh-CN" sz="1800" b="1" i="1">
                                        <a:solidFill>
                                          <a:srgbClr val="000000"/>
                                        </a:solidFill>
                                        <a:latin typeface="Cambria Math" panose="02040503050406030204" pitchFamily="18" charset="0"/>
                                      </a:rPr>
                                      <m:t>𝒎</m:t>
                                    </m:r>
                                    <m:r>
                                      <a:rPr lang="en-CA" altLang="zh-CN" sz="1800" b="1" i="1">
                                        <a:solidFill>
                                          <a:srgbClr val="000000"/>
                                        </a:solidFill>
                                        <a:latin typeface="Cambria Math" panose="02040503050406030204" pitchFamily="18" charset="0"/>
                                      </a:rPr>
                                      <m:t>,</m:t>
                                    </m:r>
                                    <m:r>
                                      <a:rPr lang="en-CA" altLang="zh-CN" sz="1800" b="1" i="1">
                                        <a:solidFill>
                                          <a:srgbClr val="000000"/>
                                        </a:solidFill>
                                        <a:latin typeface="Cambria Math" panose="02040503050406030204" pitchFamily="18" charset="0"/>
                                      </a:rPr>
                                      <m:t>𝒍</m:t>
                                    </m:r>
                                  </m:e>
                                </m:d>
                                <m:d>
                                  <m:dPr>
                                    <m:ctrlPr>
                                      <a:rPr lang="en-US" altLang="zh-CN" sz="1800" b="1" i="1">
                                        <a:solidFill>
                                          <a:srgbClr val="000000"/>
                                        </a:solidFill>
                                        <a:latin typeface="Cambria Math" panose="02040503050406030204" pitchFamily="18" charset="0"/>
                                      </a:rPr>
                                    </m:ctrlPr>
                                  </m:dPr>
                                  <m:e>
                                    <m:r>
                                      <a:rPr lang="en-CA" altLang="zh-CN" sz="1800" b="1" i="1">
                                        <a:solidFill>
                                          <a:srgbClr val="000000"/>
                                        </a:solidFill>
                                        <a:latin typeface="Cambria Math" panose="02040503050406030204" pitchFamily="18" charset="0"/>
                                      </a:rPr>
                                      <m:t>𝒌</m:t>
                                    </m:r>
                                  </m:e>
                                </m:d>
                              </m:e>
                            </m:d>
                          </m:e>
                          <m:sup>
                            <m:r>
                              <a:rPr lang="en-US" altLang="zh-CN" sz="1800" b="1" i="1" smtClean="0">
                                <a:solidFill>
                                  <a:srgbClr val="000000"/>
                                </a:solidFill>
                                <a:latin typeface="Cambria Math" panose="02040503050406030204" pitchFamily="18" charset="0"/>
                              </a:rPr>
                              <m:t>𝟐</m:t>
                            </m:r>
                          </m:sup>
                        </m:sSup>
                        <m:r>
                          <a:rPr lang="en-US" altLang="zh-CN" sz="1800" b="1" i="1" smtClean="0">
                            <a:solidFill>
                              <a:srgbClr val="000000"/>
                            </a:solidFill>
                            <a:latin typeface="Cambria Math" panose="02040503050406030204" pitchFamily="18" charset="0"/>
                          </a:rPr>
                          <m:t>+</m:t>
                        </m:r>
                        <m:sSup>
                          <m:sSupPr>
                            <m:ctrlPr>
                              <a:rPr lang="en-US" altLang="zh-CN" sz="1800" b="1" i="1">
                                <a:solidFill>
                                  <a:srgbClr val="000000"/>
                                </a:solidFill>
                                <a:latin typeface="Cambria Math" panose="02040503050406030204" pitchFamily="18" charset="0"/>
                              </a:rPr>
                            </m:ctrlPr>
                          </m:sSupPr>
                          <m:e>
                            <m:r>
                              <a:rPr lang="en-US" altLang="zh-CN" sz="1800" b="1" smtClean="0">
                                <a:solidFill>
                                  <a:srgbClr val="000000"/>
                                </a:solidFill>
                                <a:latin typeface="Cambria Math" panose="02040503050406030204" pitchFamily="18" charset="0"/>
                              </a:rPr>
                              <m:t>𝐈𝐦</m:t>
                            </m:r>
                            <m:d>
                              <m:dPr>
                                <m:ctrlPr>
                                  <a:rPr lang="en-US" altLang="zh-CN" sz="1800" b="1" i="1">
                                    <a:solidFill>
                                      <a:srgbClr val="000000"/>
                                    </a:solidFill>
                                    <a:latin typeface="Cambria Math" panose="02040503050406030204" pitchFamily="18" charset="0"/>
                                  </a:rPr>
                                </m:ctrlPr>
                              </m:dPr>
                              <m:e>
                                <m:r>
                                  <a:rPr lang="en-US" altLang="zh-CN" sz="1800" b="1" i="1">
                                    <a:solidFill>
                                      <a:srgbClr val="000000"/>
                                    </a:solidFill>
                                    <a:latin typeface="Cambria Math" panose="02040503050406030204" pitchFamily="18" charset="0"/>
                                  </a:rPr>
                                  <m:t>𝑯</m:t>
                                </m:r>
                                <m:r>
                                  <a:rPr lang="en-CA" altLang="zh-CN" sz="1800" b="1" i="1" baseline="-25000">
                                    <a:solidFill>
                                      <a:srgbClr val="000000"/>
                                    </a:solidFill>
                                    <a:latin typeface="Cambria Math" panose="02040503050406030204" pitchFamily="18" charset="0"/>
                                  </a:rPr>
                                  <m:t>𝒆𝒇𝒇</m:t>
                                </m:r>
                                <m:d>
                                  <m:dPr>
                                    <m:ctrlPr>
                                      <a:rPr lang="en-CA" altLang="zh-CN" sz="1800" b="1" i="1" baseline="-25000">
                                        <a:solidFill>
                                          <a:srgbClr val="000000"/>
                                        </a:solidFill>
                                        <a:latin typeface="Cambria Math" panose="02040503050406030204" pitchFamily="18" charset="0"/>
                                      </a:rPr>
                                    </m:ctrlPr>
                                  </m:dPr>
                                  <m:e>
                                    <m:r>
                                      <a:rPr lang="en-CA" altLang="zh-CN" sz="1800" b="1" i="1">
                                        <a:solidFill>
                                          <a:srgbClr val="000000"/>
                                        </a:solidFill>
                                        <a:latin typeface="Cambria Math" panose="02040503050406030204" pitchFamily="18" charset="0"/>
                                      </a:rPr>
                                      <m:t>𝒎</m:t>
                                    </m:r>
                                    <m:r>
                                      <a:rPr lang="en-CA" altLang="zh-CN" sz="1800" b="1" i="1">
                                        <a:solidFill>
                                          <a:srgbClr val="000000"/>
                                        </a:solidFill>
                                        <a:latin typeface="Cambria Math" panose="02040503050406030204" pitchFamily="18" charset="0"/>
                                      </a:rPr>
                                      <m:t>,</m:t>
                                    </m:r>
                                    <m:r>
                                      <a:rPr lang="en-CA" altLang="zh-CN" sz="1800" b="1" i="1">
                                        <a:solidFill>
                                          <a:srgbClr val="000000"/>
                                        </a:solidFill>
                                        <a:latin typeface="Cambria Math" panose="02040503050406030204" pitchFamily="18" charset="0"/>
                                      </a:rPr>
                                      <m:t>𝒍</m:t>
                                    </m:r>
                                  </m:e>
                                </m:d>
                                <m:d>
                                  <m:dPr>
                                    <m:ctrlPr>
                                      <a:rPr lang="en-US" altLang="zh-CN" sz="1800" b="1" i="1">
                                        <a:solidFill>
                                          <a:srgbClr val="000000"/>
                                        </a:solidFill>
                                        <a:latin typeface="Cambria Math" panose="02040503050406030204" pitchFamily="18" charset="0"/>
                                      </a:rPr>
                                    </m:ctrlPr>
                                  </m:dPr>
                                  <m:e>
                                    <m:r>
                                      <a:rPr lang="en-CA" altLang="zh-CN" sz="1800" b="1" i="1">
                                        <a:solidFill>
                                          <a:srgbClr val="000000"/>
                                        </a:solidFill>
                                        <a:latin typeface="Cambria Math" panose="02040503050406030204" pitchFamily="18" charset="0"/>
                                      </a:rPr>
                                      <m:t>𝒌</m:t>
                                    </m:r>
                                  </m:e>
                                </m:d>
                              </m:e>
                            </m:d>
                          </m:e>
                          <m:sup>
                            <m:r>
                              <a:rPr lang="en-US" altLang="zh-CN" sz="1800" b="1" i="1">
                                <a:solidFill>
                                  <a:srgbClr val="000000"/>
                                </a:solidFill>
                                <a:latin typeface="Cambria Math" panose="02040503050406030204" pitchFamily="18" charset="0"/>
                              </a:rPr>
                              <m:t>𝟐</m:t>
                            </m:r>
                          </m:sup>
                        </m:sSup>
                      </m:e>
                    </m:rad>
                  </m:oMath>
                </a14:m>
                <a:r>
                  <a:rPr lang="en-US" sz="1800" b="1" dirty="0">
                    <a:solidFill>
                      <a:srgbClr val="000000"/>
                    </a:solidFill>
                    <a:latin typeface="Times New Roman"/>
                  </a:rPr>
                  <a:t>		(1)</a:t>
                </a:r>
              </a:p>
              <a:p>
                <a:pPr marL="342900" indent="-342900" fontAlgn="auto">
                  <a:spcBef>
                    <a:spcPts val="0"/>
                  </a:spcBef>
                  <a:spcAft>
                    <a:spcPts val="0"/>
                  </a:spcAft>
                  <a:buFont typeface="Wingdings" panose="05000000000000000000" pitchFamily="2" charset="2"/>
                  <a:buChar char="q"/>
                  <a:defRPr/>
                </a:pPr>
                <a:r>
                  <a:rPr lang="en-US" sz="1800" dirty="0">
                    <a:solidFill>
                      <a:srgbClr val="000000"/>
                    </a:solidFill>
                    <a:latin typeface="Times New Roman"/>
                  </a:rPr>
                  <a:t>The Amplitude matrices with the following structure (for subcarrier </a:t>
                </a:r>
                <a:r>
                  <a:rPr lang="en-US" sz="1800" i="1" dirty="0">
                    <a:solidFill>
                      <a:srgbClr val="000000"/>
                    </a:solidFill>
                    <a:latin typeface="Times New Roman"/>
                  </a:rPr>
                  <a:t>k</a:t>
                </a:r>
                <a:r>
                  <a:rPr lang="en-US" sz="1800" dirty="0">
                    <a:solidFill>
                      <a:srgbClr val="000000"/>
                    </a:solidFill>
                    <a:latin typeface="Times New Roman"/>
                  </a:rPr>
                  <a:t>) is sent back in the Measurement Report frame:</a:t>
                </a:r>
              </a:p>
            </p:txBody>
          </p:sp>
        </mc:Choice>
        <mc:Fallback xmlns="">
          <p:sp>
            <p:nvSpPr>
              <p:cNvPr id="6" name="TextBox 5">
                <a:extLst>
                  <a:ext uri="{FF2B5EF4-FFF2-40B4-BE49-F238E27FC236}">
                    <a16:creationId xmlns:a16="http://schemas.microsoft.com/office/drawing/2014/main" id="{E573E4B3-69C0-4273-8F94-70148D0DF8C9}"/>
                  </a:ext>
                </a:extLst>
              </p:cNvPr>
              <p:cNvSpPr txBox="1">
                <a:spLocks noRot="1" noChangeAspect="1" noMove="1" noResize="1" noEditPoints="1" noAdjustHandles="1" noChangeArrowheads="1" noChangeShapeType="1" noTextEdit="1"/>
              </p:cNvSpPr>
              <p:nvPr/>
            </p:nvSpPr>
            <p:spPr>
              <a:xfrm>
                <a:off x="76200" y="1219200"/>
                <a:ext cx="11881320" cy="2595006"/>
              </a:xfrm>
              <a:prstGeom prst="rect">
                <a:avLst/>
              </a:prstGeom>
              <a:blipFill>
                <a:blip r:embed="rId3"/>
                <a:stretch>
                  <a:fillRect l="-462" t="-1174" b="-2817"/>
                </a:stretch>
              </a:blipFill>
            </p:spPr>
            <p:txBody>
              <a:bodyPr/>
              <a:lstStyle/>
              <a:p>
                <a:r>
                  <a:rPr lang="en-US">
                    <a:noFill/>
                  </a:rPr>
                  <a:t> </a:t>
                </a:r>
              </a:p>
            </p:txBody>
          </p:sp>
        </mc:Fallback>
      </mc:AlternateContent>
      <p:sp>
        <p:nvSpPr>
          <p:cNvPr id="9" name="TextBox 8">
            <a:extLst>
              <a:ext uri="{FF2B5EF4-FFF2-40B4-BE49-F238E27FC236}">
                <a16:creationId xmlns:a16="http://schemas.microsoft.com/office/drawing/2014/main" id="{0DB4C47C-9B3D-4B45-8EF2-DCB2CE967DCB}"/>
              </a:ext>
            </a:extLst>
          </p:cNvPr>
          <p:cNvSpPr txBox="1"/>
          <p:nvPr/>
        </p:nvSpPr>
        <p:spPr>
          <a:xfrm>
            <a:off x="119336" y="3773031"/>
            <a:ext cx="11737304" cy="2246769"/>
          </a:xfrm>
          <a:prstGeom prst="rect">
            <a:avLst/>
          </a:prstGeom>
          <a:noFill/>
          <a:ln>
            <a:solidFill>
              <a:srgbClr val="0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Times New Roman"/>
              </a:rPr>
              <a:t>For each reported subcarrier </a:t>
            </a:r>
            <a:r>
              <a:rPr kumimoji="0" lang="en-US" sz="1600" b="0" i="1" u="none" strike="noStrike" kern="0" cap="none" spc="0" normalizeH="0" baseline="0" noProof="0" dirty="0">
                <a:ln>
                  <a:noFill/>
                </a:ln>
                <a:solidFill>
                  <a:srgbClr val="000000"/>
                </a:solidFill>
                <a:effectLst/>
                <a:uLnTx/>
                <a:uFillTx/>
                <a:latin typeface="Times New Roman"/>
              </a:rPr>
              <a:t>k</a:t>
            </a:r>
            <a:r>
              <a:rPr kumimoji="0" lang="en-US" sz="1600" b="0" i="0" u="none" strike="noStrike" kern="0" cap="none" spc="0" normalizeH="0" baseline="0" noProof="0" dirty="0">
                <a:ln>
                  <a:noFill/>
                </a:ln>
                <a:solidFill>
                  <a:srgbClr val="000000"/>
                </a:solidFill>
                <a:effectLst/>
                <a:uLnTx/>
                <a:uFillTx/>
                <a:latin typeface="Times New Roman"/>
              </a:rPr>
              <a:t> include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Times New Roman"/>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Times New Roman"/>
              </a:rPr>
              <a:t>	Carrier Matrix Amplitude of 3 bits (</a:t>
            </a:r>
            <a:r>
              <a:rPr kumimoji="0" lang="en-US" sz="1600" b="0" i="1" u="none" strike="noStrike" kern="0" cap="none" spc="0" normalizeH="0" baseline="0" noProof="0" dirty="0">
                <a:ln>
                  <a:noFill/>
                </a:ln>
                <a:solidFill>
                  <a:srgbClr val="000000"/>
                </a:solidFill>
                <a:effectLst/>
                <a:uLnTx/>
                <a:uFillTx/>
                <a:latin typeface="Times New Roman"/>
              </a:rPr>
              <a:t>M</a:t>
            </a:r>
            <a:r>
              <a:rPr kumimoji="0" lang="en-US" sz="1600" b="0" i="1" u="none" strike="noStrike" kern="0" cap="none" spc="0" normalizeH="0" baseline="-25000" noProof="0" dirty="0">
                <a:ln>
                  <a:noFill/>
                </a:ln>
                <a:solidFill>
                  <a:srgbClr val="000000"/>
                </a:solidFill>
                <a:effectLst/>
                <a:uLnTx/>
                <a:uFillTx/>
                <a:latin typeface="Times New Roman"/>
              </a:rPr>
              <a:t>H</a:t>
            </a:r>
            <a:r>
              <a:rPr kumimoji="0" lang="en-US" sz="1600" b="0" i="1" u="none" strike="noStrike" kern="0" cap="none" spc="0" normalizeH="0" baseline="0" noProof="0" dirty="0">
                <a:ln>
                  <a:noFill/>
                </a:ln>
                <a:solidFill>
                  <a:srgbClr val="000000"/>
                </a:solidFill>
                <a:effectLst/>
                <a:uLnTx/>
                <a:uFillTx/>
                <a:latin typeface="Times New Roman"/>
              </a:rPr>
              <a:t>(k)</a:t>
            </a:r>
            <a:r>
              <a:rPr kumimoji="0" lang="en-US" sz="1600" b="0" i="0" u="none" strike="noStrike" kern="0" cap="none" spc="0" normalizeH="0" baseline="0" noProof="0" dirty="0">
                <a:ln>
                  <a:noFill/>
                </a:ln>
                <a:solidFill>
                  <a:srgbClr val="000000"/>
                </a:solidFill>
                <a:effectLst/>
                <a:uLnTx/>
                <a:uFillTx/>
                <a:latin typeface="Times New Roman"/>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Times New Roman"/>
              </a:rPr>
              <a:t>	For each of </a:t>
            </a:r>
            <a:r>
              <a:rPr kumimoji="0" lang="en-US" sz="1600" b="0" i="1" u="none" strike="noStrike" kern="0" cap="none" spc="0" normalizeH="0" baseline="0" noProof="0" dirty="0">
                <a:ln>
                  <a:noFill/>
                </a:ln>
                <a:solidFill>
                  <a:srgbClr val="000000"/>
                </a:solidFill>
                <a:effectLst/>
                <a:uLnTx/>
                <a:uFillTx/>
                <a:latin typeface="Times New Roman"/>
              </a:rPr>
              <a:t>Nr</a:t>
            </a:r>
            <a:r>
              <a:rPr kumimoji="0" lang="en-US" sz="1600" b="0" i="0" u="none" strike="noStrike" kern="0" cap="none" spc="0" normalizeH="0" baseline="0" noProof="0" dirty="0">
                <a:ln>
                  <a:noFill/>
                </a:ln>
                <a:solidFill>
                  <a:srgbClr val="000000"/>
                </a:solidFill>
                <a:effectLst/>
                <a:uLnTx/>
                <a:uFillTx/>
                <a:latin typeface="Times New Roman"/>
              </a:rPr>
              <a:t> rows in each Amplitude matrix in order: (1, …, Nr)</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Times New Roman"/>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Times New Roman"/>
              </a:rPr>
              <a:t>		Include </a:t>
            </a:r>
            <a:r>
              <a:rPr kumimoji="0" lang="en-US" sz="1600" b="0" i="1" u="none" strike="noStrike" kern="0" cap="none" spc="0" normalizeH="0" baseline="0" noProof="0" dirty="0">
                <a:ln>
                  <a:noFill/>
                </a:ln>
                <a:solidFill>
                  <a:srgbClr val="000000"/>
                </a:solidFill>
                <a:effectLst/>
                <a:uLnTx/>
                <a:uFillTx/>
                <a:latin typeface="Times New Roman"/>
              </a:rPr>
              <a:t>Nc</a:t>
            </a:r>
            <a:r>
              <a:rPr kumimoji="0" lang="en-US" sz="1600" b="0" i="0" u="none" strike="noStrike" kern="0" cap="none" spc="0" normalizeH="0" baseline="0" noProof="0" dirty="0">
                <a:ln>
                  <a:noFill/>
                </a:ln>
                <a:solidFill>
                  <a:srgbClr val="000000"/>
                </a:solidFill>
                <a:effectLst/>
                <a:uLnTx/>
                <a:uFillTx/>
                <a:latin typeface="Times New Roman"/>
              </a:rPr>
              <a:t> amplitude values computed from the real and imaginary parts of the corresponding				entry of the CSI matrix Heff; each amplitude value using </a:t>
            </a:r>
            <a:r>
              <a:rPr kumimoji="0" lang="en-US" sz="1600" b="0" i="1" u="none" strike="noStrike" kern="0" cap="none" spc="0" normalizeH="0" baseline="0" noProof="0" dirty="0">
                <a:ln>
                  <a:noFill/>
                </a:ln>
                <a:solidFill>
                  <a:srgbClr val="000000"/>
                </a:solidFill>
                <a:effectLst/>
                <a:uLnTx/>
                <a:uFillTx/>
                <a:latin typeface="Times New Roman"/>
              </a:rPr>
              <a:t>Nb</a:t>
            </a:r>
            <a:r>
              <a:rPr kumimoji="0" lang="en-US" sz="1600" b="0" i="0" u="none" strike="noStrike" kern="0" cap="none" spc="0" normalizeH="0" baseline="0" noProof="0" dirty="0">
                <a:ln>
                  <a:noFill/>
                </a:ln>
                <a:solidFill>
                  <a:srgbClr val="000000"/>
                </a:solidFill>
                <a:effectLst/>
                <a:uLnTx/>
                <a:uFillTx/>
                <a:latin typeface="Times New Roman"/>
              </a:rPr>
              <a:t> bits.</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Times New Roman"/>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Times New Roman"/>
              </a:rPr>
              <a:t>}</a:t>
            </a:r>
          </a:p>
        </p:txBody>
      </p:sp>
      <p:sp>
        <p:nvSpPr>
          <p:cNvPr id="8" name="TextBox 7">
            <a:extLst>
              <a:ext uri="{FF2B5EF4-FFF2-40B4-BE49-F238E27FC236}">
                <a16:creationId xmlns:a16="http://schemas.microsoft.com/office/drawing/2014/main" id="{EFFCF326-F1B7-4379-A0C4-20AEEA73BF69}"/>
              </a:ext>
            </a:extLst>
          </p:cNvPr>
          <p:cNvSpPr txBox="1"/>
          <p:nvPr/>
        </p:nvSpPr>
        <p:spPr>
          <a:xfrm>
            <a:off x="76200" y="6019800"/>
            <a:ext cx="11827373" cy="369332"/>
          </a:xfrm>
          <a:prstGeom prst="rect">
            <a:avLst/>
          </a:prstGeom>
          <a:noFill/>
        </p:spPr>
        <p:txBody>
          <a:bodyPr wrap="square">
            <a:spAutoFit/>
          </a:bodyPr>
          <a:lstStyle/>
          <a:p>
            <a:r>
              <a:rPr lang="en-US" sz="1800" dirty="0">
                <a:solidFill>
                  <a:srgbClr val="000000"/>
                </a:solidFill>
                <a:latin typeface="Times New Roman"/>
              </a:rPr>
              <a:t>=&gt; </a:t>
            </a:r>
            <a:r>
              <a:rPr lang="en-US" sz="1800" b="1" dirty="0">
                <a:solidFill>
                  <a:srgbClr val="000000"/>
                </a:solidFill>
                <a:latin typeface="Times New Roman"/>
              </a:rPr>
              <a:t>Each </a:t>
            </a:r>
            <a:r>
              <a:rPr kumimoji="0" lang="en-US" sz="1800" b="1" i="0" u="none" strike="noStrike" kern="1200" cap="none" spc="0" normalizeH="0" baseline="0" noProof="0" dirty="0">
                <a:ln>
                  <a:noFill/>
                </a:ln>
                <a:solidFill>
                  <a:srgbClr val="000000"/>
                </a:solidFill>
                <a:effectLst/>
                <a:uLnTx/>
                <a:uFillTx/>
                <a:latin typeface="Times New Roman"/>
                <a:cs typeface="+mn-cs"/>
              </a:rPr>
              <a:t>Amplitude matrix is encoded using </a:t>
            </a:r>
            <a:r>
              <a:rPr kumimoji="0" lang="en-US" sz="1800" b="1" i="0" u="none" strike="noStrike" kern="1200" cap="none" spc="0" normalizeH="0" baseline="0" noProof="0" dirty="0">
                <a:ln>
                  <a:noFill/>
                </a:ln>
                <a:solidFill>
                  <a:srgbClr val="000000"/>
                </a:solidFill>
                <a:effectLst/>
                <a:uLnTx/>
                <a:uFillTx/>
                <a:latin typeface="Times New Roman"/>
                <a:cs typeface="Arial" panose="020B0604020202020204" pitchFamily="34" charset="0"/>
              </a:rPr>
              <a:t>3 + </a:t>
            </a:r>
            <a:r>
              <a:rPr kumimoji="0" lang="en-US" sz="1800" b="1" i="1" u="none" strike="noStrike" kern="1200" cap="none" spc="0" normalizeH="0" baseline="0" noProof="0" dirty="0">
                <a:ln>
                  <a:noFill/>
                </a:ln>
                <a:solidFill>
                  <a:srgbClr val="000000"/>
                </a:solidFill>
                <a:effectLst/>
                <a:uLnTx/>
                <a:uFillTx/>
                <a:latin typeface="Times New Roman"/>
                <a:cs typeface="Arial" panose="020B0604020202020204" pitchFamily="34" charset="0"/>
              </a:rPr>
              <a:t>Nb </a:t>
            </a:r>
            <a:r>
              <a:rPr kumimoji="0" lang="en-US" sz="1800" b="1" i="0" u="none" strike="noStrike" kern="1200" cap="none" spc="0" normalizeH="0" baseline="0" noProof="0" dirty="0">
                <a:ln>
                  <a:noFill/>
                </a:ln>
                <a:solidFill>
                  <a:srgbClr val="000000"/>
                </a:solidFill>
                <a:effectLst/>
                <a:uLnTx/>
                <a:uFillTx/>
                <a:latin typeface="Times New Roman"/>
                <a:cs typeface="Arial" panose="020B0604020202020204" pitchFamily="34" charset="0"/>
              </a:rPr>
              <a:t>x</a:t>
            </a:r>
            <a:r>
              <a:rPr kumimoji="0" lang="en-US" sz="1800" b="1" i="1" u="none" strike="noStrike" kern="1200" cap="none" spc="0" normalizeH="0" baseline="0" noProof="0" dirty="0">
                <a:ln>
                  <a:noFill/>
                </a:ln>
                <a:solidFill>
                  <a:srgbClr val="000000"/>
                </a:solidFill>
                <a:effectLst/>
                <a:uLnTx/>
                <a:uFillTx/>
                <a:latin typeface="Times New Roman"/>
                <a:cs typeface="Arial" panose="020B0604020202020204" pitchFamily="34" charset="0"/>
              </a:rPr>
              <a:t> Nc </a:t>
            </a:r>
            <a:r>
              <a:rPr kumimoji="0" lang="en-US" sz="1800" b="1" i="0" u="none" strike="noStrike" kern="1200" cap="none" spc="0" normalizeH="0" baseline="0" noProof="0" dirty="0">
                <a:ln>
                  <a:noFill/>
                </a:ln>
                <a:solidFill>
                  <a:srgbClr val="000000"/>
                </a:solidFill>
                <a:effectLst/>
                <a:uLnTx/>
                <a:uFillTx/>
                <a:latin typeface="Times New Roman"/>
                <a:cs typeface="Arial" panose="020B0604020202020204" pitchFamily="34" charset="0"/>
              </a:rPr>
              <a:t>x</a:t>
            </a:r>
            <a:r>
              <a:rPr kumimoji="0" lang="en-US" sz="1800" b="1" i="1" u="none" strike="noStrike" kern="1200" cap="none" spc="0" normalizeH="0" baseline="0" noProof="0" dirty="0">
                <a:ln>
                  <a:noFill/>
                </a:ln>
                <a:solidFill>
                  <a:srgbClr val="000000"/>
                </a:solidFill>
                <a:effectLst/>
                <a:uLnTx/>
                <a:uFillTx/>
                <a:latin typeface="Times New Roman"/>
                <a:cs typeface="Arial" panose="020B0604020202020204" pitchFamily="34" charset="0"/>
              </a:rPr>
              <a:t> Nr</a:t>
            </a:r>
            <a:r>
              <a:rPr kumimoji="0" lang="en-US" sz="1800" b="1" i="0" u="none" strike="noStrike" kern="1200" cap="none" spc="0" normalizeH="0" baseline="0" noProof="0" dirty="0">
                <a:ln>
                  <a:noFill/>
                </a:ln>
                <a:solidFill>
                  <a:srgbClr val="000000"/>
                </a:solidFill>
                <a:effectLst/>
                <a:uLnTx/>
                <a:uFillTx/>
                <a:latin typeface="Times New Roman"/>
                <a:cs typeface="Arial" panose="020B0604020202020204" pitchFamily="34" charset="0"/>
              </a:rPr>
              <a:t> bits</a:t>
            </a:r>
            <a:r>
              <a:rPr kumimoji="0" lang="en-US" sz="1800" b="1" i="0" u="none" strike="noStrike" kern="1200" cap="none" spc="0" normalizeH="0" baseline="30000" noProof="0" dirty="0">
                <a:ln>
                  <a:noFill/>
                </a:ln>
                <a:effectLst/>
                <a:uLnTx/>
                <a:uFillTx/>
                <a:latin typeface="Times New Roman"/>
                <a:cs typeface="+mn-cs"/>
              </a:rPr>
              <a:t>1</a:t>
            </a:r>
            <a:r>
              <a:rPr kumimoji="0" lang="en-US" sz="1800" b="1" i="0" u="none" strike="noStrike" kern="1200" cap="none" spc="0" normalizeH="0" baseline="0" noProof="0" dirty="0">
                <a:ln>
                  <a:noFill/>
                </a:ln>
                <a:solidFill>
                  <a:srgbClr val="000000"/>
                </a:solidFill>
                <a:effectLst/>
                <a:uLnTx/>
                <a:uFillTx/>
                <a:latin typeface="Times New Roman"/>
                <a:cs typeface="+mn-cs"/>
              </a:rPr>
              <a:t>.</a:t>
            </a:r>
            <a:r>
              <a:rPr kumimoji="0" lang="en-US" sz="1800" b="0" i="0" u="none" strike="noStrike" kern="1200" cap="none" spc="0" normalizeH="0" baseline="0" noProof="0" dirty="0">
                <a:ln>
                  <a:noFill/>
                </a:ln>
                <a:solidFill>
                  <a:srgbClr val="000000"/>
                </a:solidFill>
                <a:effectLst/>
                <a:uLnTx/>
                <a:uFillTx/>
                <a:latin typeface="Times New Roman"/>
                <a:cs typeface="+mn-cs"/>
              </a:rPr>
              <a:t> </a:t>
            </a:r>
            <a:endParaRPr lang="en-US" dirty="0"/>
          </a:p>
        </p:txBody>
      </p:sp>
    </p:spTree>
    <p:extLst>
      <p:ext uri="{BB962C8B-B14F-4D97-AF65-F5344CB8AC3E}">
        <p14:creationId xmlns:p14="http://schemas.microsoft.com/office/powerpoint/2010/main" val="2284953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8</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CSI_Amplitude</a:t>
            </a:r>
            <a:endParaRPr lang="en-US" sz="3600" kern="0" dirty="0"/>
          </a:p>
          <a:p>
            <a:endParaRPr lang="en-US" sz="3600" kern="0" dirty="0"/>
          </a:p>
          <a:p>
            <a:endParaRPr lang="en-US" sz="3600" kern="0" dirty="0"/>
          </a:p>
        </p:txBody>
      </p:sp>
      <p:sp>
        <p:nvSpPr>
          <p:cNvPr id="6" name="TextBox 5">
            <a:extLst>
              <a:ext uri="{FF2B5EF4-FFF2-40B4-BE49-F238E27FC236}">
                <a16:creationId xmlns:a16="http://schemas.microsoft.com/office/drawing/2014/main" id="{E573E4B3-69C0-4273-8F94-70148D0DF8C9}"/>
              </a:ext>
            </a:extLst>
          </p:cNvPr>
          <p:cNvSpPr txBox="1"/>
          <p:nvPr/>
        </p:nvSpPr>
        <p:spPr>
          <a:xfrm>
            <a:off x="76200" y="1219200"/>
            <a:ext cx="11881320" cy="4401205"/>
          </a:xfrm>
          <a:prstGeom prst="rect">
            <a:avLst/>
          </a:prstGeom>
          <a:noFill/>
        </p:spPr>
        <p:txBody>
          <a:bodyPr wrap="square" rtlCol="0">
            <a:spAutoFit/>
          </a:bodyPr>
          <a:lstStyle/>
          <a:p>
            <a:pPr fontAlgn="auto">
              <a:spcBef>
                <a:spcPts val="0"/>
              </a:spcBef>
              <a:spcAft>
                <a:spcPts val="0"/>
              </a:spcAft>
            </a:pPr>
            <a:r>
              <a:rPr lang="en-US" sz="2000" b="1" u="sng" dirty="0"/>
              <a:t>Amplitude value encoding</a:t>
            </a:r>
            <a:r>
              <a:rPr lang="en-US" sz="2000" u="sng" dirty="0">
                <a:solidFill>
                  <a:srgbClr val="000000"/>
                </a:solidFill>
                <a:latin typeface="Times New Roman"/>
              </a:rPr>
              <a:t>:</a:t>
            </a:r>
            <a:endParaRPr lang="en-US" sz="2000" dirty="0">
              <a:solidFill>
                <a:srgbClr val="000000"/>
              </a:solidFill>
              <a:latin typeface="Times New Roman"/>
            </a:endParaRPr>
          </a:p>
          <a:p>
            <a:pPr marL="342900" indent="-342900" fontAlgn="auto">
              <a:spcBef>
                <a:spcPts val="0"/>
              </a:spcBef>
              <a:spcAft>
                <a:spcPts val="0"/>
              </a:spcAft>
              <a:buFont typeface="Wingdings" panose="05000000000000000000" pitchFamily="2" charset="2"/>
              <a:buChar char="q"/>
            </a:pPr>
            <a:endParaRPr lang="en-US" sz="2000" dirty="0">
              <a:solidFill>
                <a:srgbClr val="000000"/>
              </a:solidFill>
              <a:latin typeface="Times New Roman"/>
            </a:endParaRPr>
          </a:p>
          <a:p>
            <a:pPr marL="342900" indent="-342900" fontAlgn="auto">
              <a:spcBef>
                <a:spcPts val="0"/>
              </a:spcBef>
              <a:spcAft>
                <a:spcPts val="0"/>
              </a:spcAft>
              <a:buFont typeface="Wingdings" panose="05000000000000000000" pitchFamily="2" charset="2"/>
              <a:buChar char="q"/>
            </a:pPr>
            <a:r>
              <a:rPr lang="en-US" sz="2000" dirty="0">
                <a:solidFill>
                  <a:srgbClr val="000000"/>
                </a:solidFill>
                <a:latin typeface="Times New Roman"/>
              </a:rPr>
              <a:t>Either the 802.11n CSI matrices feedback encoding scheme [1], or the encoding schemes proposed in [3] or [5] may be used.</a:t>
            </a:r>
          </a:p>
          <a:p>
            <a:pPr marL="342900" indent="-342900" fontAlgn="auto">
              <a:spcBef>
                <a:spcPts val="0"/>
              </a:spcBef>
              <a:spcAft>
                <a:spcPts val="0"/>
              </a:spcAft>
              <a:buFont typeface="Wingdings" panose="05000000000000000000" pitchFamily="2" charset="2"/>
              <a:buChar char="q"/>
            </a:pPr>
            <a:r>
              <a:rPr lang="en-US" sz="2000" dirty="0">
                <a:solidFill>
                  <a:srgbClr val="000000"/>
                </a:solidFill>
                <a:latin typeface="Times New Roman"/>
              </a:rPr>
              <a:t>However, from equation (1-1), it can be seen that amplitude values are always positive. As such, instead of using 2s complement encoding, </a:t>
            </a:r>
            <a:r>
              <a:rPr lang="en-US" sz="2000" b="1" dirty="0">
                <a:solidFill>
                  <a:srgbClr val="000000"/>
                </a:solidFill>
                <a:latin typeface="Times New Roman"/>
              </a:rPr>
              <a:t>the amplitude values can be encoded as unsigned integers </a:t>
            </a:r>
            <a:r>
              <a:rPr lang="en-US" sz="2000" dirty="0">
                <a:solidFill>
                  <a:srgbClr val="000000"/>
                </a:solidFill>
                <a:latin typeface="Times New Roman"/>
              </a:rPr>
              <a:t>(i.e., as positive values). This means </a:t>
            </a:r>
            <a:r>
              <a:rPr kumimoji="0" lang="en-US" sz="2000" b="0" i="0" u="none" strike="noStrike" kern="1200" cap="none" spc="0" normalizeH="0" baseline="0" noProof="0" dirty="0">
                <a:ln>
                  <a:noFill/>
                </a:ln>
                <a:effectLst/>
                <a:uLnTx/>
                <a:uFillTx/>
                <a:latin typeface="Times New Roman"/>
                <a:cs typeface="+mn-cs"/>
              </a:rPr>
              <a:t>the quantized amplitude values are normalized to the range: 0 to (2</a:t>
            </a:r>
            <a:r>
              <a:rPr kumimoji="0" lang="en-US" sz="2000" b="0" i="1" u="none" strike="noStrike" kern="1200" cap="none" spc="0" normalizeH="0" baseline="30000" noProof="0" dirty="0">
                <a:ln>
                  <a:noFill/>
                </a:ln>
                <a:effectLst/>
                <a:uLnTx/>
                <a:uFillTx/>
                <a:latin typeface="Times New Roman"/>
                <a:cs typeface="+mn-cs"/>
              </a:rPr>
              <a:t>Nb</a:t>
            </a:r>
            <a:r>
              <a:rPr kumimoji="0" lang="en-US" sz="2000" b="0" i="0" u="none" strike="noStrike" kern="1200" cap="none" spc="0" normalizeH="0" baseline="30000" noProof="0" dirty="0">
                <a:ln>
                  <a:noFill/>
                </a:ln>
                <a:effectLst/>
                <a:uLnTx/>
                <a:uFillTx/>
                <a:latin typeface="Times New Roman"/>
                <a:cs typeface="+mn-cs"/>
              </a:rPr>
              <a:t> </a:t>
            </a:r>
            <a:r>
              <a:rPr kumimoji="0" lang="en-US" sz="2000" b="0" i="0" u="none" strike="noStrike" kern="1200" cap="none" spc="0" normalizeH="0" baseline="0" noProof="0" dirty="0">
                <a:ln>
                  <a:noFill/>
                </a:ln>
                <a:effectLst/>
                <a:uLnTx/>
                <a:uFillTx/>
                <a:latin typeface="Times New Roman"/>
                <a:cs typeface="+mn-cs"/>
              </a:rPr>
              <a:t>– 1) leading to a 1 bit resolution gain</a:t>
            </a:r>
            <a:r>
              <a:rPr kumimoji="0" lang="en-US" sz="2000" b="0" i="0" u="none" strike="noStrike" kern="1200" cap="none" spc="0" normalizeH="0" baseline="30000" noProof="0" dirty="0">
                <a:ln>
                  <a:noFill/>
                </a:ln>
                <a:effectLst/>
                <a:uLnTx/>
                <a:uFillTx/>
                <a:latin typeface="Times New Roman"/>
                <a:cs typeface="+mn-cs"/>
              </a:rPr>
              <a:t>1</a:t>
            </a:r>
            <a:r>
              <a:rPr kumimoji="0" lang="en-US" sz="2000" b="0" i="0" u="none" strike="noStrike" kern="1200" cap="none" spc="0" normalizeH="0" baseline="0" noProof="0" dirty="0">
                <a:ln>
                  <a:noFill/>
                </a:ln>
                <a:effectLst/>
                <a:uLnTx/>
                <a:uFillTx/>
                <a:latin typeface="Times New Roman"/>
                <a:cs typeface="+mn-cs"/>
              </a:rPr>
              <a:t>. </a:t>
            </a:r>
          </a:p>
          <a:p>
            <a:pPr marL="342900" indent="-342900" fontAlgn="auto">
              <a:spcBef>
                <a:spcPts val="0"/>
              </a:spcBef>
              <a:spcAft>
                <a:spcPts val="0"/>
              </a:spcAft>
              <a:buFont typeface="Wingdings" panose="05000000000000000000" pitchFamily="2" charset="2"/>
              <a:buChar char="q"/>
            </a:pPr>
            <a:endParaRPr lang="en-US" sz="2000" dirty="0">
              <a:latin typeface="Times New Roman"/>
            </a:endParaRPr>
          </a:p>
          <a:p>
            <a:pPr fontAlgn="auto">
              <a:spcBef>
                <a:spcPts val="0"/>
              </a:spcBef>
              <a:spcAft>
                <a:spcPts val="0"/>
              </a:spcAft>
            </a:pPr>
            <a:r>
              <a:rPr lang="en-US" sz="2000" b="1" u="sng" dirty="0"/>
              <a:t>Amplitude value decoding</a:t>
            </a:r>
            <a:r>
              <a:rPr lang="en-US" sz="2000" u="sng" dirty="0">
                <a:solidFill>
                  <a:srgbClr val="000000"/>
                </a:solidFill>
                <a:latin typeface="Times New Roman"/>
              </a:rPr>
              <a:t>:</a:t>
            </a:r>
            <a:endParaRPr lang="en-US" sz="2000" dirty="0">
              <a:solidFill>
                <a:srgbClr val="000000"/>
              </a:solidFill>
              <a:latin typeface="Times New Roman"/>
            </a:endParaRPr>
          </a:p>
          <a:p>
            <a:pPr marL="342900" indent="-342900" fontAlgn="auto">
              <a:spcBef>
                <a:spcPts val="0"/>
              </a:spcBef>
              <a:spcAft>
                <a:spcPts val="0"/>
              </a:spcAft>
              <a:buFont typeface="Wingdings" panose="05000000000000000000" pitchFamily="2" charset="2"/>
              <a:buChar char="q"/>
            </a:pPr>
            <a:endParaRPr lang="en-US" sz="2000" dirty="0">
              <a:solidFill>
                <a:srgbClr val="000000"/>
              </a:solidFill>
              <a:latin typeface="Times New Roman"/>
            </a:endParaRPr>
          </a:p>
          <a:p>
            <a:pPr marL="342900" indent="-342900" fontAlgn="auto">
              <a:spcBef>
                <a:spcPts val="0"/>
              </a:spcBef>
              <a:spcAft>
                <a:spcPts val="0"/>
              </a:spcAft>
              <a:buFont typeface="Wingdings" panose="05000000000000000000" pitchFamily="2" charset="2"/>
              <a:buChar char="q"/>
            </a:pPr>
            <a:r>
              <a:rPr lang="en-US" sz="2000" dirty="0">
                <a:solidFill>
                  <a:srgbClr val="000000"/>
                </a:solidFill>
                <a:latin typeface="Times New Roman"/>
              </a:rPr>
              <a:t>Either the 802.11n CSI matrices feedback decoding scheme [1], or the decoding schemes proposed in [3] or [5] may be used except that each element of the Amplitude matrix is decoded as an unsigned integer (i.e., as positive values). </a:t>
            </a:r>
            <a:endParaRPr lang="en-US" sz="2000" dirty="0">
              <a:latin typeface="Times New Roman"/>
            </a:endParaRPr>
          </a:p>
        </p:txBody>
      </p:sp>
      <p:sp>
        <p:nvSpPr>
          <p:cNvPr id="8" name="TextBox 7">
            <a:extLst>
              <a:ext uri="{FF2B5EF4-FFF2-40B4-BE49-F238E27FC236}">
                <a16:creationId xmlns:a16="http://schemas.microsoft.com/office/drawing/2014/main" id="{A922E40B-0983-432B-B69C-66DDDC20AE73}"/>
              </a:ext>
            </a:extLst>
          </p:cNvPr>
          <p:cNvSpPr txBox="1"/>
          <p:nvPr/>
        </p:nvSpPr>
        <p:spPr>
          <a:xfrm>
            <a:off x="76200" y="5638800"/>
            <a:ext cx="12039600"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SG" sz="1600" b="0" i="0" u="none" strike="noStrike" kern="1200" cap="none" spc="0" normalizeH="0" baseline="0" noProof="0" dirty="0">
                <a:ln>
                  <a:noFill/>
                </a:ln>
                <a:solidFill>
                  <a:prstClr val="black"/>
                </a:solidFill>
                <a:effectLst/>
                <a:uLnTx/>
                <a:uFillTx/>
                <a:latin typeface="Calibri"/>
                <a:ea typeface="+mn-ea"/>
                <a:cs typeface="+mn-cs"/>
              </a:rPr>
              <a:t>NOTE1 – As compared to 802.11n encoding rules, where </a:t>
            </a:r>
            <a:r>
              <a:rPr kumimoji="0" lang="en-US" sz="1600" b="0" i="0" u="none" strike="noStrike" kern="1200" cap="none" spc="0" normalizeH="0" baseline="0" noProof="0" dirty="0">
                <a:ln>
                  <a:noFill/>
                </a:ln>
                <a:solidFill>
                  <a:prstClr val="black"/>
                </a:solidFill>
                <a:effectLst/>
                <a:uLnTx/>
                <a:uFillTx/>
                <a:latin typeface="Calibri"/>
                <a:ea typeface="+mn-ea"/>
                <a:cs typeface="+mn-cs"/>
              </a:rPr>
              <a:t>the quantized I and Q values are normalized to the range: -(2</a:t>
            </a:r>
            <a:r>
              <a:rPr kumimoji="0" lang="en-US" sz="1600" b="0" i="0" u="none" strike="noStrike" kern="1200" cap="none" spc="0" normalizeH="0" baseline="30000" noProof="0" dirty="0">
                <a:ln>
                  <a:noFill/>
                </a:ln>
                <a:solidFill>
                  <a:prstClr val="black"/>
                </a:solidFill>
                <a:effectLst/>
                <a:uLnTx/>
                <a:uFillTx/>
                <a:latin typeface="Calibri"/>
                <a:ea typeface="+mn-ea"/>
                <a:cs typeface="+mn-cs"/>
              </a:rPr>
              <a:t>(</a:t>
            </a:r>
            <a:r>
              <a:rPr kumimoji="0" lang="en-US" sz="1600" b="0" i="1" u="none" strike="noStrike" kern="1200" cap="none" spc="0" normalizeH="0" baseline="30000" noProof="0" dirty="0">
                <a:ln>
                  <a:noFill/>
                </a:ln>
                <a:solidFill>
                  <a:prstClr val="black"/>
                </a:solidFill>
                <a:effectLst/>
                <a:uLnTx/>
                <a:uFillTx/>
                <a:latin typeface="Calibri"/>
                <a:ea typeface="+mn-ea"/>
                <a:cs typeface="+mn-cs"/>
              </a:rPr>
              <a:t>Nb</a:t>
            </a:r>
            <a:r>
              <a:rPr kumimoji="0" lang="en-US" sz="1600" b="0" i="0" u="none" strike="noStrike" kern="1200" cap="none" spc="0" normalizeH="0" baseline="30000" noProof="0" dirty="0">
                <a:ln>
                  <a:noFill/>
                </a:ln>
                <a:solidFill>
                  <a:prstClr val="black"/>
                </a:solidFill>
                <a:effectLst/>
                <a:uLnTx/>
                <a:uFillTx/>
                <a:latin typeface="Calibri"/>
                <a:ea typeface="+mn-ea"/>
                <a:cs typeface="+mn-cs"/>
              </a:rPr>
              <a:t>-1) </a:t>
            </a:r>
            <a:r>
              <a:rPr kumimoji="0" lang="en-US" sz="1600" b="0" i="0" u="none" strike="noStrike" kern="1200" cap="none" spc="0" normalizeH="0" baseline="0" noProof="0" dirty="0">
                <a:ln>
                  <a:noFill/>
                </a:ln>
                <a:solidFill>
                  <a:prstClr val="black"/>
                </a:solidFill>
                <a:effectLst/>
                <a:uLnTx/>
                <a:uFillTx/>
                <a:latin typeface="Calibri"/>
                <a:ea typeface="+mn-ea"/>
                <a:cs typeface="+mn-cs"/>
              </a:rPr>
              <a:t>– 1) to (2</a:t>
            </a:r>
            <a:r>
              <a:rPr kumimoji="0" lang="en-US" sz="1600" b="0" i="0" u="none" strike="noStrike" kern="1200" cap="none" spc="0" normalizeH="0" baseline="30000" noProof="0" dirty="0">
                <a:ln>
                  <a:noFill/>
                </a:ln>
                <a:solidFill>
                  <a:prstClr val="black"/>
                </a:solidFill>
                <a:effectLst/>
                <a:uLnTx/>
                <a:uFillTx/>
                <a:latin typeface="Calibri"/>
                <a:ea typeface="+mn-ea"/>
                <a:cs typeface="+mn-cs"/>
              </a:rPr>
              <a:t> (</a:t>
            </a:r>
            <a:r>
              <a:rPr kumimoji="0" lang="en-US" sz="1600" b="0" i="1" u="none" strike="noStrike" kern="1200" cap="none" spc="0" normalizeH="0" baseline="30000" noProof="0" dirty="0">
                <a:ln>
                  <a:noFill/>
                </a:ln>
                <a:solidFill>
                  <a:prstClr val="black"/>
                </a:solidFill>
                <a:effectLst/>
                <a:uLnTx/>
                <a:uFillTx/>
                <a:latin typeface="Calibri"/>
                <a:ea typeface="+mn-ea"/>
                <a:cs typeface="+mn-cs"/>
              </a:rPr>
              <a:t>Nb</a:t>
            </a:r>
            <a:r>
              <a:rPr kumimoji="0" lang="en-US" sz="1600" b="0" i="0" u="none" strike="noStrike" kern="1200" cap="none" spc="0" normalizeH="0" baseline="30000" noProof="0" dirty="0">
                <a:ln>
                  <a:noFill/>
                </a:ln>
                <a:solidFill>
                  <a:prstClr val="black"/>
                </a:solidFill>
                <a:effectLst/>
                <a:uLnTx/>
                <a:uFillTx/>
                <a:latin typeface="Calibri"/>
                <a:ea typeface="+mn-ea"/>
                <a:cs typeface="+mn-cs"/>
              </a:rPr>
              <a:t>-1)</a:t>
            </a:r>
            <a:r>
              <a:rPr kumimoji="0" lang="en-US" sz="1600" b="0" i="0" u="none" strike="noStrike" kern="1200" cap="none" spc="0" normalizeH="0" baseline="0" noProof="0" dirty="0">
                <a:ln>
                  <a:noFill/>
                </a:ln>
                <a:solidFill>
                  <a:prstClr val="black"/>
                </a:solidFill>
                <a:effectLst/>
                <a:uLnTx/>
                <a:uFillTx/>
                <a:latin typeface="Calibri"/>
                <a:ea typeface="+mn-ea"/>
                <a:cs typeface="+mn-cs"/>
              </a:rPr>
              <a:t> – 1). Alternatively, we can also maintain the same resolution by quantizing the amplitude values by normalizing to the range: 0 to (2</a:t>
            </a:r>
            <a:r>
              <a:rPr kumimoji="0" lang="en-US" sz="1600" b="0" i="0" u="none" strike="noStrike" kern="1200" cap="none" spc="0" normalizeH="0" baseline="30000" noProof="0" dirty="0">
                <a:ln>
                  <a:noFill/>
                </a:ln>
                <a:solidFill>
                  <a:prstClr val="black"/>
                </a:solidFill>
                <a:effectLst/>
                <a:uLnTx/>
                <a:uFillTx/>
                <a:latin typeface="Calibri"/>
                <a:ea typeface="+mn-ea"/>
                <a:cs typeface="+mn-cs"/>
              </a:rPr>
              <a:t>(</a:t>
            </a:r>
            <a:r>
              <a:rPr kumimoji="0" lang="en-US" sz="1600" b="0" i="1" u="none" strike="noStrike" kern="1200" cap="none" spc="0" normalizeH="0" baseline="30000" noProof="0" dirty="0">
                <a:ln>
                  <a:noFill/>
                </a:ln>
                <a:solidFill>
                  <a:prstClr val="black"/>
                </a:solidFill>
                <a:effectLst/>
                <a:uLnTx/>
                <a:uFillTx/>
                <a:latin typeface="Calibri"/>
                <a:ea typeface="+mn-ea"/>
                <a:cs typeface="+mn-cs"/>
              </a:rPr>
              <a:t>Nb</a:t>
            </a:r>
            <a:r>
              <a:rPr kumimoji="0" lang="en-US" sz="1600" b="0" i="0" u="none" strike="noStrike" kern="1200" cap="none" spc="0" normalizeH="0" baseline="30000" noProof="0" dirty="0">
                <a:ln>
                  <a:noFill/>
                </a:ln>
                <a:solidFill>
                  <a:prstClr val="black"/>
                </a:solidFill>
                <a:effectLst/>
                <a:uLnTx/>
                <a:uFillTx/>
                <a:latin typeface="Calibri"/>
                <a:ea typeface="+mn-ea"/>
                <a:cs typeface="+mn-cs"/>
              </a:rPr>
              <a:t>-1) </a:t>
            </a:r>
            <a:r>
              <a:rPr kumimoji="0" lang="en-US" sz="1600" b="0" i="0" u="none" strike="noStrike" kern="1200" cap="none" spc="0" normalizeH="0" baseline="0" noProof="0" dirty="0">
                <a:ln>
                  <a:noFill/>
                </a:ln>
                <a:solidFill>
                  <a:prstClr val="black"/>
                </a:solidFill>
                <a:effectLst/>
                <a:uLnTx/>
                <a:uFillTx/>
                <a:latin typeface="Calibri"/>
                <a:ea typeface="+mn-ea"/>
                <a:cs typeface="+mn-cs"/>
              </a:rPr>
              <a:t>– 1) which can lead to a further saving of 1 bit per entry</a:t>
            </a:r>
            <a:r>
              <a:rPr lang="en-US" sz="1600" baseline="30000" dirty="0">
                <a:solidFill>
                  <a:prstClr val="black"/>
                </a:solidFill>
                <a:latin typeface="Times New Roman"/>
                <a:ea typeface="+mn-ea"/>
              </a:rPr>
              <a:t>2</a:t>
            </a:r>
            <a:r>
              <a:rPr kumimoji="0" lang="en-US" sz="1600" b="0" i="0" u="none" strike="noStrike" kern="1200" cap="none" spc="0" normalizeH="0" baseline="0" noProof="0" dirty="0">
                <a:ln>
                  <a:noFill/>
                </a:ln>
                <a:solidFill>
                  <a:prstClr val="black"/>
                </a:solidFill>
                <a:effectLst/>
                <a:uLnTx/>
                <a:uFillTx/>
                <a:latin typeface="Calibri"/>
                <a:ea typeface="+mn-ea"/>
                <a:cs typeface="+mn-cs"/>
              </a:rPr>
              <a:t> of the amplitude matrix.</a:t>
            </a:r>
            <a:endParaRPr kumimoji="0" lang="en-SG" sz="16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76957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9</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CSI_Amplitude</a:t>
            </a:r>
            <a:endParaRPr lang="en-US" sz="3600" kern="0" dirty="0"/>
          </a:p>
          <a:p>
            <a:endParaRPr lang="en-US" sz="3600" kern="0" dirty="0"/>
          </a:p>
          <a:p>
            <a:endParaRPr lang="en-US" sz="3600" kern="0" dirty="0"/>
          </a:p>
        </p:txBody>
      </p:sp>
      <p:sp>
        <p:nvSpPr>
          <p:cNvPr id="6" name="TextBox 5">
            <a:extLst>
              <a:ext uri="{FF2B5EF4-FFF2-40B4-BE49-F238E27FC236}">
                <a16:creationId xmlns:a16="http://schemas.microsoft.com/office/drawing/2014/main" id="{E573E4B3-69C0-4273-8F94-70148D0DF8C9}"/>
              </a:ext>
            </a:extLst>
          </p:cNvPr>
          <p:cNvSpPr txBox="1"/>
          <p:nvPr/>
        </p:nvSpPr>
        <p:spPr>
          <a:xfrm>
            <a:off x="76200" y="1423064"/>
            <a:ext cx="11881320" cy="400110"/>
          </a:xfrm>
          <a:prstGeom prst="rect">
            <a:avLst/>
          </a:prstGeom>
          <a:noFill/>
        </p:spPr>
        <p:txBody>
          <a:bodyPr wrap="square" rtlCol="0">
            <a:spAutoFit/>
          </a:bodyPr>
          <a:lstStyle/>
          <a:p>
            <a:r>
              <a:rPr lang="en-US" sz="2000" u="sng" dirty="0"/>
              <a:t>Simulation results for 20 MHz channel (56 subcarriers), </a:t>
            </a:r>
            <a:r>
              <a:rPr lang="en-US" sz="2000" i="1" u="sng" dirty="0">
                <a:solidFill>
                  <a:schemeClr val="tx1"/>
                </a:solidFill>
                <a:latin typeface="+mn-lt"/>
                <a:cs typeface="Arial" panose="020B0604020202020204" pitchFamily="34" charset="0"/>
              </a:rPr>
              <a:t>Nc = </a:t>
            </a:r>
            <a:r>
              <a:rPr lang="en-US" sz="2000" u="sng" dirty="0"/>
              <a:t>3, </a:t>
            </a:r>
            <a:r>
              <a:rPr lang="en-US" sz="2000" i="1" u="sng" dirty="0">
                <a:solidFill>
                  <a:schemeClr val="tx1"/>
                </a:solidFill>
                <a:latin typeface="+mn-lt"/>
                <a:cs typeface="Arial" panose="020B0604020202020204" pitchFamily="34" charset="0"/>
              </a:rPr>
              <a:t>Nr = </a:t>
            </a:r>
            <a:r>
              <a:rPr lang="en-US" sz="2000" u="sng" dirty="0"/>
              <a:t>3 </a:t>
            </a:r>
            <a:endParaRPr lang="en-US" sz="2000" u="sng" dirty="0">
              <a:latin typeface="Times New Roman"/>
            </a:endParaRPr>
          </a:p>
        </p:txBody>
      </p:sp>
      <p:graphicFrame>
        <p:nvGraphicFramePr>
          <p:cNvPr id="9" name="Table 8">
            <a:extLst>
              <a:ext uri="{FF2B5EF4-FFF2-40B4-BE49-F238E27FC236}">
                <a16:creationId xmlns:a16="http://schemas.microsoft.com/office/drawing/2014/main" id="{26EC9E2F-5C6D-4411-92D7-9B406E437840}"/>
              </a:ext>
            </a:extLst>
          </p:cNvPr>
          <p:cNvGraphicFramePr>
            <a:graphicFrameLocks noGrp="1"/>
          </p:cNvGraphicFramePr>
          <p:nvPr>
            <p:extLst>
              <p:ext uri="{D42A27DB-BD31-4B8C-83A1-F6EECF244321}">
                <p14:modId xmlns:p14="http://schemas.microsoft.com/office/powerpoint/2010/main" val="3242005449"/>
              </p:ext>
            </p:extLst>
          </p:nvPr>
        </p:nvGraphicFramePr>
        <p:xfrm>
          <a:off x="152327" y="1956464"/>
          <a:ext cx="11556138" cy="2672080"/>
        </p:xfrm>
        <a:graphic>
          <a:graphicData uri="http://schemas.openxmlformats.org/drawingml/2006/table">
            <a:tbl>
              <a:tblPr firstRow="1" bandRow="1"/>
              <a:tblGrid>
                <a:gridCol w="1186986">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2160240">
                  <a:extLst>
                    <a:ext uri="{9D8B030D-6E8A-4147-A177-3AD203B41FA5}">
                      <a16:colId xmlns:a16="http://schemas.microsoft.com/office/drawing/2014/main" val="20002"/>
                    </a:ext>
                  </a:extLst>
                </a:gridCol>
                <a:gridCol w="1008112">
                  <a:extLst>
                    <a:ext uri="{9D8B030D-6E8A-4147-A177-3AD203B41FA5}">
                      <a16:colId xmlns:a16="http://schemas.microsoft.com/office/drawing/2014/main" val="20005"/>
                    </a:ext>
                  </a:extLst>
                </a:gridCol>
                <a:gridCol w="3024336">
                  <a:extLst>
                    <a:ext uri="{9D8B030D-6E8A-4147-A177-3AD203B41FA5}">
                      <a16:colId xmlns:a16="http://schemas.microsoft.com/office/drawing/2014/main" val="20006"/>
                    </a:ext>
                  </a:extLst>
                </a:gridCol>
                <a:gridCol w="1440160">
                  <a:extLst>
                    <a:ext uri="{9D8B030D-6E8A-4147-A177-3AD203B41FA5}">
                      <a16:colId xmlns:a16="http://schemas.microsoft.com/office/drawing/2014/main" val="2601268544"/>
                    </a:ext>
                  </a:extLst>
                </a:gridCol>
                <a:gridCol w="1728192">
                  <a:extLst>
                    <a:ext uri="{9D8B030D-6E8A-4147-A177-3AD203B41FA5}">
                      <a16:colId xmlns:a16="http://schemas.microsoft.com/office/drawing/2014/main" val="3813749503"/>
                    </a:ext>
                  </a:extLst>
                </a:gridCol>
              </a:tblGrid>
              <a:tr h="370840">
                <a:tc rowSpan="2">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r>
                        <a:rPr lang="en-CA" altLang="zh-CN" b="1" dirty="0">
                          <a:solidFill>
                            <a:schemeClr val="tx1"/>
                          </a:solidFill>
                          <a:latin typeface="+mn-lt"/>
                        </a:rPr>
                        <a:t>Feedback Bit size (</a:t>
                      </a:r>
                      <a:r>
                        <a:rPr kumimoji="1" lang="en-US" sz="1800" b="1" i="1" kern="1200" dirty="0">
                          <a:solidFill>
                            <a:schemeClr val="tx1"/>
                          </a:solidFill>
                          <a:latin typeface="Times New Roman"/>
                          <a:ea typeface="+mn-ea"/>
                          <a:cs typeface="Arial" panose="020B0604020202020204" pitchFamily="34" charset="0"/>
                        </a:rPr>
                        <a:t>Nb</a:t>
                      </a:r>
                      <a:r>
                        <a:rPr lang="en-CA" altLang="zh-CN" b="1" dirty="0">
                          <a:solidFill>
                            <a:schemeClr val="tx1"/>
                          </a:solidFill>
                          <a:latin typeface="+mn-lt"/>
                        </a:rPr>
                        <a:t>)</a:t>
                      </a:r>
                      <a:endParaRPr lang="zh-CN" altLang="en-US" b="1">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r>
                        <a:rPr lang="en-CA" altLang="zh-CN" b="1" dirty="0">
                          <a:solidFill>
                            <a:schemeClr val="tx1"/>
                          </a:solidFill>
                          <a:latin typeface="+mn-lt"/>
                        </a:rPr>
                        <a:t>11n encoding</a:t>
                      </a:r>
                      <a:endParaRPr lang="zh-CN" altLang="en-US" b="1" baseline="30000"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r>
                        <a:rPr lang="en-US" altLang="zh-CN" b="1" dirty="0">
                          <a:solidFill>
                            <a:schemeClr val="tx1"/>
                          </a:solidFill>
                          <a:latin typeface="+mn-lt"/>
                        </a:rPr>
                        <a:t>Our Scheme</a:t>
                      </a:r>
                      <a:endParaRPr lang="zh-CN" altLang="en-US" b="1"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r>
                        <a:rPr lang="en-US" altLang="zh-CN" b="1" dirty="0">
                          <a:solidFill>
                            <a:schemeClr val="tx1"/>
                          </a:solidFill>
                          <a:latin typeface="+mn-lt"/>
                        </a:rPr>
                        <a:t>Difference</a:t>
                      </a:r>
                      <a:endParaRPr lang="zh-CN" altLang="en-US" b="1"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12877895"/>
                  </a:ext>
                </a:extLst>
              </a:tr>
              <a:tr h="370840">
                <a:tc vMerge="1">
                  <a:txBody>
                    <a:bodyPr/>
                    <a:lstStyle>
                      <a:lvl1pPr marL="0" algn="l" defTabSz="914400" rtl="0" eaLnBrk="1" latinLnBrk="0" hangingPunct="1">
                        <a:defRPr kumimoji="1" sz="1800" b="1" kern="1200">
                          <a:solidFill>
                            <a:schemeClr val="lt1"/>
                          </a:solidFill>
                          <a:latin typeface="Times New Roman"/>
                        </a:defRPr>
                      </a:lvl1pPr>
                      <a:lvl2pPr marL="457200" algn="l" defTabSz="914400" rtl="0" eaLnBrk="1" latinLnBrk="0" hangingPunct="1">
                        <a:defRPr kumimoji="1" sz="1800" b="1" kern="1200">
                          <a:solidFill>
                            <a:schemeClr val="lt1"/>
                          </a:solidFill>
                          <a:latin typeface="Times New Roman"/>
                        </a:defRPr>
                      </a:lvl2pPr>
                      <a:lvl3pPr marL="914400" algn="l" defTabSz="914400" rtl="0" eaLnBrk="1" latinLnBrk="0" hangingPunct="1">
                        <a:defRPr kumimoji="1" sz="1800" b="1" kern="1200">
                          <a:solidFill>
                            <a:schemeClr val="lt1"/>
                          </a:solidFill>
                          <a:latin typeface="Times New Roman"/>
                        </a:defRPr>
                      </a:lvl3pPr>
                      <a:lvl4pPr marL="1371600" algn="l" defTabSz="914400" rtl="0" eaLnBrk="1" latinLnBrk="0" hangingPunct="1">
                        <a:defRPr kumimoji="1" sz="1800" b="1" kern="1200">
                          <a:solidFill>
                            <a:schemeClr val="lt1"/>
                          </a:solidFill>
                          <a:latin typeface="Times New Roman"/>
                        </a:defRPr>
                      </a:lvl4pPr>
                      <a:lvl5pPr marL="1828800" algn="l" defTabSz="914400" rtl="0" eaLnBrk="1" latinLnBrk="0" hangingPunct="1">
                        <a:defRPr kumimoji="1" sz="1800" b="1" kern="1200">
                          <a:solidFill>
                            <a:schemeClr val="lt1"/>
                          </a:solidFill>
                          <a:latin typeface="Times New Roman"/>
                        </a:defRPr>
                      </a:lvl5pPr>
                      <a:lvl6pPr marL="2286000" algn="l" defTabSz="914400" rtl="0" eaLnBrk="1" latinLnBrk="0" hangingPunct="1">
                        <a:defRPr kumimoji="1" sz="1800" b="1" kern="1200">
                          <a:solidFill>
                            <a:schemeClr val="lt1"/>
                          </a:solidFill>
                          <a:latin typeface="Times New Roman"/>
                        </a:defRPr>
                      </a:lvl6pPr>
                      <a:lvl7pPr marL="2743200" algn="l" defTabSz="914400" rtl="0" eaLnBrk="1" latinLnBrk="0" hangingPunct="1">
                        <a:defRPr kumimoji="1" sz="1800" b="1" kern="1200">
                          <a:solidFill>
                            <a:schemeClr val="lt1"/>
                          </a:solidFill>
                          <a:latin typeface="Times New Roman"/>
                        </a:defRPr>
                      </a:lvl7pPr>
                      <a:lvl8pPr marL="3200400" algn="l" defTabSz="914400" rtl="0" eaLnBrk="1" latinLnBrk="0" hangingPunct="1">
                        <a:defRPr kumimoji="1" sz="1800" b="1" kern="1200">
                          <a:solidFill>
                            <a:schemeClr val="lt1"/>
                          </a:solidFill>
                          <a:latin typeface="Times New Roman"/>
                        </a:defRPr>
                      </a:lvl8pPr>
                      <a:lvl9pPr marL="3657600" algn="l" defTabSz="914400" rtl="0" eaLnBrk="1" latinLnBrk="0" hangingPunct="1">
                        <a:defRPr kumimoji="1" sz="1800" b="1" kern="1200">
                          <a:solidFill>
                            <a:schemeClr val="lt1"/>
                          </a:solidFill>
                          <a:latin typeface="Times New Roman"/>
                        </a:defRPr>
                      </a:lvl9pPr>
                    </a:lstStyle>
                    <a:p>
                      <a:r>
                        <a:rPr lang="en-CA" altLang="zh-CN">
                          <a:solidFill>
                            <a:schemeClr val="tx1"/>
                          </a:solidFill>
                          <a:latin typeface="+mn-lt"/>
                        </a:rPr>
                        <a:t>Feedback Bit size (</a:t>
                      </a:r>
                      <a:r>
                        <a:rPr kumimoji="1" lang="en-US" sz="1800" b="1" i="1" kern="1200">
                          <a:solidFill>
                            <a:schemeClr val="tx1"/>
                          </a:solidFill>
                          <a:latin typeface="Times New Roman"/>
                          <a:ea typeface="+mn-ea"/>
                          <a:cs typeface="Arial" panose="020B0604020202020204" pitchFamily="34" charset="0"/>
                        </a:rPr>
                        <a:t>Nb</a:t>
                      </a:r>
                      <a:r>
                        <a:rPr lang="en-CA" altLang="zh-CN">
                          <a:solidFill>
                            <a:schemeClr val="tx1"/>
                          </a:solidFill>
                          <a:latin typeface="+mn-lt"/>
                        </a:rPr>
                        <a:t>)</a:t>
                      </a:r>
                      <a:endParaRPr lang="zh-CN" altLang="en-US">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Times New Roman"/>
                          <a:ea typeface="Times New Roman"/>
                        </a:defRPr>
                      </a:lvl1pPr>
                      <a:lvl2pPr marL="457200" algn="l" defTabSz="914400" rtl="0" eaLnBrk="1" latinLnBrk="0" hangingPunct="1">
                        <a:defRPr kumimoji="1" sz="1800" b="1" kern="1200">
                          <a:solidFill>
                            <a:schemeClr val="lt1"/>
                          </a:solidFill>
                          <a:latin typeface="Times New Roman"/>
                          <a:ea typeface="Times New Roman"/>
                        </a:defRPr>
                      </a:lvl2pPr>
                      <a:lvl3pPr marL="914400" algn="l" defTabSz="914400" rtl="0" eaLnBrk="1" latinLnBrk="0" hangingPunct="1">
                        <a:defRPr kumimoji="1" sz="1800" b="1" kern="1200">
                          <a:solidFill>
                            <a:schemeClr val="lt1"/>
                          </a:solidFill>
                          <a:latin typeface="Times New Roman"/>
                          <a:ea typeface="Times New Roman"/>
                        </a:defRPr>
                      </a:lvl3pPr>
                      <a:lvl4pPr marL="1371600" algn="l" defTabSz="914400" rtl="0" eaLnBrk="1" latinLnBrk="0" hangingPunct="1">
                        <a:defRPr kumimoji="1" sz="1800" b="1" kern="1200">
                          <a:solidFill>
                            <a:schemeClr val="lt1"/>
                          </a:solidFill>
                          <a:latin typeface="Times New Roman"/>
                          <a:ea typeface="Times New Roman"/>
                        </a:defRPr>
                      </a:lvl4pPr>
                      <a:lvl5pPr marL="1828800" algn="l" defTabSz="914400" rtl="0" eaLnBrk="1" latinLnBrk="0" hangingPunct="1">
                        <a:defRPr kumimoji="1" sz="1800" b="1" kern="1200">
                          <a:solidFill>
                            <a:schemeClr val="lt1"/>
                          </a:solidFill>
                          <a:latin typeface="Times New Roman"/>
                          <a:ea typeface="Times New Roman"/>
                        </a:defRPr>
                      </a:lvl5pPr>
                      <a:lvl6pPr marL="2286000" algn="l" defTabSz="914400" rtl="0" eaLnBrk="1" latinLnBrk="0" hangingPunct="1">
                        <a:defRPr kumimoji="1" sz="1800" b="1" kern="1200">
                          <a:solidFill>
                            <a:schemeClr val="lt1"/>
                          </a:solidFill>
                          <a:latin typeface="Times New Roman"/>
                          <a:ea typeface="Times New Roman"/>
                        </a:defRPr>
                      </a:lvl6pPr>
                      <a:lvl7pPr marL="2743200" algn="l" defTabSz="914400" rtl="0" eaLnBrk="1" latinLnBrk="0" hangingPunct="1">
                        <a:defRPr kumimoji="1" sz="1800" b="1" kern="1200">
                          <a:solidFill>
                            <a:schemeClr val="lt1"/>
                          </a:solidFill>
                          <a:latin typeface="Times New Roman"/>
                          <a:ea typeface="Times New Roman"/>
                        </a:defRPr>
                      </a:lvl7pPr>
                      <a:lvl8pPr marL="3200400" algn="l" defTabSz="914400" rtl="0" eaLnBrk="1" latinLnBrk="0" hangingPunct="1">
                        <a:defRPr kumimoji="1" sz="1800" b="1" kern="1200">
                          <a:solidFill>
                            <a:schemeClr val="lt1"/>
                          </a:solidFill>
                          <a:latin typeface="Times New Roman"/>
                          <a:ea typeface="Times New Roman"/>
                        </a:defRPr>
                      </a:lvl8pPr>
                      <a:lvl9pPr marL="3657600" algn="l" defTabSz="914400" rtl="0" eaLnBrk="1" latinLnBrk="0" hangingPunct="1">
                        <a:defRPr kumimoji="1" sz="1800" b="1" kern="1200">
                          <a:solidFill>
                            <a:schemeClr val="lt1"/>
                          </a:solidFill>
                          <a:latin typeface="Times New Roman"/>
                          <a:ea typeface="Times New Roman"/>
                        </a:defRPr>
                      </a:lvl9pPr>
                    </a:lstStyle>
                    <a:p>
                      <a:r>
                        <a:rPr lang="en-CA" altLang="zh-CN" dirty="0">
                          <a:solidFill>
                            <a:schemeClr val="tx1"/>
                          </a:solidFill>
                          <a:latin typeface="+mn-lt"/>
                        </a:rPr>
                        <a:t> (SQNR, dB)</a:t>
                      </a:r>
                      <a:endParaRPr lang="zh-CN" altLang="en-US"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Times New Roman"/>
                          <a:ea typeface="Times New Roman"/>
                        </a:defRPr>
                      </a:lvl1pPr>
                      <a:lvl2pPr marL="457200" algn="l" defTabSz="914400" rtl="0" eaLnBrk="1" latinLnBrk="0" hangingPunct="1">
                        <a:defRPr kumimoji="1" sz="1800" b="1" kern="1200">
                          <a:solidFill>
                            <a:schemeClr val="lt1"/>
                          </a:solidFill>
                          <a:latin typeface="Times New Roman"/>
                          <a:ea typeface="Times New Roman"/>
                        </a:defRPr>
                      </a:lvl2pPr>
                      <a:lvl3pPr marL="914400" algn="l" defTabSz="914400" rtl="0" eaLnBrk="1" latinLnBrk="0" hangingPunct="1">
                        <a:defRPr kumimoji="1" sz="1800" b="1" kern="1200">
                          <a:solidFill>
                            <a:schemeClr val="lt1"/>
                          </a:solidFill>
                          <a:latin typeface="Times New Roman"/>
                          <a:ea typeface="Times New Roman"/>
                        </a:defRPr>
                      </a:lvl3pPr>
                      <a:lvl4pPr marL="1371600" algn="l" defTabSz="914400" rtl="0" eaLnBrk="1" latinLnBrk="0" hangingPunct="1">
                        <a:defRPr kumimoji="1" sz="1800" b="1" kern="1200">
                          <a:solidFill>
                            <a:schemeClr val="lt1"/>
                          </a:solidFill>
                          <a:latin typeface="Times New Roman"/>
                          <a:ea typeface="Times New Roman"/>
                        </a:defRPr>
                      </a:lvl4pPr>
                      <a:lvl5pPr marL="1828800" algn="l" defTabSz="914400" rtl="0" eaLnBrk="1" latinLnBrk="0" hangingPunct="1">
                        <a:defRPr kumimoji="1" sz="1800" b="1" kern="1200">
                          <a:solidFill>
                            <a:schemeClr val="lt1"/>
                          </a:solidFill>
                          <a:latin typeface="Times New Roman"/>
                          <a:ea typeface="Times New Roman"/>
                        </a:defRPr>
                      </a:lvl5pPr>
                      <a:lvl6pPr marL="2286000" algn="l" defTabSz="914400" rtl="0" eaLnBrk="1" latinLnBrk="0" hangingPunct="1">
                        <a:defRPr kumimoji="1" sz="1800" b="1" kern="1200">
                          <a:solidFill>
                            <a:schemeClr val="lt1"/>
                          </a:solidFill>
                          <a:latin typeface="Times New Roman"/>
                          <a:ea typeface="Times New Roman"/>
                        </a:defRPr>
                      </a:lvl6pPr>
                      <a:lvl7pPr marL="2743200" algn="l" defTabSz="914400" rtl="0" eaLnBrk="1" latinLnBrk="0" hangingPunct="1">
                        <a:defRPr kumimoji="1" sz="1800" b="1" kern="1200">
                          <a:solidFill>
                            <a:schemeClr val="lt1"/>
                          </a:solidFill>
                          <a:latin typeface="Times New Roman"/>
                          <a:ea typeface="Times New Roman"/>
                        </a:defRPr>
                      </a:lvl7pPr>
                      <a:lvl8pPr marL="3200400" algn="l" defTabSz="914400" rtl="0" eaLnBrk="1" latinLnBrk="0" hangingPunct="1">
                        <a:defRPr kumimoji="1" sz="1800" b="1" kern="1200">
                          <a:solidFill>
                            <a:schemeClr val="lt1"/>
                          </a:solidFill>
                          <a:latin typeface="Times New Roman"/>
                          <a:ea typeface="Times New Roman"/>
                        </a:defRPr>
                      </a:lvl8pPr>
                      <a:lvl9pPr marL="3657600" algn="l" defTabSz="914400" rtl="0" eaLnBrk="1" latinLnBrk="0" hangingPunct="1">
                        <a:defRPr kumimoji="1" sz="1800" b="1" kern="1200">
                          <a:solidFill>
                            <a:schemeClr val="lt1"/>
                          </a:solidFill>
                          <a:latin typeface="Times New Roman"/>
                          <a:ea typeface="Times New Roman"/>
                        </a:defRPr>
                      </a:lvl9pPr>
                    </a:lstStyle>
                    <a:p>
                      <a:r>
                        <a:rPr lang="en-CA" altLang="zh-CN" dirty="0">
                          <a:solidFill>
                            <a:schemeClr val="tx1"/>
                          </a:solidFill>
                          <a:latin typeface="+mn-lt"/>
                        </a:rPr>
                        <a:t>Total Size</a:t>
                      </a:r>
                      <a:r>
                        <a:rPr lang="en-CA" altLang="zh-CN" baseline="0" dirty="0">
                          <a:solidFill>
                            <a:schemeClr val="tx1"/>
                          </a:solidFill>
                          <a:latin typeface="+mn-lt"/>
                        </a:rPr>
                        <a:t> of </a:t>
                      </a:r>
                      <a:r>
                        <a:rPr kumimoji="1" lang="en-CA" altLang="zh-CN" sz="1800" b="1" kern="1200" dirty="0">
                          <a:solidFill>
                            <a:schemeClr val="tx1"/>
                          </a:solidFill>
                          <a:latin typeface="Times New Roman"/>
                          <a:ea typeface="+mn-ea"/>
                          <a:cs typeface="+mn-cs"/>
                        </a:rPr>
                        <a:t>Feedback</a:t>
                      </a:r>
                      <a:r>
                        <a:rPr lang="en-CA" altLang="zh-CN" baseline="0" dirty="0">
                          <a:solidFill>
                            <a:schemeClr val="tx1"/>
                          </a:solidFill>
                          <a:latin typeface="+mn-lt"/>
                        </a:rPr>
                        <a:t> Bits</a:t>
                      </a:r>
                    </a:p>
                    <a:p>
                      <a:pPr marL="0" marR="0" lvl="0" indent="0" algn="l" defTabSz="914400" rtl="0" eaLnBrk="1" fontAlgn="auto" latinLnBrk="0" hangingPunct="1">
                        <a:lnSpc>
                          <a:spcPct val="100000"/>
                        </a:lnSpc>
                        <a:spcBef>
                          <a:spcPts val="0"/>
                        </a:spcBef>
                        <a:spcAft>
                          <a:spcPts val="0"/>
                        </a:spcAft>
                        <a:buClrTx/>
                        <a:buSzTx/>
                        <a:buFontTx/>
                        <a:buNone/>
                        <a:tabLst/>
                        <a:defRPr/>
                      </a:pPr>
                      <a:r>
                        <a:rPr lang="en-CA" altLang="zh-CN" baseline="0" dirty="0">
                          <a:solidFill>
                            <a:schemeClr val="tx1"/>
                          </a:solidFill>
                          <a:latin typeface="+mn-lt"/>
                        </a:rPr>
                        <a:t>(</a:t>
                      </a:r>
                      <a:r>
                        <a:rPr lang="en-US" sz="1800" dirty="0">
                          <a:solidFill>
                            <a:schemeClr val="tx1"/>
                          </a:solidFill>
                          <a:latin typeface="+mn-lt"/>
                          <a:cs typeface="Arial" panose="020B0604020202020204" pitchFamily="34" charset="0"/>
                        </a:rPr>
                        <a:t>3 + 2*</a:t>
                      </a:r>
                      <a:r>
                        <a:rPr lang="en-US" sz="1800" i="1" dirty="0">
                          <a:solidFill>
                            <a:schemeClr val="tx1"/>
                          </a:solidFill>
                          <a:latin typeface="+mn-lt"/>
                          <a:cs typeface="Arial" panose="020B0604020202020204" pitchFamily="34" charset="0"/>
                        </a:rPr>
                        <a:t>Nb </a:t>
                      </a:r>
                      <a:r>
                        <a:rPr lang="en-US" sz="1800" i="0" dirty="0">
                          <a:solidFill>
                            <a:schemeClr val="tx1"/>
                          </a:solidFill>
                          <a:latin typeface="+mn-lt"/>
                          <a:cs typeface="Arial" panose="020B0604020202020204" pitchFamily="34" charset="0"/>
                        </a:rPr>
                        <a:t>x</a:t>
                      </a:r>
                      <a:r>
                        <a:rPr lang="en-US" sz="1800" i="1" dirty="0">
                          <a:solidFill>
                            <a:schemeClr val="tx1"/>
                          </a:solidFill>
                          <a:latin typeface="+mn-lt"/>
                          <a:cs typeface="Arial" panose="020B0604020202020204" pitchFamily="34" charset="0"/>
                        </a:rPr>
                        <a:t> Nc </a:t>
                      </a:r>
                      <a:r>
                        <a:rPr lang="en-US" sz="1800" i="0" dirty="0">
                          <a:solidFill>
                            <a:schemeClr val="tx1"/>
                          </a:solidFill>
                          <a:latin typeface="+mn-lt"/>
                          <a:cs typeface="Arial" panose="020B0604020202020204" pitchFamily="34" charset="0"/>
                        </a:rPr>
                        <a:t>x</a:t>
                      </a:r>
                      <a:r>
                        <a:rPr lang="en-US" sz="1800" i="1" dirty="0">
                          <a:solidFill>
                            <a:schemeClr val="tx1"/>
                          </a:solidFill>
                          <a:latin typeface="+mn-lt"/>
                          <a:cs typeface="Arial" panose="020B0604020202020204" pitchFamily="34" charset="0"/>
                        </a:rPr>
                        <a:t> Nr</a:t>
                      </a:r>
                      <a:r>
                        <a:rPr lang="en-CA" altLang="zh-CN" b="1" baseline="0" dirty="0">
                          <a:solidFill>
                            <a:schemeClr val="tx1"/>
                          </a:solidFill>
                          <a:latin typeface="+mn-lt"/>
                        </a:rPr>
                        <a:t>)*</a:t>
                      </a:r>
                      <a:r>
                        <a:rPr lang="en-CA" altLang="zh-CN" b="1" i="1" baseline="0" dirty="0">
                          <a:solidFill>
                            <a:schemeClr val="tx1"/>
                          </a:solidFill>
                          <a:latin typeface="+mn-lt"/>
                        </a:rPr>
                        <a:t>Ns</a:t>
                      </a:r>
                      <a:endParaRPr lang="zh-CN" altLang="en-US" b="1" i="1"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Times New Roman"/>
                          <a:ea typeface="Times New Roman"/>
                        </a:defRPr>
                      </a:lvl1pPr>
                      <a:lvl2pPr marL="457200" algn="l" defTabSz="914400" rtl="0" eaLnBrk="1" latinLnBrk="0" hangingPunct="1">
                        <a:defRPr kumimoji="1" sz="1800" b="1" kern="1200">
                          <a:solidFill>
                            <a:schemeClr val="lt1"/>
                          </a:solidFill>
                          <a:latin typeface="Times New Roman"/>
                          <a:ea typeface="Times New Roman"/>
                        </a:defRPr>
                      </a:lvl2pPr>
                      <a:lvl3pPr marL="914400" algn="l" defTabSz="914400" rtl="0" eaLnBrk="1" latinLnBrk="0" hangingPunct="1">
                        <a:defRPr kumimoji="1" sz="1800" b="1" kern="1200">
                          <a:solidFill>
                            <a:schemeClr val="lt1"/>
                          </a:solidFill>
                          <a:latin typeface="Times New Roman"/>
                          <a:ea typeface="Times New Roman"/>
                        </a:defRPr>
                      </a:lvl3pPr>
                      <a:lvl4pPr marL="1371600" algn="l" defTabSz="914400" rtl="0" eaLnBrk="1" latinLnBrk="0" hangingPunct="1">
                        <a:defRPr kumimoji="1" sz="1800" b="1" kern="1200">
                          <a:solidFill>
                            <a:schemeClr val="lt1"/>
                          </a:solidFill>
                          <a:latin typeface="Times New Roman"/>
                          <a:ea typeface="Times New Roman"/>
                        </a:defRPr>
                      </a:lvl4pPr>
                      <a:lvl5pPr marL="1828800" algn="l" defTabSz="914400" rtl="0" eaLnBrk="1" latinLnBrk="0" hangingPunct="1">
                        <a:defRPr kumimoji="1" sz="1800" b="1" kern="1200">
                          <a:solidFill>
                            <a:schemeClr val="lt1"/>
                          </a:solidFill>
                          <a:latin typeface="Times New Roman"/>
                          <a:ea typeface="Times New Roman"/>
                        </a:defRPr>
                      </a:lvl5pPr>
                      <a:lvl6pPr marL="2286000" algn="l" defTabSz="914400" rtl="0" eaLnBrk="1" latinLnBrk="0" hangingPunct="1">
                        <a:defRPr kumimoji="1" sz="1800" b="1" kern="1200">
                          <a:solidFill>
                            <a:schemeClr val="lt1"/>
                          </a:solidFill>
                          <a:latin typeface="Times New Roman"/>
                          <a:ea typeface="Times New Roman"/>
                        </a:defRPr>
                      </a:lvl6pPr>
                      <a:lvl7pPr marL="2743200" algn="l" defTabSz="914400" rtl="0" eaLnBrk="1" latinLnBrk="0" hangingPunct="1">
                        <a:defRPr kumimoji="1" sz="1800" b="1" kern="1200">
                          <a:solidFill>
                            <a:schemeClr val="lt1"/>
                          </a:solidFill>
                          <a:latin typeface="Times New Roman"/>
                          <a:ea typeface="Times New Roman"/>
                        </a:defRPr>
                      </a:lvl7pPr>
                      <a:lvl8pPr marL="3200400" algn="l" defTabSz="914400" rtl="0" eaLnBrk="1" latinLnBrk="0" hangingPunct="1">
                        <a:defRPr kumimoji="1" sz="1800" b="1" kern="1200">
                          <a:solidFill>
                            <a:schemeClr val="lt1"/>
                          </a:solidFill>
                          <a:latin typeface="Times New Roman"/>
                          <a:ea typeface="Times New Roman"/>
                        </a:defRPr>
                      </a:lvl8pPr>
                      <a:lvl9pPr marL="3657600" algn="l" defTabSz="914400" rtl="0" eaLnBrk="1" latinLnBrk="0" hangingPunct="1">
                        <a:defRPr kumimoji="1" sz="1800" b="1" kern="1200">
                          <a:solidFill>
                            <a:schemeClr val="lt1"/>
                          </a:solidFill>
                          <a:latin typeface="Times New Roman"/>
                          <a:ea typeface="Times New Roman"/>
                        </a:defRPr>
                      </a:lvl9pPr>
                    </a:lstStyle>
                    <a:p>
                      <a:r>
                        <a:rPr lang="en-CA" altLang="zh-CN" dirty="0">
                          <a:solidFill>
                            <a:schemeClr val="tx1"/>
                          </a:solidFill>
                          <a:latin typeface="+mn-lt"/>
                        </a:rPr>
                        <a:t>(SQNR, dB)</a:t>
                      </a:r>
                      <a:endParaRPr lang="zh-CN" altLang="en-US">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Times New Roman"/>
                          <a:ea typeface="Times New Roman"/>
                        </a:defRPr>
                      </a:lvl1pPr>
                      <a:lvl2pPr marL="457200" algn="l" defTabSz="914400" rtl="0" eaLnBrk="1" latinLnBrk="0" hangingPunct="1">
                        <a:defRPr kumimoji="1" sz="1800" b="1" kern="1200">
                          <a:solidFill>
                            <a:schemeClr val="lt1"/>
                          </a:solidFill>
                          <a:latin typeface="Times New Roman"/>
                          <a:ea typeface="Times New Roman"/>
                        </a:defRPr>
                      </a:lvl2pPr>
                      <a:lvl3pPr marL="914400" algn="l" defTabSz="914400" rtl="0" eaLnBrk="1" latinLnBrk="0" hangingPunct="1">
                        <a:defRPr kumimoji="1" sz="1800" b="1" kern="1200">
                          <a:solidFill>
                            <a:schemeClr val="lt1"/>
                          </a:solidFill>
                          <a:latin typeface="Times New Roman"/>
                          <a:ea typeface="Times New Roman"/>
                        </a:defRPr>
                      </a:lvl3pPr>
                      <a:lvl4pPr marL="1371600" algn="l" defTabSz="914400" rtl="0" eaLnBrk="1" latinLnBrk="0" hangingPunct="1">
                        <a:defRPr kumimoji="1" sz="1800" b="1" kern="1200">
                          <a:solidFill>
                            <a:schemeClr val="lt1"/>
                          </a:solidFill>
                          <a:latin typeface="Times New Roman"/>
                          <a:ea typeface="Times New Roman"/>
                        </a:defRPr>
                      </a:lvl4pPr>
                      <a:lvl5pPr marL="1828800" algn="l" defTabSz="914400" rtl="0" eaLnBrk="1" latinLnBrk="0" hangingPunct="1">
                        <a:defRPr kumimoji="1" sz="1800" b="1" kern="1200">
                          <a:solidFill>
                            <a:schemeClr val="lt1"/>
                          </a:solidFill>
                          <a:latin typeface="Times New Roman"/>
                          <a:ea typeface="Times New Roman"/>
                        </a:defRPr>
                      </a:lvl5pPr>
                      <a:lvl6pPr marL="2286000" algn="l" defTabSz="914400" rtl="0" eaLnBrk="1" latinLnBrk="0" hangingPunct="1">
                        <a:defRPr kumimoji="1" sz="1800" b="1" kern="1200">
                          <a:solidFill>
                            <a:schemeClr val="lt1"/>
                          </a:solidFill>
                          <a:latin typeface="Times New Roman"/>
                          <a:ea typeface="Times New Roman"/>
                        </a:defRPr>
                      </a:lvl6pPr>
                      <a:lvl7pPr marL="2743200" algn="l" defTabSz="914400" rtl="0" eaLnBrk="1" latinLnBrk="0" hangingPunct="1">
                        <a:defRPr kumimoji="1" sz="1800" b="1" kern="1200">
                          <a:solidFill>
                            <a:schemeClr val="lt1"/>
                          </a:solidFill>
                          <a:latin typeface="Times New Roman"/>
                          <a:ea typeface="Times New Roman"/>
                        </a:defRPr>
                      </a:lvl7pPr>
                      <a:lvl8pPr marL="3200400" algn="l" defTabSz="914400" rtl="0" eaLnBrk="1" latinLnBrk="0" hangingPunct="1">
                        <a:defRPr kumimoji="1" sz="1800" b="1" kern="1200">
                          <a:solidFill>
                            <a:schemeClr val="lt1"/>
                          </a:solidFill>
                          <a:latin typeface="Times New Roman"/>
                          <a:ea typeface="Times New Roman"/>
                        </a:defRPr>
                      </a:lvl8pPr>
                      <a:lvl9pPr marL="3657600" algn="l" defTabSz="914400" rtl="0" eaLnBrk="1" latinLnBrk="0" hangingPunct="1">
                        <a:defRPr kumimoji="1" sz="1800" b="1" kern="1200">
                          <a:solidFill>
                            <a:schemeClr val="lt1"/>
                          </a:solidFill>
                          <a:latin typeface="Times New Roman"/>
                          <a:ea typeface="Times New Roman"/>
                        </a:defRPr>
                      </a:lvl9pPr>
                    </a:lstStyle>
                    <a:p>
                      <a:r>
                        <a:rPr lang="en-CA" altLang="zh-CN" dirty="0">
                          <a:solidFill>
                            <a:schemeClr val="tx1"/>
                          </a:solidFill>
                          <a:latin typeface="+mn-lt"/>
                        </a:rPr>
                        <a:t>Total Size of </a:t>
                      </a:r>
                      <a:r>
                        <a:rPr kumimoji="1" lang="en-CA" altLang="zh-CN" sz="1800" b="1" kern="1200" dirty="0">
                          <a:solidFill>
                            <a:schemeClr val="tx1"/>
                          </a:solidFill>
                          <a:latin typeface="Times New Roman"/>
                          <a:ea typeface="+mn-ea"/>
                          <a:cs typeface="+mn-cs"/>
                        </a:rPr>
                        <a:t>Feedback</a:t>
                      </a:r>
                      <a:r>
                        <a:rPr lang="en-CA" altLang="zh-CN" dirty="0">
                          <a:solidFill>
                            <a:schemeClr val="tx1"/>
                          </a:solidFill>
                          <a:latin typeface="+mn-lt"/>
                        </a:rPr>
                        <a:t> Bits</a:t>
                      </a:r>
                    </a:p>
                    <a:p>
                      <a:pPr marL="0" marR="0" lvl="0" indent="0" algn="l" defTabSz="914400" rtl="0" eaLnBrk="1" fontAlgn="auto" latinLnBrk="0" hangingPunct="1">
                        <a:lnSpc>
                          <a:spcPct val="100000"/>
                        </a:lnSpc>
                        <a:spcBef>
                          <a:spcPts val="0"/>
                        </a:spcBef>
                        <a:spcAft>
                          <a:spcPts val="0"/>
                        </a:spcAft>
                        <a:buClrTx/>
                        <a:buSzTx/>
                        <a:buFontTx/>
                        <a:buNone/>
                        <a:tabLst/>
                        <a:defRPr/>
                      </a:pPr>
                      <a:r>
                        <a:rPr lang="en-CA" altLang="zh-CN" dirty="0">
                          <a:solidFill>
                            <a:schemeClr val="tx1"/>
                          </a:solidFill>
                          <a:latin typeface="+mn-lt"/>
                        </a:rPr>
                        <a:t>(</a:t>
                      </a:r>
                      <a:r>
                        <a:rPr lang="en-US" sz="1800" dirty="0">
                          <a:solidFill>
                            <a:schemeClr val="tx1"/>
                          </a:solidFill>
                          <a:latin typeface="+mn-lt"/>
                          <a:cs typeface="Arial" panose="020B0604020202020204" pitchFamily="34" charset="0"/>
                        </a:rPr>
                        <a:t>3 + </a:t>
                      </a:r>
                      <a:r>
                        <a:rPr lang="en-US" sz="1800" i="1" dirty="0">
                          <a:solidFill>
                            <a:schemeClr val="tx1"/>
                          </a:solidFill>
                          <a:latin typeface="+mn-lt"/>
                          <a:cs typeface="Arial" panose="020B0604020202020204" pitchFamily="34" charset="0"/>
                        </a:rPr>
                        <a:t>Nb </a:t>
                      </a:r>
                      <a:r>
                        <a:rPr lang="en-US" sz="1800" i="0" dirty="0">
                          <a:solidFill>
                            <a:schemeClr val="tx1"/>
                          </a:solidFill>
                          <a:latin typeface="+mn-lt"/>
                          <a:cs typeface="Arial" panose="020B0604020202020204" pitchFamily="34" charset="0"/>
                        </a:rPr>
                        <a:t>x</a:t>
                      </a:r>
                      <a:r>
                        <a:rPr lang="en-US" sz="1800" i="1" dirty="0">
                          <a:solidFill>
                            <a:schemeClr val="tx1"/>
                          </a:solidFill>
                          <a:latin typeface="+mn-lt"/>
                          <a:cs typeface="Arial" panose="020B0604020202020204" pitchFamily="34" charset="0"/>
                        </a:rPr>
                        <a:t> Nc </a:t>
                      </a:r>
                      <a:r>
                        <a:rPr lang="en-US" sz="1800" i="0" dirty="0">
                          <a:solidFill>
                            <a:schemeClr val="tx1"/>
                          </a:solidFill>
                          <a:latin typeface="+mn-lt"/>
                          <a:cs typeface="Arial" panose="020B0604020202020204" pitchFamily="34" charset="0"/>
                        </a:rPr>
                        <a:t>x</a:t>
                      </a:r>
                      <a:r>
                        <a:rPr lang="en-US" sz="1800" i="1" dirty="0">
                          <a:solidFill>
                            <a:schemeClr val="tx1"/>
                          </a:solidFill>
                          <a:latin typeface="+mn-lt"/>
                          <a:cs typeface="Arial" panose="020B0604020202020204" pitchFamily="34" charset="0"/>
                        </a:rPr>
                        <a:t> Nr</a:t>
                      </a:r>
                      <a:r>
                        <a:rPr lang="en-CA" altLang="zh-CN" dirty="0">
                          <a:solidFill>
                            <a:schemeClr val="tx1"/>
                          </a:solidFill>
                          <a:latin typeface="+mn-lt"/>
                        </a:rPr>
                        <a:t>)</a:t>
                      </a:r>
                      <a:r>
                        <a:rPr lang="en-CA" altLang="zh-CN" baseline="0" dirty="0">
                          <a:solidFill>
                            <a:schemeClr val="tx1"/>
                          </a:solidFill>
                          <a:latin typeface="+mn-lt"/>
                        </a:rPr>
                        <a:t>*</a:t>
                      </a:r>
                      <a:r>
                        <a:rPr lang="en-CA" altLang="zh-CN" i="1" baseline="0" dirty="0">
                          <a:solidFill>
                            <a:schemeClr val="tx1"/>
                          </a:solidFill>
                          <a:latin typeface="+mn-lt"/>
                        </a:rPr>
                        <a:t>Ns</a:t>
                      </a:r>
                      <a:endParaRPr lang="zh-CN" altLang="en-US" dirty="0">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altLang="zh-CN" dirty="0">
                          <a:solidFill>
                            <a:schemeClr val="tx1"/>
                          </a:solidFill>
                          <a:latin typeface="+mn-lt"/>
                        </a:rPr>
                        <a:t> </a:t>
                      </a:r>
                      <a:r>
                        <a:rPr lang="en-CA" altLang="zh-CN" b="1" dirty="0">
                          <a:solidFill>
                            <a:schemeClr val="tx1"/>
                          </a:solidFill>
                          <a:latin typeface="+mn-lt"/>
                        </a:rPr>
                        <a:t>(SQNR gain, dB)</a:t>
                      </a:r>
                      <a:endParaRPr lang="zh-CN" altLang="en-US" b="1">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altLang="zh-CN" b="1" dirty="0">
                          <a:solidFill>
                            <a:schemeClr val="tx1"/>
                          </a:solidFill>
                          <a:latin typeface="+mn-lt"/>
                        </a:rPr>
                        <a:t>Feedback Bit size reduction (%)</a:t>
                      </a:r>
                      <a:endParaRPr lang="zh-CN" altLang="en-US">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lvl1pPr marL="0" algn="l" defTabSz="914400" rtl="0" eaLnBrk="1" latinLnBrk="0" hangingPunct="1">
                        <a:defRPr kumimoji="1" sz="1800" kern="1200">
                          <a:solidFill>
                            <a:schemeClr val="dk1"/>
                          </a:solidFill>
                          <a:latin typeface="Times New Roman"/>
                          <a:ea typeface="Times New Roman"/>
                        </a:defRPr>
                      </a:lvl1pPr>
                      <a:lvl2pPr marL="457200" algn="l" defTabSz="914400" rtl="0" eaLnBrk="1" latinLnBrk="0" hangingPunct="1">
                        <a:defRPr kumimoji="1" sz="1800" kern="1200">
                          <a:solidFill>
                            <a:schemeClr val="dk1"/>
                          </a:solidFill>
                          <a:latin typeface="Times New Roman"/>
                          <a:ea typeface="Times New Roman"/>
                        </a:defRPr>
                      </a:lvl2pPr>
                      <a:lvl3pPr marL="914400" algn="l" defTabSz="914400" rtl="0" eaLnBrk="1" latinLnBrk="0" hangingPunct="1">
                        <a:defRPr kumimoji="1" sz="1800" kern="1200">
                          <a:solidFill>
                            <a:schemeClr val="dk1"/>
                          </a:solidFill>
                          <a:latin typeface="Times New Roman"/>
                          <a:ea typeface="Times New Roman"/>
                        </a:defRPr>
                      </a:lvl3pPr>
                      <a:lvl4pPr marL="1371600" algn="l" defTabSz="914400" rtl="0" eaLnBrk="1" latinLnBrk="0" hangingPunct="1">
                        <a:defRPr kumimoji="1" sz="1800" kern="1200">
                          <a:solidFill>
                            <a:schemeClr val="dk1"/>
                          </a:solidFill>
                          <a:latin typeface="Times New Roman"/>
                          <a:ea typeface="Times New Roman"/>
                        </a:defRPr>
                      </a:lvl4pPr>
                      <a:lvl5pPr marL="1828800" algn="l" defTabSz="914400" rtl="0" eaLnBrk="1" latinLnBrk="0" hangingPunct="1">
                        <a:defRPr kumimoji="1" sz="1800" kern="1200">
                          <a:solidFill>
                            <a:schemeClr val="dk1"/>
                          </a:solidFill>
                          <a:latin typeface="Times New Roman"/>
                          <a:ea typeface="Times New Roman"/>
                        </a:defRPr>
                      </a:lvl5pPr>
                      <a:lvl6pPr marL="2286000" algn="l" defTabSz="914400" rtl="0" eaLnBrk="1" latinLnBrk="0" hangingPunct="1">
                        <a:defRPr kumimoji="1" sz="1800" kern="1200">
                          <a:solidFill>
                            <a:schemeClr val="dk1"/>
                          </a:solidFill>
                          <a:latin typeface="Times New Roman"/>
                          <a:ea typeface="Times New Roman"/>
                        </a:defRPr>
                      </a:lvl6pPr>
                      <a:lvl7pPr marL="2743200" algn="l" defTabSz="914400" rtl="0" eaLnBrk="1" latinLnBrk="0" hangingPunct="1">
                        <a:defRPr kumimoji="1" sz="1800" kern="1200">
                          <a:solidFill>
                            <a:schemeClr val="dk1"/>
                          </a:solidFill>
                          <a:latin typeface="Times New Roman"/>
                          <a:ea typeface="Times New Roman"/>
                        </a:defRPr>
                      </a:lvl7pPr>
                      <a:lvl8pPr marL="3200400" algn="l" defTabSz="914400" rtl="0" eaLnBrk="1" latinLnBrk="0" hangingPunct="1">
                        <a:defRPr kumimoji="1" sz="1800" kern="1200">
                          <a:solidFill>
                            <a:schemeClr val="dk1"/>
                          </a:solidFill>
                          <a:latin typeface="Times New Roman"/>
                          <a:ea typeface="Times New Roman"/>
                        </a:defRPr>
                      </a:lvl8pPr>
                      <a:lvl9pPr marL="3657600" algn="l" defTabSz="914400" rtl="0" eaLnBrk="1" latinLnBrk="0" hangingPunct="1">
                        <a:defRPr kumimoji="1" sz="1800" kern="1200">
                          <a:solidFill>
                            <a:schemeClr val="dk1"/>
                          </a:solidFill>
                          <a:latin typeface="Times New Roman"/>
                          <a:ea typeface="Times New Roman"/>
                        </a:defRPr>
                      </a:lvl9pPr>
                    </a:lstStyle>
                    <a:p>
                      <a:pPr algn="ctr"/>
                      <a:r>
                        <a:rPr lang="en-CA" altLang="zh-CN" dirty="0">
                          <a:latin typeface="+mn-lt"/>
                        </a:rPr>
                        <a:t>4</a:t>
                      </a:r>
                      <a:endParaRPr lang="zh-CN" altLang="en-US">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Times New Roman"/>
                          <a:ea typeface="Times New Roman"/>
                        </a:defRPr>
                      </a:lvl1pPr>
                      <a:lvl2pPr marL="457200" algn="l" defTabSz="914400" rtl="0" eaLnBrk="1" latinLnBrk="0" hangingPunct="1">
                        <a:defRPr kumimoji="1" sz="1800" kern="1200">
                          <a:solidFill>
                            <a:schemeClr val="dk1"/>
                          </a:solidFill>
                          <a:latin typeface="Times New Roman"/>
                          <a:ea typeface="Times New Roman"/>
                        </a:defRPr>
                      </a:lvl2pPr>
                      <a:lvl3pPr marL="914400" algn="l" defTabSz="914400" rtl="0" eaLnBrk="1" latinLnBrk="0" hangingPunct="1">
                        <a:defRPr kumimoji="1" sz="1800" kern="1200">
                          <a:solidFill>
                            <a:schemeClr val="dk1"/>
                          </a:solidFill>
                          <a:latin typeface="Times New Roman"/>
                          <a:ea typeface="Times New Roman"/>
                        </a:defRPr>
                      </a:lvl3pPr>
                      <a:lvl4pPr marL="1371600" algn="l" defTabSz="914400" rtl="0" eaLnBrk="1" latinLnBrk="0" hangingPunct="1">
                        <a:defRPr kumimoji="1" sz="1800" kern="1200">
                          <a:solidFill>
                            <a:schemeClr val="dk1"/>
                          </a:solidFill>
                          <a:latin typeface="Times New Roman"/>
                          <a:ea typeface="Times New Roman"/>
                        </a:defRPr>
                      </a:lvl4pPr>
                      <a:lvl5pPr marL="1828800" algn="l" defTabSz="914400" rtl="0" eaLnBrk="1" latinLnBrk="0" hangingPunct="1">
                        <a:defRPr kumimoji="1" sz="1800" kern="1200">
                          <a:solidFill>
                            <a:schemeClr val="dk1"/>
                          </a:solidFill>
                          <a:latin typeface="Times New Roman"/>
                          <a:ea typeface="Times New Roman"/>
                        </a:defRPr>
                      </a:lvl5pPr>
                      <a:lvl6pPr marL="2286000" algn="l" defTabSz="914400" rtl="0" eaLnBrk="1" latinLnBrk="0" hangingPunct="1">
                        <a:defRPr kumimoji="1" sz="1800" kern="1200">
                          <a:solidFill>
                            <a:schemeClr val="dk1"/>
                          </a:solidFill>
                          <a:latin typeface="Times New Roman"/>
                          <a:ea typeface="Times New Roman"/>
                        </a:defRPr>
                      </a:lvl6pPr>
                      <a:lvl7pPr marL="2743200" algn="l" defTabSz="914400" rtl="0" eaLnBrk="1" latinLnBrk="0" hangingPunct="1">
                        <a:defRPr kumimoji="1" sz="1800" kern="1200">
                          <a:solidFill>
                            <a:schemeClr val="dk1"/>
                          </a:solidFill>
                          <a:latin typeface="Times New Roman"/>
                          <a:ea typeface="Times New Roman"/>
                        </a:defRPr>
                      </a:lvl7pPr>
                      <a:lvl8pPr marL="3200400" algn="l" defTabSz="914400" rtl="0" eaLnBrk="1" latinLnBrk="0" hangingPunct="1">
                        <a:defRPr kumimoji="1" sz="1800" kern="1200">
                          <a:solidFill>
                            <a:schemeClr val="dk1"/>
                          </a:solidFill>
                          <a:latin typeface="Times New Roman"/>
                          <a:ea typeface="Times New Roman"/>
                        </a:defRPr>
                      </a:lvl8pPr>
                      <a:lvl9pPr marL="3657600" algn="l" defTabSz="914400" rtl="0" eaLnBrk="1" latinLnBrk="0" hangingPunct="1">
                        <a:defRPr kumimoji="1" sz="1800" kern="1200">
                          <a:solidFill>
                            <a:schemeClr val="dk1"/>
                          </a:solidFill>
                          <a:latin typeface="Times New Roman"/>
                          <a:ea typeface="Times New Roman"/>
                        </a:defRPr>
                      </a:lvl9pPr>
                    </a:lstStyle>
                    <a:p>
                      <a:pPr algn="ctr"/>
                      <a:r>
                        <a:rPr lang="en-US" dirty="0">
                          <a:latin typeface="+mn-lt"/>
                        </a:rPr>
                        <a:t>24.759</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kern="1200" dirty="0">
                          <a:solidFill>
                            <a:schemeClr val="dk1"/>
                          </a:solidFill>
                          <a:latin typeface="+mn-lt"/>
                          <a:cs typeface="+mn-cs"/>
                        </a:rPr>
                        <a:t>4200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Times New Roman"/>
                          <a:ea typeface="Times New Roman"/>
                        </a:defRPr>
                      </a:lvl1pPr>
                      <a:lvl2pPr marL="457200" algn="l" defTabSz="914400" rtl="0" eaLnBrk="1" latinLnBrk="0" hangingPunct="1">
                        <a:defRPr kumimoji="1" sz="1800" kern="1200">
                          <a:solidFill>
                            <a:schemeClr val="dk1"/>
                          </a:solidFill>
                          <a:latin typeface="Times New Roman"/>
                          <a:ea typeface="Times New Roman"/>
                        </a:defRPr>
                      </a:lvl2pPr>
                      <a:lvl3pPr marL="914400" algn="l" defTabSz="914400" rtl="0" eaLnBrk="1" latinLnBrk="0" hangingPunct="1">
                        <a:defRPr kumimoji="1" sz="1800" kern="1200">
                          <a:solidFill>
                            <a:schemeClr val="dk1"/>
                          </a:solidFill>
                          <a:latin typeface="Times New Roman"/>
                          <a:ea typeface="Times New Roman"/>
                        </a:defRPr>
                      </a:lvl3pPr>
                      <a:lvl4pPr marL="1371600" algn="l" defTabSz="914400" rtl="0" eaLnBrk="1" latinLnBrk="0" hangingPunct="1">
                        <a:defRPr kumimoji="1" sz="1800" kern="1200">
                          <a:solidFill>
                            <a:schemeClr val="dk1"/>
                          </a:solidFill>
                          <a:latin typeface="Times New Roman"/>
                          <a:ea typeface="Times New Roman"/>
                        </a:defRPr>
                      </a:lvl4pPr>
                      <a:lvl5pPr marL="1828800" algn="l" defTabSz="914400" rtl="0" eaLnBrk="1" latinLnBrk="0" hangingPunct="1">
                        <a:defRPr kumimoji="1" sz="1800" kern="1200">
                          <a:solidFill>
                            <a:schemeClr val="dk1"/>
                          </a:solidFill>
                          <a:latin typeface="Times New Roman"/>
                          <a:ea typeface="Times New Roman"/>
                        </a:defRPr>
                      </a:lvl5pPr>
                      <a:lvl6pPr marL="2286000" algn="l" defTabSz="914400" rtl="0" eaLnBrk="1" latinLnBrk="0" hangingPunct="1">
                        <a:defRPr kumimoji="1" sz="1800" kern="1200">
                          <a:solidFill>
                            <a:schemeClr val="dk1"/>
                          </a:solidFill>
                          <a:latin typeface="Times New Roman"/>
                          <a:ea typeface="Times New Roman"/>
                        </a:defRPr>
                      </a:lvl6pPr>
                      <a:lvl7pPr marL="2743200" algn="l" defTabSz="914400" rtl="0" eaLnBrk="1" latinLnBrk="0" hangingPunct="1">
                        <a:defRPr kumimoji="1" sz="1800" kern="1200">
                          <a:solidFill>
                            <a:schemeClr val="dk1"/>
                          </a:solidFill>
                          <a:latin typeface="Times New Roman"/>
                          <a:ea typeface="Times New Roman"/>
                        </a:defRPr>
                      </a:lvl7pPr>
                      <a:lvl8pPr marL="3200400" algn="l" defTabSz="914400" rtl="0" eaLnBrk="1" latinLnBrk="0" hangingPunct="1">
                        <a:defRPr kumimoji="1" sz="1800" kern="1200">
                          <a:solidFill>
                            <a:schemeClr val="dk1"/>
                          </a:solidFill>
                          <a:latin typeface="Times New Roman"/>
                          <a:ea typeface="Times New Roman"/>
                        </a:defRPr>
                      </a:lvl8pPr>
                      <a:lvl9pPr marL="3657600" algn="l" defTabSz="914400" rtl="0" eaLnBrk="1" latinLnBrk="0" hangingPunct="1">
                        <a:defRPr kumimoji="1" sz="1800" kern="1200">
                          <a:solidFill>
                            <a:schemeClr val="dk1"/>
                          </a:solidFill>
                          <a:latin typeface="Times New Roman"/>
                          <a:ea typeface="Times New Roman"/>
                        </a:defRPr>
                      </a:lvl9pPr>
                    </a:lstStyle>
                    <a:p>
                      <a:pPr algn="ctr"/>
                      <a:r>
                        <a:rPr lang="en-US" b="1" dirty="0">
                          <a:latin typeface="+mn-lt"/>
                        </a:rPr>
                        <a:t>31.035</a:t>
                      </a:r>
                      <a:endParaRPr lang="zh-CN" altLang="en-US" b="1">
                        <a:solidFill>
                          <a:schemeClr val="tx1"/>
                        </a:solidFill>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kern="1200" dirty="0">
                          <a:solidFill>
                            <a:schemeClr val="dk1"/>
                          </a:solidFill>
                          <a:latin typeface="+mn-lt"/>
                          <a:ea typeface="+mn-ea"/>
                          <a:cs typeface="+mn-cs"/>
                        </a:rPr>
                        <a:t>2184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pPr marL="0" algn="ctr" defTabSz="914400" rtl="0" eaLnBrk="1" fontAlgn="b" latinLnBrk="0" hangingPunct="1"/>
                      <a:r>
                        <a:rPr kumimoji="1" lang="en-US" sz="1800" b="1" kern="1200" dirty="0">
                          <a:solidFill>
                            <a:srgbClr val="FF0000"/>
                          </a:solidFill>
                          <a:latin typeface="+mn-lt"/>
                          <a:ea typeface="+mn-ea"/>
                          <a:cs typeface="+mn-cs"/>
                        </a:rPr>
                        <a:t>6.276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b="1" kern="1200" dirty="0">
                          <a:solidFill>
                            <a:srgbClr val="FF0000"/>
                          </a:solidFill>
                          <a:latin typeface="+mn-lt"/>
                          <a:ea typeface="+mn-ea"/>
                          <a:cs typeface="+mn-cs"/>
                        </a:rPr>
                        <a:t>48.00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lvl1pPr marL="0" algn="l" defTabSz="914400" rtl="0" eaLnBrk="1" latinLnBrk="0" hangingPunct="1">
                        <a:defRPr kumimoji="1" sz="1800" kern="1200">
                          <a:solidFill>
                            <a:schemeClr val="dk1"/>
                          </a:solidFill>
                          <a:latin typeface="Times New Roman"/>
                          <a:ea typeface="Times New Roman"/>
                        </a:defRPr>
                      </a:lvl1pPr>
                      <a:lvl2pPr marL="457200" algn="l" defTabSz="914400" rtl="0" eaLnBrk="1" latinLnBrk="0" hangingPunct="1">
                        <a:defRPr kumimoji="1" sz="1800" kern="1200">
                          <a:solidFill>
                            <a:schemeClr val="dk1"/>
                          </a:solidFill>
                          <a:latin typeface="Times New Roman"/>
                          <a:ea typeface="Times New Roman"/>
                        </a:defRPr>
                      </a:lvl2pPr>
                      <a:lvl3pPr marL="914400" algn="l" defTabSz="914400" rtl="0" eaLnBrk="1" latinLnBrk="0" hangingPunct="1">
                        <a:defRPr kumimoji="1" sz="1800" kern="1200">
                          <a:solidFill>
                            <a:schemeClr val="dk1"/>
                          </a:solidFill>
                          <a:latin typeface="Times New Roman"/>
                          <a:ea typeface="Times New Roman"/>
                        </a:defRPr>
                      </a:lvl3pPr>
                      <a:lvl4pPr marL="1371600" algn="l" defTabSz="914400" rtl="0" eaLnBrk="1" latinLnBrk="0" hangingPunct="1">
                        <a:defRPr kumimoji="1" sz="1800" kern="1200">
                          <a:solidFill>
                            <a:schemeClr val="dk1"/>
                          </a:solidFill>
                          <a:latin typeface="Times New Roman"/>
                          <a:ea typeface="Times New Roman"/>
                        </a:defRPr>
                      </a:lvl4pPr>
                      <a:lvl5pPr marL="1828800" algn="l" defTabSz="914400" rtl="0" eaLnBrk="1" latinLnBrk="0" hangingPunct="1">
                        <a:defRPr kumimoji="1" sz="1800" kern="1200">
                          <a:solidFill>
                            <a:schemeClr val="dk1"/>
                          </a:solidFill>
                          <a:latin typeface="Times New Roman"/>
                          <a:ea typeface="Times New Roman"/>
                        </a:defRPr>
                      </a:lvl5pPr>
                      <a:lvl6pPr marL="2286000" algn="l" defTabSz="914400" rtl="0" eaLnBrk="1" latinLnBrk="0" hangingPunct="1">
                        <a:defRPr kumimoji="1" sz="1800" kern="1200">
                          <a:solidFill>
                            <a:schemeClr val="dk1"/>
                          </a:solidFill>
                          <a:latin typeface="Times New Roman"/>
                          <a:ea typeface="Times New Roman"/>
                        </a:defRPr>
                      </a:lvl6pPr>
                      <a:lvl7pPr marL="2743200" algn="l" defTabSz="914400" rtl="0" eaLnBrk="1" latinLnBrk="0" hangingPunct="1">
                        <a:defRPr kumimoji="1" sz="1800" kern="1200">
                          <a:solidFill>
                            <a:schemeClr val="dk1"/>
                          </a:solidFill>
                          <a:latin typeface="Times New Roman"/>
                          <a:ea typeface="Times New Roman"/>
                        </a:defRPr>
                      </a:lvl7pPr>
                      <a:lvl8pPr marL="3200400" algn="l" defTabSz="914400" rtl="0" eaLnBrk="1" latinLnBrk="0" hangingPunct="1">
                        <a:defRPr kumimoji="1" sz="1800" kern="1200">
                          <a:solidFill>
                            <a:schemeClr val="dk1"/>
                          </a:solidFill>
                          <a:latin typeface="Times New Roman"/>
                          <a:ea typeface="Times New Roman"/>
                        </a:defRPr>
                      </a:lvl8pPr>
                      <a:lvl9pPr marL="3657600" algn="l" defTabSz="914400" rtl="0" eaLnBrk="1" latinLnBrk="0" hangingPunct="1">
                        <a:defRPr kumimoji="1" sz="1800" kern="1200">
                          <a:solidFill>
                            <a:schemeClr val="dk1"/>
                          </a:solidFill>
                          <a:latin typeface="Times New Roman"/>
                          <a:ea typeface="Times New Roman"/>
                        </a:defRPr>
                      </a:lvl9pPr>
                    </a:lstStyle>
                    <a:p>
                      <a:pPr algn="ctr"/>
                      <a:r>
                        <a:rPr lang="en-CA" altLang="zh-CN" dirty="0">
                          <a:latin typeface="+mn-lt"/>
                        </a:rPr>
                        <a:t>6</a:t>
                      </a:r>
                      <a:endParaRPr lang="zh-CN" altLang="en-US">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Times New Roman"/>
                          <a:ea typeface="Times New Roman"/>
                        </a:defRPr>
                      </a:lvl1pPr>
                      <a:lvl2pPr marL="457200" algn="l" defTabSz="914400" rtl="0" eaLnBrk="1" latinLnBrk="0" hangingPunct="1">
                        <a:defRPr kumimoji="1" sz="1800" kern="1200">
                          <a:solidFill>
                            <a:schemeClr val="dk1"/>
                          </a:solidFill>
                          <a:latin typeface="Times New Roman"/>
                          <a:ea typeface="Times New Roman"/>
                        </a:defRPr>
                      </a:lvl2pPr>
                      <a:lvl3pPr marL="914400" algn="l" defTabSz="914400" rtl="0" eaLnBrk="1" latinLnBrk="0" hangingPunct="1">
                        <a:defRPr kumimoji="1" sz="1800" kern="1200">
                          <a:solidFill>
                            <a:schemeClr val="dk1"/>
                          </a:solidFill>
                          <a:latin typeface="Times New Roman"/>
                          <a:ea typeface="Times New Roman"/>
                        </a:defRPr>
                      </a:lvl3pPr>
                      <a:lvl4pPr marL="1371600" algn="l" defTabSz="914400" rtl="0" eaLnBrk="1" latinLnBrk="0" hangingPunct="1">
                        <a:defRPr kumimoji="1" sz="1800" kern="1200">
                          <a:solidFill>
                            <a:schemeClr val="dk1"/>
                          </a:solidFill>
                          <a:latin typeface="Times New Roman"/>
                          <a:ea typeface="Times New Roman"/>
                        </a:defRPr>
                      </a:lvl4pPr>
                      <a:lvl5pPr marL="1828800" algn="l" defTabSz="914400" rtl="0" eaLnBrk="1" latinLnBrk="0" hangingPunct="1">
                        <a:defRPr kumimoji="1" sz="1800" kern="1200">
                          <a:solidFill>
                            <a:schemeClr val="dk1"/>
                          </a:solidFill>
                          <a:latin typeface="Times New Roman"/>
                          <a:ea typeface="Times New Roman"/>
                        </a:defRPr>
                      </a:lvl5pPr>
                      <a:lvl6pPr marL="2286000" algn="l" defTabSz="914400" rtl="0" eaLnBrk="1" latinLnBrk="0" hangingPunct="1">
                        <a:defRPr kumimoji="1" sz="1800" kern="1200">
                          <a:solidFill>
                            <a:schemeClr val="dk1"/>
                          </a:solidFill>
                          <a:latin typeface="Times New Roman"/>
                          <a:ea typeface="Times New Roman"/>
                        </a:defRPr>
                      </a:lvl6pPr>
                      <a:lvl7pPr marL="2743200" algn="l" defTabSz="914400" rtl="0" eaLnBrk="1" latinLnBrk="0" hangingPunct="1">
                        <a:defRPr kumimoji="1" sz="1800" kern="1200">
                          <a:solidFill>
                            <a:schemeClr val="dk1"/>
                          </a:solidFill>
                          <a:latin typeface="Times New Roman"/>
                          <a:ea typeface="Times New Roman"/>
                        </a:defRPr>
                      </a:lvl7pPr>
                      <a:lvl8pPr marL="3200400" algn="l" defTabSz="914400" rtl="0" eaLnBrk="1" latinLnBrk="0" hangingPunct="1">
                        <a:defRPr kumimoji="1" sz="1800" kern="1200">
                          <a:solidFill>
                            <a:schemeClr val="dk1"/>
                          </a:solidFill>
                          <a:latin typeface="Times New Roman"/>
                          <a:ea typeface="Times New Roman"/>
                        </a:defRPr>
                      </a:lvl8pPr>
                      <a:lvl9pPr marL="3657600" algn="l" defTabSz="914400" rtl="0" eaLnBrk="1" latinLnBrk="0" hangingPunct="1">
                        <a:defRPr kumimoji="1" sz="1800" kern="1200">
                          <a:solidFill>
                            <a:schemeClr val="dk1"/>
                          </a:solidFill>
                          <a:latin typeface="Times New Roman"/>
                          <a:ea typeface="Times New Roman"/>
                        </a:defRPr>
                      </a:lvl9pPr>
                    </a:lstStyle>
                    <a:p>
                      <a:pPr algn="ctr"/>
                      <a:r>
                        <a:rPr lang="en-US" dirty="0">
                          <a:latin typeface="+mn-lt"/>
                        </a:rPr>
                        <a:t>37.739</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kern="1200" dirty="0">
                          <a:solidFill>
                            <a:schemeClr val="dk1"/>
                          </a:solidFill>
                          <a:latin typeface="+mn-lt"/>
                          <a:cs typeface="+mn-cs"/>
                        </a:rPr>
                        <a:t>6216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Times New Roman"/>
                          <a:ea typeface="Times New Roman"/>
                        </a:defRPr>
                      </a:lvl1pPr>
                      <a:lvl2pPr marL="457200" algn="l" defTabSz="914400" rtl="0" eaLnBrk="1" latinLnBrk="0" hangingPunct="1">
                        <a:defRPr kumimoji="1" sz="1800" kern="1200">
                          <a:solidFill>
                            <a:schemeClr val="dk1"/>
                          </a:solidFill>
                          <a:latin typeface="Times New Roman"/>
                          <a:ea typeface="Times New Roman"/>
                        </a:defRPr>
                      </a:lvl2pPr>
                      <a:lvl3pPr marL="914400" algn="l" defTabSz="914400" rtl="0" eaLnBrk="1" latinLnBrk="0" hangingPunct="1">
                        <a:defRPr kumimoji="1" sz="1800" kern="1200">
                          <a:solidFill>
                            <a:schemeClr val="dk1"/>
                          </a:solidFill>
                          <a:latin typeface="Times New Roman"/>
                          <a:ea typeface="Times New Roman"/>
                        </a:defRPr>
                      </a:lvl3pPr>
                      <a:lvl4pPr marL="1371600" algn="l" defTabSz="914400" rtl="0" eaLnBrk="1" latinLnBrk="0" hangingPunct="1">
                        <a:defRPr kumimoji="1" sz="1800" kern="1200">
                          <a:solidFill>
                            <a:schemeClr val="dk1"/>
                          </a:solidFill>
                          <a:latin typeface="Times New Roman"/>
                          <a:ea typeface="Times New Roman"/>
                        </a:defRPr>
                      </a:lvl4pPr>
                      <a:lvl5pPr marL="1828800" algn="l" defTabSz="914400" rtl="0" eaLnBrk="1" latinLnBrk="0" hangingPunct="1">
                        <a:defRPr kumimoji="1" sz="1800" kern="1200">
                          <a:solidFill>
                            <a:schemeClr val="dk1"/>
                          </a:solidFill>
                          <a:latin typeface="Times New Roman"/>
                          <a:ea typeface="Times New Roman"/>
                        </a:defRPr>
                      </a:lvl5pPr>
                      <a:lvl6pPr marL="2286000" algn="l" defTabSz="914400" rtl="0" eaLnBrk="1" latinLnBrk="0" hangingPunct="1">
                        <a:defRPr kumimoji="1" sz="1800" kern="1200">
                          <a:solidFill>
                            <a:schemeClr val="dk1"/>
                          </a:solidFill>
                          <a:latin typeface="Times New Roman"/>
                          <a:ea typeface="Times New Roman"/>
                        </a:defRPr>
                      </a:lvl6pPr>
                      <a:lvl7pPr marL="2743200" algn="l" defTabSz="914400" rtl="0" eaLnBrk="1" latinLnBrk="0" hangingPunct="1">
                        <a:defRPr kumimoji="1" sz="1800" kern="1200">
                          <a:solidFill>
                            <a:schemeClr val="dk1"/>
                          </a:solidFill>
                          <a:latin typeface="Times New Roman"/>
                          <a:ea typeface="Times New Roman"/>
                        </a:defRPr>
                      </a:lvl7pPr>
                      <a:lvl8pPr marL="3200400" algn="l" defTabSz="914400" rtl="0" eaLnBrk="1" latinLnBrk="0" hangingPunct="1">
                        <a:defRPr kumimoji="1" sz="1800" kern="1200">
                          <a:solidFill>
                            <a:schemeClr val="dk1"/>
                          </a:solidFill>
                          <a:latin typeface="Times New Roman"/>
                          <a:ea typeface="Times New Roman"/>
                        </a:defRPr>
                      </a:lvl8pPr>
                      <a:lvl9pPr marL="3657600" algn="l" defTabSz="914400" rtl="0" eaLnBrk="1" latinLnBrk="0" hangingPunct="1">
                        <a:defRPr kumimoji="1" sz="1800" kern="1200">
                          <a:solidFill>
                            <a:schemeClr val="dk1"/>
                          </a:solidFill>
                          <a:latin typeface="Times New Roman"/>
                          <a:ea typeface="Times New Roman"/>
                        </a:defRPr>
                      </a:lvl9pPr>
                    </a:lstStyle>
                    <a:p>
                      <a:pPr algn="ctr"/>
                      <a:r>
                        <a:rPr lang="en-US" b="1" dirty="0">
                          <a:latin typeface="+mn-lt"/>
                        </a:rPr>
                        <a:t>43.520</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kern="1200" dirty="0">
                          <a:solidFill>
                            <a:schemeClr val="dk1"/>
                          </a:solidFill>
                          <a:latin typeface="+mn-lt"/>
                          <a:ea typeface="+mn-ea"/>
                          <a:cs typeface="+mn-cs"/>
                        </a:rPr>
                        <a:t>3192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pPr marL="0" algn="ctr" defTabSz="914400" rtl="0" eaLnBrk="1" fontAlgn="b" latinLnBrk="0" hangingPunct="1"/>
                      <a:r>
                        <a:rPr kumimoji="1" lang="en-US" sz="1800" b="1" kern="1200" dirty="0">
                          <a:solidFill>
                            <a:srgbClr val="FF0000"/>
                          </a:solidFill>
                          <a:latin typeface="+mn-lt"/>
                          <a:ea typeface="+mn-ea"/>
                          <a:cs typeface="+mn-cs"/>
                        </a:rPr>
                        <a:t>5.781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b="1" kern="1200" dirty="0">
                          <a:solidFill>
                            <a:srgbClr val="FF0000"/>
                          </a:solidFill>
                          <a:latin typeface="+mn-lt"/>
                          <a:ea typeface="+mn-ea"/>
                          <a:cs typeface="+mn-cs"/>
                        </a:rPr>
                        <a:t>48.65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lvl1pPr marL="0" algn="l" defTabSz="914400" rtl="0" eaLnBrk="1" latinLnBrk="0" hangingPunct="1">
                        <a:defRPr kumimoji="1" sz="1800" kern="1200">
                          <a:solidFill>
                            <a:schemeClr val="dk1"/>
                          </a:solidFill>
                          <a:latin typeface="Times New Roman"/>
                          <a:ea typeface="Times New Roman"/>
                        </a:defRPr>
                      </a:lvl1pPr>
                      <a:lvl2pPr marL="457200" algn="l" defTabSz="914400" rtl="0" eaLnBrk="1" latinLnBrk="0" hangingPunct="1">
                        <a:defRPr kumimoji="1" sz="1800" kern="1200">
                          <a:solidFill>
                            <a:schemeClr val="dk1"/>
                          </a:solidFill>
                          <a:latin typeface="Times New Roman"/>
                          <a:ea typeface="Times New Roman"/>
                        </a:defRPr>
                      </a:lvl2pPr>
                      <a:lvl3pPr marL="914400" algn="l" defTabSz="914400" rtl="0" eaLnBrk="1" latinLnBrk="0" hangingPunct="1">
                        <a:defRPr kumimoji="1" sz="1800" kern="1200">
                          <a:solidFill>
                            <a:schemeClr val="dk1"/>
                          </a:solidFill>
                          <a:latin typeface="Times New Roman"/>
                          <a:ea typeface="Times New Roman"/>
                        </a:defRPr>
                      </a:lvl3pPr>
                      <a:lvl4pPr marL="1371600" algn="l" defTabSz="914400" rtl="0" eaLnBrk="1" latinLnBrk="0" hangingPunct="1">
                        <a:defRPr kumimoji="1" sz="1800" kern="1200">
                          <a:solidFill>
                            <a:schemeClr val="dk1"/>
                          </a:solidFill>
                          <a:latin typeface="Times New Roman"/>
                          <a:ea typeface="Times New Roman"/>
                        </a:defRPr>
                      </a:lvl4pPr>
                      <a:lvl5pPr marL="1828800" algn="l" defTabSz="914400" rtl="0" eaLnBrk="1" latinLnBrk="0" hangingPunct="1">
                        <a:defRPr kumimoji="1" sz="1800" kern="1200">
                          <a:solidFill>
                            <a:schemeClr val="dk1"/>
                          </a:solidFill>
                          <a:latin typeface="Times New Roman"/>
                          <a:ea typeface="Times New Roman"/>
                        </a:defRPr>
                      </a:lvl5pPr>
                      <a:lvl6pPr marL="2286000" algn="l" defTabSz="914400" rtl="0" eaLnBrk="1" latinLnBrk="0" hangingPunct="1">
                        <a:defRPr kumimoji="1" sz="1800" kern="1200">
                          <a:solidFill>
                            <a:schemeClr val="dk1"/>
                          </a:solidFill>
                          <a:latin typeface="Times New Roman"/>
                          <a:ea typeface="Times New Roman"/>
                        </a:defRPr>
                      </a:lvl6pPr>
                      <a:lvl7pPr marL="2743200" algn="l" defTabSz="914400" rtl="0" eaLnBrk="1" latinLnBrk="0" hangingPunct="1">
                        <a:defRPr kumimoji="1" sz="1800" kern="1200">
                          <a:solidFill>
                            <a:schemeClr val="dk1"/>
                          </a:solidFill>
                          <a:latin typeface="Times New Roman"/>
                          <a:ea typeface="Times New Roman"/>
                        </a:defRPr>
                      </a:lvl7pPr>
                      <a:lvl8pPr marL="3200400" algn="l" defTabSz="914400" rtl="0" eaLnBrk="1" latinLnBrk="0" hangingPunct="1">
                        <a:defRPr kumimoji="1" sz="1800" kern="1200">
                          <a:solidFill>
                            <a:schemeClr val="dk1"/>
                          </a:solidFill>
                          <a:latin typeface="Times New Roman"/>
                          <a:ea typeface="Times New Roman"/>
                        </a:defRPr>
                      </a:lvl8pPr>
                      <a:lvl9pPr marL="3657600" algn="l" defTabSz="914400" rtl="0" eaLnBrk="1" latinLnBrk="0" hangingPunct="1">
                        <a:defRPr kumimoji="1" sz="1800" kern="1200">
                          <a:solidFill>
                            <a:schemeClr val="dk1"/>
                          </a:solidFill>
                          <a:latin typeface="Times New Roman"/>
                          <a:ea typeface="Times New Roman"/>
                        </a:defRPr>
                      </a:lvl9pPr>
                    </a:lstStyle>
                    <a:p>
                      <a:pPr algn="ctr"/>
                      <a:r>
                        <a:rPr lang="en-CA" altLang="zh-CN" dirty="0">
                          <a:latin typeface="+mn-lt"/>
                        </a:rPr>
                        <a:t>8</a:t>
                      </a:r>
                      <a:endParaRPr lang="zh-CN" altLang="en-US">
                        <a:latin typeface="+mn-l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Times New Roman"/>
                          <a:ea typeface="Times New Roman"/>
                        </a:defRPr>
                      </a:lvl1pPr>
                      <a:lvl2pPr marL="457200" algn="l" defTabSz="914400" rtl="0" eaLnBrk="1" latinLnBrk="0" hangingPunct="1">
                        <a:defRPr kumimoji="1" sz="1800" kern="1200">
                          <a:solidFill>
                            <a:schemeClr val="dk1"/>
                          </a:solidFill>
                          <a:latin typeface="Times New Roman"/>
                          <a:ea typeface="Times New Roman"/>
                        </a:defRPr>
                      </a:lvl2pPr>
                      <a:lvl3pPr marL="914400" algn="l" defTabSz="914400" rtl="0" eaLnBrk="1" latinLnBrk="0" hangingPunct="1">
                        <a:defRPr kumimoji="1" sz="1800" kern="1200">
                          <a:solidFill>
                            <a:schemeClr val="dk1"/>
                          </a:solidFill>
                          <a:latin typeface="Times New Roman"/>
                          <a:ea typeface="Times New Roman"/>
                        </a:defRPr>
                      </a:lvl3pPr>
                      <a:lvl4pPr marL="1371600" algn="l" defTabSz="914400" rtl="0" eaLnBrk="1" latinLnBrk="0" hangingPunct="1">
                        <a:defRPr kumimoji="1" sz="1800" kern="1200">
                          <a:solidFill>
                            <a:schemeClr val="dk1"/>
                          </a:solidFill>
                          <a:latin typeface="Times New Roman"/>
                          <a:ea typeface="Times New Roman"/>
                        </a:defRPr>
                      </a:lvl4pPr>
                      <a:lvl5pPr marL="1828800" algn="l" defTabSz="914400" rtl="0" eaLnBrk="1" latinLnBrk="0" hangingPunct="1">
                        <a:defRPr kumimoji="1" sz="1800" kern="1200">
                          <a:solidFill>
                            <a:schemeClr val="dk1"/>
                          </a:solidFill>
                          <a:latin typeface="Times New Roman"/>
                          <a:ea typeface="Times New Roman"/>
                        </a:defRPr>
                      </a:lvl5pPr>
                      <a:lvl6pPr marL="2286000" algn="l" defTabSz="914400" rtl="0" eaLnBrk="1" latinLnBrk="0" hangingPunct="1">
                        <a:defRPr kumimoji="1" sz="1800" kern="1200">
                          <a:solidFill>
                            <a:schemeClr val="dk1"/>
                          </a:solidFill>
                          <a:latin typeface="Times New Roman"/>
                          <a:ea typeface="Times New Roman"/>
                        </a:defRPr>
                      </a:lvl6pPr>
                      <a:lvl7pPr marL="2743200" algn="l" defTabSz="914400" rtl="0" eaLnBrk="1" latinLnBrk="0" hangingPunct="1">
                        <a:defRPr kumimoji="1" sz="1800" kern="1200">
                          <a:solidFill>
                            <a:schemeClr val="dk1"/>
                          </a:solidFill>
                          <a:latin typeface="Times New Roman"/>
                          <a:ea typeface="Times New Roman"/>
                        </a:defRPr>
                      </a:lvl7pPr>
                      <a:lvl8pPr marL="3200400" algn="l" defTabSz="914400" rtl="0" eaLnBrk="1" latinLnBrk="0" hangingPunct="1">
                        <a:defRPr kumimoji="1" sz="1800" kern="1200">
                          <a:solidFill>
                            <a:schemeClr val="dk1"/>
                          </a:solidFill>
                          <a:latin typeface="Times New Roman"/>
                          <a:ea typeface="Times New Roman"/>
                        </a:defRPr>
                      </a:lvl8pPr>
                      <a:lvl9pPr marL="3657600" algn="l" defTabSz="914400" rtl="0" eaLnBrk="1" latinLnBrk="0" hangingPunct="1">
                        <a:defRPr kumimoji="1" sz="1800" kern="1200">
                          <a:solidFill>
                            <a:schemeClr val="dk1"/>
                          </a:solidFill>
                          <a:latin typeface="Times New Roman"/>
                          <a:ea typeface="Times New Roman"/>
                        </a:defRPr>
                      </a:lvl9pPr>
                    </a:lstStyle>
                    <a:p>
                      <a:pPr algn="ctr"/>
                      <a:r>
                        <a:rPr lang="en-US" dirty="0">
                          <a:latin typeface="+mn-lt"/>
                        </a:rPr>
                        <a:t>50.359</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kern="1200" dirty="0">
                          <a:solidFill>
                            <a:schemeClr val="dk1"/>
                          </a:solidFill>
                          <a:latin typeface="+mn-lt"/>
                          <a:cs typeface="+mn-cs"/>
                        </a:rPr>
                        <a:t>8232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Times New Roman"/>
                          <a:ea typeface="Times New Roman"/>
                        </a:defRPr>
                      </a:lvl1pPr>
                      <a:lvl2pPr marL="457200" algn="l" defTabSz="914400" rtl="0" eaLnBrk="1" latinLnBrk="0" hangingPunct="1">
                        <a:defRPr kumimoji="1" sz="1800" kern="1200">
                          <a:solidFill>
                            <a:schemeClr val="dk1"/>
                          </a:solidFill>
                          <a:latin typeface="Times New Roman"/>
                          <a:ea typeface="Times New Roman"/>
                        </a:defRPr>
                      </a:lvl2pPr>
                      <a:lvl3pPr marL="914400" algn="l" defTabSz="914400" rtl="0" eaLnBrk="1" latinLnBrk="0" hangingPunct="1">
                        <a:defRPr kumimoji="1" sz="1800" kern="1200">
                          <a:solidFill>
                            <a:schemeClr val="dk1"/>
                          </a:solidFill>
                          <a:latin typeface="Times New Roman"/>
                          <a:ea typeface="Times New Roman"/>
                        </a:defRPr>
                      </a:lvl3pPr>
                      <a:lvl4pPr marL="1371600" algn="l" defTabSz="914400" rtl="0" eaLnBrk="1" latinLnBrk="0" hangingPunct="1">
                        <a:defRPr kumimoji="1" sz="1800" kern="1200">
                          <a:solidFill>
                            <a:schemeClr val="dk1"/>
                          </a:solidFill>
                          <a:latin typeface="Times New Roman"/>
                          <a:ea typeface="Times New Roman"/>
                        </a:defRPr>
                      </a:lvl4pPr>
                      <a:lvl5pPr marL="1828800" algn="l" defTabSz="914400" rtl="0" eaLnBrk="1" latinLnBrk="0" hangingPunct="1">
                        <a:defRPr kumimoji="1" sz="1800" kern="1200">
                          <a:solidFill>
                            <a:schemeClr val="dk1"/>
                          </a:solidFill>
                          <a:latin typeface="Times New Roman"/>
                          <a:ea typeface="Times New Roman"/>
                        </a:defRPr>
                      </a:lvl5pPr>
                      <a:lvl6pPr marL="2286000" algn="l" defTabSz="914400" rtl="0" eaLnBrk="1" latinLnBrk="0" hangingPunct="1">
                        <a:defRPr kumimoji="1" sz="1800" kern="1200">
                          <a:solidFill>
                            <a:schemeClr val="dk1"/>
                          </a:solidFill>
                          <a:latin typeface="Times New Roman"/>
                          <a:ea typeface="Times New Roman"/>
                        </a:defRPr>
                      </a:lvl6pPr>
                      <a:lvl7pPr marL="2743200" algn="l" defTabSz="914400" rtl="0" eaLnBrk="1" latinLnBrk="0" hangingPunct="1">
                        <a:defRPr kumimoji="1" sz="1800" kern="1200">
                          <a:solidFill>
                            <a:schemeClr val="dk1"/>
                          </a:solidFill>
                          <a:latin typeface="Times New Roman"/>
                          <a:ea typeface="Times New Roman"/>
                        </a:defRPr>
                      </a:lvl7pPr>
                      <a:lvl8pPr marL="3200400" algn="l" defTabSz="914400" rtl="0" eaLnBrk="1" latinLnBrk="0" hangingPunct="1">
                        <a:defRPr kumimoji="1" sz="1800" kern="1200">
                          <a:solidFill>
                            <a:schemeClr val="dk1"/>
                          </a:solidFill>
                          <a:latin typeface="Times New Roman"/>
                          <a:ea typeface="Times New Roman"/>
                        </a:defRPr>
                      </a:lvl8pPr>
                      <a:lvl9pPr marL="3657600" algn="l" defTabSz="914400" rtl="0" eaLnBrk="1" latinLnBrk="0" hangingPunct="1">
                        <a:defRPr kumimoji="1" sz="1800" kern="1200">
                          <a:solidFill>
                            <a:schemeClr val="dk1"/>
                          </a:solidFill>
                          <a:latin typeface="Times New Roman"/>
                          <a:ea typeface="Times New Roman"/>
                        </a:defRPr>
                      </a:lvl9pPr>
                    </a:lstStyle>
                    <a:p>
                      <a:pPr algn="ctr"/>
                      <a:r>
                        <a:rPr lang="en-US" b="1" dirty="0">
                          <a:latin typeface="+mn-lt"/>
                        </a:rPr>
                        <a:t>55.479</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kern="1200" dirty="0">
                          <a:solidFill>
                            <a:schemeClr val="dk1"/>
                          </a:solidFill>
                          <a:latin typeface="+mn-lt"/>
                          <a:ea typeface="+mn-ea"/>
                          <a:cs typeface="+mn-cs"/>
                        </a:rPr>
                        <a:t>4200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Times New Roman"/>
                        </a:defRPr>
                      </a:lvl1pPr>
                      <a:lvl2pPr marL="457200" algn="l" defTabSz="914400" rtl="0" eaLnBrk="1" latinLnBrk="0" hangingPunct="1">
                        <a:defRPr sz="1800" kern="1200">
                          <a:solidFill>
                            <a:schemeClr val="tx1"/>
                          </a:solidFill>
                          <a:latin typeface="Times New Roman"/>
                          <a:ea typeface="Times New Roman"/>
                        </a:defRPr>
                      </a:lvl2pPr>
                      <a:lvl3pPr marL="914400" algn="l" defTabSz="914400" rtl="0" eaLnBrk="1" latinLnBrk="0" hangingPunct="1">
                        <a:defRPr sz="1800" kern="1200">
                          <a:solidFill>
                            <a:schemeClr val="tx1"/>
                          </a:solidFill>
                          <a:latin typeface="Times New Roman"/>
                          <a:ea typeface="Times New Roman"/>
                        </a:defRPr>
                      </a:lvl3pPr>
                      <a:lvl4pPr marL="1371600" algn="l" defTabSz="914400" rtl="0" eaLnBrk="1" latinLnBrk="0" hangingPunct="1">
                        <a:defRPr sz="1800" kern="1200">
                          <a:solidFill>
                            <a:schemeClr val="tx1"/>
                          </a:solidFill>
                          <a:latin typeface="Times New Roman"/>
                          <a:ea typeface="Times New Roman"/>
                        </a:defRPr>
                      </a:lvl4pPr>
                      <a:lvl5pPr marL="1828800" algn="l" defTabSz="914400" rtl="0" eaLnBrk="1" latinLnBrk="0" hangingPunct="1">
                        <a:defRPr sz="1800" kern="1200">
                          <a:solidFill>
                            <a:schemeClr val="tx1"/>
                          </a:solidFill>
                          <a:latin typeface="Times New Roman"/>
                          <a:ea typeface="Times New Roman"/>
                        </a:defRPr>
                      </a:lvl5pPr>
                      <a:lvl6pPr marL="2286000" algn="l" defTabSz="914400" rtl="0" eaLnBrk="1" latinLnBrk="0" hangingPunct="1">
                        <a:defRPr sz="1800" kern="1200">
                          <a:solidFill>
                            <a:schemeClr val="tx1"/>
                          </a:solidFill>
                          <a:latin typeface="Times New Roman"/>
                          <a:ea typeface="Times New Roman"/>
                        </a:defRPr>
                      </a:lvl6pPr>
                      <a:lvl7pPr marL="2743200" algn="l" defTabSz="914400" rtl="0" eaLnBrk="1" latinLnBrk="0" hangingPunct="1">
                        <a:defRPr sz="1800" kern="1200">
                          <a:solidFill>
                            <a:schemeClr val="tx1"/>
                          </a:solidFill>
                          <a:latin typeface="Times New Roman"/>
                          <a:ea typeface="Times New Roman"/>
                        </a:defRPr>
                      </a:lvl7pPr>
                      <a:lvl8pPr marL="3200400" algn="l" defTabSz="914400" rtl="0" eaLnBrk="1" latinLnBrk="0" hangingPunct="1">
                        <a:defRPr sz="1800" kern="1200">
                          <a:solidFill>
                            <a:schemeClr val="tx1"/>
                          </a:solidFill>
                          <a:latin typeface="Times New Roman"/>
                          <a:ea typeface="Times New Roman"/>
                        </a:defRPr>
                      </a:lvl8pPr>
                      <a:lvl9pPr marL="3657600" algn="l" defTabSz="914400" rtl="0" eaLnBrk="1" latinLnBrk="0" hangingPunct="1">
                        <a:defRPr sz="1800" kern="1200">
                          <a:solidFill>
                            <a:schemeClr val="tx1"/>
                          </a:solidFill>
                          <a:latin typeface="Times New Roman"/>
                          <a:ea typeface="Times New Roman"/>
                        </a:defRPr>
                      </a:lvl9pPr>
                    </a:lstStyle>
                    <a:p>
                      <a:pPr marL="0" algn="ctr" defTabSz="914400" rtl="0" eaLnBrk="1" fontAlgn="b" latinLnBrk="0" hangingPunct="1"/>
                      <a:r>
                        <a:rPr kumimoji="1" lang="en-US" sz="1800" b="1" kern="1200" dirty="0">
                          <a:solidFill>
                            <a:srgbClr val="FF0000"/>
                          </a:solidFill>
                          <a:latin typeface="+mn-lt"/>
                          <a:ea typeface="+mn-ea"/>
                          <a:cs typeface="+mn-cs"/>
                        </a:rPr>
                        <a:t>5.12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en-US" sz="1800" b="1" kern="1200" dirty="0">
                          <a:solidFill>
                            <a:srgbClr val="FF0000"/>
                          </a:solidFill>
                          <a:latin typeface="+mn-lt"/>
                          <a:ea typeface="+mn-ea"/>
                          <a:cs typeface="+mn-cs"/>
                        </a:rPr>
                        <a:t>48.98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10" name="TextBox 9">
            <a:extLst>
              <a:ext uri="{FF2B5EF4-FFF2-40B4-BE49-F238E27FC236}">
                <a16:creationId xmlns:a16="http://schemas.microsoft.com/office/drawing/2014/main" id="{C506B84E-1237-4A1D-A7FB-73D7B6F192BD}"/>
              </a:ext>
            </a:extLst>
          </p:cNvPr>
          <p:cNvSpPr txBox="1"/>
          <p:nvPr/>
        </p:nvSpPr>
        <p:spPr>
          <a:xfrm>
            <a:off x="99391" y="4930914"/>
            <a:ext cx="11881320" cy="707886"/>
          </a:xfrm>
          <a:prstGeom prst="rect">
            <a:avLst/>
          </a:prstGeom>
          <a:noFill/>
        </p:spPr>
        <p:txBody>
          <a:bodyPr wrap="square" rtlCol="0">
            <a:spAutoFit/>
          </a:bodyPr>
          <a:lstStyle/>
          <a:p>
            <a:pPr fontAlgn="auto">
              <a:spcBef>
                <a:spcPts val="0"/>
              </a:spcBef>
              <a:spcAft>
                <a:spcPts val="0"/>
              </a:spcAft>
            </a:pPr>
            <a:r>
              <a:rPr lang="en-US" sz="2000" dirty="0">
                <a:solidFill>
                  <a:srgbClr val="000000"/>
                </a:solidFill>
                <a:latin typeface="Times New Roman"/>
              </a:rPr>
              <a:t>It is observed that by only reporting the Amplitude component, </a:t>
            </a:r>
            <a:r>
              <a:rPr lang="en-US" sz="2000" b="1" dirty="0">
                <a:solidFill>
                  <a:srgbClr val="000000"/>
                </a:solidFill>
                <a:latin typeface="Times New Roman"/>
              </a:rPr>
              <a:t>we not only achieve a feedback bit size reduction of close to 50%, but also achieve 5 to 6 dB gain in SQNR compared to 802.11n</a:t>
            </a:r>
            <a:r>
              <a:rPr lang="en-US" sz="2000" dirty="0">
                <a:solidFill>
                  <a:srgbClr val="000000"/>
                </a:solidFill>
                <a:latin typeface="Times New Roman"/>
              </a:rPr>
              <a:t>.</a:t>
            </a:r>
          </a:p>
        </p:txBody>
      </p:sp>
    </p:spTree>
    <p:extLst>
      <p:ext uri="{BB962C8B-B14F-4D97-AF65-F5344CB8AC3E}">
        <p14:creationId xmlns:p14="http://schemas.microsoft.com/office/powerpoint/2010/main" val="71610620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E8296836C39494297FB4CD847280E05" ma:contentTypeVersion="10" ma:contentTypeDescription="Create a new document." ma:contentTypeScope="" ma:versionID="5c098b03faf5d489fee9c2d4bfc88c69">
  <xsd:schema xmlns:xsd="http://www.w3.org/2001/XMLSchema" xmlns:xs="http://www.w3.org/2001/XMLSchema" xmlns:p="http://schemas.microsoft.com/office/2006/metadata/properties" xmlns:ns2="5a0e02d0-dbbe-454c-bf16-36e0337fafec" xmlns:ns3="f2d91d1f-eabb-41c4-8bb7-ac90c0463bd8" targetNamespace="http://schemas.microsoft.com/office/2006/metadata/properties" ma:root="true" ma:fieldsID="1eaf799a8b433f3b45fe967f71fc9962" ns2:_="" ns3:_="">
    <xsd:import namespace="5a0e02d0-dbbe-454c-bf16-36e0337fafec"/>
    <xsd:import namespace="f2d91d1f-eabb-41c4-8bb7-ac90c0463bd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0e02d0-dbbe-454c-bf16-36e0337faf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d91d1f-eabb-41c4-8bb7-ac90c0463bd8"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0643DB6-8550-4619-8AB1-4B6B643095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0e02d0-dbbe-454c-bf16-36e0337fafec"/>
    <ds:schemaRef ds:uri="f2d91d1f-eabb-41c4-8bb7-ac90c0463bd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8165581-A783-43E1-8506-5F12B1AFCD2C}">
  <ds:schemaRefs>
    <ds:schemaRef ds:uri="http://schemas.microsoft.com/office/infopath/2007/PartnerControls"/>
    <ds:schemaRef ds:uri="http://schemas.microsoft.com/office/2006/documentManagement/types"/>
    <ds:schemaRef ds:uri="http://purl.org/dc/dcmitype/"/>
    <ds:schemaRef ds:uri="http://www.w3.org/XML/1998/namespace"/>
    <ds:schemaRef ds:uri="5a0e02d0-dbbe-454c-bf16-36e0337fafec"/>
    <ds:schemaRef ds:uri="http://purl.org/dc/terms/"/>
    <ds:schemaRef ds:uri="http://schemas.openxmlformats.org/package/2006/metadata/core-properties"/>
    <ds:schemaRef ds:uri="f2d91d1f-eabb-41c4-8bb7-ac90c0463bd8"/>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4192D7AE-C8F1-43F8-B6BC-639C15D7E05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44692</TotalTime>
  <Words>3223</Words>
  <Application>Microsoft Office PowerPoint</Application>
  <PresentationFormat>Widescreen</PresentationFormat>
  <Paragraphs>519</Paragraphs>
  <Slides>19</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Cambria Math</vt:lpstr>
      <vt:lpstr>Times New Roman</vt:lpstr>
      <vt:lpstr>Wingdings</vt:lpstr>
      <vt:lpstr>802-11-Submission</vt:lpstr>
      <vt:lpstr>Visio</vt:lpstr>
      <vt:lpstr>Partial CSI Feedback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Panasonic Corporation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title</dc:title>
  <dc:creator>Rojan Chitrakar</dc:creator>
  <cp:lastModifiedBy>Rojan Chitrakar</cp:lastModifiedBy>
  <cp:revision>361</cp:revision>
  <cp:lastPrinted>2014-11-04T15:04:57Z</cp:lastPrinted>
  <dcterms:created xsi:type="dcterms:W3CDTF">2007-04-17T18:10:23Z</dcterms:created>
  <dcterms:modified xsi:type="dcterms:W3CDTF">2021-12-02T09:00:13Z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ContentTypeId">
    <vt:lpwstr>0x0101009E8296836C39494297FB4CD847280E05</vt:lpwstr>
  </property>
</Properties>
</file>