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548" r:id="rId3"/>
    <p:sldId id="393" r:id="rId4"/>
    <p:sldId id="424" r:id="rId5"/>
    <p:sldId id="551" r:id="rId6"/>
    <p:sldId id="554" r:id="rId7"/>
    <p:sldId id="553" r:id="rId8"/>
    <p:sldId id="558" r:id="rId9"/>
    <p:sldId id="557" r:id="rId10"/>
    <p:sldId id="555" r:id="rId11"/>
    <p:sldId id="485" r:id="rId12"/>
    <p:sldId id="55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15"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8" autoAdjust="0"/>
    <p:restoredTop sz="85111" autoAdjust="0"/>
  </p:normalViewPr>
  <p:slideViewPr>
    <p:cSldViewPr>
      <p:cViewPr varScale="1">
        <p:scale>
          <a:sx n="99" d="100"/>
          <a:sy n="99" d="100"/>
        </p:scale>
        <p:origin x="1686"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2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442166" y="175081"/>
            <a:ext cx="179670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802.11-xxxx</a:t>
            </a:r>
          </a:p>
        </p:txBody>
      </p:sp>
      <p:sp>
        <p:nvSpPr>
          <p:cNvPr id="3075" name="Rectangle 3"/>
          <p:cNvSpPr>
            <a:spLocks noGrp="1" noChangeArrowheads="1"/>
          </p:cNvSpPr>
          <p:nvPr>
            <p:ph type="dt" sz="quarter" idx="1"/>
          </p:nvPr>
        </p:nvSpPr>
        <p:spPr bwMode="auto">
          <a:xfrm>
            <a:off x="695325" y="175081"/>
            <a:ext cx="1198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ltLang="zh-CN" dirty="0"/>
              <a:t>November</a:t>
            </a:r>
            <a:r>
              <a:rPr lang="en-US" dirty="0"/>
              <a:t> 2021</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85029" y="95706"/>
            <a:ext cx="179670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802.11-xxxx</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11</a:t>
            </a:fld>
            <a:endParaRPr lang="en-US" altLang="zh-CN"/>
          </a:p>
        </p:txBody>
      </p:sp>
    </p:spTree>
    <p:extLst>
      <p:ext uri="{BB962C8B-B14F-4D97-AF65-F5344CB8AC3E}">
        <p14:creationId xmlns:p14="http://schemas.microsoft.com/office/powerpoint/2010/main" val="2094453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12</a:t>
            </a:fld>
            <a:endParaRPr lang="en-US" altLang="zh-CN"/>
          </a:p>
        </p:txBody>
      </p:sp>
    </p:spTree>
    <p:extLst>
      <p:ext uri="{BB962C8B-B14F-4D97-AF65-F5344CB8AC3E}">
        <p14:creationId xmlns:p14="http://schemas.microsoft.com/office/powerpoint/2010/main" val="2659214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783042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6</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635646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7</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522246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8</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521546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9</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612287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10</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7638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2021</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标题 5">
            <a:extLst>
              <a:ext uri="{FF2B5EF4-FFF2-40B4-BE49-F238E27FC236}">
                <a16:creationId xmlns="" xmlns:a16="http://schemas.microsoft.com/office/drawing/2014/main" id="{DAC0F7CA-3517-4B8D-9E77-AD2A51DCF9B7}"/>
              </a:ext>
            </a:extLst>
          </p:cNvPr>
          <p:cNvSpPr>
            <a:spLocks noGrp="1"/>
          </p:cNvSpPr>
          <p:nvPr>
            <p:ph type="title"/>
          </p:nvPr>
        </p:nvSpPr>
        <p:spPr/>
        <p:txBody>
          <a:bodyPr/>
          <a:lstStyle/>
          <a:p>
            <a:r>
              <a:rPr lang="zh-CN" altLang="en-US"/>
              <a:t>单击此处编辑母版标题样式</a:t>
            </a:r>
          </a:p>
        </p:txBody>
      </p:sp>
      <p:sp>
        <p:nvSpPr>
          <p:cNvPr id="11" name="日期占位符 10">
            <a:extLst>
              <a:ext uri="{FF2B5EF4-FFF2-40B4-BE49-F238E27FC236}">
                <a16:creationId xmlns="" xmlns:a16="http://schemas.microsoft.com/office/drawing/2014/main" id="{A6C31B10-2D90-4D92-BFCF-D6DCA85FE3F3}"/>
              </a:ext>
            </a:extLst>
          </p:cNvPr>
          <p:cNvSpPr>
            <a:spLocks noGrp="1"/>
          </p:cNvSpPr>
          <p:nvPr>
            <p:ph type="dt" sz="half" idx="10"/>
          </p:nvPr>
        </p:nvSpPr>
        <p:spPr/>
        <p:txBody>
          <a:bodyPr/>
          <a:lstStyle/>
          <a:p>
            <a:pPr>
              <a:defRPr/>
            </a:pPr>
            <a:r>
              <a:rPr lang="en-US" altLang="zh-CN" dirty="0"/>
              <a:t>November 2021</a:t>
            </a:r>
          </a:p>
        </p:txBody>
      </p:sp>
      <p:sp>
        <p:nvSpPr>
          <p:cNvPr id="12" name="页脚占位符 11">
            <a:extLst>
              <a:ext uri="{FF2B5EF4-FFF2-40B4-BE49-F238E27FC236}">
                <a16:creationId xmlns="" xmlns:a16="http://schemas.microsoft.com/office/drawing/2014/main" id="{21892334-07B3-46F4-A5F0-1BC21E7CB08A}"/>
              </a:ext>
            </a:extLst>
          </p:cNvPr>
          <p:cNvSpPr>
            <a:spLocks noGrp="1"/>
          </p:cNvSpPr>
          <p:nvPr>
            <p:ph type="ftr" sz="quarter" idx="11"/>
          </p:nvPr>
        </p:nvSpPr>
        <p:spPr/>
        <p:txBody>
          <a:bodyPr/>
          <a:lstStyle/>
          <a:p>
            <a:pPr>
              <a:defRPr/>
            </a:pPr>
            <a:r>
              <a:rPr lang="en-US" altLang="zh-CN" dirty="0" err="1" smtClean="0"/>
              <a:t>Rui</a:t>
            </a:r>
            <a:r>
              <a:rPr lang="en-US" altLang="zh-CN" dirty="0" smtClean="0"/>
              <a:t> Du(Huawei)</a:t>
            </a:r>
            <a:endParaRPr lang="en-US" altLang="zh-CN" dirty="0"/>
          </a:p>
        </p:txBody>
      </p:sp>
      <p:sp>
        <p:nvSpPr>
          <p:cNvPr id="13" name="灯片编号占位符 12">
            <a:extLst>
              <a:ext uri="{FF2B5EF4-FFF2-40B4-BE49-F238E27FC236}">
                <a16:creationId xmlns="" xmlns:a16="http://schemas.microsoft.com/office/drawing/2014/main" id="{1AE5C2B6-FCDD-4D38-B4EF-C7EA33F61DFF}"/>
              </a:ext>
            </a:extLst>
          </p:cNvPr>
          <p:cNvSpPr>
            <a:spLocks noGrp="1"/>
          </p:cNvSpPr>
          <p:nvPr>
            <p:ph type="sldNum" sz="quarter" idx="12"/>
          </p:nvPr>
        </p:nvSpPr>
        <p:spPr/>
        <p:txBody>
          <a:bodyPr/>
          <a:lstStyle/>
          <a:p>
            <a:r>
              <a:rPr lang="en-US" altLang="zh-CN"/>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a:t>November 2021</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日期占位符 14">
            <a:extLst>
              <a:ext uri="{FF2B5EF4-FFF2-40B4-BE49-F238E27FC236}">
                <a16:creationId xmlns="" xmlns:a16="http://schemas.microsoft.com/office/drawing/2014/main" id="{6D552E77-DD1F-4E87-9DD2-C8E210C0A6B5}"/>
              </a:ext>
            </a:extLst>
          </p:cNvPr>
          <p:cNvSpPr>
            <a:spLocks noGrp="1"/>
          </p:cNvSpPr>
          <p:nvPr>
            <p:ph type="dt" sz="half" idx="10"/>
          </p:nvPr>
        </p:nvSpPr>
        <p:spPr>
          <a:xfrm>
            <a:off x="696913" y="332601"/>
            <a:ext cx="1541128" cy="276999"/>
          </a:xfrm>
        </p:spPr>
        <p:txBody>
          <a:bodyPr/>
          <a:lstStyle/>
          <a:p>
            <a:pPr>
              <a:defRPr/>
            </a:pPr>
            <a:r>
              <a:rPr lang="en-US" altLang="zh-CN" dirty="0"/>
              <a:t>November</a:t>
            </a:r>
            <a:r>
              <a:rPr lang="en-US" dirty="0"/>
              <a:t> 2021</a:t>
            </a:r>
          </a:p>
        </p:txBody>
      </p:sp>
      <p:sp>
        <p:nvSpPr>
          <p:cNvPr id="16" name="页脚占位符 15">
            <a:extLst>
              <a:ext uri="{FF2B5EF4-FFF2-40B4-BE49-F238E27FC236}">
                <a16:creationId xmlns="" xmlns:a16="http://schemas.microsoft.com/office/drawing/2014/main" id="{98E8C176-3DF4-4CAF-9A8E-6EE9D0F28D65}"/>
              </a:ext>
            </a:extLst>
          </p:cNvPr>
          <p:cNvSpPr>
            <a:spLocks noGrp="1"/>
          </p:cNvSpPr>
          <p:nvPr>
            <p:ph type="ftr" sz="quarter" idx="11"/>
          </p:nvPr>
        </p:nvSpPr>
        <p:spPr>
          <a:xfrm>
            <a:off x="7513194" y="6475413"/>
            <a:ext cx="1030731" cy="184666"/>
          </a:xfrm>
        </p:spPr>
        <p:txBody>
          <a:bodyPr/>
          <a:lstStyle/>
          <a:p>
            <a:pPr>
              <a:defRPr/>
            </a:pPr>
            <a:r>
              <a:rPr lang="en-US" altLang="zh-CN" dirty="0" err="1" smtClean="0"/>
              <a:t>Rui</a:t>
            </a:r>
            <a:r>
              <a:rPr lang="en-US" altLang="zh-CN" dirty="0" smtClean="0"/>
              <a:t> Du(Huawei)</a:t>
            </a:r>
          </a:p>
        </p:txBody>
      </p:sp>
      <p:sp>
        <p:nvSpPr>
          <p:cNvPr id="17" name="灯片编号占位符 16">
            <a:extLst>
              <a:ext uri="{FF2B5EF4-FFF2-40B4-BE49-F238E27FC236}">
                <a16:creationId xmlns="" xmlns:a16="http://schemas.microsoft.com/office/drawing/2014/main" id="{6E0F8097-DD2B-4387-8D1E-ACB27F0988C0}"/>
              </a:ext>
            </a:extLst>
          </p:cNvPr>
          <p:cNvSpPr>
            <a:spLocks noGrp="1"/>
          </p:cNvSpPr>
          <p:nvPr>
            <p:ph type="sldNum" sz="quarter" idx="12"/>
          </p:nvPr>
        </p:nvSpPr>
        <p:spPr/>
        <p:txBody>
          <a:bodyPr/>
          <a:lstStyle/>
          <a:p>
            <a:r>
              <a:rPr lang="en-US" altLang="zh-CN"/>
              <a:t>Slide </a:t>
            </a:r>
            <a:fld id="{16E72C98-D8F5-4A09-9041-74D4DE6CBD42}" type="slidenum">
              <a:rPr lang="en-US" altLang="zh-CN" smtClean="0"/>
              <a:pPr/>
              <a:t>‹#›</a:t>
            </a:fld>
            <a:endParaRPr lang="en-US" altLang="zh-CN"/>
          </a:p>
        </p:txBody>
      </p:sp>
      <p:sp>
        <p:nvSpPr>
          <p:cNvPr id="18" name="标题 17">
            <a:extLst>
              <a:ext uri="{FF2B5EF4-FFF2-40B4-BE49-F238E27FC236}">
                <a16:creationId xmlns="" xmlns:a16="http://schemas.microsoft.com/office/drawing/2014/main" id="{FFCDCC04-7929-44AD-95FB-E3EDB25511B6}"/>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a:t>November</a:t>
            </a:r>
            <a:r>
              <a:rPr lang="en-US" dirty="0"/>
              <a:t> 2021</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a:t>单击此处编辑母版标题样式</a:t>
            </a:r>
            <a:endParaRPr lang="en-US"/>
          </a:p>
        </p:txBody>
      </p:sp>
      <p:sp>
        <p:nvSpPr>
          <p:cNvPr id="9" name="日期占位符 8"/>
          <p:cNvSpPr>
            <a:spLocks noGrp="1"/>
          </p:cNvSpPr>
          <p:nvPr>
            <p:ph type="dt" sz="half" idx="10"/>
          </p:nvPr>
        </p:nvSpPr>
        <p:spPr>
          <a:xfrm>
            <a:off x="696913" y="332601"/>
            <a:ext cx="1541128" cy="276999"/>
          </a:xfrm>
        </p:spPr>
        <p:txBody>
          <a:bodyPr/>
          <a:lstStyle/>
          <a:p>
            <a:pPr>
              <a:defRPr/>
            </a:pPr>
            <a:r>
              <a:rPr lang="en-US" altLang="zh-CN" dirty="0"/>
              <a:t>November</a:t>
            </a:r>
            <a:r>
              <a:rPr lang="en-US" dirty="0"/>
              <a:t> 2021</a:t>
            </a:r>
          </a:p>
        </p:txBody>
      </p:sp>
      <p:sp>
        <p:nvSpPr>
          <p:cNvPr id="10" name="页脚占位符 9"/>
          <p:cNvSpPr>
            <a:spLocks noGrp="1"/>
          </p:cNvSpPr>
          <p:nvPr>
            <p:ph type="ftr" sz="quarter" idx="11"/>
          </p:nvPr>
        </p:nvSpPr>
        <p:spPr>
          <a:xfrm>
            <a:off x="7513194" y="6475413"/>
            <a:ext cx="1030731" cy="184666"/>
          </a:xfrm>
        </p:spPr>
        <p:txBody>
          <a:bodyPr/>
          <a:lstStyle/>
          <a:p>
            <a:pPr>
              <a:defRPr/>
            </a:pPr>
            <a:r>
              <a:rPr lang="en-US" altLang="zh-CN" dirty="0" err="1"/>
              <a:t>Rui</a:t>
            </a:r>
            <a:r>
              <a:rPr lang="en-US" altLang="zh-CN" dirty="0"/>
              <a:t> </a:t>
            </a:r>
            <a:r>
              <a:rPr lang="en-US" altLang="zh-CN" dirty="0" smtClean="0"/>
              <a:t>Du(Huawei</a:t>
            </a:r>
            <a:r>
              <a:rPr lang="en-US" altLang="zh-CN" dirty="0"/>
              <a:t>)</a:t>
            </a:r>
          </a:p>
        </p:txBody>
      </p:sp>
      <p:sp>
        <p:nvSpPr>
          <p:cNvPr id="11" name="灯片编号占位符 10"/>
          <p:cNvSpPr>
            <a:spLocks noGrp="1"/>
          </p:cNvSpPr>
          <p:nvPr>
            <p:ph type="sldNum" sz="quarter" idx="12"/>
          </p:nvPr>
        </p:nvSpPr>
        <p:spPr/>
        <p:txBody>
          <a:bodyPr/>
          <a:lstStyle/>
          <a:p>
            <a:r>
              <a:rPr lang="en-US" altLang="zh-CN"/>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ltLang="zh-CN" dirty="0"/>
              <a:t>November 2021</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altLang="zh-CN" dirty="0"/>
              <a:t>November 2021</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zh-CN" dirty="0"/>
              <a:t>November 2021</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ltLang="zh-CN" dirty="0"/>
              <a:t>November 2021</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ltLang="zh-CN" dirty="0"/>
              <a:t>November 2021</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1547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December </a:t>
            </a:r>
            <a:r>
              <a:rPr lang="en-US" dirty="0" smtClean="0"/>
              <a:t>2021</a:t>
            </a:r>
            <a:endParaRPr lang="en-US" dirty="0"/>
          </a:p>
        </p:txBody>
      </p:sp>
      <p:sp>
        <p:nvSpPr>
          <p:cNvPr id="1029" name="Rectangle 5"/>
          <p:cNvSpPr>
            <a:spLocks noGrp="1" noChangeArrowheads="1"/>
          </p:cNvSpPr>
          <p:nvPr>
            <p:ph type="ftr" sz="quarter" idx="3"/>
          </p:nvPr>
        </p:nvSpPr>
        <p:spPr bwMode="auto">
          <a:xfrm>
            <a:off x="7513194" y="6475413"/>
            <a:ext cx="10307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a:t>
            </a:r>
            <a:r>
              <a:rPr lang="en-US" sz="1800" b="1" baseline="0" dirty="0" smtClean="0"/>
              <a:t>802.11-21/</a:t>
            </a:r>
            <a:r>
              <a:rPr lang="en-US" altLang="zh-CN" sz="1800" b="1" kern="1200" baseline="0" dirty="0" smtClean="0">
                <a:solidFill>
                  <a:schemeClr val="tx1"/>
                </a:solidFill>
                <a:latin typeface="Times New Roman" panose="02020603050405020304" pitchFamily="18" charset="0"/>
                <a:ea typeface="MS PGothic" panose="020B0600070205080204" pitchFamily="34" charset="-128"/>
                <a:cs typeface="+mn-cs"/>
              </a:rPr>
              <a:t>1914r0</a:t>
            </a:r>
            <a:endParaRPr lang="en-US" sz="1800" b="1" kern="1200" baseline="0" dirty="0">
              <a:solidFill>
                <a:schemeClr val="tx1"/>
              </a:solidFill>
              <a:latin typeface="Times New Roman" panose="02020603050405020304" pitchFamily="18" charset="0"/>
              <a:ea typeface="MS PGothic" panose="020B0600070205080204" pitchFamily="34" charset="-128"/>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6"/>
          <p:cNvSpPr>
            <a:spLocks noGrp="1" noChangeArrowheads="1"/>
          </p:cNvSpPr>
          <p:nvPr>
            <p:ph idx="1"/>
          </p:nvPr>
        </p:nvSpPr>
        <p:spPr>
          <a:xfrm>
            <a:off x="685800" y="1828800"/>
            <a:ext cx="7772400" cy="381000"/>
          </a:xfrm>
          <a:noFill/>
        </p:spPr>
        <p:txBody>
          <a:bodyPr/>
          <a:lstStyle/>
          <a:p>
            <a:pPr algn="ctr">
              <a:buFontTx/>
              <a:buNone/>
            </a:pPr>
            <a:r>
              <a:rPr lang="en-US" altLang="zh-CN" sz="2000" dirty="0" smtClean="0"/>
              <a:t>Date: </a:t>
            </a:r>
            <a:r>
              <a:rPr lang="en-US" altLang="zh-CN" sz="2000" dirty="0" smtClean="0"/>
              <a:t>06/Dec/2021</a:t>
            </a:r>
            <a:endParaRPr lang="en-US" altLang="zh-CN" sz="2000" b="0" dirty="0"/>
          </a:p>
        </p:txBody>
      </p:sp>
      <p:sp>
        <p:nvSpPr>
          <p:cNvPr id="1027" name="Date Placeholder 3"/>
          <p:cNvSpPr>
            <a:spLocks noGrp="1"/>
          </p:cNvSpPr>
          <p:nvPr>
            <p:ph type="dt" sz="half" idx="10"/>
          </p:nvPr>
        </p:nvSpPr>
        <p:spPr>
          <a:xfrm>
            <a:off x="696913" y="332601"/>
            <a:ext cx="151547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December 2021</a:t>
            </a:r>
            <a:endParaRPr lang="en-US" altLang="zh-CN" sz="1800" dirty="0"/>
          </a:p>
        </p:txBody>
      </p:sp>
      <p:sp>
        <p:nvSpPr>
          <p:cNvPr id="1028" name="Footer Placeholder 4"/>
          <p:cNvSpPr>
            <a:spLocks noGrp="1"/>
          </p:cNvSpPr>
          <p:nvPr>
            <p:ph type="ftr" sz="quarter" idx="11"/>
          </p:nvPr>
        </p:nvSpPr>
        <p:spPr>
          <a:xfrm>
            <a:off x="7474722" y="6475413"/>
            <a:ext cx="106920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dirty="0" err="1"/>
              <a:t>Rui</a:t>
            </a:r>
            <a:r>
              <a:rPr lang="en-US" altLang="zh-CN" dirty="0"/>
              <a:t> </a:t>
            </a:r>
            <a:r>
              <a:rPr lang="en-US" altLang="zh-CN" dirty="0" smtClean="0"/>
              <a:t>Du (</a:t>
            </a:r>
            <a:r>
              <a:rPr lang="en-US" altLang="zh-CN" dirty="0"/>
              <a:t>Huawei)</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smtClean="0"/>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sz="2800" dirty="0"/>
              <a:t>Coordination among </a:t>
            </a:r>
            <a:r>
              <a:rPr lang="en-US" altLang="zh-CN" sz="2800" dirty="0" smtClean="0"/>
              <a:t>multiple monostatic radar</a:t>
            </a:r>
            <a:endParaRPr lang="en-US" altLang="zh-CN" sz="280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9" name="Table 12"/>
          <p:cNvGraphicFramePr>
            <a:graphicFrameLocks noGrp="1"/>
          </p:cNvGraphicFramePr>
          <p:nvPr>
            <p:extLst>
              <p:ext uri="{D42A27DB-BD31-4B8C-83A1-F6EECF244321}">
                <p14:modId xmlns:p14="http://schemas.microsoft.com/office/powerpoint/2010/main" val="874816006"/>
              </p:ext>
            </p:extLst>
          </p:nvPr>
        </p:nvGraphicFramePr>
        <p:xfrm>
          <a:off x="777889" y="2853293"/>
          <a:ext cx="7620000" cy="1803623"/>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Yi </a:t>
                      </a:r>
                      <a:r>
                        <a:rPr lang="en-US" altLang="zh-CN" sz="1200" i="0" kern="1200" dirty="0" err="1" smtClean="0">
                          <a:solidFill>
                            <a:schemeClr val="dk1"/>
                          </a:solidFill>
                          <a:latin typeface="+mn-lt"/>
                          <a:ea typeface="Times New Roman"/>
                          <a:cs typeface="Arial"/>
                        </a:rPr>
                        <a:t>Lv</a:t>
                      </a:r>
                      <a:endParaRPr lang="en-US" altLang="zh-CN"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Mengshi</a:t>
                      </a:r>
                      <a:r>
                        <a:rPr lang="en-US" altLang="zh-CN" sz="1200" i="0" kern="1200" dirty="0" smtClean="0">
                          <a:solidFill>
                            <a:schemeClr val="dk1"/>
                          </a:solidFill>
                          <a:latin typeface="+mn-lt"/>
                          <a:ea typeface="Times New Roman"/>
                          <a:cs typeface="Arial"/>
                        </a:rPr>
                        <a:t> Hu</a:t>
                      </a:r>
                      <a:endParaRPr lang="zh-CN" altLang="en-US" sz="1200" i="0" kern="1200" dirty="0" smtClean="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287276">
                <a:tc>
                  <a:txBody>
                    <a:bodyPr/>
                    <a:lstStyle/>
                    <a:p>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10</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Summary </a:t>
            </a:r>
            <a:endParaRPr lang="en-US" sz="2800" kern="0" dirty="0"/>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sp>
        <p:nvSpPr>
          <p:cNvPr id="9" name="矩形 8"/>
          <p:cNvSpPr/>
          <p:nvPr/>
        </p:nvSpPr>
        <p:spPr>
          <a:xfrm>
            <a:off x="696913" y="1828800"/>
            <a:ext cx="7770813" cy="3862596"/>
          </a:xfrm>
          <a:prstGeom prst="rect">
            <a:avLst/>
          </a:prstGeom>
        </p:spPr>
        <p:txBody>
          <a:bodyPr wrap="square">
            <a:spAutoFit/>
          </a:bodyPr>
          <a:lstStyle/>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2000" b="1" kern="0" dirty="0" smtClean="0">
                <a:solidFill>
                  <a:srgbClr val="000000"/>
                </a:solidFill>
                <a:latin typeface="Times New Roman"/>
                <a:ea typeface="MS Gothic"/>
              </a:rPr>
              <a:t>In this contribution, the advantages of adopting monostatic radar in</a:t>
            </a:r>
            <a:r>
              <a:rPr lang="zh-CN" altLang="en-US" sz="2000" b="1" kern="0" dirty="0" smtClean="0">
                <a:solidFill>
                  <a:srgbClr val="000000"/>
                </a:solidFill>
                <a:latin typeface="Times New Roman"/>
                <a:ea typeface="MS Gothic"/>
              </a:rPr>
              <a:t> </a:t>
            </a:r>
            <a:r>
              <a:rPr lang="en-US" altLang="zh-CN" sz="2000" b="1" kern="0" dirty="0" smtClean="0">
                <a:solidFill>
                  <a:srgbClr val="000000"/>
                </a:solidFill>
                <a:latin typeface="Times New Roman"/>
                <a:ea typeface="MS Gothic"/>
              </a:rPr>
              <a:t>WLAN sensing is discussed. </a:t>
            </a:r>
          </a:p>
          <a:p>
            <a:pPr marL="342900" lvl="0" indent="-342900" algn="just" defTabSz="449263" eaLnBrk="1" hangingPunct="1">
              <a:spcBef>
                <a:spcPts val="600"/>
              </a:spcBef>
              <a:buClr>
                <a:srgbClr val="000000"/>
              </a:buClr>
              <a:buSzPct val="100000"/>
              <a:buFont typeface="Arial" panose="020B0604020202020204" pitchFamily="34" charset="0"/>
              <a:buChar char="•"/>
              <a:defRPr/>
            </a:pPr>
            <a:endParaRPr lang="en-US" altLang="zh-CN" sz="2000" b="1" kern="0" dirty="0">
              <a:solidFill>
                <a:srgbClr val="000000"/>
              </a:solidFill>
              <a:latin typeface="Times New Roman"/>
              <a:ea typeface="MS Gothic"/>
            </a:endParaRPr>
          </a:p>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2000" b="1" kern="0" dirty="0">
                <a:latin typeface="Times New Roman"/>
                <a:ea typeface="MS Gothic"/>
              </a:rPr>
              <a:t>M</a:t>
            </a:r>
            <a:r>
              <a:rPr lang="en-US" altLang="zh-CN" sz="2000" b="1" kern="0" dirty="0" smtClean="0">
                <a:latin typeface="Times New Roman"/>
                <a:ea typeface="MS Gothic"/>
              </a:rPr>
              <a:t>onostatic radar could achieve better performance because of the fully synchronization between transmitting chain and receiving chain. And multiple monostatic radar could take advantages of the monostatic radar and transmitting/receiving diversity.</a:t>
            </a:r>
          </a:p>
          <a:p>
            <a:pPr marL="342900" lvl="0" indent="-342900" algn="just" defTabSz="449263" eaLnBrk="1" hangingPunct="1">
              <a:spcBef>
                <a:spcPts val="600"/>
              </a:spcBef>
              <a:buClr>
                <a:srgbClr val="000000"/>
              </a:buClr>
              <a:buSzPct val="100000"/>
              <a:buFont typeface="Arial" panose="020B0604020202020204" pitchFamily="34" charset="0"/>
              <a:buChar char="•"/>
              <a:defRPr/>
            </a:pPr>
            <a:endParaRPr lang="en-US" altLang="zh-CN" sz="2000" b="1" kern="0" dirty="0" smtClean="0">
              <a:solidFill>
                <a:srgbClr val="000000"/>
              </a:solidFill>
              <a:latin typeface="Times New Roman"/>
              <a:ea typeface="MS Gothic"/>
            </a:endParaRPr>
          </a:p>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2000" b="1" kern="0" dirty="0" smtClean="0">
                <a:solidFill>
                  <a:srgbClr val="000000"/>
                </a:solidFill>
                <a:latin typeface="Times New Roman"/>
                <a:ea typeface="MS Gothic"/>
              </a:rPr>
              <a:t>In WLAN sensing, it is better to include the monostatic and multiple monostatic radar </a:t>
            </a:r>
            <a:r>
              <a:rPr lang="en-US" altLang="zh-CN" sz="2000" b="1" dirty="0" smtClean="0">
                <a:latin typeface="Times New Roman"/>
                <a:cs typeface="Times New Roman"/>
                <a:sym typeface="Times New Roman"/>
              </a:rPr>
              <a:t>in </a:t>
            </a:r>
            <a:r>
              <a:rPr lang="en-US" altLang="zh-CN" sz="2000" b="1" dirty="0">
                <a:latin typeface="Times New Roman"/>
                <a:cs typeface="Times New Roman"/>
                <a:sym typeface="Times New Roman"/>
              </a:rPr>
              <a:t>WLAN sensing procedure</a:t>
            </a:r>
            <a:r>
              <a:rPr lang="en-US" altLang="zh-CN" sz="2000" b="1" kern="0" dirty="0" smtClean="0">
                <a:solidFill>
                  <a:srgbClr val="000000"/>
                </a:solidFill>
                <a:latin typeface="Times New Roman"/>
                <a:ea typeface="MS Gothic"/>
              </a:rPr>
              <a:t>. </a:t>
            </a:r>
            <a:endParaRPr lang="en-US" altLang="zh-CN" sz="2000" b="1" kern="0" dirty="0">
              <a:solidFill>
                <a:srgbClr val="000000"/>
              </a:solidFill>
              <a:latin typeface="Times New Roman"/>
              <a:ea typeface="MS Gothic"/>
            </a:endParaRPr>
          </a:p>
          <a:p>
            <a:pPr marL="342900" lvl="0" indent="-342900" algn="just" defTabSz="449263" eaLnBrk="1" hangingPunct="1">
              <a:spcBef>
                <a:spcPts val="600"/>
              </a:spcBef>
              <a:buClr>
                <a:srgbClr val="000000"/>
              </a:buClr>
              <a:buSzPct val="100000"/>
              <a:buFont typeface="Arial" panose="020B0604020202020204" pitchFamily="34" charset="0"/>
              <a:buChar char="•"/>
              <a:defRPr/>
            </a:pPr>
            <a:endParaRPr lang="en-US" altLang="zh-CN" sz="2000" b="1" kern="0" dirty="0" smtClean="0">
              <a:solidFill>
                <a:srgbClr val="000000"/>
              </a:solidFill>
              <a:latin typeface="Times New Roman"/>
              <a:ea typeface="MS Gothic"/>
            </a:endParaRPr>
          </a:p>
        </p:txBody>
      </p:sp>
    </p:spTree>
    <p:extLst>
      <p:ext uri="{BB962C8B-B14F-4D97-AF65-F5344CB8AC3E}">
        <p14:creationId xmlns:p14="http://schemas.microsoft.com/office/powerpoint/2010/main" val="1218387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696913" y="332601"/>
            <a:ext cx="1541128" cy="276999"/>
          </a:xfrm>
        </p:spPr>
        <p:txBody>
          <a:bodyPr/>
          <a:lstStyle/>
          <a:p>
            <a:pPr>
              <a:defRPr/>
            </a:pPr>
            <a:r>
              <a:rPr lang="en-US" altLang="zh-CN" dirty="0"/>
              <a:t>December </a:t>
            </a:r>
            <a:r>
              <a:rPr lang="en-US" altLang="zh-CN" dirty="0" smtClean="0"/>
              <a:t>2021</a:t>
            </a:r>
            <a:endParaRPr lang="en-US" altLang="zh-CN" dirty="0"/>
          </a:p>
        </p:txBody>
      </p:sp>
      <p:sp>
        <p:nvSpPr>
          <p:cNvPr id="63493" name="Espace réservé du numéro de diapositiv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11</a:t>
            </a:fld>
            <a:endParaRPr lang="en-US" altLang="zh-CN"/>
          </a:p>
        </p:txBody>
      </p:sp>
      <p:sp>
        <p:nvSpPr>
          <p:cNvPr id="63490" name="Titre 1"/>
          <p:cNvSpPr>
            <a:spLocks noGrp="1"/>
          </p:cNvSpPr>
          <p:nvPr>
            <p:ph type="title"/>
          </p:nvPr>
        </p:nvSpPr>
        <p:spPr/>
        <p:txBody>
          <a:bodyPr/>
          <a:lstStyle/>
          <a:p>
            <a:r>
              <a:rPr lang="fr-FR" altLang="zh-CN" dirty="0" smtClean="0"/>
              <a:t>Reference</a:t>
            </a:r>
            <a:endParaRPr lang="fr-FR" altLang="zh-CN" dirty="0"/>
          </a:p>
        </p:txBody>
      </p:sp>
      <p:sp>
        <p:nvSpPr>
          <p:cNvPr id="8" name="Footer Placeholder 4">
            <a:extLst>
              <a:ext uri="{FF2B5EF4-FFF2-40B4-BE49-F238E27FC236}">
                <a16:creationId xmlns="" xmlns:a16="http://schemas.microsoft.com/office/drawing/2014/main" id="{5FB76E7C-29E8-41A5-B1C4-16B0A8808DA5}"/>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sp>
        <p:nvSpPr>
          <p:cNvPr id="6" name="Rectangle 3"/>
          <p:cNvSpPr txBox="1">
            <a:spLocks noChangeArrowheads="1"/>
          </p:cNvSpPr>
          <p:nvPr/>
        </p:nvSpPr>
        <p:spPr bwMode="auto">
          <a:xfrm>
            <a:off x="66675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ct val="20000"/>
              </a:spcBef>
            </a:pPr>
            <a:r>
              <a:rPr lang="en-US" altLang="zh-CN" sz="2000" b="1" dirty="0" smtClean="0">
                <a:latin typeface="Times New Roman"/>
                <a:ea typeface="Times New Roman"/>
                <a:cs typeface="Times New Roman"/>
                <a:sym typeface="Times New Roman"/>
              </a:rPr>
              <a:t>[1] 11-21-0035-00-00bf-definitions-and-scenarios-of-the-wlan-sensing.pptx</a:t>
            </a:r>
          </a:p>
          <a:p>
            <a:pPr marL="0" indent="0">
              <a:spcBef>
                <a:spcPct val="20000"/>
              </a:spcBef>
            </a:pPr>
            <a:r>
              <a:rPr lang="en-US" altLang="zh-CN" sz="2000" b="1" dirty="0">
                <a:latin typeface="Times New Roman"/>
                <a:ea typeface="Times New Roman"/>
                <a:cs typeface="Times New Roman"/>
                <a:sym typeface="Times New Roman"/>
              </a:rPr>
              <a:t>[2] </a:t>
            </a:r>
            <a:r>
              <a:rPr lang="en-US" altLang="zh-CN" sz="2000" b="1" dirty="0" smtClean="0">
                <a:latin typeface="Times New Roman"/>
                <a:ea typeface="Times New Roman"/>
                <a:cs typeface="Times New Roman"/>
                <a:sym typeface="Times New Roman"/>
              </a:rPr>
              <a:t>11-20-1960-01-00bf-analysis-of-the-functionality-of-sensing.pptx</a:t>
            </a:r>
          </a:p>
          <a:p>
            <a:pPr marL="0" indent="0" algn="just">
              <a:spcBef>
                <a:spcPct val="20000"/>
              </a:spcBef>
            </a:pPr>
            <a:r>
              <a:rPr lang="en-US" altLang="zh-CN" sz="2000" b="1" dirty="0" smtClean="0">
                <a:latin typeface="Times New Roman"/>
                <a:ea typeface="Times New Roman"/>
                <a:cs typeface="Times New Roman"/>
                <a:sym typeface="Times New Roman"/>
              </a:rPr>
              <a:t>[3] 11-21-1321-01-00bf-wlan-sensing-procedure.pptx</a:t>
            </a:r>
          </a:p>
          <a:p>
            <a:pPr marL="0" indent="0">
              <a:spcBef>
                <a:spcPct val="20000"/>
              </a:spcBef>
            </a:pPr>
            <a:r>
              <a:rPr lang="en-US" altLang="zh-CN" sz="2000" b="1" dirty="0" smtClean="0">
                <a:latin typeface="Times New Roman"/>
                <a:cs typeface="Times New Roman"/>
                <a:sym typeface="Times New Roman"/>
              </a:rPr>
              <a:t>[4</a:t>
            </a:r>
            <a:r>
              <a:rPr lang="en-US" altLang="zh-CN" sz="2000" b="1" dirty="0">
                <a:latin typeface="Times New Roman"/>
                <a:cs typeface="Times New Roman"/>
                <a:sym typeface="Times New Roman"/>
              </a:rPr>
              <a:t>] </a:t>
            </a:r>
            <a:r>
              <a:rPr lang="en-US" altLang="zh-CN" sz="2000" b="1" dirty="0" smtClean="0">
                <a:latin typeface="Times New Roman"/>
                <a:cs typeface="Times New Roman"/>
                <a:sym typeface="Times New Roman"/>
              </a:rPr>
              <a:t>11-21-0990-01-00bf-discussions-on-sensing-measurement-flows.pptx</a:t>
            </a:r>
          </a:p>
          <a:p>
            <a:pPr marL="0" indent="0">
              <a:spcBef>
                <a:spcPct val="20000"/>
              </a:spcBef>
            </a:pPr>
            <a:r>
              <a:rPr lang="en-US" altLang="zh-CN" sz="2000" b="1" dirty="0" smtClean="0">
                <a:latin typeface="Times New Roman"/>
                <a:cs typeface="Times New Roman"/>
                <a:sym typeface="Times New Roman"/>
              </a:rPr>
              <a:t>[5] 11-19-1854-00-SENS-wlan-based-radars-in-the-60ghz-band.pptx</a:t>
            </a:r>
            <a:endParaRPr lang="en-GB" altLang="zh-CN" sz="2000" b="1" dirty="0"/>
          </a:p>
          <a:p>
            <a:pPr marL="0" indent="0" algn="just">
              <a:spcBef>
                <a:spcPct val="20000"/>
              </a:spcBef>
            </a:pPr>
            <a:endParaRPr lang="en-GB" altLang="zh-CN"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696913" y="332601"/>
            <a:ext cx="1541128" cy="276999"/>
          </a:xfrm>
        </p:spPr>
        <p:txBody>
          <a:bodyPr/>
          <a:lstStyle/>
          <a:p>
            <a:pPr>
              <a:defRPr/>
            </a:pPr>
            <a:r>
              <a:rPr lang="en-US" altLang="zh-CN" dirty="0"/>
              <a:t>December </a:t>
            </a:r>
            <a:r>
              <a:rPr lang="en-US" altLang="zh-CN" dirty="0" smtClean="0"/>
              <a:t>2021</a:t>
            </a:r>
            <a:endParaRPr lang="en-US" altLang="zh-CN" dirty="0"/>
          </a:p>
        </p:txBody>
      </p:sp>
      <p:sp>
        <p:nvSpPr>
          <p:cNvPr id="63493" name="Espace réservé du numéro de diapositiv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12</a:t>
            </a:fld>
            <a:endParaRPr lang="en-US" altLang="zh-CN"/>
          </a:p>
        </p:txBody>
      </p:sp>
      <p:sp>
        <p:nvSpPr>
          <p:cNvPr id="63490" name="Titre 1"/>
          <p:cNvSpPr>
            <a:spLocks noGrp="1"/>
          </p:cNvSpPr>
          <p:nvPr>
            <p:ph type="title"/>
          </p:nvPr>
        </p:nvSpPr>
        <p:spPr/>
        <p:txBody>
          <a:bodyPr/>
          <a:lstStyle/>
          <a:p>
            <a:r>
              <a:rPr lang="fr-FR" altLang="zh-CN" dirty="0" smtClean="0"/>
              <a:t>SP</a:t>
            </a:r>
            <a:endParaRPr lang="fr-FR" altLang="zh-CN" dirty="0"/>
          </a:p>
        </p:txBody>
      </p:sp>
      <p:sp>
        <p:nvSpPr>
          <p:cNvPr id="8" name="Footer Placeholder 4">
            <a:extLst>
              <a:ext uri="{FF2B5EF4-FFF2-40B4-BE49-F238E27FC236}">
                <a16:creationId xmlns="" xmlns:a16="http://schemas.microsoft.com/office/drawing/2014/main" id="{5FB76E7C-29E8-41A5-B1C4-16B0A8808DA5}"/>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sp>
        <p:nvSpPr>
          <p:cNvPr id="6" name="Rectangle 3"/>
          <p:cNvSpPr txBox="1">
            <a:spLocks noChangeArrowheads="1"/>
          </p:cNvSpPr>
          <p:nvPr/>
        </p:nvSpPr>
        <p:spPr bwMode="auto">
          <a:xfrm>
            <a:off x="66675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000" b="1" dirty="0" smtClean="0">
                <a:latin typeface="Times New Roman"/>
                <a:cs typeface="Times New Roman"/>
                <a:sym typeface="Times New Roman"/>
              </a:rPr>
              <a:t>Do you support </a:t>
            </a:r>
            <a:r>
              <a:rPr lang="en-US" altLang="zh-CN" sz="2000" b="1" dirty="0">
                <a:latin typeface="Times New Roman"/>
                <a:cs typeface="Times New Roman"/>
                <a:sym typeface="Times New Roman"/>
              </a:rPr>
              <a:t>monostatic and multiple monostatic </a:t>
            </a:r>
            <a:r>
              <a:rPr lang="en-US" altLang="zh-CN" sz="2000" b="1" dirty="0" smtClean="0">
                <a:latin typeface="Times New Roman"/>
                <a:cs typeface="Times New Roman"/>
                <a:sym typeface="Times New Roman"/>
              </a:rPr>
              <a:t>radar in WLAN sensing procedure?</a:t>
            </a:r>
          </a:p>
          <a:p>
            <a:pPr algn="just">
              <a:spcBef>
                <a:spcPct val="20000"/>
              </a:spcBef>
              <a:buFont typeface="Arial" panose="020B0604020202020204" pitchFamily="34" charset="0"/>
              <a:buChar char="•"/>
            </a:pPr>
            <a:r>
              <a:rPr lang="en-US" altLang="zh-CN" sz="2000" b="1" dirty="0" smtClean="0">
                <a:latin typeface="Times New Roman"/>
                <a:cs typeface="Times New Roman"/>
                <a:sym typeface="Times New Roman"/>
              </a:rPr>
              <a:t>The </a:t>
            </a:r>
            <a:r>
              <a:rPr lang="en-US" altLang="zh-CN" sz="2000" b="1" dirty="0">
                <a:latin typeface="Times New Roman"/>
                <a:cs typeface="Times New Roman"/>
                <a:sym typeface="Times New Roman"/>
              </a:rPr>
              <a:t>details </a:t>
            </a:r>
            <a:r>
              <a:rPr lang="en-US" altLang="zh-CN" sz="2000" b="1" dirty="0" smtClean="0">
                <a:latin typeface="Times New Roman"/>
                <a:cs typeface="Times New Roman"/>
                <a:sym typeface="Times New Roman"/>
              </a:rPr>
              <a:t>of the monostatic/multiple monostatic radar coordination are </a:t>
            </a:r>
            <a:r>
              <a:rPr lang="en-US" altLang="zh-CN" sz="2000" b="1" dirty="0">
                <a:latin typeface="Times New Roman"/>
                <a:cs typeface="Times New Roman"/>
                <a:sym typeface="Times New Roman"/>
              </a:rPr>
              <a:t>TBD.</a:t>
            </a:r>
          </a:p>
          <a:p>
            <a:pPr marL="0" indent="0" algn="just">
              <a:spcBef>
                <a:spcPct val="20000"/>
              </a:spcBef>
            </a:pPr>
            <a:endParaRPr lang="en-US" altLang="zh-CN" sz="2000" b="1" dirty="0">
              <a:latin typeface="Times New Roman"/>
              <a:cs typeface="Times New Roman"/>
              <a:sym typeface="Times New Roman"/>
            </a:endParaRPr>
          </a:p>
          <a:p>
            <a:pPr lvl="1" algn="just">
              <a:spcBef>
                <a:spcPct val="20000"/>
              </a:spcBef>
              <a:buFont typeface="Arial" panose="020B0604020202020204" pitchFamily="34" charset="0"/>
              <a:buChar char="•"/>
            </a:pPr>
            <a:r>
              <a:rPr lang="en-US" altLang="zh-CN" sz="2000" dirty="0" smtClean="0">
                <a:latin typeface="Times New Roman"/>
                <a:cs typeface="Times New Roman"/>
                <a:sym typeface="Times New Roman"/>
              </a:rPr>
              <a:t>Yes: </a:t>
            </a:r>
          </a:p>
          <a:p>
            <a:pPr lvl="1" algn="just">
              <a:spcBef>
                <a:spcPct val="20000"/>
              </a:spcBef>
              <a:buFont typeface="Arial" panose="020B0604020202020204" pitchFamily="34" charset="0"/>
              <a:buChar char="•"/>
            </a:pPr>
            <a:r>
              <a:rPr lang="en-US" altLang="zh-CN" sz="2000" dirty="0" smtClean="0">
                <a:latin typeface="Times New Roman"/>
                <a:cs typeface="Times New Roman"/>
                <a:sym typeface="Times New Roman"/>
              </a:rPr>
              <a:t>No:</a:t>
            </a:r>
          </a:p>
          <a:p>
            <a:pPr lvl="1" algn="just">
              <a:spcBef>
                <a:spcPct val="20000"/>
              </a:spcBef>
              <a:buFont typeface="Arial" panose="020B0604020202020204" pitchFamily="34" charset="0"/>
              <a:buChar char="•"/>
            </a:pPr>
            <a:r>
              <a:rPr lang="en-US" altLang="zh-CN" sz="2000" dirty="0" smtClean="0">
                <a:latin typeface="Times New Roman"/>
                <a:cs typeface="Times New Roman"/>
                <a:sym typeface="Times New Roman"/>
              </a:rPr>
              <a:t>Abstain: </a:t>
            </a:r>
          </a:p>
          <a:p>
            <a:pPr marL="0" indent="0" algn="just">
              <a:spcBef>
                <a:spcPct val="20000"/>
              </a:spcBef>
            </a:pPr>
            <a:endParaRPr lang="en-GB" altLang="zh-CN" sz="2400" b="1" dirty="0"/>
          </a:p>
        </p:txBody>
      </p:sp>
    </p:spTree>
    <p:extLst>
      <p:ext uri="{BB962C8B-B14F-4D97-AF65-F5344CB8AC3E}">
        <p14:creationId xmlns:p14="http://schemas.microsoft.com/office/powerpoint/2010/main" val="3747165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sz="2000" b="0" dirty="0"/>
              <a:t>Abstract </a:t>
            </a:r>
          </a:p>
          <a:p>
            <a:r>
              <a:rPr lang="en-US" altLang="zh-CN" sz="2000" b="0" dirty="0"/>
              <a:t>Recap of WLAN sensing procedure</a:t>
            </a:r>
          </a:p>
          <a:p>
            <a:r>
              <a:rPr lang="en-US" altLang="zh-CN" sz="2000" b="0" dirty="0"/>
              <a:t>What we have in sensing instance ?</a:t>
            </a:r>
          </a:p>
          <a:p>
            <a:r>
              <a:rPr lang="en-US" altLang="zh-CN" sz="2000" b="0" dirty="0"/>
              <a:t>Why monostatic </a:t>
            </a:r>
            <a:r>
              <a:rPr lang="en-US" altLang="zh-CN" sz="2000" b="0" dirty="0" smtClean="0"/>
              <a:t>radar?</a:t>
            </a:r>
            <a:endParaRPr lang="en-US" altLang="zh-CN" sz="2000" b="0" dirty="0"/>
          </a:p>
          <a:p>
            <a:r>
              <a:rPr lang="en-US" altLang="zh-CN" sz="2000" b="0" dirty="0"/>
              <a:t>How monostatic </a:t>
            </a:r>
            <a:r>
              <a:rPr lang="en-US" altLang="zh-CN" sz="2000" b="0" dirty="0" smtClean="0"/>
              <a:t>radar?</a:t>
            </a:r>
            <a:endParaRPr lang="en-US" altLang="zh-CN" sz="2000" b="0" dirty="0"/>
          </a:p>
          <a:p>
            <a:r>
              <a:rPr lang="en-US" altLang="zh-CN" sz="2000" b="0" dirty="0"/>
              <a:t>Why multiple monostatic </a:t>
            </a:r>
            <a:r>
              <a:rPr lang="en-US" altLang="zh-CN" sz="2000" b="0" dirty="0" smtClean="0"/>
              <a:t>radar?</a:t>
            </a:r>
            <a:endParaRPr lang="en-US" altLang="zh-CN" sz="2000" b="0" dirty="0"/>
          </a:p>
          <a:p>
            <a:r>
              <a:rPr lang="en-US" altLang="zh-CN" sz="2000" b="0" dirty="0"/>
              <a:t>Standard support for multiple monostatic </a:t>
            </a:r>
            <a:r>
              <a:rPr lang="en-US" altLang="zh-CN" sz="2000" b="0" dirty="0" smtClean="0"/>
              <a:t>radar</a:t>
            </a:r>
            <a:endParaRPr lang="en-US" altLang="zh-CN" sz="2000" b="0" dirty="0"/>
          </a:p>
          <a:p>
            <a:r>
              <a:rPr lang="en-GB" sz="2000" b="0" dirty="0"/>
              <a:t>Summary </a:t>
            </a:r>
            <a:endParaRPr lang="en-GB" sz="2000" b="0" dirty="0" smtClean="0"/>
          </a:p>
          <a:p>
            <a:r>
              <a:rPr lang="en-GB" sz="2000" b="0" dirty="0" smtClean="0"/>
              <a:t>References </a:t>
            </a:r>
            <a:endParaRPr lang="en-GB" sz="2000" b="0" dirty="0"/>
          </a:p>
        </p:txBody>
      </p:sp>
      <p:sp>
        <p:nvSpPr>
          <p:cNvPr id="4" name="日期占位符 3"/>
          <p:cNvSpPr>
            <a:spLocks noGrp="1"/>
          </p:cNvSpPr>
          <p:nvPr>
            <p:ph type="dt" sz="half" idx="10"/>
          </p:nvPr>
        </p:nvSpPr>
        <p:spPr>
          <a:xfrm>
            <a:off x="696913" y="332601"/>
            <a:ext cx="1541128" cy="276999"/>
          </a:xfrm>
        </p:spPr>
        <p:txBody>
          <a:bodyPr/>
          <a:lstStyle/>
          <a:p>
            <a:pPr>
              <a:defRPr/>
            </a:pPr>
            <a:r>
              <a:rPr lang="en-US" altLang="zh-CN" dirty="0"/>
              <a:t>December </a:t>
            </a:r>
            <a:r>
              <a:rPr lang="en-US" altLang="zh-CN" dirty="0" smtClean="0"/>
              <a:t>2021</a:t>
            </a:r>
            <a:endParaRPr lang="en-US" altLang="zh-CN" dirty="0"/>
          </a:p>
        </p:txBody>
      </p:sp>
      <p:sp>
        <p:nvSpPr>
          <p:cNvPr id="5" name="灯片编号占位符 4"/>
          <p:cNvSpPr>
            <a:spLocks noGrp="1"/>
          </p:cNvSpPr>
          <p:nvPr>
            <p:ph type="sldNum" sz="quarter" idx="12"/>
          </p:nvPr>
        </p:nvSpPr>
        <p:spPr/>
        <p:txBody>
          <a:bodyPr/>
          <a:lstStyle/>
          <a:p>
            <a:r>
              <a:rPr lang="en-US" altLang="zh-CN"/>
              <a:t>Slide </a:t>
            </a:r>
            <a:fld id="{A0EBBC28-08F3-4A32-AE55-9B9A988B436A}" type="slidenum">
              <a:rPr lang="en-US" altLang="zh-CN" smtClean="0"/>
              <a:pPr/>
              <a:t>2</a:t>
            </a:fld>
            <a:endParaRPr lang="en-US" altLang="zh-CN"/>
          </a:p>
        </p:txBody>
      </p:sp>
      <p:sp>
        <p:nvSpPr>
          <p:cNvPr id="2" name="标题 1"/>
          <p:cNvSpPr>
            <a:spLocks noGrp="1"/>
          </p:cNvSpPr>
          <p:nvPr>
            <p:ph type="title"/>
          </p:nvPr>
        </p:nvSpPr>
        <p:spPr/>
        <p:txBody>
          <a:bodyPr/>
          <a:lstStyle/>
          <a:p>
            <a:r>
              <a:rPr lang="en-US" dirty="0"/>
              <a:t>Outline </a:t>
            </a:r>
          </a:p>
        </p:txBody>
      </p:sp>
      <p:sp>
        <p:nvSpPr>
          <p:cNvPr id="7" name="Footer Placeholder 4">
            <a:extLst>
              <a:ext uri="{FF2B5EF4-FFF2-40B4-BE49-F238E27FC236}">
                <a16:creationId xmlns="" xmlns:a16="http://schemas.microsoft.com/office/drawing/2014/main" id="{3E404B81-21EF-4319-87E5-C1FFDBB62253}"/>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dirty="0" err="1" smtClean="0">
                <a:solidFill>
                  <a:schemeClr val="dk1"/>
                </a:solidFill>
                <a:ea typeface="Times New Roman"/>
                <a:cs typeface="Arial"/>
              </a:rPr>
              <a:t>Rui</a:t>
            </a:r>
            <a:r>
              <a:rPr lang="en-US" dirty="0" smtClean="0">
                <a:solidFill>
                  <a:schemeClr val="dk1"/>
                </a:solidFill>
                <a:ea typeface="Times New Roman"/>
                <a:cs typeface="Arial"/>
              </a:rPr>
              <a:t> Du </a:t>
            </a:r>
            <a:r>
              <a:rPr lang="en-US" altLang="zh-CN" dirty="0" smtClean="0"/>
              <a:t>(Huawei</a:t>
            </a:r>
            <a:r>
              <a:rPr lang="en-US" altLang="zh-CN" dirty="0"/>
              <a:t>)</a:t>
            </a:r>
          </a:p>
        </p:txBody>
      </p:sp>
    </p:spTree>
    <p:extLst>
      <p:ext uri="{BB962C8B-B14F-4D97-AF65-F5344CB8AC3E}">
        <p14:creationId xmlns:p14="http://schemas.microsoft.com/office/powerpoint/2010/main" val="1317561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noFill/>
        </p:spPr>
        <p:txBody>
          <a:bodyPr/>
          <a:lstStyle/>
          <a:p>
            <a:r>
              <a:rPr lang="en-GB" altLang="zh-CN" dirty="0"/>
              <a:t>Abstract</a:t>
            </a:r>
          </a:p>
        </p:txBody>
      </p:sp>
      <p:sp>
        <p:nvSpPr>
          <p:cNvPr id="14342" name="Rectangle 3"/>
          <p:cNvSpPr txBox="1">
            <a:spLocks noChangeArrowheads="1"/>
          </p:cNvSpPr>
          <p:nvPr/>
        </p:nvSpPr>
        <p:spPr bwMode="auto">
          <a:xfrm>
            <a:off x="672867" y="18288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smtClean="0">
                <a:latin typeface="Times New Roman"/>
                <a:ea typeface="Times New Roman"/>
                <a:cs typeface="Times New Roman"/>
                <a:sym typeface="Times New Roman"/>
              </a:rPr>
              <a:t>In previously contribution[1,2], monostatic radar is discussed as a potential sensing mode at 60 GHz.</a:t>
            </a:r>
            <a:endParaRPr lang="en-US" altLang="zh-CN" sz="2400" b="1" i="0" u="none" strike="noStrike" cap="none" baseline="0" dirty="0">
              <a:latin typeface="Times New Roman"/>
              <a:ea typeface="Times New Roman"/>
              <a:cs typeface="Times New Roman"/>
              <a:sym typeface="Times New Roman"/>
            </a:endParaRPr>
          </a:p>
          <a:p>
            <a:pPr algn="just">
              <a:spcBef>
                <a:spcPct val="20000"/>
              </a:spcBef>
              <a:buFont typeface="Arial" panose="020B0604020202020204" pitchFamily="34" charset="0"/>
              <a:buChar char="•"/>
            </a:pPr>
            <a:endParaRPr lang="en-US" altLang="zh-CN" sz="2400" b="1" i="0" u="none" strike="noStrike" cap="none" baseline="0" dirty="0" smtClean="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US" altLang="zh-CN" sz="2400" b="1" i="0" u="none" strike="noStrike" cap="none" baseline="0" dirty="0" smtClean="0">
                <a:latin typeface="Times New Roman"/>
                <a:ea typeface="Times New Roman"/>
                <a:cs typeface="Times New Roman"/>
                <a:sym typeface="Times New Roman"/>
              </a:rPr>
              <a:t>This </a:t>
            </a:r>
            <a:r>
              <a:rPr lang="en-US" altLang="zh-CN" sz="2400" b="1" i="0" u="none" strike="noStrike" cap="none" baseline="0" dirty="0">
                <a:latin typeface="Times New Roman"/>
                <a:ea typeface="Times New Roman"/>
                <a:cs typeface="Times New Roman"/>
                <a:sym typeface="Times New Roman"/>
              </a:rPr>
              <a:t>contribution</a:t>
            </a:r>
            <a:r>
              <a:rPr lang="en-US" altLang="zh-CN" sz="2400" b="1" i="0" u="none" strike="noStrike" cap="none" dirty="0">
                <a:latin typeface="Times New Roman"/>
                <a:ea typeface="Times New Roman"/>
                <a:cs typeface="Times New Roman"/>
                <a:sym typeface="Times New Roman"/>
              </a:rPr>
              <a:t> </a:t>
            </a:r>
            <a:r>
              <a:rPr lang="en-US" altLang="zh-CN" sz="2400" b="1" dirty="0" smtClean="0">
                <a:latin typeface="Times New Roman"/>
                <a:ea typeface="Times New Roman"/>
                <a:cs typeface="Times New Roman"/>
                <a:sym typeface="Times New Roman"/>
              </a:rPr>
              <a:t>focus on the discussion of multiple monostatic radar sensing at 60GHz. The advantages and feasibility is investigated initially in this contribution.</a:t>
            </a:r>
            <a:endParaRPr lang="en-US" altLang="zh-CN" sz="2400" b="1" i="0" u="none" strike="noStrike" cap="none" dirty="0">
              <a:latin typeface="Times New Roman"/>
              <a:ea typeface="Times New Roman"/>
              <a:cs typeface="Times New Roman"/>
              <a:sym typeface="Times New Roman"/>
            </a:endParaRPr>
          </a:p>
        </p:txBody>
      </p:sp>
      <p:sp>
        <p:nvSpPr>
          <p:cNvPr id="9" name="Footer Placeholder 4">
            <a:extLst>
              <a:ext uri="{FF2B5EF4-FFF2-40B4-BE49-F238E27FC236}">
                <a16:creationId xmlns="" xmlns:a16="http://schemas.microsoft.com/office/drawing/2014/main" id="{3EB3B72C-72BA-4596-B49B-54FA723C9195}"/>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Recap of WLAN sensing procedure[3]  </a:t>
            </a:r>
            <a:endParaRPr lang="en-US" sz="2800" kern="0" dirty="0"/>
          </a:p>
        </p:txBody>
      </p:sp>
      <p:sp>
        <p:nvSpPr>
          <p:cNvPr id="18438" name="矩形 18437"/>
          <p:cNvSpPr/>
          <p:nvPr/>
        </p:nvSpPr>
        <p:spPr>
          <a:xfrm>
            <a:off x="685800" y="1440417"/>
            <a:ext cx="7858125" cy="400110"/>
          </a:xfrm>
          <a:prstGeom prst="rect">
            <a:avLst/>
          </a:prstGeom>
        </p:spPr>
        <p:txBody>
          <a:bodyPr wrap="square">
            <a:spAutoFit/>
          </a:bodyPr>
          <a:lstStyle/>
          <a:p>
            <a:pPr marL="342900" lvl="0" indent="-342900" algn="just" defTabSz="449263" eaLnBrk="1" hangingPunct="1">
              <a:spcBef>
                <a:spcPts val="600"/>
              </a:spcBef>
              <a:buClr>
                <a:srgbClr val="000000"/>
              </a:buClr>
              <a:buSzPct val="100000"/>
              <a:buFont typeface="Arial" panose="020B0604020202020204" pitchFamily="34" charset="0"/>
              <a:buChar char="•"/>
              <a:defRPr/>
            </a:pPr>
            <a:endParaRPr lang="en-US" altLang="zh-CN" sz="2000" b="1" kern="0" dirty="0">
              <a:solidFill>
                <a:srgbClr val="000000"/>
              </a:solidFill>
              <a:latin typeface="Times New Roman"/>
              <a:ea typeface="MS Gothic"/>
            </a:endParaRPr>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pic>
        <p:nvPicPr>
          <p:cNvPr id="8" name="Picture 11">
            <a:extLst>
              <a:ext uri="{FF2B5EF4-FFF2-40B4-BE49-F238E27FC236}">
                <a16:creationId xmlns:a16="http://schemas.microsoft.com/office/drawing/2014/main" xmlns="" id="{37D3343C-A123-4407-A48E-6D6B6EEF5649}"/>
              </a:ext>
            </a:extLst>
          </p:cNvPr>
          <p:cNvPicPr>
            <a:picLocks noChangeAspect="1"/>
          </p:cNvPicPr>
          <p:nvPr/>
        </p:nvPicPr>
        <p:blipFill>
          <a:blip r:embed="rId3"/>
          <a:stretch>
            <a:fillRect/>
          </a:stretch>
        </p:blipFill>
        <p:spPr>
          <a:xfrm>
            <a:off x="-794" y="1439310"/>
            <a:ext cx="9144000" cy="2634074"/>
          </a:xfrm>
          <a:prstGeom prst="rect">
            <a:avLst/>
          </a:prstGeom>
        </p:spPr>
      </p:pic>
      <p:pic>
        <p:nvPicPr>
          <p:cNvPr id="9" name="Picture 9">
            <a:extLst>
              <a:ext uri="{FF2B5EF4-FFF2-40B4-BE49-F238E27FC236}">
                <a16:creationId xmlns:a16="http://schemas.microsoft.com/office/drawing/2014/main" xmlns="" id="{BF4D75C0-C627-4E6B-ABF1-87C796746A2D}"/>
              </a:ext>
            </a:extLst>
          </p:cNvPr>
          <p:cNvPicPr>
            <a:picLocks noChangeAspect="1"/>
          </p:cNvPicPr>
          <p:nvPr/>
        </p:nvPicPr>
        <p:blipFill>
          <a:blip r:embed="rId4"/>
          <a:stretch>
            <a:fillRect/>
          </a:stretch>
        </p:blipFill>
        <p:spPr>
          <a:xfrm>
            <a:off x="2895600" y="4160231"/>
            <a:ext cx="3665804" cy="1849496"/>
          </a:xfrm>
          <a:prstGeom prst="rect">
            <a:avLst/>
          </a:prstGeom>
        </p:spPr>
      </p:pic>
      <p:sp>
        <p:nvSpPr>
          <p:cNvPr id="2" name="矩形 1"/>
          <p:cNvSpPr/>
          <p:nvPr/>
        </p:nvSpPr>
        <p:spPr bwMode="auto">
          <a:xfrm>
            <a:off x="4953000" y="4160231"/>
            <a:ext cx="1524000" cy="716570"/>
          </a:xfrm>
          <a:prstGeom prst="rect">
            <a:avLst/>
          </a:prstGeom>
          <a:noFill/>
          <a:ln w="28575" cap="flat" cmpd="sng" algn="ctr">
            <a:solidFill>
              <a:srgbClr val="C0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What we have in sensing instance ?</a:t>
            </a:r>
            <a:endParaRPr lang="en-US" sz="2800" kern="0" dirty="0"/>
          </a:p>
        </p:txBody>
      </p:sp>
      <p:sp>
        <p:nvSpPr>
          <p:cNvPr id="18438" name="矩形 18437"/>
          <p:cNvSpPr/>
          <p:nvPr/>
        </p:nvSpPr>
        <p:spPr>
          <a:xfrm>
            <a:off x="685799" y="1828800"/>
            <a:ext cx="7770813" cy="4401205"/>
          </a:xfrm>
          <a:prstGeom prst="rect">
            <a:avLst/>
          </a:prstGeom>
        </p:spPr>
        <p:txBody>
          <a:bodyPr wrap="square">
            <a:spAutoFit/>
          </a:bodyPr>
          <a:lstStyle/>
          <a:p>
            <a:pPr marL="342900" indent="-342900" defTabSz="449263" eaLnBrk="1" hangingPunct="1">
              <a:spcBef>
                <a:spcPts val="600"/>
              </a:spcBef>
              <a:buClr>
                <a:srgbClr val="000000"/>
              </a:buClr>
              <a:buSzPct val="100000"/>
              <a:buFont typeface="Arial" panose="020B0604020202020204" pitchFamily="34" charset="0"/>
              <a:buChar char="•"/>
              <a:defRPr/>
            </a:pPr>
            <a:r>
              <a:rPr lang="en-US" altLang="zh-CN" sz="2000" kern="0" dirty="0" smtClean="0">
                <a:solidFill>
                  <a:srgbClr val="000000"/>
                </a:solidFill>
                <a:latin typeface="Times New Roman"/>
                <a:ea typeface="MS Gothic"/>
              </a:rPr>
              <a:t>As the recap of WLAN sensing procedure </a:t>
            </a:r>
            <a:r>
              <a:rPr lang="en-US" altLang="zh-CN" sz="2000" kern="0" dirty="0">
                <a:solidFill>
                  <a:srgbClr val="000000"/>
                </a:solidFill>
                <a:latin typeface="Times New Roman"/>
                <a:ea typeface="MS Gothic"/>
              </a:rPr>
              <a:t>shown in </a:t>
            </a:r>
            <a:r>
              <a:rPr lang="en-US" altLang="zh-CN" sz="2000" kern="0" dirty="0" smtClean="0">
                <a:solidFill>
                  <a:srgbClr val="000000"/>
                </a:solidFill>
                <a:latin typeface="Times New Roman"/>
                <a:ea typeface="MS Gothic"/>
              </a:rPr>
              <a:t>last slide, during the sensing instance, one to many or many to one sounding may happen[4].</a:t>
            </a: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smtClean="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smtClean="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smtClean="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endParaRPr lang="en-US" altLang="zh-CN" sz="2000" b="1" kern="0" dirty="0">
              <a:solidFill>
                <a:srgbClr val="000000"/>
              </a:solidFill>
              <a:latin typeface="Times New Roman"/>
              <a:ea typeface="MS Gothic"/>
            </a:endParaRPr>
          </a:p>
          <a:p>
            <a:pPr marL="342900" indent="-342900" defTabSz="449263" eaLnBrk="1" hangingPunct="1">
              <a:spcBef>
                <a:spcPts val="600"/>
              </a:spcBef>
              <a:buClr>
                <a:srgbClr val="000000"/>
              </a:buClr>
              <a:buSzPct val="100000"/>
              <a:buFont typeface="Arial" panose="020B0604020202020204" pitchFamily="34" charset="0"/>
              <a:buChar char="•"/>
              <a:defRPr/>
            </a:pPr>
            <a:r>
              <a:rPr lang="en-US" altLang="zh-CN" sz="2000" kern="0" dirty="0" smtClean="0">
                <a:solidFill>
                  <a:srgbClr val="000000"/>
                </a:solidFill>
                <a:latin typeface="Times New Roman"/>
                <a:ea typeface="MS Gothic"/>
              </a:rPr>
              <a:t>In previous contribution[1,2], monostatic radar is discussed as one type of sensing mode that can be used for WLAN sensing.</a:t>
            </a:r>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grpSp>
        <p:nvGrpSpPr>
          <p:cNvPr id="8" name="组合 7"/>
          <p:cNvGrpSpPr/>
          <p:nvPr/>
        </p:nvGrpSpPr>
        <p:grpSpPr>
          <a:xfrm>
            <a:off x="0" y="3195472"/>
            <a:ext cx="9366856" cy="2104825"/>
            <a:chOff x="-2731" y="4381305"/>
            <a:chExt cx="9366856" cy="2104825"/>
          </a:xfrm>
        </p:grpSpPr>
        <p:pic>
          <p:nvPicPr>
            <p:cNvPr id="9" name="Picture 6">
              <a:extLst>
                <a:ext uri="{FF2B5EF4-FFF2-40B4-BE49-F238E27FC236}">
                  <a16:creationId xmlns:a16="http://schemas.microsoft.com/office/drawing/2014/main" xmlns="" id="{575C9558-BAC5-440C-96EF-D8D1AC248C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10" name="Picture 7">
              <a:extLst>
                <a:ext uri="{FF2B5EF4-FFF2-40B4-BE49-F238E27FC236}">
                  <a16:creationId xmlns:a16="http://schemas.microsoft.com/office/drawing/2014/main" xmlns="" id="{EE867943-C07D-4D70-8AB2-33423DCFA8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60899" y="5777314"/>
              <a:ext cx="846852" cy="487375"/>
            </a:xfrm>
            <a:prstGeom prst="rect">
              <a:avLst/>
            </a:prstGeom>
          </p:spPr>
        </p:pic>
        <p:pic>
          <p:nvPicPr>
            <p:cNvPr id="11" name="Picture 8">
              <a:extLst>
                <a:ext uri="{FF2B5EF4-FFF2-40B4-BE49-F238E27FC236}">
                  <a16:creationId xmlns:a16="http://schemas.microsoft.com/office/drawing/2014/main" xmlns="" id="{DBDF590A-36F2-4A47-A2CE-56DA782641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2" name="Picture 9">
              <a:extLst>
                <a:ext uri="{FF2B5EF4-FFF2-40B4-BE49-F238E27FC236}">
                  <a16:creationId xmlns:a16="http://schemas.microsoft.com/office/drawing/2014/main" xmlns="" id="{F9FCEDB1-7748-4C1A-A122-B38700F6A40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3" name="Freeform 50">
              <a:extLst>
                <a:ext uri="{FF2B5EF4-FFF2-40B4-BE49-F238E27FC236}">
                  <a16:creationId xmlns:a16="http://schemas.microsoft.com/office/drawing/2014/main" xmlns="" id="{364F24FD-1D58-46BB-A1AB-178F89560EB6}"/>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1">
              <a:extLst>
                <a:ext uri="{FF2B5EF4-FFF2-40B4-BE49-F238E27FC236}">
                  <a16:creationId xmlns:a16="http://schemas.microsoft.com/office/drawing/2014/main" xmlns="" id="{3485D4C3-24BD-468B-88EA-C1CEEE5188F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035815" y="5795812"/>
              <a:ext cx="856675" cy="451054"/>
            </a:xfrm>
            <a:prstGeom prst="rect">
              <a:avLst/>
            </a:prstGeom>
          </p:spPr>
        </p:pic>
        <p:cxnSp>
          <p:nvCxnSpPr>
            <p:cNvPr id="15" name="Straight Arrow Connector 12">
              <a:extLst>
                <a:ext uri="{FF2B5EF4-FFF2-40B4-BE49-F238E27FC236}">
                  <a16:creationId xmlns:a16="http://schemas.microsoft.com/office/drawing/2014/main" xmlns="" id="{A7536D32-F888-46FC-AD06-1AAAD3FE0710}"/>
                </a:ext>
              </a:extLst>
            </p:cNvPr>
            <p:cNvCxnSpPr>
              <a:cxnSpLocks/>
            </p:cNvCxnSpPr>
            <p:nvPr/>
          </p:nvCxnSpPr>
          <p:spPr>
            <a:xfrm flipV="1">
              <a:off x="1392422" y="4935732"/>
              <a:ext cx="553335" cy="7383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3">
              <a:extLst>
                <a:ext uri="{FF2B5EF4-FFF2-40B4-BE49-F238E27FC236}">
                  <a16:creationId xmlns:a16="http://schemas.microsoft.com/office/drawing/2014/main" xmlns="" id="{6BDD7078-BDC0-48B4-A711-3768DE44CDB9}"/>
                </a:ext>
              </a:extLst>
            </p:cNvPr>
            <p:cNvCxnSpPr>
              <a:cxnSpLocks/>
              <a:stCxn id="10" idx="0"/>
              <a:endCxn id="12" idx="2"/>
            </p:cNvCxnSpPr>
            <p:nvPr/>
          </p:nvCxnSpPr>
          <p:spPr>
            <a:xfrm flipH="1" flipV="1">
              <a:off x="2093288" y="4935732"/>
              <a:ext cx="591037"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4">
              <a:extLst>
                <a:ext uri="{FF2B5EF4-FFF2-40B4-BE49-F238E27FC236}">
                  <a16:creationId xmlns:a16="http://schemas.microsoft.com/office/drawing/2014/main" xmlns="" id="{94225608-05FF-4BE1-A30C-922AEBCC9B05}"/>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5">
              <a:extLst>
                <a:ext uri="{FF2B5EF4-FFF2-40B4-BE49-F238E27FC236}">
                  <a16:creationId xmlns:a16="http://schemas.microsoft.com/office/drawing/2014/main" xmlns="" id="{5DEAD1F5-1BF2-4522-B2A8-F9560F541A17}"/>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cxnSp>
          <p:nvCxnSpPr>
            <p:cNvPr id="19" name="Straight Arrow Connector 16">
              <a:extLst>
                <a:ext uri="{FF2B5EF4-FFF2-40B4-BE49-F238E27FC236}">
                  <a16:creationId xmlns:a16="http://schemas.microsoft.com/office/drawing/2014/main" xmlns="" id="{59C3A911-E754-4C19-9B38-92BF1886C27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0" name="TextBox 17">
              <a:extLst>
                <a:ext uri="{FF2B5EF4-FFF2-40B4-BE49-F238E27FC236}">
                  <a16:creationId xmlns:a16="http://schemas.microsoft.com/office/drawing/2014/main" xmlns="" id="{0C0DE3DF-811C-4727-BE6D-D9B3B2D4196A}"/>
                </a:ext>
              </a:extLst>
            </p:cNvPr>
            <p:cNvSpPr txBox="1"/>
            <p:nvPr/>
          </p:nvSpPr>
          <p:spPr>
            <a:xfrm flipH="1">
              <a:off x="563618" y="5433184"/>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21" name="TextBox 18">
              <a:extLst>
                <a:ext uri="{FF2B5EF4-FFF2-40B4-BE49-F238E27FC236}">
                  <a16:creationId xmlns:a16="http://schemas.microsoft.com/office/drawing/2014/main" xmlns="" id="{909FD9A6-F409-4A32-9CF5-8B569FB07440}"/>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2" name="TextBox 19">
              <a:extLst>
                <a:ext uri="{FF2B5EF4-FFF2-40B4-BE49-F238E27FC236}">
                  <a16:creationId xmlns:a16="http://schemas.microsoft.com/office/drawing/2014/main" xmlns="" id="{335AEF61-E93E-4986-89F1-CB7656F4F61D}"/>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3" name="TextBox 20">
              <a:extLst>
                <a:ext uri="{FF2B5EF4-FFF2-40B4-BE49-F238E27FC236}">
                  <a16:creationId xmlns:a16="http://schemas.microsoft.com/office/drawing/2014/main" xmlns="" id="{478D63EE-CF8F-46CC-84AF-712A9B1A80F0}"/>
                </a:ext>
              </a:extLst>
            </p:cNvPr>
            <p:cNvSpPr txBox="1"/>
            <p:nvPr/>
          </p:nvSpPr>
          <p:spPr>
            <a:xfrm flipH="1">
              <a:off x="1085779"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4" name="TextBox 21">
              <a:extLst>
                <a:ext uri="{FF2B5EF4-FFF2-40B4-BE49-F238E27FC236}">
                  <a16:creationId xmlns:a16="http://schemas.microsoft.com/office/drawing/2014/main" xmlns="" id="{691F8D2F-0D40-4D8D-A2BD-46E412C0F225}"/>
                </a:ext>
              </a:extLst>
            </p:cNvPr>
            <p:cNvSpPr txBox="1"/>
            <p:nvPr/>
          </p:nvSpPr>
          <p:spPr>
            <a:xfrm flipH="1">
              <a:off x="2373321"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5" name="TextBox 22">
              <a:extLst>
                <a:ext uri="{FF2B5EF4-FFF2-40B4-BE49-F238E27FC236}">
                  <a16:creationId xmlns:a16="http://schemas.microsoft.com/office/drawing/2014/main" xmlns="" id="{D64AA142-F586-41A6-B293-CC89D9C46660}"/>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6" name="Straight Arrow Connector 23">
              <a:extLst>
                <a:ext uri="{FF2B5EF4-FFF2-40B4-BE49-F238E27FC236}">
                  <a16:creationId xmlns:a16="http://schemas.microsoft.com/office/drawing/2014/main" xmlns="" id="{4C4B4692-FA71-48E1-90B5-A391FEA32A1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7" name="TextBox 24">
              <a:extLst>
                <a:ext uri="{FF2B5EF4-FFF2-40B4-BE49-F238E27FC236}">
                  <a16:creationId xmlns:a16="http://schemas.microsoft.com/office/drawing/2014/main" xmlns="" id="{E6527207-2866-44C5-A32D-E3ACE6C5ED37}"/>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8" name="Picture 27">
              <a:extLst>
                <a:ext uri="{FF2B5EF4-FFF2-40B4-BE49-F238E27FC236}">
                  <a16:creationId xmlns:a16="http://schemas.microsoft.com/office/drawing/2014/main" xmlns="" id="{1C90FCDC-FE13-4E53-91BA-DC7892CC1C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9" name="Picture 28">
              <a:extLst>
                <a:ext uri="{FF2B5EF4-FFF2-40B4-BE49-F238E27FC236}">
                  <a16:creationId xmlns:a16="http://schemas.microsoft.com/office/drawing/2014/main" xmlns="" id="{1EDFF82A-80DB-4194-BC88-0489997C75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5670" y="5795918"/>
              <a:ext cx="846852" cy="487375"/>
            </a:xfrm>
            <a:prstGeom prst="rect">
              <a:avLst/>
            </a:prstGeom>
          </p:spPr>
        </p:pic>
        <p:pic>
          <p:nvPicPr>
            <p:cNvPr id="30" name="Picture 29">
              <a:extLst>
                <a:ext uri="{FF2B5EF4-FFF2-40B4-BE49-F238E27FC236}">
                  <a16:creationId xmlns:a16="http://schemas.microsoft.com/office/drawing/2014/main" xmlns="" id="{01EC6C43-B582-4CB6-AA9B-96925C6D509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31" name="Picture 30">
              <a:extLst>
                <a:ext uri="{FF2B5EF4-FFF2-40B4-BE49-F238E27FC236}">
                  <a16:creationId xmlns:a16="http://schemas.microsoft.com/office/drawing/2014/main" xmlns="" id="{9834CDD1-8913-4568-AAA5-7362CE09A14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2" name="Freeform 50">
              <a:extLst>
                <a:ext uri="{FF2B5EF4-FFF2-40B4-BE49-F238E27FC236}">
                  <a16:creationId xmlns:a16="http://schemas.microsoft.com/office/drawing/2014/main" xmlns="" id="{FE992447-1121-435B-AC2D-3A68F0D2C049}"/>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xmlns="" id="{04744B25-840C-4E1A-B422-8591A17C16B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5970586" y="5814416"/>
              <a:ext cx="856675" cy="451054"/>
            </a:xfrm>
            <a:prstGeom prst="rect">
              <a:avLst/>
            </a:prstGeom>
          </p:spPr>
        </p:pic>
        <p:cxnSp>
          <p:nvCxnSpPr>
            <p:cNvPr id="34" name="Straight Arrow Connector 33">
              <a:extLst>
                <a:ext uri="{FF2B5EF4-FFF2-40B4-BE49-F238E27FC236}">
                  <a16:creationId xmlns:a16="http://schemas.microsoft.com/office/drawing/2014/main" xmlns="" id="{393A1F78-9CF3-4D27-A644-7E4993AF297E}"/>
                </a:ext>
              </a:extLst>
            </p:cNvPr>
            <p:cNvCxnSpPr>
              <a:cxnSpLocks/>
            </p:cNvCxnSpPr>
            <p:nvPr/>
          </p:nvCxnSpPr>
          <p:spPr>
            <a:xfrm flipV="1">
              <a:off x="6273926" y="4984160"/>
              <a:ext cx="553335" cy="7383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xmlns="" id="{C52908AE-3CCD-4D28-BA73-A1F8A26EA0C5}"/>
                </a:ext>
              </a:extLst>
            </p:cNvPr>
            <p:cNvCxnSpPr>
              <a:cxnSpLocks/>
            </p:cNvCxnSpPr>
            <p:nvPr/>
          </p:nvCxnSpPr>
          <p:spPr>
            <a:xfrm flipH="1" flipV="1">
              <a:off x="6969282" y="4984571"/>
              <a:ext cx="591037" cy="8415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xmlns="" id="{695E1D27-A8C4-49CC-AEE0-DB9D8A647273}"/>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xmlns="" id="{42C5D859-EA8A-46E1-8338-1802FB0B23CC}"/>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cxnSp>
          <p:nvCxnSpPr>
            <p:cNvPr id="38" name="Straight Arrow Connector 37">
              <a:extLst>
                <a:ext uri="{FF2B5EF4-FFF2-40B4-BE49-F238E27FC236}">
                  <a16:creationId xmlns:a16="http://schemas.microsoft.com/office/drawing/2014/main" xmlns="" id="{326EA0F2-4370-4C0E-B6C9-0975C504876E}"/>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xmlns="" id="{26464296-2C8A-4E68-864F-78E898F82DD0}"/>
                </a:ext>
              </a:extLst>
            </p:cNvPr>
            <p:cNvSpPr txBox="1"/>
            <p:nvPr/>
          </p:nvSpPr>
          <p:spPr>
            <a:xfrm flipH="1">
              <a:off x="5551649" y="5421618"/>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40" name="TextBox 39">
              <a:extLst>
                <a:ext uri="{FF2B5EF4-FFF2-40B4-BE49-F238E27FC236}">
                  <a16:creationId xmlns:a16="http://schemas.microsoft.com/office/drawing/2014/main" xmlns="" id="{D1D7EAE3-0236-4B38-912C-B1CA7E6DA05E}"/>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41" name="TextBox 40">
              <a:extLst>
                <a:ext uri="{FF2B5EF4-FFF2-40B4-BE49-F238E27FC236}">
                  <a16:creationId xmlns:a16="http://schemas.microsoft.com/office/drawing/2014/main" xmlns="" id="{C136088E-0446-42FB-9988-A9DC1CB79BFC}"/>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3" name="TextBox 41">
              <a:extLst>
                <a:ext uri="{FF2B5EF4-FFF2-40B4-BE49-F238E27FC236}">
                  <a16:creationId xmlns:a16="http://schemas.microsoft.com/office/drawing/2014/main" xmlns="" id="{79EAC0D0-791A-49B6-833F-EC4C76B8A4F2}"/>
                </a:ext>
              </a:extLst>
            </p:cNvPr>
            <p:cNvSpPr txBox="1"/>
            <p:nvPr/>
          </p:nvSpPr>
          <p:spPr>
            <a:xfrm flipH="1">
              <a:off x="6020550"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4" name="TextBox 42">
              <a:extLst>
                <a:ext uri="{FF2B5EF4-FFF2-40B4-BE49-F238E27FC236}">
                  <a16:creationId xmlns:a16="http://schemas.microsoft.com/office/drawing/2014/main" xmlns="" id="{0CC7FD60-BABC-45FD-ACD8-7B5FA667BCCE}"/>
                </a:ext>
              </a:extLst>
            </p:cNvPr>
            <p:cNvSpPr txBox="1"/>
            <p:nvPr/>
          </p:nvSpPr>
          <p:spPr>
            <a:xfrm flipH="1">
              <a:off x="730809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5" name="TextBox 43">
              <a:extLst>
                <a:ext uri="{FF2B5EF4-FFF2-40B4-BE49-F238E27FC236}">
                  <a16:creationId xmlns:a16="http://schemas.microsoft.com/office/drawing/2014/main" xmlns="" id="{669A8083-08A4-462F-8479-FA087B500F09}"/>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grpSp>
    </p:spTree>
    <p:extLst>
      <p:ext uri="{BB962C8B-B14F-4D97-AF65-F5344CB8AC3E}">
        <p14:creationId xmlns:p14="http://schemas.microsoft.com/office/powerpoint/2010/main" val="1525364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6</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Why monostatic radar?</a:t>
            </a:r>
            <a:endParaRPr lang="en-US" sz="2800" kern="0" dirty="0"/>
          </a:p>
        </p:txBody>
      </p:sp>
      <p:sp>
        <p:nvSpPr>
          <p:cNvPr id="18438" name="矩形 18437"/>
          <p:cNvSpPr/>
          <p:nvPr/>
        </p:nvSpPr>
        <p:spPr>
          <a:xfrm>
            <a:off x="685800" y="1600200"/>
            <a:ext cx="7770813" cy="1154162"/>
          </a:xfrm>
          <a:prstGeom prst="rect">
            <a:avLst/>
          </a:prstGeom>
        </p:spPr>
        <p:txBody>
          <a:bodyPr wrap="square">
            <a:spAutoFit/>
          </a:bodyPr>
          <a:lstStyle/>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1600" kern="0" dirty="0" smtClean="0">
                <a:solidFill>
                  <a:srgbClr val="000000"/>
                </a:solidFill>
                <a:latin typeface="Times New Roman"/>
                <a:ea typeface="MS Gothic"/>
              </a:rPr>
              <a:t>Compared with </a:t>
            </a:r>
            <a:r>
              <a:rPr lang="en-US" altLang="zh-CN" sz="1600" kern="0" dirty="0" err="1" smtClean="0">
                <a:solidFill>
                  <a:srgbClr val="000000"/>
                </a:solidFill>
                <a:latin typeface="Times New Roman"/>
                <a:ea typeface="MS Gothic"/>
              </a:rPr>
              <a:t>bistatic</a:t>
            </a:r>
            <a:r>
              <a:rPr lang="en-US" altLang="zh-CN" sz="1600" kern="0" dirty="0" smtClean="0">
                <a:solidFill>
                  <a:srgbClr val="000000"/>
                </a:solidFill>
                <a:latin typeface="Times New Roman"/>
                <a:ea typeface="MS Gothic"/>
              </a:rPr>
              <a:t> sensing, monostatic radar could achieve better performance because of the fully synchronization between transmitting chain and receiving chain.</a:t>
            </a:r>
          </a:p>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1600" kern="0" dirty="0" smtClean="0">
                <a:solidFill>
                  <a:srgbClr val="000000"/>
                </a:solidFill>
                <a:latin typeface="Times New Roman"/>
                <a:ea typeface="MS Gothic"/>
              </a:rPr>
              <a:t>An simple example is shown as follows. The  transmitter and receiver are synchronized in left figure and are not fully synchronized in the right figure.</a:t>
            </a:r>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grpSp>
        <p:nvGrpSpPr>
          <p:cNvPr id="4" name="组合 3"/>
          <p:cNvGrpSpPr/>
          <p:nvPr/>
        </p:nvGrpSpPr>
        <p:grpSpPr>
          <a:xfrm>
            <a:off x="1023512" y="2790525"/>
            <a:ext cx="7095387" cy="2529967"/>
            <a:chOff x="959261" y="3368859"/>
            <a:chExt cx="7095387" cy="2529967"/>
          </a:xfrm>
        </p:grpSpPr>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261" y="3378826"/>
              <a:ext cx="3360000" cy="2520000"/>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48" y="3368859"/>
              <a:ext cx="3360000" cy="2520000"/>
            </a:xfrm>
            <a:prstGeom prst="rect">
              <a:avLst/>
            </a:prstGeom>
          </p:spPr>
        </p:pic>
      </p:grpSp>
      <p:sp>
        <p:nvSpPr>
          <p:cNvPr id="5" name="矩形 4"/>
          <p:cNvSpPr/>
          <p:nvPr/>
        </p:nvSpPr>
        <p:spPr>
          <a:xfrm>
            <a:off x="912811" y="5301107"/>
            <a:ext cx="3581401" cy="738664"/>
          </a:xfrm>
          <a:prstGeom prst="rect">
            <a:avLst/>
          </a:prstGeom>
        </p:spPr>
        <p:txBody>
          <a:bodyPr wrap="square">
            <a:spAutoFit/>
          </a:bodyPr>
          <a:lstStyle/>
          <a:p>
            <a:pPr marL="285750" lvl="0" indent="-285750" algn="just" defTabSz="449263" eaLnBrk="1" hangingPunct="1">
              <a:spcBef>
                <a:spcPts val="600"/>
              </a:spcBef>
              <a:buClr>
                <a:srgbClr val="000000"/>
              </a:buClr>
              <a:buSzPct val="100000"/>
              <a:buFont typeface="Wingdings" panose="05000000000000000000" pitchFamily="2" charset="2"/>
              <a:buChar char="n"/>
              <a:defRPr/>
            </a:pPr>
            <a:r>
              <a:rPr lang="en-US" altLang="zh-CN" sz="1400" kern="0" dirty="0" smtClean="0">
                <a:solidFill>
                  <a:srgbClr val="000000"/>
                </a:solidFill>
                <a:latin typeface="Times New Roman"/>
                <a:ea typeface="MS Gothic"/>
              </a:rPr>
              <a:t>In monostatic radar, the Doppler component corresponding to the target is clear and the background noise is low.</a:t>
            </a:r>
            <a:endParaRPr lang="en-US" altLang="zh-CN" sz="1400" kern="0" dirty="0">
              <a:solidFill>
                <a:srgbClr val="000000"/>
              </a:solidFill>
              <a:latin typeface="Times New Roman"/>
              <a:ea typeface="MS Gothic"/>
            </a:endParaRPr>
          </a:p>
        </p:txBody>
      </p:sp>
      <p:sp>
        <p:nvSpPr>
          <p:cNvPr id="11" name="矩形 10"/>
          <p:cNvSpPr/>
          <p:nvPr/>
        </p:nvSpPr>
        <p:spPr>
          <a:xfrm>
            <a:off x="4648198" y="5298297"/>
            <a:ext cx="3581401" cy="1169551"/>
          </a:xfrm>
          <a:prstGeom prst="rect">
            <a:avLst/>
          </a:prstGeom>
        </p:spPr>
        <p:txBody>
          <a:bodyPr wrap="square">
            <a:spAutoFit/>
          </a:bodyPr>
          <a:lstStyle/>
          <a:p>
            <a:pPr marL="285750" lvl="0" indent="-285750" algn="just" defTabSz="449263" eaLnBrk="1" hangingPunct="1">
              <a:spcBef>
                <a:spcPts val="600"/>
              </a:spcBef>
              <a:buClr>
                <a:srgbClr val="000000"/>
              </a:buClr>
              <a:buSzPct val="100000"/>
              <a:buFont typeface="Wingdings" panose="05000000000000000000" pitchFamily="2" charset="2"/>
              <a:buChar char="n"/>
              <a:defRPr/>
            </a:pPr>
            <a:r>
              <a:rPr lang="en-US" altLang="zh-CN" sz="1400" kern="0" dirty="0" smtClean="0">
                <a:solidFill>
                  <a:srgbClr val="000000"/>
                </a:solidFill>
                <a:latin typeface="Times New Roman"/>
                <a:ea typeface="MS Gothic"/>
              </a:rPr>
              <a:t>In </a:t>
            </a:r>
            <a:r>
              <a:rPr lang="en-US" altLang="zh-CN" sz="1400" kern="0" dirty="0" err="1" smtClean="0">
                <a:solidFill>
                  <a:srgbClr val="000000"/>
                </a:solidFill>
                <a:latin typeface="Times New Roman"/>
                <a:ea typeface="MS Gothic"/>
              </a:rPr>
              <a:t>bistatic</a:t>
            </a:r>
            <a:r>
              <a:rPr lang="en-US" altLang="zh-CN" sz="1400" kern="0" dirty="0" smtClean="0">
                <a:solidFill>
                  <a:srgbClr val="000000"/>
                </a:solidFill>
                <a:latin typeface="Times New Roman"/>
                <a:ea typeface="MS Gothic"/>
              </a:rPr>
              <a:t> sensing, the background noise increases and the frequency is aliasing because of the carrier frequency offset between transmitting chain and receiving chain.</a:t>
            </a:r>
            <a:endParaRPr lang="en-US" altLang="zh-CN" sz="1400" kern="0" dirty="0">
              <a:solidFill>
                <a:srgbClr val="000000"/>
              </a:solidFill>
              <a:latin typeface="Times New Roman"/>
              <a:ea typeface="MS Gothic"/>
            </a:endParaRPr>
          </a:p>
        </p:txBody>
      </p:sp>
    </p:spTree>
    <p:extLst>
      <p:ext uri="{BB962C8B-B14F-4D97-AF65-F5344CB8AC3E}">
        <p14:creationId xmlns:p14="http://schemas.microsoft.com/office/powerpoint/2010/main" val="316343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7</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How monostatic </a:t>
            </a:r>
            <a:r>
              <a:rPr lang="en-US" altLang="zh-CN" sz="2800" kern="0" dirty="0" smtClean="0"/>
              <a:t>radar</a:t>
            </a:r>
            <a:r>
              <a:rPr lang="en-US" sz="2800" kern="0" dirty="0" smtClean="0"/>
              <a:t>?</a:t>
            </a:r>
            <a:endParaRPr lang="en-US" sz="2800" kern="0" dirty="0"/>
          </a:p>
        </p:txBody>
      </p:sp>
      <p:sp>
        <p:nvSpPr>
          <p:cNvPr id="18438" name="矩形 18437"/>
          <p:cNvSpPr/>
          <p:nvPr/>
        </p:nvSpPr>
        <p:spPr>
          <a:xfrm>
            <a:off x="609601" y="5777189"/>
            <a:ext cx="7847012" cy="707886"/>
          </a:xfrm>
          <a:prstGeom prst="rect">
            <a:avLst/>
          </a:prstGeom>
        </p:spPr>
        <p:txBody>
          <a:bodyPr wrap="square">
            <a:spAutoFit/>
          </a:bodyPr>
          <a:lstStyle/>
          <a:p>
            <a:pPr marL="342900" indent="-342900" algn="just" defTabSz="449263" eaLnBrk="1" hangingPunct="1">
              <a:spcBef>
                <a:spcPts val="600"/>
              </a:spcBef>
              <a:buClr>
                <a:srgbClr val="000000"/>
              </a:buClr>
              <a:buSzPct val="100000"/>
              <a:buFont typeface="Arial" panose="020B0604020202020204" pitchFamily="34" charset="0"/>
              <a:buChar char="•"/>
              <a:defRPr/>
            </a:pPr>
            <a:r>
              <a:rPr lang="en-US" altLang="zh-CN" sz="2000" kern="0" dirty="0">
                <a:solidFill>
                  <a:srgbClr val="000000"/>
                </a:solidFill>
                <a:latin typeface="Times New Roman"/>
                <a:ea typeface="MS Gothic"/>
              </a:rPr>
              <a:t>As it is discussed in </a:t>
            </a:r>
            <a:r>
              <a:rPr lang="en-US" altLang="zh-CN" sz="2000" kern="0" dirty="0" smtClean="0">
                <a:solidFill>
                  <a:srgbClr val="000000"/>
                </a:solidFill>
                <a:latin typeface="Times New Roman"/>
                <a:ea typeface="MS Gothic"/>
              </a:rPr>
              <a:t>[5], </a:t>
            </a:r>
            <a:r>
              <a:rPr lang="en-US" altLang="zh-CN" sz="2000" kern="0" dirty="0">
                <a:solidFill>
                  <a:srgbClr val="000000"/>
                </a:solidFill>
                <a:latin typeface="Times New Roman"/>
                <a:ea typeface="MS Gothic"/>
              </a:rPr>
              <a:t>monostatic radar could be realized with some bi-/multi- RF chains system at 60GHz. </a:t>
            </a:r>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pic>
        <p:nvPicPr>
          <p:cNvPr id="8" name="Picture 7">
            <a:extLst>
              <a:ext uri="{FF2B5EF4-FFF2-40B4-BE49-F238E27FC236}">
                <a16:creationId xmlns:a16="http://schemas.microsoft.com/office/drawing/2014/main" xmlns="" id="{8C583299-3A8E-4E20-9168-C468F6B73B0C}"/>
              </a:ext>
            </a:extLst>
          </p:cNvPr>
          <p:cNvPicPr>
            <a:picLocks noChangeAspect="1"/>
          </p:cNvPicPr>
          <p:nvPr/>
        </p:nvPicPr>
        <p:blipFill>
          <a:blip r:embed="rId3"/>
          <a:stretch>
            <a:fillRect/>
          </a:stretch>
        </p:blipFill>
        <p:spPr>
          <a:xfrm>
            <a:off x="2049881" y="1371600"/>
            <a:ext cx="5042650" cy="4320000"/>
          </a:xfrm>
          <a:prstGeom prst="rect">
            <a:avLst/>
          </a:prstGeom>
        </p:spPr>
      </p:pic>
    </p:spTree>
    <p:extLst>
      <p:ext uri="{BB962C8B-B14F-4D97-AF65-F5344CB8AC3E}">
        <p14:creationId xmlns:p14="http://schemas.microsoft.com/office/powerpoint/2010/main" val="1885074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8</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Why multiple monostatic </a:t>
            </a:r>
            <a:r>
              <a:rPr lang="en-US" altLang="zh-CN" sz="2800" kern="0" dirty="0" smtClean="0"/>
              <a:t>radar</a:t>
            </a:r>
            <a:r>
              <a:rPr lang="en-US" sz="2800" kern="0" dirty="0" smtClean="0"/>
              <a:t>?</a:t>
            </a:r>
            <a:endParaRPr lang="en-US" sz="2800" kern="0" dirty="0"/>
          </a:p>
        </p:txBody>
      </p:sp>
      <p:sp>
        <p:nvSpPr>
          <p:cNvPr id="18438" name="矩形 18437"/>
          <p:cNvSpPr/>
          <p:nvPr/>
        </p:nvSpPr>
        <p:spPr>
          <a:xfrm>
            <a:off x="609601" y="1981200"/>
            <a:ext cx="7847012" cy="3016210"/>
          </a:xfrm>
          <a:prstGeom prst="rect">
            <a:avLst/>
          </a:prstGeom>
        </p:spPr>
        <p:txBody>
          <a:bodyPr wrap="square">
            <a:spAutoFit/>
          </a:bodyPr>
          <a:lstStyle/>
          <a:p>
            <a:pPr marL="342900" indent="-342900" algn="just" defTabSz="449263" eaLnBrk="1" hangingPunct="1">
              <a:spcBef>
                <a:spcPts val="600"/>
              </a:spcBef>
              <a:buClr>
                <a:srgbClr val="000000"/>
              </a:buClr>
              <a:buSzPct val="100000"/>
              <a:buFont typeface="Arial" panose="020B0604020202020204" pitchFamily="34" charset="0"/>
              <a:buChar char="•"/>
              <a:defRPr/>
            </a:pPr>
            <a:r>
              <a:rPr lang="en-US" altLang="zh-CN" sz="2000" b="1" kern="0" dirty="0" smtClean="0">
                <a:solidFill>
                  <a:srgbClr val="000000"/>
                </a:solidFill>
                <a:latin typeface="Times New Roman"/>
                <a:ea typeface="MS Gothic"/>
              </a:rPr>
              <a:t>Compared with single monostatic radar, multiple monostatic radar mode provides transmitting diversity or receiving diversity which will enhance the sensing performance in different scenarios[4].</a:t>
            </a:r>
          </a:p>
          <a:p>
            <a:pPr marL="342900" indent="-342900" algn="just" defTabSz="449263" eaLnBrk="1" hangingPunct="1">
              <a:spcBef>
                <a:spcPts val="600"/>
              </a:spcBef>
              <a:buClr>
                <a:srgbClr val="000000"/>
              </a:buClr>
              <a:buSzPct val="100000"/>
              <a:buFont typeface="Arial" panose="020B0604020202020204" pitchFamily="34" charset="0"/>
              <a:buChar char="•"/>
              <a:defRPr/>
            </a:pPr>
            <a:endParaRPr lang="en-US" altLang="zh-CN" sz="2000" b="1" kern="0" dirty="0" smtClean="0">
              <a:solidFill>
                <a:srgbClr val="000000"/>
              </a:solidFill>
              <a:latin typeface="Times New Roman"/>
              <a:ea typeface="MS Gothic"/>
            </a:endParaRPr>
          </a:p>
          <a:p>
            <a:pPr marL="342900" indent="-342900" algn="just" defTabSz="449263" eaLnBrk="1" hangingPunct="1">
              <a:spcBef>
                <a:spcPts val="600"/>
              </a:spcBef>
              <a:buClr>
                <a:srgbClr val="000000"/>
              </a:buClr>
              <a:buSzPct val="100000"/>
              <a:buFont typeface="Arial" panose="020B0604020202020204" pitchFamily="34" charset="0"/>
              <a:buChar char="•"/>
              <a:defRPr/>
            </a:pPr>
            <a:r>
              <a:rPr lang="en-US" altLang="zh-CN" sz="2000" b="1" kern="0" dirty="0" smtClean="0">
                <a:solidFill>
                  <a:srgbClr val="000000"/>
                </a:solidFill>
                <a:latin typeface="Times New Roman"/>
                <a:ea typeface="MS Gothic"/>
              </a:rPr>
              <a:t>Compared with </a:t>
            </a:r>
            <a:r>
              <a:rPr lang="en-US" altLang="zh-CN" sz="2000" b="1" kern="0" dirty="0" err="1" smtClean="0">
                <a:solidFill>
                  <a:srgbClr val="000000"/>
                </a:solidFill>
                <a:latin typeface="Times New Roman"/>
                <a:ea typeface="MS Gothic"/>
              </a:rPr>
              <a:t>multistatic</a:t>
            </a:r>
            <a:r>
              <a:rPr lang="en-US" altLang="zh-CN" sz="2000" b="1" kern="0" dirty="0" smtClean="0">
                <a:solidFill>
                  <a:srgbClr val="000000"/>
                </a:solidFill>
                <a:latin typeface="Times New Roman"/>
                <a:ea typeface="MS Gothic"/>
              </a:rPr>
              <a:t> sensing mode(one to many or many to one), in multiple monostatic sensing mode, the transmitting chain and receiving chain at each individual monostatic radar node are fully synchronized and better performance usually could be achieved.</a:t>
            </a:r>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spTree>
    <p:extLst>
      <p:ext uri="{BB962C8B-B14F-4D97-AF65-F5344CB8AC3E}">
        <p14:creationId xmlns:p14="http://schemas.microsoft.com/office/powerpoint/2010/main" val="4242581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Date Placeholder 3"/>
          <p:cNvSpPr>
            <a:spLocks noGrp="1"/>
          </p:cNvSpPr>
          <p:nvPr>
            <p:ph type="dt" sz="half" idx="10"/>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z="1800" dirty="0"/>
              <a:t>December 2021</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9</a:t>
            </a:fld>
            <a:endParaRPr lang="en-CA" altLang="zh-CN"/>
          </a:p>
        </p:txBody>
      </p:sp>
      <p:sp>
        <p:nvSpPr>
          <p:cNvPr id="7" name="Title 1"/>
          <p:cNvSpPr txBox="1">
            <a:spLocks/>
          </p:cNvSpPr>
          <p:nvPr/>
        </p:nvSpPr>
        <p:spPr bwMode="auto">
          <a:xfrm>
            <a:off x="685800" y="914400"/>
            <a:ext cx="777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Standard support for multiple monostatic radar</a:t>
            </a:r>
            <a:endParaRPr lang="en-US" sz="2800" kern="0" dirty="0"/>
          </a:p>
        </p:txBody>
      </p:sp>
      <p:sp>
        <p:nvSpPr>
          <p:cNvPr id="42" name="Footer Placeholder 4">
            <a:extLst>
              <a:ext uri="{FF2B5EF4-FFF2-40B4-BE49-F238E27FC236}">
                <a16:creationId xmlns="" xmlns:a16="http://schemas.microsoft.com/office/drawing/2014/main" id="{F874C1AB-C583-4292-8E6B-0143B34EFAE0}"/>
              </a:ext>
            </a:extLst>
          </p:cNvPr>
          <p:cNvSpPr txBox="1">
            <a:spLocks/>
          </p:cNvSpPr>
          <p:nvPr/>
        </p:nvSpPr>
        <p:spPr bwMode="auto">
          <a:xfrm>
            <a:off x="7474722" y="6475413"/>
            <a:ext cx="1069203"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a:solidFill>
                  <a:schemeClr val="dk1"/>
                </a:solidFill>
                <a:ea typeface="Times New Roman"/>
                <a:cs typeface="Arial"/>
              </a:rPr>
              <a:t>Rui</a:t>
            </a:r>
            <a:r>
              <a:rPr lang="en-US" altLang="zh-CN" dirty="0">
                <a:solidFill>
                  <a:schemeClr val="dk1"/>
                </a:solidFill>
                <a:ea typeface="Times New Roman"/>
                <a:cs typeface="Arial"/>
              </a:rPr>
              <a:t> </a:t>
            </a:r>
            <a:r>
              <a:rPr lang="en-US" altLang="zh-CN" dirty="0" smtClean="0">
                <a:solidFill>
                  <a:schemeClr val="dk1"/>
                </a:solidFill>
                <a:ea typeface="Times New Roman"/>
                <a:cs typeface="Arial"/>
              </a:rPr>
              <a:t>Du </a:t>
            </a:r>
            <a:r>
              <a:rPr lang="en-US" altLang="zh-CN" dirty="0" smtClean="0"/>
              <a:t>(Huawei</a:t>
            </a:r>
            <a:r>
              <a:rPr lang="en-US" altLang="zh-CN" dirty="0"/>
              <a:t>)</a:t>
            </a:r>
          </a:p>
        </p:txBody>
      </p:sp>
      <p:sp>
        <p:nvSpPr>
          <p:cNvPr id="9" name="矩形 8"/>
          <p:cNvSpPr/>
          <p:nvPr/>
        </p:nvSpPr>
        <p:spPr>
          <a:xfrm>
            <a:off x="685800" y="1768481"/>
            <a:ext cx="7770813" cy="1277273"/>
          </a:xfrm>
          <a:prstGeom prst="rect">
            <a:avLst/>
          </a:prstGeom>
        </p:spPr>
        <p:txBody>
          <a:bodyPr wrap="square">
            <a:spAutoFit/>
          </a:bodyPr>
          <a:lstStyle/>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1800" b="1" kern="0" dirty="0" smtClean="0">
                <a:solidFill>
                  <a:srgbClr val="000000"/>
                </a:solidFill>
                <a:latin typeface="Times New Roman"/>
                <a:ea typeface="MS Gothic"/>
              </a:rPr>
              <a:t>Based on the discussion, the monostatic radar and </a:t>
            </a:r>
            <a:r>
              <a:rPr lang="en-US" altLang="zh-CN" sz="1800" b="1" kern="0" dirty="0" smtClean="0">
                <a:latin typeface="Times New Roman"/>
                <a:ea typeface="MS Gothic"/>
              </a:rPr>
              <a:t>multiple monostatic radar </a:t>
            </a:r>
            <a:r>
              <a:rPr lang="en-US" altLang="zh-CN" sz="1800" b="1" kern="0" dirty="0" smtClean="0">
                <a:solidFill>
                  <a:srgbClr val="000000"/>
                </a:solidFill>
                <a:latin typeface="Times New Roman"/>
                <a:ea typeface="MS Gothic"/>
              </a:rPr>
              <a:t>should be considered in WLAN sensing at 60GHz.</a:t>
            </a:r>
          </a:p>
          <a:p>
            <a:pPr marL="342900" lvl="0" indent="-342900" algn="just" defTabSz="449263" eaLnBrk="1" hangingPunct="1">
              <a:spcBef>
                <a:spcPts val="600"/>
              </a:spcBef>
              <a:buClr>
                <a:srgbClr val="000000"/>
              </a:buClr>
              <a:buSzPct val="100000"/>
              <a:buFont typeface="Arial" panose="020B0604020202020204" pitchFamily="34" charset="0"/>
              <a:buChar char="•"/>
              <a:defRPr/>
            </a:pPr>
            <a:r>
              <a:rPr lang="en-US" altLang="zh-CN" sz="1800" b="1" kern="0" dirty="0" smtClean="0">
                <a:solidFill>
                  <a:srgbClr val="000000"/>
                </a:solidFill>
                <a:latin typeface="Times New Roman"/>
                <a:ea typeface="MS Gothic"/>
              </a:rPr>
              <a:t>The coordination is needed to make </a:t>
            </a:r>
            <a:r>
              <a:rPr lang="en-US" altLang="zh-CN" sz="1800" b="1" kern="0" dirty="0">
                <a:solidFill>
                  <a:srgbClr val="000000"/>
                </a:solidFill>
                <a:latin typeface="Times New Roman"/>
                <a:ea typeface="MS Gothic"/>
              </a:rPr>
              <a:t>multiple </a:t>
            </a:r>
            <a:r>
              <a:rPr lang="en-US" altLang="zh-CN" sz="1800" b="1" kern="0" dirty="0" smtClean="0">
                <a:solidFill>
                  <a:srgbClr val="000000"/>
                </a:solidFill>
                <a:latin typeface="Times New Roman"/>
                <a:ea typeface="MS Gothic"/>
              </a:rPr>
              <a:t>STAs operate in monostatic radar mode simultaneously (e.g. transmit simultaneously).</a:t>
            </a:r>
          </a:p>
        </p:txBody>
      </p:sp>
      <p:pic>
        <p:nvPicPr>
          <p:cNvPr id="2" name="图片 1"/>
          <p:cNvPicPr>
            <a:picLocks noChangeAspect="1"/>
          </p:cNvPicPr>
          <p:nvPr/>
        </p:nvPicPr>
        <p:blipFill>
          <a:blip r:embed="rId3"/>
          <a:stretch>
            <a:fillRect/>
          </a:stretch>
        </p:blipFill>
        <p:spPr>
          <a:xfrm>
            <a:off x="980874" y="3352800"/>
            <a:ext cx="2971800" cy="2621339"/>
          </a:xfrm>
          <a:prstGeom prst="rect">
            <a:avLst/>
          </a:prstGeom>
        </p:spPr>
      </p:pic>
      <p:sp>
        <p:nvSpPr>
          <p:cNvPr id="4" name="矩形 3"/>
          <p:cNvSpPr/>
          <p:nvPr/>
        </p:nvSpPr>
        <p:spPr>
          <a:xfrm>
            <a:off x="3971925" y="3389697"/>
            <a:ext cx="4572000" cy="2246769"/>
          </a:xfrm>
          <a:prstGeom prst="rect">
            <a:avLst/>
          </a:prstGeom>
        </p:spPr>
        <p:txBody>
          <a:bodyPr>
            <a:spAutoFit/>
          </a:bodyPr>
          <a:lstStyle/>
          <a:p>
            <a:pPr marL="342900" indent="-342900" algn="just" defTabSz="449263" eaLnBrk="1" hangingPunct="1">
              <a:spcBef>
                <a:spcPts val="600"/>
              </a:spcBef>
              <a:buClr>
                <a:srgbClr val="000000"/>
              </a:buClr>
              <a:buSzPct val="100000"/>
              <a:buFont typeface="Arial" panose="020B0604020202020204" pitchFamily="34" charset="0"/>
              <a:buChar char="•"/>
              <a:defRPr/>
            </a:pPr>
            <a:r>
              <a:rPr lang="en-GB" altLang="zh-CN" sz="1800" b="1" kern="0" dirty="0" smtClean="0">
                <a:solidFill>
                  <a:srgbClr val="000000"/>
                </a:solidFill>
                <a:latin typeface="Times New Roman"/>
                <a:ea typeface="MS Gothic"/>
              </a:rPr>
              <a:t>Relevant text in SFD.</a:t>
            </a:r>
          </a:p>
          <a:p>
            <a:pPr marL="342900" indent="-342900" algn="just" defTabSz="449263" eaLnBrk="1" hangingPunct="1">
              <a:spcBef>
                <a:spcPts val="600"/>
              </a:spcBef>
              <a:buClr>
                <a:srgbClr val="000000"/>
              </a:buClr>
              <a:buSzPct val="100000"/>
              <a:buFont typeface="Arial" panose="020B0604020202020204" pitchFamily="34" charset="0"/>
              <a:buChar char="•"/>
              <a:defRPr/>
            </a:pPr>
            <a:r>
              <a:rPr lang="en-GB" altLang="zh-CN" sz="1600" kern="0" dirty="0" smtClean="0">
                <a:solidFill>
                  <a:srgbClr val="000000"/>
                </a:solidFill>
                <a:latin typeface="Times New Roman"/>
                <a:ea typeface="MS Gothic"/>
              </a:rPr>
              <a:t>In </a:t>
            </a:r>
            <a:r>
              <a:rPr lang="en-GB" altLang="zh-CN" sz="1600" kern="0" dirty="0">
                <a:solidFill>
                  <a:srgbClr val="000000"/>
                </a:solidFill>
                <a:latin typeface="Times New Roman"/>
                <a:ea typeface="MS Gothic"/>
              </a:rPr>
              <a:t>a WLAN sensing procedure, a sensing initiator might be a sensing transmitter, a sensing receiver, both or neither (Motion 10c, 21/0147r3; Motion 29, 21/1543r1).  </a:t>
            </a:r>
            <a:endParaRPr lang="en-GB" altLang="zh-CN" sz="1600" kern="0" dirty="0" smtClean="0">
              <a:solidFill>
                <a:srgbClr val="000000"/>
              </a:solidFill>
              <a:latin typeface="Times New Roman"/>
              <a:ea typeface="MS Gothic"/>
            </a:endParaRPr>
          </a:p>
          <a:p>
            <a:pPr marL="342900" indent="-342900" algn="just" defTabSz="449263" eaLnBrk="1" hangingPunct="1">
              <a:spcBef>
                <a:spcPts val="600"/>
              </a:spcBef>
              <a:buClr>
                <a:srgbClr val="000000"/>
              </a:buClr>
              <a:buSzPct val="100000"/>
              <a:buFont typeface="Arial" panose="020B0604020202020204" pitchFamily="34" charset="0"/>
              <a:buChar char="•"/>
              <a:defRPr/>
            </a:pPr>
            <a:r>
              <a:rPr lang="en-GB" altLang="zh-CN" sz="1600" kern="0" dirty="0" smtClean="0">
                <a:solidFill>
                  <a:srgbClr val="000000"/>
                </a:solidFill>
                <a:latin typeface="Times New Roman"/>
                <a:ea typeface="MS Gothic"/>
              </a:rPr>
              <a:t>In </a:t>
            </a:r>
            <a:r>
              <a:rPr lang="en-GB" altLang="zh-CN" sz="1600" kern="0" dirty="0">
                <a:solidFill>
                  <a:srgbClr val="000000"/>
                </a:solidFill>
                <a:latin typeface="Times New Roman"/>
                <a:ea typeface="MS Gothic"/>
              </a:rPr>
              <a:t>a WLAN sensing procedure, a sensing responder might be a sensing transmitter, a sensing receiver, or both (Motion 29, 21/1543r1).</a:t>
            </a:r>
            <a:endParaRPr lang="zh-CN" altLang="zh-CN" sz="1600" kern="0" dirty="0">
              <a:solidFill>
                <a:srgbClr val="000000"/>
              </a:solidFill>
              <a:latin typeface="Times New Roman"/>
              <a:ea typeface="MS Gothic"/>
            </a:endParaRPr>
          </a:p>
        </p:txBody>
      </p:sp>
    </p:spTree>
    <p:extLst>
      <p:ext uri="{BB962C8B-B14F-4D97-AF65-F5344CB8AC3E}">
        <p14:creationId xmlns:p14="http://schemas.microsoft.com/office/powerpoint/2010/main" val="4241754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82693</TotalTime>
  <Words>835</Words>
  <Application>Microsoft Office PowerPoint</Application>
  <PresentationFormat>全屏显示(4:3)</PresentationFormat>
  <Paragraphs>165</Paragraphs>
  <Slides>12</Slides>
  <Notes>11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굴림</vt:lpstr>
      <vt:lpstr>MS Gothic</vt:lpstr>
      <vt:lpstr>MS PGothic</vt:lpstr>
      <vt:lpstr>MS PGothic</vt:lpstr>
      <vt:lpstr>宋体</vt:lpstr>
      <vt:lpstr>Arial</vt:lpstr>
      <vt:lpstr>Times New Roman</vt:lpstr>
      <vt:lpstr>Wingdings</vt:lpstr>
      <vt:lpstr>802-11-Submission</vt:lpstr>
      <vt:lpstr>Coordination among multiple monostatic radar</vt:lpstr>
      <vt:lpstr>Outline </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lpstr>SP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durui (D)</cp:lastModifiedBy>
  <cp:revision>339</cp:revision>
  <cp:lastPrinted>1998-02-10T13:28:06Z</cp:lastPrinted>
  <dcterms:created xsi:type="dcterms:W3CDTF">2007-04-17T18:10:23Z</dcterms:created>
  <dcterms:modified xsi:type="dcterms:W3CDTF">2021-12-06T10:33:08Z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(3)GYA0Dh2y0VM4TuBwRxqOuY027RgiclrPgTej3gpqVvUUJ1FFSXr16XU33FRUGf2YJCn+ClQz
7yVGWLVQsKIxgoDmokKlRWMmkKBD6vaE5hbukVCXayFPTgGN3kHvZh2JfN9LrB0kIPI/pUwz
P6ONeUcCYGLzl8IpK62FZ4M8j+X+9g75nmmAYmIqwlJCZ9brblqD0gV2kdKlkWzVoVyg+/sZ
q0jRshqMJd5ldFnmup</vt:lpwstr>
  </property>
  <property fmtid="{D5CDD505-2E9C-101B-9397-08002B2CF9AE}" pid="10" name="_2015_ms_pID_7253431">
    <vt:lpwstr>60PqrBWNv2c+tc3eR5Q5q2fj/kwwK4pYFFk/gkMdAkPg1SvejUfPq7
fpik2rPq1Dg+h9DlBYP1QwfAh4HIMl1JVJrtVVuYnYNWyqKZRQoQnIMgeKosqrZg+aZcB4hk
VTni49ZvYDxL7fw9k57HTPw+7y2hYmNg7YLVVq+IatYXyw7Vmo3YKrfgsXboBQL6/tnFzj7r
slGWeHYunkfbG4KuCupA17meFWVgixQ919pU</vt:lpwstr>
  </property>
  <property fmtid="{D5CDD505-2E9C-101B-9397-08002B2CF9AE}" pid="11" name="_2015_ms_pID_7253432">
    <vt:lpwstr>NQ==</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1635579142</vt:lpwstr>
  </property>
</Properties>
</file>