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269" r:id="rId2"/>
    <p:sldId id="611" r:id="rId3"/>
    <p:sldId id="622" r:id="rId4"/>
    <p:sldId id="612" r:id="rId5"/>
    <p:sldId id="627" r:id="rId6"/>
    <p:sldId id="629" r:id="rId7"/>
    <p:sldId id="616" r:id="rId8"/>
    <p:sldId id="623" r:id="rId9"/>
    <p:sldId id="624" r:id="rId10"/>
    <p:sldId id="630" r:id="rId11"/>
    <p:sldId id="628" r:id="rId12"/>
    <p:sldId id="618" r:id="rId13"/>
    <p:sldId id="621" r:id="rId14"/>
    <p:sldId id="636"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a:t>
            </a:r>
            <a:r>
              <a:rPr lang="en-US" altLang="zh-CN" sz="1800" b="1" dirty="0"/>
              <a:t>4</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447B6D-7F43-424B-8199-E4D669DCB5C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96C19869-4A23-4DA1-B6C8-3890633E424A}"/>
              </a:ext>
            </a:extLst>
          </p:cNvPr>
          <p:cNvSpPr>
            <a:spLocks noGrp="1"/>
          </p:cNvSpPr>
          <p:nvPr>
            <p:ph idx="1"/>
          </p:nvPr>
        </p:nvSpPr>
        <p:spPr>
          <a:xfrm>
            <a:off x="771524" y="1600200"/>
            <a:ext cx="8029575" cy="762000"/>
          </a:xfrm>
        </p:spPr>
        <p:txBody>
          <a:bodyPr/>
          <a:lstStyle/>
          <a:p>
            <a:pPr>
              <a:buFont typeface="Wingdings" panose="05000000000000000000" pitchFamily="2" charset="2"/>
              <a:buChar char="p"/>
            </a:pPr>
            <a:r>
              <a:rPr lang="en-US" altLang="zh-CN" sz="1400" dirty="0"/>
              <a:t>An example of  the </a:t>
            </a:r>
            <a:r>
              <a:rPr lang="en-GB" altLang="zh-CN" sz="1400" dirty="0"/>
              <a:t>differentiation of EDCA operations(or parameters) for different roles of STAs </a:t>
            </a:r>
            <a:endParaRPr lang="zh-CN" altLang="en-US" sz="1400" dirty="0"/>
          </a:p>
        </p:txBody>
      </p:sp>
      <p:sp>
        <p:nvSpPr>
          <p:cNvPr id="4" name="页脚占位符 3">
            <a:extLst>
              <a:ext uri="{FF2B5EF4-FFF2-40B4-BE49-F238E27FC236}">
                <a16:creationId xmlns:a16="http://schemas.microsoft.com/office/drawing/2014/main" id="{D5BD150E-0F56-4706-B55D-A796E213C00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1F95DA7-E78F-4B30-A3B4-26E1856C942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7B43C12F-3362-4A57-93A0-674980A81315}"/>
              </a:ext>
            </a:extLst>
          </p:cNvPr>
          <p:cNvPicPr>
            <a:picLocks noChangeAspect="1"/>
          </p:cNvPicPr>
          <p:nvPr/>
        </p:nvPicPr>
        <p:blipFill>
          <a:blip r:embed="rId2"/>
          <a:stretch>
            <a:fillRect/>
          </a:stretch>
        </p:blipFill>
        <p:spPr>
          <a:xfrm>
            <a:off x="342900" y="2057400"/>
            <a:ext cx="8534400" cy="3997902"/>
          </a:xfrm>
          <a:prstGeom prst="rect">
            <a:avLst/>
          </a:prstGeom>
        </p:spPr>
      </p:pic>
    </p:spTree>
    <p:extLst>
      <p:ext uri="{BB962C8B-B14F-4D97-AF65-F5344CB8AC3E}">
        <p14:creationId xmlns:p14="http://schemas.microsoft.com/office/powerpoint/2010/main" val="26890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16CA94-D06C-4F2F-A4AB-BDCFC0C1F380}"/>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F00C7217-C7CE-4FBF-AB9B-C23A269F9601}"/>
              </a:ext>
            </a:extLst>
          </p:cNvPr>
          <p:cNvSpPr>
            <a:spLocks noGrp="1"/>
          </p:cNvSpPr>
          <p:nvPr>
            <p:ph idx="1"/>
          </p:nvPr>
        </p:nvSpPr>
        <p:spPr>
          <a:xfrm>
            <a:off x="690418" y="1766455"/>
            <a:ext cx="8153400" cy="4114800"/>
          </a:xfrm>
        </p:spPr>
        <p:txBody>
          <a:bodyPr/>
          <a:lstStyle/>
          <a:p>
            <a:r>
              <a:rPr lang="en-US" altLang="zh-CN" sz="1300" b="0" dirty="0"/>
              <a:t>[Q1]: A major concern for </a:t>
            </a:r>
            <a:r>
              <a:rPr lang="en-US" altLang="zh-CN" sz="1300" b="0" dirty="0" err="1"/>
              <a:t>rTWT</a:t>
            </a:r>
            <a:r>
              <a:rPr lang="en-US" altLang="zh-CN" sz="1300" b="0" dirty="0"/>
              <a:t> is it would not work well in the presence of legacy STAs and </a:t>
            </a:r>
            <a:r>
              <a:rPr lang="en-US" altLang="zh-CN" sz="1300" b="0" dirty="0" err="1"/>
              <a:t>OBSSes</a:t>
            </a:r>
            <a:r>
              <a:rPr lang="en-US" altLang="zh-CN" sz="1300" b="0" dirty="0"/>
              <a:t>, and the new element (e.g., this r-TWT EDCA Parameter set element) will not be understood and honored by legacy STAs and </a:t>
            </a:r>
            <a:r>
              <a:rPr lang="en-US" altLang="zh-CN" sz="1300" b="0" dirty="0" err="1"/>
              <a:t>OBSSes</a:t>
            </a:r>
            <a:r>
              <a:rPr lang="en-US" altLang="zh-CN" sz="1300" b="0" dirty="0"/>
              <a:t>, so this fundamental issue for </a:t>
            </a:r>
            <a:r>
              <a:rPr lang="en-US" altLang="zh-CN" sz="1300" b="0" dirty="0" err="1"/>
              <a:t>rTWT</a:t>
            </a:r>
            <a:r>
              <a:rPr lang="en-US" altLang="zh-CN" sz="1300" b="0" dirty="0"/>
              <a:t> remains.</a:t>
            </a:r>
            <a:endParaRPr lang="zh-CN" altLang="zh-CN" sz="1300" b="0" dirty="0"/>
          </a:p>
          <a:p>
            <a:r>
              <a:rPr lang="en-US" altLang="zh-CN" sz="1300" b="0" dirty="0">
                <a:solidFill>
                  <a:schemeClr val="accent2">
                    <a:lumMod val="50000"/>
                  </a:schemeClr>
                </a:solidFill>
              </a:rPr>
              <a:t> [A]: The candidate solution can handle the issue caused by legacy STAs. Although legacy STAs cannot understand the r-TWT EDCA Parameter set element, EHT AP can configure and coordinate the EDCA Parameter set of legacy STAs by Probe response or Beacon with legacy EDCA Parameter set element and that of EHT STAs by r-TWT EDCA Parameter set element. </a:t>
            </a:r>
            <a:endParaRPr lang="zh-CN" altLang="zh-CN" sz="1300" b="0" dirty="0">
              <a:solidFill>
                <a:schemeClr val="accent2">
                  <a:lumMod val="50000"/>
                </a:schemeClr>
              </a:solidFill>
            </a:endParaRPr>
          </a:p>
          <a:p>
            <a:r>
              <a:rPr lang="en-US" altLang="zh-CN" sz="1300" b="0" dirty="0">
                <a:solidFill>
                  <a:schemeClr val="accent2">
                    <a:lumMod val="50000"/>
                  </a:schemeClr>
                </a:solidFill>
              </a:rPr>
              <a:t>The solution mainly considers the issue of the channel access in the same BSS, and may handle the partial issue of OBSS. For example the usage of r-TWT EDCA Parameter set for scheduled STAs can increase their opportunity to obtain an TXOP, as a result the impact of OBSS may be reduced.</a:t>
            </a:r>
          </a:p>
          <a:p>
            <a:endParaRPr lang="en-US" altLang="zh-CN" sz="1300" b="0" dirty="0"/>
          </a:p>
          <a:p>
            <a:r>
              <a:rPr lang="en-US" altLang="zh-CN" sz="1300" b="0" dirty="0"/>
              <a:t>[Q2]: Adding additional restrictions to EHT STAs can cause their performance degradation relative to legacy STAs. In addition, it would be complex for EHT STAs to follow many different sets of EDCA parameters under different conditions (e.g., within or outside a particular </a:t>
            </a:r>
            <a:r>
              <a:rPr lang="en-US" altLang="zh-CN" sz="1300" b="0" dirty="0" err="1"/>
              <a:t>rTWT</a:t>
            </a:r>
            <a:r>
              <a:rPr lang="en-US" altLang="zh-CN" sz="1300" b="0" dirty="0"/>
              <a:t> SP), and it is questionable whether the behavior can be tested successfully.</a:t>
            </a:r>
            <a:endParaRPr lang="zh-CN" altLang="zh-CN" sz="1300" b="0" dirty="0"/>
          </a:p>
          <a:p>
            <a:r>
              <a:rPr lang="en-US" altLang="zh-CN" sz="1300" b="0" dirty="0">
                <a:solidFill>
                  <a:schemeClr val="accent2">
                    <a:lumMod val="50000"/>
                  </a:schemeClr>
                </a:solidFill>
              </a:rPr>
              <a:t> [A]: The candidate solution is an optional feature, its intention is to strengthen the protection of r-TWT SPs for the channel access of scheduled STAs and it may impact the performance of EHT STAs. The balance between the extent of the protection and the impact of the performance can be considered for EHT AP and STAs according to the deployment scenario. And only the EDCA Parameter Set for r-TWT Scheduled STAs In SPs is mandatory in the r-TWT EDCA Parameter element, and the other EDCA Parameter sets are optional. Different Parameter sets can be flexibly selected to reduce the impact to the performance of ETH STAs as far as possible.</a:t>
            </a:r>
            <a:endParaRPr lang="zh-CN" altLang="zh-CN" sz="1300" b="0" dirty="0">
              <a:solidFill>
                <a:schemeClr val="accent2">
                  <a:lumMod val="50000"/>
                </a:schemeClr>
              </a:solidFill>
            </a:endParaRPr>
          </a:p>
          <a:p>
            <a:endParaRPr lang="zh-CN" altLang="zh-CN" sz="1300" b="0" dirty="0"/>
          </a:p>
          <a:p>
            <a:endParaRPr lang="zh-CN" altLang="en-US" sz="1300" b="0" dirty="0"/>
          </a:p>
        </p:txBody>
      </p:sp>
      <p:sp>
        <p:nvSpPr>
          <p:cNvPr id="4" name="页脚占位符 3">
            <a:extLst>
              <a:ext uri="{FF2B5EF4-FFF2-40B4-BE49-F238E27FC236}">
                <a16:creationId xmlns:a16="http://schemas.microsoft.com/office/drawing/2014/main" id="{0C29A22B-7BF1-44BE-B5A2-E65FB9F43E2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DDB3862-A555-4C40-B358-3F45A5DD647A}"/>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10908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4478149"/>
          </a:xfrm>
          <a:prstGeom prst="rect">
            <a:avLst/>
          </a:prstGeom>
          <a:noFill/>
        </p:spPr>
        <p:txBody>
          <a:bodyPr wrap="square" rtlCol="0">
            <a:spAutoFit/>
          </a:bodyPr>
          <a:lstStyle/>
          <a:p>
            <a:pPr marL="287655" indent="-287655" algn="just">
              <a:buFont typeface="Wingdings" panose="05000000000000000000" pitchFamily="2" charset="2"/>
              <a:buChar char="q"/>
            </a:pPr>
            <a:r>
              <a:rPr lang="en-US" sz="1500" dirty="0">
                <a:solidFill>
                  <a:schemeClr val="tx2"/>
                </a:solidFill>
              </a:rPr>
              <a:t>Do you agree that </a:t>
            </a:r>
            <a:r>
              <a:rPr lang="en-GB" altLang="zh-CN" sz="1500" dirty="0">
                <a:solidFill>
                  <a:schemeClr val="tx2"/>
                </a:solidFill>
              </a:rPr>
              <a:t>a mechanism to </a:t>
            </a:r>
            <a:r>
              <a:rPr lang="en-GB" altLang="zh-CN" sz="1500" dirty="0">
                <a:solidFill>
                  <a:srgbClr val="FF0000"/>
                </a:solidFill>
              </a:rPr>
              <a:t>differentiate the EDCA Parameter Sets </a:t>
            </a:r>
            <a:r>
              <a:rPr lang="en-GB" altLang="zh-CN" sz="1500" dirty="0">
                <a:solidFill>
                  <a:schemeClr val="tx2"/>
                </a:solidFill>
              </a:rPr>
              <a:t>of member and non-member r-TWT scheduled STAs, r-TWT unscheduled STAs during r-TWT SPs, </a:t>
            </a:r>
            <a:r>
              <a:rPr lang="en-GB" altLang="zh-CN" sz="1500" dirty="0">
                <a:solidFill>
                  <a:srgbClr val="0070C0"/>
                </a:solidFill>
              </a:rPr>
              <a:t>and/or </a:t>
            </a:r>
            <a:r>
              <a:rPr lang="en-GB" altLang="zh-CN" sz="1500" dirty="0">
                <a:solidFill>
                  <a:srgbClr val="FF0000"/>
                </a:solidFill>
              </a:rPr>
              <a:t>the EDCA Parameter Sets </a:t>
            </a:r>
            <a:r>
              <a:rPr lang="en-GB" altLang="zh-CN" sz="1500" dirty="0">
                <a:solidFill>
                  <a:schemeClr val="tx2"/>
                </a:solidFill>
              </a:rPr>
              <a:t>of r-TWT scheduled STAs, r-TWT unscheduled STAs outside of r-TWT SPs </a:t>
            </a:r>
            <a:r>
              <a:rPr lang="en-US" altLang="zh-CN" sz="1500" dirty="0">
                <a:solidFill>
                  <a:schemeClr val="tx2"/>
                </a:solidFill>
              </a:rPr>
              <a:t>is specified as a resolution to CID 5877, 5879, 6547, 6356, 7865</a:t>
            </a:r>
            <a:r>
              <a:rPr lang="en-US" sz="1500" dirty="0">
                <a:solidFill>
                  <a:schemeClr val="tx2"/>
                </a:solidFill>
              </a:rPr>
              <a:t>? Thereinto,</a:t>
            </a:r>
          </a:p>
          <a:p>
            <a:pPr marL="287655" indent="-287655" algn="just">
              <a:buFont typeface="Wingdings" panose="05000000000000000000" pitchFamily="2" charset="2"/>
              <a:buChar char="q"/>
            </a:pPr>
            <a:endParaRPr lang="en-US" sz="1500" dirty="0">
              <a:solidFill>
                <a:schemeClr val="tx2"/>
              </a:solidFill>
            </a:endParaRPr>
          </a:p>
          <a:p>
            <a:pPr algn="just"/>
            <a:r>
              <a:rPr lang="en-US" altLang="zh-CN" sz="1500" dirty="0">
                <a:solidFill>
                  <a:schemeClr val="tx2"/>
                </a:solidFill>
              </a:rPr>
              <a:t>       1) An </a:t>
            </a:r>
            <a:r>
              <a:rPr lang="en-GB" altLang="zh-CN" sz="1500" dirty="0">
                <a:solidFill>
                  <a:schemeClr val="tx2"/>
                </a:solidFill>
              </a:rPr>
              <a:t>r-TWT scheduled STA is an EHT STA that supports r-TWT and is a member of one or more SP(s) </a:t>
            </a:r>
            <a:r>
              <a:rPr lang="en-US" altLang="zh-CN" sz="1500" dirty="0">
                <a:solidFill>
                  <a:schemeClr val="tx2"/>
                </a:solidFill>
              </a:rPr>
              <a:t> during a given time period.</a:t>
            </a:r>
          </a:p>
          <a:p>
            <a:pPr algn="just"/>
            <a:r>
              <a:rPr lang="en-US" altLang="zh-CN" sz="1500" dirty="0">
                <a:solidFill>
                  <a:schemeClr val="tx2"/>
                </a:solidFill>
              </a:rPr>
              <a:t>        * A member </a:t>
            </a:r>
            <a:r>
              <a:rPr lang="en-GB" altLang="zh-CN" sz="1500" dirty="0">
                <a:solidFill>
                  <a:schemeClr val="tx2"/>
                </a:solidFill>
              </a:rPr>
              <a:t>r-TWT scheduled STA is an r-TWT scheduled STA which has established a membership for the specific SP(s)</a:t>
            </a:r>
          </a:p>
          <a:p>
            <a:pPr algn="just"/>
            <a:r>
              <a:rPr lang="en-US" altLang="zh-CN" sz="1500" dirty="0">
                <a:solidFill>
                  <a:schemeClr val="tx2"/>
                </a:solidFill>
              </a:rPr>
              <a:t>        * A non-member </a:t>
            </a:r>
            <a:r>
              <a:rPr lang="en-GB" altLang="zh-CN" sz="1500" dirty="0">
                <a:solidFill>
                  <a:schemeClr val="tx2"/>
                </a:solidFill>
              </a:rPr>
              <a:t>r-TWT scheduled STA is an r-TWT scheduled STA  which has not established a membership for the specific SP(s)</a:t>
            </a:r>
          </a:p>
          <a:p>
            <a:pPr algn="just"/>
            <a:r>
              <a:rPr lang="en-GB" altLang="zh-CN" sz="1500" dirty="0">
                <a:solidFill>
                  <a:schemeClr val="tx2"/>
                </a:solidFill>
              </a:rPr>
              <a:t>       2) An r-TWT unscheduled STA is an EHT STA that supports r-TWT but is not a member of any SP </a:t>
            </a:r>
            <a:r>
              <a:rPr lang="en-US" altLang="zh-CN" sz="1500" dirty="0">
                <a:solidFill>
                  <a:schemeClr val="tx2"/>
                </a:solidFill>
              </a:rPr>
              <a:t>during a given time period.</a:t>
            </a:r>
            <a:endParaRPr lang="en-GB" altLang="zh-CN" sz="1500" dirty="0">
              <a:solidFill>
                <a:schemeClr val="tx2"/>
              </a:solidFill>
            </a:endParaRPr>
          </a:p>
          <a:p>
            <a:pPr algn="just"/>
            <a:r>
              <a:rPr lang="en-GB" altLang="zh-CN" sz="1500" dirty="0">
                <a:solidFill>
                  <a:schemeClr val="tx2"/>
                </a:solidFill>
              </a:rPr>
              <a:t>       3) A non-r-TWT STA is an EHT STA that doesn’t support r-TWT or a legacy STA.</a:t>
            </a:r>
            <a:endParaRPr lang="en-US" altLang="zh-CN" sz="1500" dirty="0"/>
          </a:p>
          <a:p>
            <a:pPr marL="287655" indent="-287655" algn="just">
              <a:buFont typeface="Wingdings" panose="05000000000000000000" pitchFamily="2" charset="2"/>
              <a:buChar char="q"/>
            </a:pPr>
            <a:endParaRPr lang="en-US" sz="1500" dirty="0">
              <a:solidFill>
                <a:schemeClr val="tx2"/>
              </a:solidFill>
            </a:endParaRPr>
          </a:p>
          <a:p>
            <a:pPr marL="287655" indent="-287655" algn="just">
              <a:buFont typeface="Wingdings" panose="05000000000000000000" pitchFamily="2" charset="2"/>
              <a:buChar char="q"/>
            </a:pPr>
            <a:r>
              <a:rPr lang="en-US" sz="1500" dirty="0">
                <a:solidFill>
                  <a:schemeClr val="tx2"/>
                </a:solidFill>
              </a:rPr>
              <a:t>Note: </a:t>
            </a:r>
          </a:p>
          <a:p>
            <a:pPr algn="just"/>
            <a:r>
              <a:rPr lang="en-US" sz="1500" dirty="0">
                <a:solidFill>
                  <a:schemeClr val="tx2"/>
                </a:solidFill>
              </a:rPr>
              <a:t>      1) this feature is limited to </a:t>
            </a:r>
            <a:r>
              <a:rPr lang="en-US" altLang="zh-CN" sz="1500" dirty="0">
                <a:solidFill>
                  <a:schemeClr val="tx2"/>
                </a:solidFill>
              </a:rPr>
              <a:t>non-trigger-enabled r-TWT SPs</a:t>
            </a:r>
            <a:endParaRPr lang="en-US" sz="1500" dirty="0">
              <a:solidFill>
                <a:schemeClr val="tx2"/>
              </a:solidFill>
            </a:endParaRPr>
          </a:p>
          <a:p>
            <a:pPr algn="just"/>
            <a:r>
              <a:rPr lang="en-US" sz="1500" dirty="0">
                <a:solidFill>
                  <a:schemeClr val="tx2"/>
                </a:solidFill>
              </a:rPr>
              <a:t>      2) </a:t>
            </a:r>
            <a:r>
              <a:rPr lang="en-US" altLang="zh-CN" sz="1500" dirty="0">
                <a:solidFill>
                  <a:schemeClr val="tx2"/>
                </a:solidFill>
              </a:rPr>
              <a:t>the </a:t>
            </a:r>
            <a:r>
              <a:rPr lang="en-GB" altLang="zh-CN" sz="1500" dirty="0">
                <a:solidFill>
                  <a:schemeClr val="tx2"/>
                </a:solidFill>
              </a:rPr>
              <a:t>mechanism includes the</a:t>
            </a:r>
            <a:r>
              <a:rPr lang="en-US" altLang="zh-CN" sz="1500" dirty="0">
                <a:solidFill>
                  <a:schemeClr val="tx2"/>
                </a:solidFill>
              </a:rPr>
              <a:t> </a:t>
            </a:r>
            <a:r>
              <a:rPr lang="en-US" altLang="zh-CN" sz="1500" dirty="0" err="1">
                <a:solidFill>
                  <a:schemeClr val="tx2"/>
                </a:solidFill>
              </a:rPr>
              <a:t>backoff</a:t>
            </a:r>
            <a:r>
              <a:rPr lang="en-US" altLang="zh-CN" sz="1500" dirty="0">
                <a:solidFill>
                  <a:schemeClr val="tx2"/>
                </a:solidFill>
              </a:rPr>
              <a:t> procedure near the start and end of r-TWT SPs to be updated for </a:t>
            </a:r>
            <a:r>
              <a:rPr lang="en-GB" altLang="zh-CN" sz="1500" dirty="0">
                <a:solidFill>
                  <a:schemeClr val="tx2"/>
                </a:solidFill>
              </a:rPr>
              <a:t>r-TWT scheduled STAs and r-TWT unscheduled STAs.</a:t>
            </a:r>
            <a:endParaRPr lang="en-US" altLang="zh-CN" sz="15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14</a:t>
            </a:fld>
            <a:endParaRPr lang="en-US" altLang="en-US"/>
          </a:p>
        </p:txBody>
      </p:sp>
      <p:sp>
        <p:nvSpPr>
          <p:cNvPr id="10" name="TextBox 9"/>
          <p:cNvSpPr txBox="1"/>
          <p:nvPr/>
        </p:nvSpPr>
        <p:spPr>
          <a:xfrm>
            <a:off x="600074" y="1676400"/>
            <a:ext cx="8086726" cy="4478149"/>
          </a:xfrm>
          <a:prstGeom prst="rect">
            <a:avLst/>
          </a:prstGeom>
          <a:noFill/>
        </p:spPr>
        <p:txBody>
          <a:bodyPr wrap="square" rtlCol="0">
            <a:spAutoFit/>
          </a:bodyPr>
          <a:lstStyle/>
          <a:p>
            <a:pPr marL="287655" indent="-287655" algn="just">
              <a:buFont typeface="Wingdings" panose="05000000000000000000" pitchFamily="2" charset="2"/>
              <a:buChar char="q"/>
            </a:pPr>
            <a:r>
              <a:rPr lang="en-US" sz="1500" dirty="0">
                <a:solidFill>
                  <a:schemeClr val="tx2"/>
                </a:solidFill>
              </a:rPr>
              <a:t>Do you agree that </a:t>
            </a:r>
            <a:r>
              <a:rPr lang="en-GB" altLang="zh-CN" sz="1500" dirty="0">
                <a:solidFill>
                  <a:schemeClr val="tx2"/>
                </a:solidFill>
              </a:rPr>
              <a:t>a mechanism to </a:t>
            </a:r>
            <a:r>
              <a:rPr lang="en-GB" altLang="zh-CN" sz="1500" dirty="0">
                <a:solidFill>
                  <a:srgbClr val="FF0000"/>
                </a:solidFill>
              </a:rPr>
              <a:t>differentiate the EDCA Parameter Sets </a:t>
            </a:r>
            <a:r>
              <a:rPr lang="en-GB" altLang="zh-CN" sz="1500" dirty="0">
                <a:solidFill>
                  <a:schemeClr val="tx2"/>
                </a:solidFill>
              </a:rPr>
              <a:t>of member and non-member r-TWT scheduled STAs, r-TWT unscheduled STAs during r-TWT SPs, </a:t>
            </a:r>
            <a:r>
              <a:rPr lang="en-GB" altLang="zh-CN" sz="1500" dirty="0">
                <a:solidFill>
                  <a:srgbClr val="0070C0"/>
                </a:solidFill>
              </a:rPr>
              <a:t>and/or </a:t>
            </a:r>
            <a:r>
              <a:rPr lang="en-GB" altLang="zh-CN" sz="1500" dirty="0">
                <a:solidFill>
                  <a:srgbClr val="FF0000"/>
                </a:solidFill>
              </a:rPr>
              <a:t>the EDCA Parameter Sets </a:t>
            </a:r>
            <a:r>
              <a:rPr lang="en-GB" altLang="zh-CN" sz="1500" dirty="0">
                <a:solidFill>
                  <a:schemeClr val="tx2"/>
                </a:solidFill>
              </a:rPr>
              <a:t>of r-TWT scheduled STAs, r-TWT unscheduled STAs outside of r-TWT SPs </a:t>
            </a:r>
            <a:r>
              <a:rPr lang="en-US" altLang="zh-CN" sz="1500" dirty="0">
                <a:solidFill>
                  <a:schemeClr val="tx2"/>
                </a:solidFill>
              </a:rPr>
              <a:t>is specified as a R2 feature</a:t>
            </a:r>
            <a:r>
              <a:rPr lang="en-US" sz="1500" dirty="0">
                <a:solidFill>
                  <a:schemeClr val="tx2"/>
                </a:solidFill>
              </a:rPr>
              <a:t>? Thereinto,</a:t>
            </a:r>
          </a:p>
          <a:p>
            <a:pPr marL="287655" indent="-287655" algn="just">
              <a:buFont typeface="Wingdings" panose="05000000000000000000" pitchFamily="2" charset="2"/>
              <a:buChar char="q"/>
            </a:pPr>
            <a:endParaRPr lang="en-US" sz="1500" dirty="0">
              <a:solidFill>
                <a:schemeClr val="tx2"/>
              </a:solidFill>
            </a:endParaRPr>
          </a:p>
          <a:p>
            <a:pPr algn="just"/>
            <a:r>
              <a:rPr lang="en-US" altLang="zh-CN" sz="1500" dirty="0">
                <a:solidFill>
                  <a:schemeClr val="tx2"/>
                </a:solidFill>
              </a:rPr>
              <a:t>       1) An </a:t>
            </a:r>
            <a:r>
              <a:rPr lang="en-GB" altLang="zh-CN" sz="1500" dirty="0">
                <a:solidFill>
                  <a:schemeClr val="tx2"/>
                </a:solidFill>
              </a:rPr>
              <a:t>r-TWT scheduled STA is an EHT STA that supports r-TWT and is a member of one or more SP(s) </a:t>
            </a:r>
            <a:r>
              <a:rPr lang="en-US" altLang="zh-CN" sz="1500" dirty="0">
                <a:solidFill>
                  <a:schemeClr val="tx2"/>
                </a:solidFill>
              </a:rPr>
              <a:t> during a given time period.</a:t>
            </a:r>
          </a:p>
          <a:p>
            <a:pPr algn="just"/>
            <a:r>
              <a:rPr lang="en-US" altLang="zh-CN" sz="1500" dirty="0">
                <a:solidFill>
                  <a:schemeClr val="tx2"/>
                </a:solidFill>
              </a:rPr>
              <a:t>        * A member </a:t>
            </a:r>
            <a:r>
              <a:rPr lang="en-GB" altLang="zh-CN" sz="1500" dirty="0">
                <a:solidFill>
                  <a:schemeClr val="tx2"/>
                </a:solidFill>
              </a:rPr>
              <a:t>r-TWT scheduled STA is an r-TWT scheduled STA which has established a membership for the specific SP(s)</a:t>
            </a:r>
          </a:p>
          <a:p>
            <a:pPr algn="just"/>
            <a:r>
              <a:rPr lang="en-US" altLang="zh-CN" sz="1500" dirty="0">
                <a:solidFill>
                  <a:schemeClr val="tx2"/>
                </a:solidFill>
              </a:rPr>
              <a:t>        * A non-member </a:t>
            </a:r>
            <a:r>
              <a:rPr lang="en-GB" altLang="zh-CN" sz="1500" dirty="0">
                <a:solidFill>
                  <a:schemeClr val="tx2"/>
                </a:solidFill>
              </a:rPr>
              <a:t>r-TWT scheduled STA is an r-TWT scheduled STA  which has not established a membership for the specific SP(s)</a:t>
            </a:r>
          </a:p>
          <a:p>
            <a:pPr algn="just"/>
            <a:r>
              <a:rPr lang="en-GB" altLang="zh-CN" sz="1500" dirty="0">
                <a:solidFill>
                  <a:schemeClr val="tx2"/>
                </a:solidFill>
              </a:rPr>
              <a:t>       2) An r-TWT unscheduled STA is an EHT STA that supports r-TWT but is not a member of any SP </a:t>
            </a:r>
            <a:r>
              <a:rPr lang="en-US" altLang="zh-CN" sz="1500" dirty="0">
                <a:solidFill>
                  <a:schemeClr val="tx2"/>
                </a:solidFill>
              </a:rPr>
              <a:t>during a given time period.</a:t>
            </a:r>
            <a:endParaRPr lang="en-GB" altLang="zh-CN" sz="1500" dirty="0">
              <a:solidFill>
                <a:schemeClr val="tx2"/>
              </a:solidFill>
            </a:endParaRPr>
          </a:p>
          <a:p>
            <a:pPr algn="just"/>
            <a:r>
              <a:rPr lang="en-GB" altLang="zh-CN" sz="1500" dirty="0">
                <a:solidFill>
                  <a:schemeClr val="tx2"/>
                </a:solidFill>
              </a:rPr>
              <a:t>       3) A non-r-TWT STA is an EHT STA that doesn’t support r-TWT or a legacy STA.</a:t>
            </a:r>
            <a:endParaRPr lang="en-US" altLang="zh-CN" sz="1500" dirty="0"/>
          </a:p>
          <a:p>
            <a:pPr marL="287655" indent="-287655" algn="just">
              <a:buFont typeface="Wingdings" panose="05000000000000000000" pitchFamily="2" charset="2"/>
              <a:buChar char="q"/>
            </a:pPr>
            <a:endParaRPr lang="en-US" sz="1500" dirty="0">
              <a:solidFill>
                <a:schemeClr val="tx2"/>
              </a:solidFill>
            </a:endParaRPr>
          </a:p>
          <a:p>
            <a:pPr marL="287655" indent="-287655" algn="just">
              <a:buFont typeface="Wingdings" panose="05000000000000000000" pitchFamily="2" charset="2"/>
              <a:buChar char="q"/>
            </a:pPr>
            <a:r>
              <a:rPr lang="en-US" sz="1500" dirty="0">
                <a:solidFill>
                  <a:schemeClr val="tx2"/>
                </a:solidFill>
              </a:rPr>
              <a:t>Note: </a:t>
            </a:r>
          </a:p>
          <a:p>
            <a:pPr algn="just"/>
            <a:r>
              <a:rPr lang="en-US" sz="1500" dirty="0">
                <a:solidFill>
                  <a:schemeClr val="tx2"/>
                </a:solidFill>
              </a:rPr>
              <a:t>      1) this feature is limited to </a:t>
            </a:r>
            <a:r>
              <a:rPr lang="en-US" altLang="zh-CN" sz="1500" dirty="0">
                <a:solidFill>
                  <a:schemeClr val="tx2"/>
                </a:solidFill>
              </a:rPr>
              <a:t>non-trigger-enabled r-TWT SPs</a:t>
            </a:r>
            <a:endParaRPr lang="en-US" sz="1500" dirty="0">
              <a:solidFill>
                <a:schemeClr val="tx2"/>
              </a:solidFill>
            </a:endParaRPr>
          </a:p>
          <a:p>
            <a:pPr algn="just"/>
            <a:r>
              <a:rPr lang="en-US" sz="1500" dirty="0">
                <a:solidFill>
                  <a:schemeClr val="tx2"/>
                </a:solidFill>
              </a:rPr>
              <a:t>      2) </a:t>
            </a:r>
            <a:r>
              <a:rPr lang="en-US" altLang="zh-CN" sz="1500" dirty="0">
                <a:solidFill>
                  <a:schemeClr val="tx2"/>
                </a:solidFill>
              </a:rPr>
              <a:t>the </a:t>
            </a:r>
            <a:r>
              <a:rPr lang="en-GB" altLang="zh-CN" sz="1500" dirty="0">
                <a:solidFill>
                  <a:schemeClr val="tx2"/>
                </a:solidFill>
              </a:rPr>
              <a:t>mechanism includes the</a:t>
            </a:r>
            <a:r>
              <a:rPr lang="en-US" altLang="zh-CN" sz="1500" dirty="0">
                <a:solidFill>
                  <a:schemeClr val="tx2"/>
                </a:solidFill>
              </a:rPr>
              <a:t> </a:t>
            </a:r>
            <a:r>
              <a:rPr lang="en-US" altLang="zh-CN" sz="1500" dirty="0" err="1">
                <a:solidFill>
                  <a:schemeClr val="tx2"/>
                </a:solidFill>
              </a:rPr>
              <a:t>backoff</a:t>
            </a:r>
            <a:r>
              <a:rPr lang="en-US" altLang="zh-CN" sz="1500" dirty="0">
                <a:solidFill>
                  <a:schemeClr val="tx2"/>
                </a:solidFill>
              </a:rPr>
              <a:t> procedure near the start and end of r-TWT SPs to be updated for </a:t>
            </a:r>
            <a:r>
              <a:rPr lang="en-GB" altLang="zh-CN" sz="1500" dirty="0">
                <a:solidFill>
                  <a:schemeClr val="tx2"/>
                </a:solidFill>
              </a:rPr>
              <a:t>r-TWT scheduled STAs and r-TWT unscheduled STAs.</a:t>
            </a:r>
            <a:endParaRPr lang="en-US" altLang="zh-CN" sz="15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53827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3198604244"/>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036130"/>
          </a:xfrm>
        </p:spPr>
        <p:txBody>
          <a:bodyPr/>
          <a:lstStyle/>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t>The protection mechanism of r-TWT SPs specified in 11be Draft 1.3 seems to be not enough, which would impact the scheduled transmission of latency sensitive traffic during the r-TWT SPs. </a:t>
            </a:r>
          </a:p>
          <a:p>
            <a:pPr lvl="1"/>
            <a:r>
              <a:rPr lang="en-GB" altLang="zh-CN" sz="1600" dirty="0"/>
              <a:t>All STAs can still access the SP using EDCA except certain rules applied to a trigger-enabled SP</a:t>
            </a:r>
          </a:p>
          <a:p>
            <a:pPr lvl="1"/>
            <a:r>
              <a:rPr lang="en-GB" altLang="zh-CN" sz="1600" dirty="0"/>
              <a:t>the Non-AP EHT STAs may behave as if overlapping quiet intervals do not exist, which means that the unscheduled EHT STAs may contend for channel access during the SPs. </a:t>
            </a:r>
          </a:p>
          <a:p>
            <a:pPr lvl="1"/>
            <a:r>
              <a:rPr lang="en-GB" altLang="zh-CN" sz="1600" dirty="0"/>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600" dirty="0"/>
              <a:t>A quiet interval for this protection purpose is only 1 TU and expect a r-TWT SP is commonly at least a few msecs.</a:t>
            </a:r>
          </a:p>
          <a:p>
            <a:pPr>
              <a:buFont typeface="Wingdings" panose="05000000000000000000" pitchFamily="2" charset="2"/>
              <a:buChar char="p"/>
            </a:pPr>
            <a:r>
              <a:rPr lang="en-GB" altLang="zh-CN" sz="1600" dirty="0"/>
              <a:t>The NSEP priority access in 11be Draft 1.3 also specified the action frames to adjust the EDCA Parameters Set of authorized non-AP STAs for priority access, which can be regarded as a reference 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a:xfrm>
            <a:off x="674255" y="1600200"/>
            <a:ext cx="8012545" cy="4662056"/>
          </a:xfrm>
        </p:spPr>
        <p:txBody>
          <a:bodyPr/>
          <a:lstStyle/>
          <a:p>
            <a:pPr>
              <a:buFont typeface="Wingdings" panose="05000000000000000000" pitchFamily="2" charset="2"/>
              <a:buChar char="p"/>
            </a:pPr>
            <a:r>
              <a:rPr lang="en-GB" altLang="zh-CN" sz="1200" dirty="0"/>
              <a:t>Different roles of non-AP STAs for r-TWT</a:t>
            </a:r>
            <a:endParaRPr lang="en-US" altLang="zh-CN" sz="1200" dirty="0"/>
          </a:p>
          <a:p>
            <a:pPr algn="just"/>
            <a:r>
              <a:rPr lang="en-US" altLang="zh-CN" sz="1200" dirty="0">
                <a:solidFill>
                  <a:schemeClr val="tx2"/>
                </a:solidFill>
              </a:rPr>
              <a:t> 1) </a:t>
            </a:r>
            <a:r>
              <a:rPr lang="en-US" altLang="zh-CN" sz="1200" dirty="0">
                <a:solidFill>
                  <a:schemeClr val="accent2">
                    <a:lumMod val="50000"/>
                  </a:schemeClr>
                </a:solidFill>
              </a:rPr>
              <a:t>An </a:t>
            </a:r>
            <a:r>
              <a:rPr lang="en-GB" altLang="zh-CN" sz="1200" dirty="0">
                <a:solidFill>
                  <a:schemeClr val="accent2">
                    <a:lumMod val="50000"/>
                  </a:schemeClr>
                </a:solidFill>
              </a:rPr>
              <a:t>r-TWT scheduled STA</a:t>
            </a:r>
            <a:r>
              <a:rPr lang="zh-CN" altLang="en-US" sz="1200" dirty="0">
                <a:solidFill>
                  <a:schemeClr val="tx2"/>
                </a:solidFill>
              </a:rPr>
              <a:t>： </a:t>
            </a:r>
            <a:r>
              <a:rPr lang="en-GB" altLang="zh-CN" sz="1200" dirty="0">
                <a:solidFill>
                  <a:schemeClr val="tx2"/>
                </a:solidFill>
              </a:rPr>
              <a:t>an EHT STA that supports r-TWT and is a member of one or more SP(s) </a:t>
            </a:r>
            <a:r>
              <a:rPr lang="en-US" altLang="zh-CN" sz="1200" dirty="0">
                <a:solidFill>
                  <a:schemeClr val="tx2"/>
                </a:solidFill>
              </a:rPr>
              <a:t> during a given time period.</a:t>
            </a:r>
          </a:p>
          <a:p>
            <a:pPr algn="just"/>
            <a:r>
              <a:rPr lang="en-US" altLang="zh-CN" sz="1200" dirty="0">
                <a:solidFill>
                  <a:schemeClr val="accent2">
                    <a:lumMod val="75000"/>
                  </a:schemeClr>
                </a:solidFill>
              </a:rPr>
              <a:t>A member </a:t>
            </a:r>
            <a:r>
              <a:rPr lang="en-GB" altLang="zh-CN" sz="1200" dirty="0">
                <a:solidFill>
                  <a:schemeClr val="accent2">
                    <a:lumMod val="75000"/>
                  </a:schemeClr>
                </a:solidFill>
              </a:rPr>
              <a:t>r-TWT scheduled STA</a:t>
            </a:r>
            <a:r>
              <a:rPr lang="zh-CN" altLang="en-US" sz="1200" dirty="0">
                <a:solidFill>
                  <a:schemeClr val="tx2"/>
                </a:solidFill>
              </a:rPr>
              <a:t>： </a:t>
            </a:r>
            <a:r>
              <a:rPr lang="en-GB" altLang="zh-CN" sz="1200" dirty="0">
                <a:solidFill>
                  <a:schemeClr val="tx2"/>
                </a:solidFill>
              </a:rPr>
              <a:t>an r-TWT scheduled STA which has established a membership for the specific SP(s)</a:t>
            </a:r>
          </a:p>
          <a:p>
            <a:pPr algn="just"/>
            <a:r>
              <a:rPr lang="en-US" altLang="zh-CN" sz="1200" dirty="0">
                <a:solidFill>
                  <a:schemeClr val="accent2">
                    <a:lumMod val="75000"/>
                  </a:schemeClr>
                </a:solidFill>
              </a:rPr>
              <a:t>A non-member </a:t>
            </a:r>
            <a:r>
              <a:rPr lang="en-GB" altLang="zh-CN" sz="1200" dirty="0">
                <a:solidFill>
                  <a:schemeClr val="accent2">
                    <a:lumMod val="75000"/>
                  </a:schemeClr>
                </a:solidFill>
              </a:rPr>
              <a:t>r-TWT scheduled STA</a:t>
            </a:r>
            <a:r>
              <a:rPr lang="zh-CN" altLang="en-US" sz="1200" dirty="0">
                <a:solidFill>
                  <a:schemeClr val="tx2"/>
                </a:solidFill>
              </a:rPr>
              <a:t>： </a:t>
            </a:r>
            <a:r>
              <a:rPr lang="en-GB" altLang="zh-CN" sz="1200" dirty="0">
                <a:solidFill>
                  <a:schemeClr val="tx2"/>
                </a:solidFill>
              </a:rPr>
              <a:t>an r-TWT scheduled STA  which has not established a membership for the specific SP(s)</a:t>
            </a:r>
          </a:p>
          <a:p>
            <a:pPr algn="just"/>
            <a:r>
              <a:rPr lang="en-GB" altLang="zh-CN" sz="1200" dirty="0">
                <a:solidFill>
                  <a:schemeClr val="tx2"/>
                </a:solidFill>
              </a:rPr>
              <a:t>2) </a:t>
            </a:r>
            <a:r>
              <a:rPr lang="en-GB" altLang="zh-CN" sz="1200" dirty="0">
                <a:solidFill>
                  <a:schemeClr val="accent2">
                    <a:lumMod val="50000"/>
                  </a:schemeClr>
                </a:solidFill>
              </a:rPr>
              <a:t>An r-TWT unscheduled STA</a:t>
            </a:r>
            <a:r>
              <a:rPr lang="zh-CN" altLang="en-US" sz="1200" dirty="0">
                <a:solidFill>
                  <a:schemeClr val="tx2"/>
                </a:solidFill>
              </a:rPr>
              <a:t>：</a:t>
            </a:r>
            <a:r>
              <a:rPr lang="en-GB" altLang="zh-CN" sz="1200" dirty="0">
                <a:solidFill>
                  <a:schemeClr val="tx2"/>
                </a:solidFill>
              </a:rPr>
              <a:t> an EHT STA that supports r-TWT but is not a member of any SP </a:t>
            </a:r>
            <a:r>
              <a:rPr lang="en-US" altLang="zh-CN" sz="1200" dirty="0">
                <a:solidFill>
                  <a:schemeClr val="tx2"/>
                </a:solidFill>
              </a:rPr>
              <a:t>during a given time period.</a:t>
            </a:r>
            <a:endParaRPr lang="en-GB" altLang="zh-CN" sz="1200" dirty="0">
              <a:solidFill>
                <a:schemeClr val="tx2"/>
              </a:solidFill>
            </a:endParaRPr>
          </a:p>
          <a:p>
            <a:pPr algn="just"/>
            <a:r>
              <a:rPr lang="en-GB" altLang="zh-CN" sz="1200" dirty="0">
                <a:solidFill>
                  <a:schemeClr val="tx2"/>
                </a:solidFill>
              </a:rPr>
              <a:t>3) </a:t>
            </a:r>
            <a:r>
              <a:rPr lang="en-GB" altLang="zh-CN" sz="1200" dirty="0">
                <a:solidFill>
                  <a:schemeClr val="accent2">
                    <a:lumMod val="50000"/>
                  </a:schemeClr>
                </a:solidFill>
              </a:rPr>
              <a:t>A non-r-TWT STA</a:t>
            </a:r>
            <a:r>
              <a:rPr lang="zh-CN" altLang="en-US" sz="1200" dirty="0">
                <a:solidFill>
                  <a:schemeClr val="tx2"/>
                </a:solidFill>
              </a:rPr>
              <a:t>： </a:t>
            </a:r>
            <a:r>
              <a:rPr lang="en-GB" altLang="zh-CN" sz="1200" dirty="0">
                <a:solidFill>
                  <a:schemeClr val="tx2"/>
                </a:solidFill>
              </a:rPr>
              <a:t>an EHT STA that doesn’t support r-TWT or a legacy STA.</a:t>
            </a:r>
            <a:endParaRPr lang="en-GB" altLang="zh-CN" sz="1200" dirty="0"/>
          </a:p>
          <a:p>
            <a:pPr marL="0" indent="0">
              <a:buNone/>
            </a:pPr>
            <a:endParaRPr lang="en-GB" altLang="zh-CN" sz="1200" dirty="0"/>
          </a:p>
          <a:p>
            <a:pPr>
              <a:buFont typeface="Wingdings" panose="05000000000000000000" pitchFamily="2" charset="2"/>
              <a:buChar char="p"/>
            </a:pPr>
            <a:r>
              <a:rPr lang="en-GB" altLang="zh-CN" sz="1200" dirty="0"/>
              <a:t>Differentiate EDCA operations(or parameters) for different roles of EHT STAs supporting r-TWT in different time intervals, and EHT STAs not supporting r-TWT and legacy STAs</a:t>
            </a:r>
          </a:p>
          <a:p>
            <a:pPr>
              <a:buFont typeface="Wingdings" panose="05000000000000000000" pitchFamily="2" charset="2"/>
              <a:buChar char="Ø"/>
            </a:pPr>
            <a:r>
              <a:rPr lang="en-GB" altLang="zh-CN" sz="1200" dirty="0"/>
              <a:t>EDCA operation for an r-TWT scheduled STA during the SPs : EDCA operation for an r-TWT scheduled STA during the SPs of which it is a member.</a:t>
            </a:r>
          </a:p>
          <a:p>
            <a:pPr>
              <a:buFont typeface="Wingdings" panose="05000000000000000000" pitchFamily="2" charset="2"/>
              <a:buChar char="Ø"/>
            </a:pPr>
            <a:r>
              <a:rPr lang="en-GB" altLang="zh-CN" sz="1200" dirty="0"/>
              <a:t>EDCA operation for an r-TWT unscheduled STA during the SPs: EDCA operation for an r-TWT unscheduled STA during the SPs of which it is not a member</a:t>
            </a:r>
          </a:p>
          <a:p>
            <a:pPr>
              <a:buFont typeface="Wingdings" panose="05000000000000000000" pitchFamily="2" charset="2"/>
              <a:buChar char="Ø"/>
            </a:pPr>
            <a:r>
              <a:rPr lang="en-GB" altLang="zh-CN" sz="1200" dirty="0"/>
              <a:t>EDCA operation for an r-TWT scheduled STAs outside of the SPs: EDCA operation for r-TWT scheduled STAs outside of the SPs at least one of which it is a member for the given time duration.</a:t>
            </a:r>
          </a:p>
          <a:p>
            <a:pPr>
              <a:buFont typeface="Wingdings" panose="05000000000000000000" pitchFamily="2" charset="2"/>
              <a:buChar char="Ø"/>
            </a:pPr>
            <a:r>
              <a:rPr lang="en-GB" altLang="zh-CN" sz="1200" dirty="0"/>
              <a:t>EDCA operation for r-TWT unscheduled STAs outside of the SPs : EDCA operation for r-TWT unscheduled STAs outside of the SPs none of which it is a member for the given time duration.</a:t>
            </a:r>
          </a:p>
          <a:p>
            <a:pPr>
              <a:buFont typeface="Wingdings" panose="05000000000000000000" pitchFamily="2" charset="2"/>
              <a:buChar char="Ø"/>
            </a:pPr>
            <a:r>
              <a:rPr lang="en-GB" altLang="zh-CN" sz="1200" dirty="0"/>
              <a:t>EDCA operation for non-r-TWT STAs: </a:t>
            </a:r>
            <a:r>
              <a:rPr lang="en-US" altLang="zh-CN" sz="1200" dirty="0"/>
              <a:t>no SPs can be identified</a:t>
            </a:r>
            <a:endParaRPr lang="zh-CN" altLang="en-US" sz="1200"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页脚占位符 3">
            <a:extLst>
              <a:ext uri="{FF2B5EF4-FFF2-40B4-BE49-F238E27FC236}">
                <a16:creationId xmlns:a16="http://schemas.microsoft.com/office/drawing/2014/main" id="{DAF701AE-1CD3-4AC4-B4FE-D9EE02FD7EC2}"/>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Liuming Lu (OPPO)</a:t>
            </a:r>
            <a:endParaRPr lang="en-US" dirty="0"/>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4C2557-7756-43B8-B510-66982B9B6C3A}"/>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B295FA3F-FDEB-486E-8080-3E523636ED49}"/>
              </a:ext>
            </a:extLst>
          </p:cNvPr>
          <p:cNvSpPr>
            <a:spLocks noGrp="1"/>
          </p:cNvSpPr>
          <p:nvPr>
            <p:ph idx="1"/>
          </p:nvPr>
        </p:nvSpPr>
        <p:spPr/>
        <p:txBody>
          <a:bodyPr/>
          <a:lstStyle/>
          <a:p>
            <a:pPr>
              <a:buFont typeface="Wingdings" panose="05000000000000000000" pitchFamily="2" charset="2"/>
              <a:buChar char="p"/>
            </a:pPr>
            <a:r>
              <a:rPr lang="en-GB" altLang="zh-CN" sz="1400" dirty="0"/>
              <a:t>Add an optional mechanism for the configuration of EDCA Parameter Sets during the SPs or outside of SPs for different roles of EHT STAs</a:t>
            </a:r>
          </a:p>
          <a:p>
            <a:endParaRPr lang="en-US" altLang="zh-CN" sz="1400" dirty="0"/>
          </a:p>
          <a:p>
            <a:pPr>
              <a:buFont typeface="Wingdings" panose="05000000000000000000" pitchFamily="2" charset="2"/>
              <a:buChar char="p"/>
            </a:pPr>
            <a:r>
              <a:rPr lang="en-US" altLang="zh-CN" sz="1400" dirty="0"/>
              <a:t>EDCA parameters of r-TWT scheduled STAs and unscheduled STAs during r-TWT SPs would lead to:</a:t>
            </a:r>
          </a:p>
          <a:p>
            <a:pPr>
              <a:buFont typeface="Wingdings" panose="05000000000000000000" pitchFamily="2" charset="2"/>
              <a:buChar char="Ø"/>
            </a:pPr>
            <a:r>
              <a:rPr lang="en-US" altLang="zh-CN" sz="1400" dirty="0"/>
              <a:t>higher priority of the ACs corresponding to </a:t>
            </a:r>
            <a:r>
              <a:rPr lang="en-GB" altLang="zh-CN" sz="1400" dirty="0"/>
              <a:t>r-TWT UL TID(s) </a:t>
            </a:r>
            <a:r>
              <a:rPr lang="en-US" altLang="zh-CN" sz="1400" dirty="0"/>
              <a:t>of r-TWT scheduled STAs</a:t>
            </a:r>
          </a:p>
          <a:p>
            <a:pPr>
              <a:buFont typeface="Wingdings" panose="05000000000000000000" pitchFamily="2" charset="2"/>
              <a:buChar char="Ø"/>
            </a:pPr>
            <a:r>
              <a:rPr lang="en-US" altLang="zh-CN" sz="1400" dirty="0"/>
              <a:t>reduced channel access for the associated MPDUs of other ACs of r-TWT scheduled STAs</a:t>
            </a:r>
          </a:p>
          <a:p>
            <a:pPr>
              <a:buFont typeface="Wingdings" panose="05000000000000000000" pitchFamily="2" charset="2"/>
              <a:buChar char="Ø"/>
            </a:pPr>
            <a:r>
              <a:rPr lang="en-US" altLang="zh-CN" sz="1400" dirty="0"/>
              <a:t>reduced channel access for </a:t>
            </a:r>
            <a:r>
              <a:rPr lang="en-GB" altLang="zh-CN" sz="1400" dirty="0"/>
              <a:t>r-TWT unscheduled STAs </a:t>
            </a:r>
          </a:p>
          <a:p>
            <a:pPr>
              <a:buFont typeface="Wingdings" panose="05000000000000000000" pitchFamily="2" charset="2"/>
              <a:buChar char="Ø"/>
            </a:pPr>
            <a:endParaRPr lang="en-GB" altLang="zh-CN" sz="1400" dirty="0"/>
          </a:p>
          <a:p>
            <a:pPr>
              <a:buFont typeface="Wingdings" panose="05000000000000000000" pitchFamily="2" charset="2"/>
              <a:buChar char="p"/>
            </a:pPr>
            <a:r>
              <a:rPr lang="en-US" altLang="zh-CN" sz="1400" dirty="0"/>
              <a:t>EDCA parameters of r-TWT scheduled STAs and unscheduled STAs </a:t>
            </a:r>
            <a:r>
              <a:rPr lang="en-GB" altLang="zh-CN" sz="1400" dirty="0"/>
              <a:t>outside of</a:t>
            </a:r>
            <a:r>
              <a:rPr lang="en-US" altLang="zh-CN" sz="1400" dirty="0"/>
              <a:t> r-TWT SPs would lead to:</a:t>
            </a:r>
          </a:p>
          <a:p>
            <a:pPr>
              <a:buFont typeface="Wingdings" panose="05000000000000000000" pitchFamily="2" charset="2"/>
              <a:buChar char="Ø"/>
            </a:pPr>
            <a:r>
              <a:rPr lang="en-US" altLang="zh-CN" sz="1400" dirty="0"/>
              <a:t>reduced channel access for the associated MPDUs of the ACs corresponding to </a:t>
            </a:r>
            <a:r>
              <a:rPr lang="en-GB" altLang="zh-CN" sz="1400" dirty="0"/>
              <a:t>r-TWT UL TID(s) </a:t>
            </a:r>
            <a:r>
              <a:rPr lang="en-US" altLang="zh-CN" sz="1400" dirty="0"/>
              <a:t>of r-TWT scheduled STAs</a:t>
            </a:r>
          </a:p>
          <a:p>
            <a:pPr>
              <a:buFont typeface="Wingdings" panose="05000000000000000000" pitchFamily="2" charset="2"/>
              <a:buChar char="Ø"/>
            </a:pPr>
            <a:r>
              <a:rPr lang="en-US" altLang="zh-CN" sz="1400" dirty="0"/>
              <a:t>the same level of priority as </a:t>
            </a:r>
            <a:r>
              <a:rPr lang="en-GB" altLang="zh-CN" sz="1400" dirty="0"/>
              <a:t>r-TWT unscheduled </a:t>
            </a:r>
            <a:r>
              <a:rPr lang="en-GB" altLang="zh-CN" sz="1400" dirty="0" err="1"/>
              <a:t>STAs’</a:t>
            </a:r>
            <a:r>
              <a:rPr lang="en-GB" altLang="zh-CN" sz="1400" dirty="0"/>
              <a:t> for</a:t>
            </a:r>
            <a:r>
              <a:rPr lang="en-US" altLang="zh-CN" sz="1400" dirty="0"/>
              <a:t> channel access of the associated MPDUs of other ACs of r-TWT scheduled STAs</a:t>
            </a:r>
          </a:p>
          <a:p>
            <a:pPr lvl="0">
              <a:buFont typeface="Wingdings" panose="05000000000000000000" pitchFamily="2" charset="2"/>
              <a:buChar char="Ø"/>
            </a:pPr>
            <a:r>
              <a:rPr lang="en-US" altLang="zh-CN" sz="1400" dirty="0"/>
              <a:t>higher priority of channel access for </a:t>
            </a:r>
            <a:r>
              <a:rPr lang="en-GB" altLang="zh-CN" sz="1400" dirty="0"/>
              <a:t>r-TWT unscheduled STAs compared with </a:t>
            </a:r>
            <a:r>
              <a:rPr lang="en-US" altLang="zh-CN" sz="1400" dirty="0"/>
              <a:t>r-TWT scheduled STAs, and the same level of priority as </a:t>
            </a:r>
            <a:r>
              <a:rPr lang="en-GB" altLang="zh-CN" sz="1400" dirty="0"/>
              <a:t>non-r-TWT</a:t>
            </a:r>
            <a:r>
              <a:rPr lang="en-US" altLang="zh-CN" sz="1400" dirty="0"/>
              <a:t> STAs.</a:t>
            </a:r>
            <a:endParaRPr lang="zh-CN" altLang="zh-CN" sz="1400" dirty="0"/>
          </a:p>
          <a:p>
            <a:endParaRPr lang="zh-CN" altLang="en-US" sz="1400" dirty="0"/>
          </a:p>
        </p:txBody>
      </p:sp>
      <p:sp>
        <p:nvSpPr>
          <p:cNvPr id="4" name="页脚占位符 3">
            <a:extLst>
              <a:ext uri="{FF2B5EF4-FFF2-40B4-BE49-F238E27FC236}">
                <a16:creationId xmlns:a16="http://schemas.microsoft.com/office/drawing/2014/main" id="{0BF7E4B1-DA01-4CF5-BBC5-B6BDB44E0BF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528F785-1F90-4710-8B72-A74BD2CFB1D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1501731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8</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a:xfrm>
            <a:off x="685800" y="1905000"/>
            <a:ext cx="7772400" cy="4114800"/>
          </a:xfrm>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p>
          <a:p>
            <a:pPr marL="0" indent="0">
              <a:spcBef>
                <a:spcPts val="600"/>
              </a:spcBef>
              <a:buNone/>
            </a:pPr>
            <a:endParaRPr lang="en-US" altLang="zh-CN" sz="1200" dirty="0">
              <a:solidFill>
                <a:srgbClr val="00B050"/>
              </a:solidFill>
            </a:endParaRPr>
          </a:p>
          <a:p>
            <a:pPr marL="0" indent="0">
              <a:spcBef>
                <a:spcPts val="600"/>
              </a:spcBef>
              <a:buNone/>
            </a:pP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12325654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3143</TotalTime>
  <Words>2812</Words>
  <Application>Microsoft Office PowerPoint</Application>
  <PresentationFormat>全屏显示(4:3)</PresentationFormat>
  <Paragraphs>235</Paragraphs>
  <Slides>14</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14</vt:i4>
      </vt:variant>
    </vt:vector>
  </HeadingPairs>
  <TitlesOfParts>
    <vt:vector size="18"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Candidate Solution</vt:lpstr>
      <vt:lpstr>Candidate Solution</vt:lpstr>
      <vt:lpstr>Q &amp; A</vt:lpstr>
      <vt:lpstr>Summary</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3263</cp:revision>
  <cp:lastPrinted>2014-11-04T15:04:00Z</cp:lastPrinted>
  <dcterms:created xsi:type="dcterms:W3CDTF">2007-04-17T18:10:00Z</dcterms:created>
  <dcterms:modified xsi:type="dcterms:W3CDTF">2022-02-27T14:14:39Z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