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3"/>
  </p:notesMasterIdLst>
  <p:handoutMasterIdLst>
    <p:handoutMasterId r:id="rId14"/>
  </p:handoutMasterIdLst>
  <p:sldIdLst>
    <p:sldId id="269" r:id="rId2"/>
    <p:sldId id="611" r:id="rId3"/>
    <p:sldId id="622" r:id="rId4"/>
    <p:sldId id="612" r:id="rId5"/>
    <p:sldId id="627" r:id="rId6"/>
    <p:sldId id="616" r:id="rId7"/>
    <p:sldId id="623" r:id="rId8"/>
    <p:sldId id="624" r:id="rId9"/>
    <p:sldId id="618" r:id="rId10"/>
    <p:sldId id="621" r:id="rId11"/>
    <p:sldId id="626"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54" autoAdjust="0"/>
    <p:restoredTop sz="94660"/>
  </p:normalViewPr>
  <p:slideViewPr>
    <p:cSldViewPr>
      <p:cViewPr varScale="1">
        <p:scale>
          <a:sx n="83" d="100"/>
          <a:sy n="83" d="100"/>
        </p:scale>
        <p:origin x="1522"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802.11-21/1913r</a:t>
            </a:r>
            <a:r>
              <a:rPr lang="en-US" altLang="zh-CN" sz="1800" b="1" dirty="0"/>
              <a:t>1</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dirty="0">
                <a:solidFill>
                  <a:schemeClr val="tx1"/>
                </a:solidFill>
                <a:latin typeface="Times New Roman" panose="02020603050405020304" pitchFamily="18" charset="0"/>
                <a:ea typeface="MS PGothic" panose="020B0600070205080204" pitchFamily="34" charset="-128"/>
                <a:cs typeface="+mn-cs"/>
              </a:rPr>
              <a:t>November</a:t>
            </a:r>
            <a:r>
              <a:rPr lang="en-US" altLang="en-US" sz="1800" b="1" dirty="0"/>
              <a:t> 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GB" altLang="zh-CN" dirty="0">
                <a:latin typeface="Arial" panose="020B0604020202020204" pitchFamily="34" charset="0"/>
                <a:cs typeface="Arial" panose="020B0604020202020204" pitchFamily="34" charset="0"/>
              </a:rPr>
              <a:t>Consideration on </a:t>
            </a:r>
            <a:br>
              <a:rPr lang="en-GB" altLang="zh-CN" dirty="0">
                <a:latin typeface="Arial" panose="020B0604020202020204" pitchFamily="34" charset="0"/>
                <a:cs typeface="Arial" panose="020B0604020202020204" pitchFamily="34" charset="0"/>
              </a:rPr>
            </a:br>
            <a:r>
              <a:rPr lang="en-GB" altLang="zh-CN" dirty="0">
                <a:latin typeface="Arial" panose="020B0604020202020204" pitchFamily="34" charset="0"/>
                <a:cs typeface="Arial" panose="020B0604020202020204" pitchFamily="34" charset="0"/>
              </a:rPr>
              <a:t>EDCA Operation for Restricted TWT</a:t>
            </a:r>
            <a:endParaRPr lang="en-US" altLang="zh-CN" dirty="0">
              <a:latin typeface="Arial" panose="020B0604020202020204" pitchFamily="34" charset="0"/>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2021-11-15</a:t>
            </a: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1434819225"/>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274320">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kern="0" dirty="0">
                          <a:effectLst/>
                          <a:latin typeface="Times New Roman" panose="02020603050405020304" pitchFamily="18" charset="0"/>
                          <a:sym typeface="+mn-ea"/>
                        </a:rPr>
                        <a:t>Lei Huang</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Pei Zhou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1</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10</a:t>
            </a:fld>
            <a:endParaRPr lang="en-US" altLang="en-US"/>
          </a:p>
        </p:txBody>
      </p:sp>
      <p:sp>
        <p:nvSpPr>
          <p:cNvPr id="10" name="TextBox 9"/>
          <p:cNvSpPr txBox="1"/>
          <p:nvPr/>
        </p:nvSpPr>
        <p:spPr>
          <a:xfrm>
            <a:off x="600074" y="1676400"/>
            <a:ext cx="8086726" cy="1938992"/>
          </a:xfrm>
          <a:prstGeom prst="rect">
            <a:avLst/>
          </a:prstGeom>
          <a:noFill/>
        </p:spPr>
        <p:txBody>
          <a:bodyPr wrap="square" rtlCol="0">
            <a:spAutoFit/>
          </a:bodyPr>
          <a:lstStyle/>
          <a:p>
            <a:pPr marL="287655" indent="-287655" algn="just">
              <a:buFont typeface="Wingdings" panose="05000000000000000000" pitchFamily="2" charset="2"/>
              <a:buChar char="q"/>
            </a:pPr>
            <a:r>
              <a:rPr lang="en-US" sz="2000" dirty="0"/>
              <a:t>Do you agree that </a:t>
            </a:r>
            <a:r>
              <a:rPr lang="en-GB" altLang="zh-CN" sz="2000" dirty="0"/>
              <a:t>a mechanism to differentiate the EDCA Parameter Sets during or outside of Restricted TWT SPs adopted by r-TWT scheduled STAs and r-TWT unscheduled STAs</a:t>
            </a:r>
            <a:r>
              <a:rPr lang="en-US" altLang="zh-CN" sz="2000" dirty="0">
                <a:solidFill>
                  <a:schemeClr val="tx2"/>
                </a:solidFill>
              </a:rPr>
              <a:t> is specified in R1</a:t>
            </a:r>
            <a:r>
              <a:rPr lang="en-US" sz="2000" dirty="0"/>
              <a:t>?</a:t>
            </a:r>
          </a:p>
          <a:p>
            <a:pPr marL="287655" indent="-287655" algn="just">
              <a:buFont typeface="Wingdings" panose="05000000000000000000" pitchFamily="2" charset="2"/>
              <a:buChar char="q"/>
            </a:pPr>
            <a:endParaRPr lang="en-US" sz="2000" dirty="0"/>
          </a:p>
          <a:p>
            <a:pPr marL="744855" lvl="1" indent="-287655" algn="just">
              <a:buFont typeface="Wingdings" panose="05000000000000000000" pitchFamily="2" charset="2"/>
              <a:buChar char="§"/>
            </a:pPr>
            <a:endParaRPr lang="en-US" sz="2000" dirty="0">
              <a:solidFill>
                <a:schemeClr val="tx2"/>
              </a:solidFill>
            </a:endParaRPr>
          </a:p>
          <a:p>
            <a:pPr lvl="1" algn="just"/>
            <a:endParaRPr lang="en-US" sz="2000" dirty="0"/>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2</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11</a:t>
            </a:fld>
            <a:endParaRPr lang="en-US" altLang="en-US"/>
          </a:p>
        </p:txBody>
      </p:sp>
      <p:sp>
        <p:nvSpPr>
          <p:cNvPr id="10" name="TextBox 9"/>
          <p:cNvSpPr txBox="1"/>
          <p:nvPr/>
        </p:nvSpPr>
        <p:spPr>
          <a:xfrm>
            <a:off x="600074" y="1676400"/>
            <a:ext cx="8086726" cy="1938992"/>
          </a:xfrm>
          <a:prstGeom prst="rect">
            <a:avLst/>
          </a:prstGeom>
          <a:noFill/>
        </p:spPr>
        <p:txBody>
          <a:bodyPr wrap="square" rtlCol="0">
            <a:spAutoFit/>
          </a:bodyPr>
          <a:lstStyle/>
          <a:p>
            <a:pPr marL="287655" indent="-287655" algn="just">
              <a:buFont typeface="Wingdings" panose="05000000000000000000" pitchFamily="2" charset="2"/>
              <a:buChar char="q"/>
            </a:pPr>
            <a:r>
              <a:rPr lang="en-US" sz="2000" dirty="0"/>
              <a:t>Do you agree that </a:t>
            </a:r>
            <a:r>
              <a:rPr lang="en-GB" altLang="zh-CN" sz="2000" dirty="0"/>
              <a:t>a mechanism to differentiate the EDCA Parameter Sets during or outside of Restricted TWT SPs adopted by r-TWT scheduled STAs and r-TWT unscheduled STAs</a:t>
            </a:r>
            <a:r>
              <a:rPr lang="en-US" altLang="zh-CN" sz="2000" dirty="0">
                <a:solidFill>
                  <a:schemeClr val="tx2"/>
                </a:solidFill>
              </a:rPr>
              <a:t> is specified in R2</a:t>
            </a:r>
            <a:r>
              <a:rPr lang="en-US" sz="2000" dirty="0"/>
              <a:t>?</a:t>
            </a:r>
          </a:p>
          <a:p>
            <a:pPr marL="287655" indent="-287655" algn="just">
              <a:buFont typeface="Wingdings" panose="05000000000000000000" pitchFamily="2" charset="2"/>
              <a:buChar char="q"/>
            </a:pPr>
            <a:endParaRPr lang="en-US" sz="2000" dirty="0"/>
          </a:p>
          <a:p>
            <a:pPr marL="744855" lvl="1" indent="-287655" algn="just">
              <a:buFont typeface="Wingdings" panose="05000000000000000000" pitchFamily="2" charset="2"/>
              <a:buChar char="§"/>
            </a:pPr>
            <a:endParaRPr lang="en-US" sz="2000" dirty="0">
              <a:solidFill>
                <a:schemeClr val="tx2"/>
              </a:solidFill>
            </a:endParaRPr>
          </a:p>
          <a:p>
            <a:pPr lvl="1" algn="just"/>
            <a:endParaRPr lang="en-US" sz="2000" dirty="0"/>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3786167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p:txBody>
          <a:bodyPr/>
          <a:lstStyle/>
          <a:p>
            <a:r>
              <a:rPr lang="en-GB" altLang="zh-CN" dirty="0"/>
              <a:t>Several comments on r-TWT concern the protection of r-TWT SPs for the transmission of latency sensitive traffic, and the </a:t>
            </a:r>
            <a:r>
              <a:rPr lang="en-GB" altLang="zh-CN" dirty="0">
                <a:ea typeface="Malgun Gothic" panose="020B0503020000020004" pitchFamily="34" charset="-127"/>
              </a:rPr>
              <a:t>fairness issue for r-TWT member STAs and non-member STAs. </a:t>
            </a:r>
            <a:endParaRPr lang="en-GB" altLang="zh-CN" dirty="0"/>
          </a:p>
          <a:p>
            <a:endParaRPr lang="en-GB" altLang="zh-CN" dirty="0"/>
          </a:p>
          <a:p>
            <a:r>
              <a:rPr lang="en-GB" altLang="zh-CN" dirty="0"/>
              <a:t>This document proposes a candidate mechanism to differentiate the EDCA operations during or outside of </a:t>
            </a:r>
            <a:r>
              <a:rPr lang="en-GB" altLang="zh-CN" dirty="0">
                <a:ea typeface="Malgun Gothic" panose="020B0503020000020004" pitchFamily="34" charset="-127"/>
              </a:rPr>
              <a:t>r-TWT </a:t>
            </a:r>
            <a:r>
              <a:rPr lang="en-GB" altLang="zh-CN" dirty="0"/>
              <a:t>SPs for r-TWT scheduled STAs and r-TWT unscheduled STAs.</a:t>
            </a:r>
            <a:endParaRPr lang="zh-CN" altLang="zh-CN" dirty="0"/>
          </a:p>
          <a:p>
            <a:pPr algn="just"/>
            <a:endParaRPr lang="zh-CN" altLang="en-US"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8AE68A-87BD-4FBA-98C1-1DC7BDB420DF}"/>
              </a:ext>
            </a:extLst>
          </p:cNvPr>
          <p:cNvSpPr>
            <a:spLocks noGrp="1"/>
          </p:cNvSpPr>
          <p:nvPr>
            <p:ph type="title"/>
          </p:nvPr>
        </p:nvSpPr>
        <p:spPr/>
        <p:txBody>
          <a:bodyPr/>
          <a:lstStyle/>
          <a:p>
            <a:r>
              <a:rPr lang="en-US" altLang="zh-CN" dirty="0"/>
              <a:t>Issues</a:t>
            </a:r>
            <a:endParaRPr lang="zh-CN" altLang="en-US" dirty="0"/>
          </a:p>
        </p:txBody>
      </p:sp>
      <p:sp>
        <p:nvSpPr>
          <p:cNvPr id="4" name="页脚占位符 3">
            <a:extLst>
              <a:ext uri="{FF2B5EF4-FFF2-40B4-BE49-F238E27FC236}">
                <a16:creationId xmlns:a16="http://schemas.microsoft.com/office/drawing/2014/main" id="{45EE884B-6B6A-4ED4-80CB-D8531CD7179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11B6FF03-94E7-4FBB-A995-A2BBB5C60459}"/>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graphicFrame>
        <p:nvGraphicFramePr>
          <p:cNvPr id="7" name="表格 7">
            <a:extLst>
              <a:ext uri="{FF2B5EF4-FFF2-40B4-BE49-F238E27FC236}">
                <a16:creationId xmlns:a16="http://schemas.microsoft.com/office/drawing/2014/main" id="{E0E044A3-357E-42BE-8A61-C81D086555E8}"/>
              </a:ext>
            </a:extLst>
          </p:cNvPr>
          <p:cNvGraphicFramePr>
            <a:graphicFrameLocks noGrp="1"/>
          </p:cNvGraphicFramePr>
          <p:nvPr>
            <p:extLst>
              <p:ext uri="{D42A27DB-BD31-4B8C-83A1-F6EECF244321}">
                <p14:modId xmlns:p14="http://schemas.microsoft.com/office/powerpoint/2010/main" val="3198604244"/>
              </p:ext>
            </p:extLst>
          </p:nvPr>
        </p:nvGraphicFramePr>
        <p:xfrm>
          <a:off x="685799" y="1524000"/>
          <a:ext cx="7772400" cy="4881880"/>
        </p:xfrm>
        <a:graphic>
          <a:graphicData uri="http://schemas.openxmlformats.org/drawingml/2006/table">
            <a:tbl>
              <a:tblPr firstRow="1" bandRow="1">
                <a:tableStyleId>{93296810-A885-4BE3-A3E7-6D5BEEA58F35}</a:tableStyleId>
              </a:tblPr>
              <a:tblGrid>
                <a:gridCol w="533401">
                  <a:extLst>
                    <a:ext uri="{9D8B030D-6E8A-4147-A177-3AD203B41FA5}">
                      <a16:colId xmlns:a16="http://schemas.microsoft.com/office/drawing/2014/main" val="481737109"/>
                    </a:ext>
                  </a:extLst>
                </a:gridCol>
                <a:gridCol w="914400">
                  <a:extLst>
                    <a:ext uri="{9D8B030D-6E8A-4147-A177-3AD203B41FA5}">
                      <a16:colId xmlns:a16="http://schemas.microsoft.com/office/drawing/2014/main" val="4149801121"/>
                    </a:ext>
                  </a:extLst>
                </a:gridCol>
                <a:gridCol w="533400">
                  <a:extLst>
                    <a:ext uri="{9D8B030D-6E8A-4147-A177-3AD203B41FA5}">
                      <a16:colId xmlns:a16="http://schemas.microsoft.com/office/drawing/2014/main" val="2094486678"/>
                    </a:ext>
                  </a:extLst>
                </a:gridCol>
                <a:gridCol w="685800">
                  <a:extLst>
                    <a:ext uri="{9D8B030D-6E8A-4147-A177-3AD203B41FA5}">
                      <a16:colId xmlns:a16="http://schemas.microsoft.com/office/drawing/2014/main" val="2242458255"/>
                    </a:ext>
                  </a:extLst>
                </a:gridCol>
                <a:gridCol w="2971800">
                  <a:extLst>
                    <a:ext uri="{9D8B030D-6E8A-4147-A177-3AD203B41FA5}">
                      <a16:colId xmlns:a16="http://schemas.microsoft.com/office/drawing/2014/main" val="1590364734"/>
                    </a:ext>
                  </a:extLst>
                </a:gridCol>
                <a:gridCol w="2133599">
                  <a:extLst>
                    <a:ext uri="{9D8B030D-6E8A-4147-A177-3AD203B41FA5}">
                      <a16:colId xmlns:a16="http://schemas.microsoft.com/office/drawing/2014/main" val="2271585029"/>
                    </a:ext>
                  </a:extLst>
                </a:gridCol>
              </a:tblGrid>
              <a:tr h="673100">
                <a:tc>
                  <a:txBody>
                    <a:bodyPr/>
                    <a:lstStyle/>
                    <a:p>
                      <a:pPr algn="ctr" fontAlgn="ctr">
                        <a:lnSpc>
                          <a:spcPts val="1200"/>
                        </a:lnSpc>
                        <a:spcBef>
                          <a:spcPts val="300"/>
                        </a:spcBef>
                        <a:spcAft>
                          <a:spcPts val="300"/>
                        </a:spcAft>
                      </a:pPr>
                      <a:r>
                        <a:rPr lang="en-GB" sz="1000" b="1" dirty="0">
                          <a:solidFill>
                            <a:schemeClr val="bg1"/>
                          </a:solidFill>
                          <a:effectLst/>
                          <a:latin typeface="Times New Roman" panose="02020603050405020304" pitchFamily="18" charset="0"/>
                          <a:ea typeface="Times New Roman" panose="02020603050405020304" pitchFamily="18" charset="0"/>
                        </a:rPr>
                        <a:t>CID</a:t>
                      </a:r>
                      <a:endParaRPr lang="zh-CN" sz="1000" dirty="0">
                        <a:solidFill>
                          <a:schemeClr val="bg1"/>
                        </a:solidFill>
                        <a:effectLst/>
                        <a:latin typeface="Times New Roman" panose="02020603050405020304" pitchFamily="18" charset="0"/>
                        <a:ea typeface="Malgun Gothic" panose="020B0503020000020004" pitchFamily="34" charset="-127"/>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endParaRPr lang="en-GB" sz="1000" b="1" kern="1200" dirty="0">
                        <a:solidFill>
                          <a:schemeClr val="bg1"/>
                        </a:solidFill>
                        <a:effectLst/>
                        <a:latin typeface="Times New Roman" panose="02020603050405020304" pitchFamily="18" charset="0"/>
                        <a:ea typeface="Times New Roman" panose="02020603050405020304" pitchFamily="18" charset="0"/>
                        <a:cs typeface="+mn-cs"/>
                      </a:endParaRPr>
                    </a:p>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Times New Roman" panose="02020603050405020304" pitchFamily="18" charset="0"/>
                          <a:cs typeface="+mn-cs"/>
                        </a:rPr>
                        <a:t>Commenter</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Times New Roman" panose="02020603050405020304" pitchFamily="18" charset="0"/>
                          <a:cs typeface="+mn-cs"/>
                        </a:rPr>
                        <a:t>Clause</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err="1">
                          <a:solidFill>
                            <a:schemeClr val="bg1"/>
                          </a:solidFill>
                          <a:effectLst/>
                          <a:latin typeface="Times New Roman" panose="02020603050405020304" pitchFamily="18" charset="0"/>
                          <a:ea typeface="Times New Roman" panose="02020603050405020304" pitchFamily="18" charset="0"/>
                          <a:cs typeface="+mn-cs"/>
                        </a:rPr>
                        <a:t>Pg</a:t>
                      </a:r>
                      <a:r>
                        <a:rPr lang="en-GB" sz="1000" b="1" kern="1200" dirty="0">
                          <a:solidFill>
                            <a:schemeClr val="bg1"/>
                          </a:solidFill>
                          <a:effectLst/>
                          <a:latin typeface="Times New Roman" panose="02020603050405020304" pitchFamily="18" charset="0"/>
                          <a:ea typeface="Times New Roman" panose="02020603050405020304" pitchFamily="18" charset="0"/>
                          <a:cs typeface="+mn-cs"/>
                        </a:rPr>
                        <a:t>/Ln</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Malgun Gothic" panose="020B0503020000020004" pitchFamily="34" charset="-127"/>
                          <a:cs typeface="+mn-cs"/>
                        </a:rPr>
                        <a:t>Comment</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Malgun Gothic" panose="020B0503020000020004" pitchFamily="34" charset="-127"/>
                          <a:cs typeface="+mn-cs"/>
                        </a:rPr>
                        <a:t>Proposed Change</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extLst>
                  <a:ext uri="{0D108BD9-81ED-4DB2-BD59-A6C34878D82A}">
                    <a16:rowId xmlns:a16="http://schemas.microsoft.com/office/drawing/2014/main" val="1300235031"/>
                  </a:ext>
                </a:extLst>
              </a:tr>
              <a:tr h="673100">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5877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err="1">
                          <a:effectLst/>
                          <a:latin typeface="+mn-lt"/>
                          <a:ea typeface="Malgun Gothic" panose="020B0503020000020004" pitchFamily="34" charset="-127"/>
                        </a:rPr>
                        <a:t>Liangxiao</a:t>
                      </a:r>
                      <a:r>
                        <a:rPr lang="en-GB" sz="1200" dirty="0">
                          <a:effectLst/>
                          <a:latin typeface="+mn-lt"/>
                          <a:ea typeface="Malgun Gothic" panose="020B0503020000020004" pitchFamily="34" charset="-127"/>
                        </a:rPr>
                        <a:t> Xin</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35.6.4</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298.37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Which EDCAF should be used for the channel contention of R-TWT SP? If we use the existing EDCAF, it mixes the purposes of channel contention for non-latency sensitive traffic and latency sensitive traffic</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add a new EDCAF for the channel contention of R-TWT SP only.</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257461287"/>
                  </a:ext>
                </a:extLst>
              </a:tr>
              <a:tr h="673100">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5879</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err="1">
                          <a:effectLst/>
                          <a:latin typeface="+mn-lt"/>
                          <a:ea typeface="Malgun Gothic" panose="020B0503020000020004" pitchFamily="34" charset="-127"/>
                        </a:rPr>
                        <a:t>Liangxiao</a:t>
                      </a:r>
                      <a:r>
                        <a:rPr lang="en-GB" sz="1200" dirty="0">
                          <a:effectLst/>
                          <a:latin typeface="+mn-lt"/>
                          <a:ea typeface="Malgun Gothic" panose="020B0503020000020004" pitchFamily="34" charset="-127"/>
                        </a:rPr>
                        <a:t> Xin</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35.6.4</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298.37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fast channel access and the fairness issue should be considered for a R-TWT member STA. While STA should have higher priority to access the channel during R-TWT SP, it should lower its priority to access the channel outside R-TWT SP.</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change the EDCA and MU-EDCA of ACs at R-TWT member STAs to </a:t>
                      </a:r>
                      <a:r>
                        <a:rPr lang="en-GB" sz="1200" dirty="0" err="1">
                          <a:effectLst/>
                          <a:latin typeface="+mn-lt"/>
                          <a:ea typeface="Malgun Gothic" panose="020B0503020000020004" pitchFamily="34" charset="-127"/>
                        </a:rPr>
                        <a:t>accesserate</a:t>
                      </a:r>
                      <a:r>
                        <a:rPr lang="en-GB" sz="1200" dirty="0">
                          <a:effectLst/>
                          <a:latin typeface="+mn-lt"/>
                          <a:ea typeface="Malgun Gothic" panose="020B0503020000020004" pitchFamily="34" charset="-127"/>
                        </a:rPr>
                        <a:t> their channel access during a R-TWT SP and slow down their channel access for a period of time after a R-TWT SP.</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9137342"/>
                  </a:ext>
                </a:extLst>
              </a:tr>
              <a:tr h="673100">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6547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a:effectLst/>
                          <a:latin typeface="+mn-lt"/>
                          <a:ea typeface="Malgun Gothic" panose="020B0503020000020004" pitchFamily="34" charset="-127"/>
                        </a:rPr>
                        <a:t>Patrice Nezou</a:t>
                      </a:r>
                      <a:endParaRPr lang="zh-CN" sz="120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a:effectLst/>
                          <a:latin typeface="+mn-lt"/>
                          <a:ea typeface="Malgun Gothic" panose="020B0503020000020004" pitchFamily="34" charset="-127"/>
                        </a:rPr>
                        <a:t>35.6.4</a:t>
                      </a:r>
                      <a:endParaRPr lang="zh-CN" sz="120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a:effectLst/>
                          <a:latin typeface="+mn-lt"/>
                          <a:ea typeface="Malgun Gothic" panose="020B0503020000020004" pitchFamily="34" charset="-127"/>
                        </a:rPr>
                        <a:t>298.40</a:t>
                      </a:r>
                      <a:endParaRPr lang="zh-CN" sz="120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A medium access mechanism has to be specified during the TWT service period.</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Use dedicated EDCA parameters during the TWT service period to optimize bandwidth usage.</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577706616"/>
                  </a:ext>
                </a:extLst>
              </a:tr>
              <a:tr h="673100">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6356</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Mohamed </a:t>
                      </a:r>
                      <a:r>
                        <a:rPr lang="en-US" altLang="zh-CN" sz="1200" kern="1200" dirty="0" err="1">
                          <a:solidFill>
                            <a:schemeClr val="dk1"/>
                          </a:solidFill>
                          <a:effectLst/>
                          <a:latin typeface="+mn-lt"/>
                          <a:ea typeface="Malgun Gothic" panose="020B0503020000020004" pitchFamily="34" charset="-127"/>
                          <a:cs typeface="+mn-cs"/>
                        </a:rPr>
                        <a:t>Abouelseoud</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35.6.4</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298.37</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Currently the scheduled RTWT is not </a:t>
                      </a:r>
                      <a:r>
                        <a:rPr lang="en-US" altLang="zh-CN" sz="1200" kern="1200" dirty="0" err="1">
                          <a:solidFill>
                            <a:schemeClr val="dk1"/>
                          </a:solidFill>
                          <a:effectLst/>
                          <a:latin typeface="+mn-lt"/>
                          <a:ea typeface="Malgun Gothic" panose="020B0503020000020004" pitchFamily="34" charset="-127"/>
                          <a:cs typeface="+mn-cs"/>
                        </a:rPr>
                        <a:t>guarnteed</a:t>
                      </a:r>
                      <a:r>
                        <a:rPr lang="en-US" altLang="zh-CN" sz="1200" kern="1200" dirty="0">
                          <a:solidFill>
                            <a:schemeClr val="dk1"/>
                          </a:solidFill>
                          <a:effectLst/>
                          <a:latin typeface="+mn-lt"/>
                          <a:ea typeface="Malgun Gothic" panose="020B0503020000020004" pitchFamily="34" charset="-127"/>
                          <a:cs typeface="+mn-cs"/>
                        </a:rPr>
                        <a:t> to start at the scheduled time. Non-AP EHT STAs and future 802.11 </a:t>
                      </a:r>
                      <a:r>
                        <a:rPr lang="en-US" altLang="zh-CN" sz="1200" kern="1200" dirty="0" err="1">
                          <a:solidFill>
                            <a:schemeClr val="dk1"/>
                          </a:solidFill>
                          <a:effectLst/>
                          <a:latin typeface="+mn-lt"/>
                          <a:ea typeface="Malgun Gothic" panose="020B0503020000020004" pitchFamily="34" charset="-127"/>
                          <a:cs typeface="+mn-cs"/>
                        </a:rPr>
                        <a:t>deviced</a:t>
                      </a:r>
                      <a:r>
                        <a:rPr lang="en-US" altLang="zh-CN" sz="1200" kern="1200" dirty="0">
                          <a:solidFill>
                            <a:schemeClr val="dk1"/>
                          </a:solidFill>
                          <a:effectLst/>
                          <a:latin typeface="+mn-lt"/>
                          <a:ea typeface="Malgun Gothic" panose="020B0503020000020004" pitchFamily="34" charset="-127"/>
                          <a:cs typeface="+mn-cs"/>
                        </a:rPr>
                        <a:t> can ignore the quite element and gain access to the </a:t>
                      </a:r>
                      <a:r>
                        <a:rPr lang="en-US" altLang="zh-CN" sz="1200" kern="1200" dirty="0" err="1">
                          <a:solidFill>
                            <a:schemeClr val="dk1"/>
                          </a:solidFill>
                          <a:effectLst/>
                          <a:latin typeface="+mn-lt"/>
                          <a:ea typeface="Malgun Gothic" panose="020B0503020000020004" pitchFamily="34" charset="-127"/>
                          <a:cs typeface="+mn-cs"/>
                        </a:rPr>
                        <a:t>channle</a:t>
                      </a:r>
                      <a:r>
                        <a:rPr lang="en-US" altLang="zh-CN" sz="1200" kern="1200" dirty="0">
                          <a:solidFill>
                            <a:schemeClr val="dk1"/>
                          </a:solidFill>
                          <a:effectLst/>
                          <a:latin typeface="+mn-lt"/>
                          <a:ea typeface="Malgun Gothic" panose="020B0503020000020004" pitchFamily="34" charset="-127"/>
                          <a:cs typeface="+mn-cs"/>
                        </a:rPr>
                        <a:t>.</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define a procedure to increase the chance of the AP or the members of the RTWT gaining access to the channel to start the RTWT</a:t>
                      </a:r>
                      <a:endParaRPr lang="zh-CN" altLang="en-US" sz="1200" kern="1200" dirty="0">
                        <a:solidFill>
                          <a:schemeClr val="dk1"/>
                        </a:solidFill>
                        <a:effectLst/>
                        <a:latin typeface="+mn-lt"/>
                        <a:ea typeface="Malgun Gothic" panose="020B0503020000020004" pitchFamily="34" charset="-127"/>
                        <a:cs typeface="+mn-cs"/>
                      </a:endParaRPr>
                    </a:p>
                  </a:txBody>
                  <a:tcPr/>
                </a:tc>
                <a:extLst>
                  <a:ext uri="{0D108BD9-81ED-4DB2-BD59-A6C34878D82A}">
                    <a16:rowId xmlns:a16="http://schemas.microsoft.com/office/drawing/2014/main" val="920415998"/>
                  </a:ext>
                </a:extLst>
              </a:tr>
              <a:tr h="673100">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7865</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Yonggang Fang</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35.6.4</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The clause 35.6.4 is about channel access rules for restricted TWT. However, no channel access rule has been defined to support time sensitive traffic to access to media in the restricted TWT SP.</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Please specify channel access mechanisms and rules to be used for time sensitive traffic in restricted TWT SP.</a:t>
                      </a:r>
                      <a:endParaRPr lang="zh-CN" altLang="en-US" sz="1200" kern="1200" dirty="0">
                        <a:solidFill>
                          <a:schemeClr val="dk1"/>
                        </a:solidFill>
                        <a:effectLst/>
                        <a:latin typeface="+mn-lt"/>
                        <a:ea typeface="Malgun Gothic" panose="020B0503020000020004" pitchFamily="34" charset="-127"/>
                        <a:cs typeface="+mn-cs"/>
                      </a:endParaRPr>
                    </a:p>
                  </a:txBody>
                  <a:tcPr/>
                </a:tc>
                <a:extLst>
                  <a:ext uri="{0D108BD9-81ED-4DB2-BD59-A6C34878D82A}">
                    <a16:rowId xmlns:a16="http://schemas.microsoft.com/office/drawing/2014/main" val="3290967347"/>
                  </a:ext>
                </a:extLst>
              </a:tr>
            </a:tbl>
          </a:graphicData>
        </a:graphic>
      </p:graphicFrame>
    </p:spTree>
    <p:extLst>
      <p:ext uri="{BB962C8B-B14F-4D97-AF65-F5344CB8AC3E}">
        <p14:creationId xmlns:p14="http://schemas.microsoft.com/office/powerpoint/2010/main" val="539548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EDFA944-C2CC-4B4D-9AB2-9AB02B4141A5}"/>
              </a:ext>
            </a:extLst>
          </p:cNvPr>
          <p:cNvSpPr>
            <a:spLocks noGrp="1"/>
          </p:cNvSpPr>
          <p:nvPr>
            <p:ph type="title"/>
          </p:nvPr>
        </p:nvSpPr>
        <p:spPr/>
        <p:txBody>
          <a:bodyPr/>
          <a:lstStyle/>
          <a:p>
            <a:r>
              <a:rPr lang="en-US" altLang="zh-CN" dirty="0"/>
              <a:t>Discussion</a:t>
            </a:r>
            <a:endParaRPr lang="zh-CN" altLang="en-US" dirty="0"/>
          </a:p>
        </p:txBody>
      </p:sp>
      <p:sp>
        <p:nvSpPr>
          <p:cNvPr id="3" name="内容占位符 2">
            <a:extLst>
              <a:ext uri="{FF2B5EF4-FFF2-40B4-BE49-F238E27FC236}">
                <a16:creationId xmlns:a16="http://schemas.microsoft.com/office/drawing/2014/main" id="{16BE151B-BE12-4A42-A5BE-CFB13E0BE6FC}"/>
              </a:ext>
            </a:extLst>
          </p:cNvPr>
          <p:cNvSpPr>
            <a:spLocks noGrp="1"/>
          </p:cNvSpPr>
          <p:nvPr>
            <p:ph idx="1"/>
          </p:nvPr>
        </p:nvSpPr>
        <p:spPr>
          <a:xfrm>
            <a:off x="692798" y="1678870"/>
            <a:ext cx="8070201" cy="4036130"/>
          </a:xfrm>
        </p:spPr>
        <p:txBody>
          <a:bodyPr/>
          <a:lstStyle/>
          <a:p>
            <a:pPr>
              <a:buFont typeface="Wingdings" panose="05000000000000000000" pitchFamily="2" charset="2"/>
              <a:buChar char="p"/>
            </a:pPr>
            <a:r>
              <a:rPr lang="en-GB" altLang="zh-CN" sz="1600" dirty="0"/>
              <a:t>The protection mechanism of r-TWT SPs specified in 11be Draft 1.3 seems to be not enough, which would impact the scheduled transmission of latency sensitive traffic during the r-TWT SPs. </a:t>
            </a:r>
          </a:p>
          <a:p>
            <a:pPr lvl="1"/>
            <a:r>
              <a:rPr lang="en-GB" altLang="zh-CN" sz="1200" dirty="0"/>
              <a:t>All STAs can still access the SP using EDCA except certain rules applied to a trigger-enabled SP</a:t>
            </a:r>
          </a:p>
          <a:p>
            <a:pPr lvl="1"/>
            <a:r>
              <a:rPr lang="en-GB" altLang="zh-CN" sz="1200" dirty="0"/>
              <a:t>the Non-AP EHT STAs may behave as if overlapping quiet intervals do not exist, which means that the unscheduled EHT STAs may contend for channel access during the SPs. </a:t>
            </a:r>
          </a:p>
          <a:p>
            <a:pPr lvl="1"/>
            <a:r>
              <a:rPr lang="en-GB" altLang="zh-CN" sz="1200" dirty="0"/>
              <a:t> the support for the quiet function with the Quiet element is also optional for the legacy STAs, which means that the legacy STAs would also contend for the channel access during the SPs when not supporting the quiet function. </a:t>
            </a:r>
          </a:p>
          <a:p>
            <a:pPr lvl="1"/>
            <a:r>
              <a:rPr lang="en-GB" altLang="zh-CN" sz="1200" dirty="0"/>
              <a:t>A quiet interval for this protection purpose is only 1 TU and expect a r-TWT SP is commonly at least a few msecs.</a:t>
            </a:r>
          </a:p>
          <a:p>
            <a:pPr>
              <a:buFont typeface="Wingdings" panose="05000000000000000000" pitchFamily="2" charset="2"/>
              <a:buChar char="p"/>
            </a:pPr>
            <a:r>
              <a:rPr lang="en-GB" altLang="zh-CN" sz="1600" dirty="0"/>
              <a:t>The comments made in the list of CIDs on Slide 3 are reasonable.</a:t>
            </a:r>
          </a:p>
          <a:p>
            <a:pPr>
              <a:buFont typeface="Wingdings" panose="05000000000000000000" pitchFamily="2" charset="2"/>
              <a:buChar char="p"/>
            </a:pPr>
            <a:r>
              <a:rPr lang="en-GB" altLang="zh-CN" sz="1600" dirty="0"/>
              <a:t>The NSEP priority access in 11be Draft 1.3 also specified the action frames to adjust the EDCA Parameters Set of authorized non-AP STAs for priority access, which can be regarded as a reference for the suggested function.</a:t>
            </a:r>
            <a:endParaRPr lang="zh-CN" altLang="zh-CN" sz="1600" dirty="0"/>
          </a:p>
          <a:p>
            <a:pPr algn="just"/>
            <a:endParaRPr lang="zh-CN" altLang="en-US" sz="1600" dirty="0"/>
          </a:p>
        </p:txBody>
      </p:sp>
      <p:sp>
        <p:nvSpPr>
          <p:cNvPr id="4" name="页脚占位符 3">
            <a:extLst>
              <a:ext uri="{FF2B5EF4-FFF2-40B4-BE49-F238E27FC236}">
                <a16:creationId xmlns:a16="http://schemas.microsoft.com/office/drawing/2014/main" id="{54F54064-6894-4E55-AF5D-A25F3F9B3D42}"/>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861799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07044C-93F5-404D-B5E8-DB8FF5FD9661}"/>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67DA643F-4159-4DEB-991B-280089FD6B83}"/>
              </a:ext>
            </a:extLst>
          </p:cNvPr>
          <p:cNvSpPr>
            <a:spLocks noGrp="1"/>
          </p:cNvSpPr>
          <p:nvPr>
            <p:ph idx="1"/>
          </p:nvPr>
        </p:nvSpPr>
        <p:spPr>
          <a:xfrm>
            <a:off x="701964" y="1738744"/>
            <a:ext cx="8137236" cy="4662056"/>
          </a:xfrm>
        </p:spPr>
        <p:txBody>
          <a:bodyPr/>
          <a:lstStyle/>
          <a:p>
            <a:pPr>
              <a:buFont typeface="Wingdings" panose="05000000000000000000" pitchFamily="2" charset="2"/>
              <a:buChar char="p"/>
            </a:pPr>
            <a:r>
              <a:rPr lang="en-GB" altLang="zh-CN" sz="1200" dirty="0"/>
              <a:t>Differentiate EDCA operations for different roles of EHT STAs supporting r-TWT in different time intervals</a:t>
            </a:r>
          </a:p>
          <a:p>
            <a:pPr>
              <a:buFont typeface="Wingdings" panose="05000000000000000000" pitchFamily="2" charset="2"/>
              <a:buChar char="Ø"/>
            </a:pPr>
            <a:r>
              <a:rPr lang="en-GB" altLang="zh-CN" sz="1200" dirty="0"/>
              <a:t>r-TWT scheduled STAs during the SPs </a:t>
            </a:r>
          </a:p>
          <a:p>
            <a:pPr>
              <a:buFont typeface="Wingdings" panose="05000000000000000000" pitchFamily="2" charset="2"/>
              <a:buChar char="Ø"/>
            </a:pPr>
            <a:r>
              <a:rPr lang="en-GB" altLang="zh-CN" sz="1200" dirty="0"/>
              <a:t>r-TWT scheduled STAs outside of SPs </a:t>
            </a:r>
          </a:p>
          <a:p>
            <a:pPr>
              <a:buFont typeface="Wingdings" panose="05000000000000000000" pitchFamily="2" charset="2"/>
              <a:buChar char="Ø"/>
            </a:pPr>
            <a:r>
              <a:rPr lang="en-GB" altLang="zh-CN" sz="1200" dirty="0"/>
              <a:t>r-TWT unscheduled STAs during the SPs </a:t>
            </a:r>
          </a:p>
          <a:p>
            <a:pPr>
              <a:buFont typeface="Wingdings" panose="05000000000000000000" pitchFamily="2" charset="2"/>
              <a:buChar char="Ø"/>
            </a:pPr>
            <a:r>
              <a:rPr lang="en-GB" altLang="zh-CN" sz="1200" dirty="0"/>
              <a:t>r-TWT unscheduled STAs outside of SPs </a:t>
            </a:r>
          </a:p>
          <a:p>
            <a:pPr marL="0" indent="0">
              <a:buNone/>
            </a:pPr>
            <a:r>
              <a:rPr lang="en-GB" altLang="zh-CN" sz="1200" dirty="0">
                <a:solidFill>
                  <a:srgbClr val="002060"/>
                </a:solidFill>
              </a:rPr>
              <a:t>Note: r-TWT unscheduled STA is an EHT STA that is not a member of this SP</a:t>
            </a:r>
          </a:p>
          <a:p>
            <a:pPr marL="0" indent="0">
              <a:buNone/>
            </a:pPr>
            <a:endParaRPr lang="en-GB" altLang="zh-CN" sz="1200" dirty="0"/>
          </a:p>
          <a:p>
            <a:pPr>
              <a:buFont typeface="Wingdings" panose="05000000000000000000" pitchFamily="2" charset="2"/>
              <a:buChar char="p"/>
            </a:pPr>
            <a:r>
              <a:rPr lang="en-GB" altLang="zh-CN" sz="1200" dirty="0"/>
              <a:t>Add an optional mechanism for the configuration of EDCA Parameter Sets during the SPs or outside of SPs for different roles of EHT STAs</a:t>
            </a:r>
          </a:p>
          <a:p>
            <a:endParaRPr lang="en-US" altLang="zh-CN" sz="1200" dirty="0"/>
          </a:p>
          <a:p>
            <a:pPr>
              <a:buFont typeface="Wingdings" panose="05000000000000000000" pitchFamily="2" charset="2"/>
              <a:buChar char="p"/>
            </a:pPr>
            <a:r>
              <a:rPr lang="en-US" altLang="zh-CN" sz="1200" dirty="0"/>
              <a:t>EDCA parameters of r-TWT scheduled STAs and unscheduled STAs during r-TWT SPs would lead to:</a:t>
            </a:r>
          </a:p>
          <a:p>
            <a:pPr>
              <a:buFont typeface="Wingdings" panose="05000000000000000000" pitchFamily="2" charset="2"/>
              <a:buChar char="Ø"/>
            </a:pPr>
            <a:r>
              <a:rPr lang="en-US" altLang="zh-CN" sz="1200" dirty="0"/>
              <a:t>higher priority of the ACs corresponding to </a:t>
            </a:r>
            <a:r>
              <a:rPr lang="en-GB" altLang="zh-CN" sz="1200" dirty="0"/>
              <a:t>r-TWT UL TID(s) </a:t>
            </a:r>
            <a:r>
              <a:rPr lang="en-US" altLang="zh-CN" sz="1200" dirty="0"/>
              <a:t>of r-TWT scheduled STAs</a:t>
            </a:r>
          </a:p>
          <a:p>
            <a:pPr>
              <a:buFont typeface="Wingdings" panose="05000000000000000000" pitchFamily="2" charset="2"/>
              <a:buChar char="Ø"/>
            </a:pPr>
            <a:r>
              <a:rPr lang="en-US" altLang="zh-CN" sz="1200" dirty="0"/>
              <a:t>disallowed or reduced channel access for the associated MPDUs of other ACs of r-TWT scheduled STAs</a:t>
            </a:r>
          </a:p>
          <a:p>
            <a:pPr>
              <a:buFont typeface="Wingdings" panose="05000000000000000000" pitchFamily="2" charset="2"/>
              <a:buChar char="Ø"/>
            </a:pPr>
            <a:r>
              <a:rPr lang="en-US" altLang="zh-CN" sz="1200" dirty="0"/>
              <a:t>disallowed channel access for </a:t>
            </a:r>
            <a:r>
              <a:rPr lang="en-GB" altLang="zh-CN" sz="1200" dirty="0"/>
              <a:t>r-TWT unscheduled STAs </a:t>
            </a:r>
          </a:p>
          <a:p>
            <a:pPr>
              <a:buFont typeface="Wingdings" panose="05000000000000000000" pitchFamily="2" charset="2"/>
              <a:buChar char="Ø"/>
            </a:pPr>
            <a:endParaRPr lang="en-GB" altLang="zh-CN" sz="1200" dirty="0"/>
          </a:p>
          <a:p>
            <a:pPr>
              <a:buFont typeface="Wingdings" panose="05000000000000000000" pitchFamily="2" charset="2"/>
              <a:buChar char="p"/>
            </a:pPr>
            <a:r>
              <a:rPr lang="en-US" altLang="zh-CN" sz="1200" dirty="0"/>
              <a:t>EDCA parameters of r-TWT scheduled STAs and unscheduled STAs </a:t>
            </a:r>
            <a:r>
              <a:rPr lang="en-GB" altLang="zh-CN" sz="1200" dirty="0"/>
              <a:t>outside of</a:t>
            </a:r>
            <a:r>
              <a:rPr lang="en-US" altLang="zh-CN" sz="1200" dirty="0"/>
              <a:t> r-TWT SPs would lead to:</a:t>
            </a:r>
          </a:p>
          <a:p>
            <a:pPr>
              <a:buFont typeface="Wingdings" panose="05000000000000000000" pitchFamily="2" charset="2"/>
              <a:buChar char="Ø"/>
            </a:pPr>
            <a:r>
              <a:rPr lang="en-US" altLang="zh-CN" sz="1200" dirty="0"/>
              <a:t>disallowed or reduced channel access for the associated MPDUs of the ACs corresponding to </a:t>
            </a:r>
            <a:r>
              <a:rPr lang="en-GB" altLang="zh-CN" sz="1200" dirty="0"/>
              <a:t>r-TWT UL TID(s) </a:t>
            </a:r>
            <a:r>
              <a:rPr lang="en-US" altLang="zh-CN" sz="1200" dirty="0"/>
              <a:t>of r-TWT scheduled STAs</a:t>
            </a:r>
          </a:p>
          <a:p>
            <a:pPr>
              <a:buFont typeface="Wingdings" panose="05000000000000000000" pitchFamily="2" charset="2"/>
              <a:buChar char="Ø"/>
            </a:pPr>
            <a:r>
              <a:rPr lang="en-US" altLang="zh-CN" sz="1200" dirty="0"/>
              <a:t>lower priority or the same level of priority as </a:t>
            </a:r>
            <a:r>
              <a:rPr lang="en-GB" altLang="zh-CN" sz="1200" dirty="0"/>
              <a:t>r-TWT unscheduled </a:t>
            </a:r>
            <a:r>
              <a:rPr lang="en-GB" altLang="zh-CN" sz="1200" dirty="0" err="1"/>
              <a:t>STAs’</a:t>
            </a:r>
            <a:r>
              <a:rPr lang="en-GB" altLang="zh-CN" sz="1200" dirty="0"/>
              <a:t> for</a:t>
            </a:r>
            <a:r>
              <a:rPr lang="en-US" altLang="zh-CN" sz="1200" dirty="0"/>
              <a:t> channel access of the associated MPDUs of other ACs of r-TWT scheduled STAs</a:t>
            </a:r>
          </a:p>
          <a:p>
            <a:pPr>
              <a:buFont typeface="Wingdings" panose="05000000000000000000" pitchFamily="2" charset="2"/>
              <a:buChar char="Ø"/>
            </a:pPr>
            <a:r>
              <a:rPr lang="en-US" altLang="zh-CN" sz="1200" dirty="0"/>
              <a:t>higher priority of channel access for </a:t>
            </a:r>
            <a:r>
              <a:rPr lang="en-GB" altLang="zh-CN" sz="1200" dirty="0"/>
              <a:t>r-TWT unscheduled STAs </a:t>
            </a:r>
            <a:endParaRPr lang="en-US" altLang="zh-CN" sz="1200" dirty="0"/>
          </a:p>
          <a:p>
            <a:pPr>
              <a:buFont typeface="Wingdings" panose="05000000000000000000" pitchFamily="2" charset="2"/>
              <a:buChar char="Ø"/>
            </a:pPr>
            <a:endParaRPr lang="en-US" altLang="zh-CN" sz="1200" dirty="0"/>
          </a:p>
          <a:p>
            <a:endParaRPr lang="zh-CN" altLang="en-US" sz="1200" dirty="0"/>
          </a:p>
        </p:txBody>
      </p:sp>
      <p:sp>
        <p:nvSpPr>
          <p:cNvPr id="4" name="页脚占位符 3">
            <a:extLst>
              <a:ext uri="{FF2B5EF4-FFF2-40B4-BE49-F238E27FC236}">
                <a16:creationId xmlns:a16="http://schemas.microsoft.com/office/drawing/2014/main" id="{DF298019-0969-4402-8037-E094DD361B1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CD93DF6D-1DD5-4DD9-A787-FD6B8AAF2B5E}"/>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142097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1E3510-D5C5-40DA-A3C4-64B878F3F82D}"/>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F57A5866-C403-4D16-B58C-E0C7DFBFF5AA}"/>
              </a:ext>
            </a:extLst>
          </p:cNvPr>
          <p:cNvSpPr>
            <a:spLocks noGrp="1"/>
          </p:cNvSpPr>
          <p:nvPr>
            <p:ph idx="1"/>
          </p:nvPr>
        </p:nvSpPr>
        <p:spPr>
          <a:xfrm>
            <a:off x="685800" y="1604298"/>
            <a:ext cx="8134350" cy="2773680"/>
          </a:xfrm>
        </p:spPr>
        <p:txBody>
          <a:bodyPr/>
          <a:lstStyle/>
          <a:p>
            <a:pPr>
              <a:buFont typeface="Wingdings" panose="05000000000000000000" pitchFamily="2" charset="2"/>
              <a:buChar char="p"/>
            </a:pPr>
            <a:r>
              <a:rPr lang="en-US" altLang="zh-CN" sz="1800" dirty="0"/>
              <a:t>Define a new element - </a:t>
            </a:r>
            <a:r>
              <a:rPr lang="en-GB" altLang="zh-CN" sz="1800" dirty="0"/>
              <a:t>Restricted TWT EDCA Parameter Set element </a:t>
            </a:r>
            <a:endParaRPr lang="zh-CN" altLang="en-US" sz="1800" dirty="0"/>
          </a:p>
        </p:txBody>
      </p:sp>
      <p:sp>
        <p:nvSpPr>
          <p:cNvPr id="4" name="页脚占位符 3">
            <a:extLst>
              <a:ext uri="{FF2B5EF4-FFF2-40B4-BE49-F238E27FC236}">
                <a16:creationId xmlns:a16="http://schemas.microsoft.com/office/drawing/2014/main" id="{B46FEF5C-146A-4DD9-A558-8A721590F962}"/>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B81E8780-C951-455D-910A-77625D25874C}"/>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
        <p:nvSpPr>
          <p:cNvPr id="7" name="Rectangle 44">
            <a:extLst>
              <a:ext uri="{FF2B5EF4-FFF2-40B4-BE49-F238E27FC236}">
                <a16:creationId xmlns:a16="http://schemas.microsoft.com/office/drawing/2014/main" id="{FE27391F-E3FB-4CF4-901C-ABCEFA5CA510}"/>
              </a:ext>
            </a:extLst>
          </p:cNvPr>
          <p:cNvSpPr>
            <a:spLocks noChangeArrowheads="1"/>
          </p:cNvSpPr>
          <p:nvPr/>
        </p:nvSpPr>
        <p:spPr bwMode="auto">
          <a:xfrm>
            <a:off x="838200" y="4732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1" name="表格 10">
            <a:extLst>
              <a:ext uri="{FF2B5EF4-FFF2-40B4-BE49-F238E27FC236}">
                <a16:creationId xmlns:a16="http://schemas.microsoft.com/office/drawing/2014/main" id="{60F6D467-56D9-4724-8A32-3B71EB6F88A4}"/>
              </a:ext>
            </a:extLst>
          </p:cNvPr>
          <p:cNvGraphicFramePr>
            <a:graphicFrameLocks noGrp="1"/>
          </p:cNvGraphicFramePr>
          <p:nvPr>
            <p:extLst>
              <p:ext uri="{D42A27DB-BD31-4B8C-83A1-F6EECF244321}">
                <p14:modId xmlns:p14="http://schemas.microsoft.com/office/powerpoint/2010/main" val="1602110654"/>
              </p:ext>
            </p:extLst>
          </p:nvPr>
        </p:nvGraphicFramePr>
        <p:xfrm>
          <a:off x="990600" y="2292638"/>
          <a:ext cx="7239000" cy="679162"/>
        </p:xfrm>
        <a:graphic>
          <a:graphicData uri="http://schemas.openxmlformats.org/drawingml/2006/table">
            <a:tbl>
              <a:tblPr>
                <a:tableStyleId>{5C22544A-7EE6-4342-B048-85BDC9FD1C3A}</a:tableStyleId>
              </a:tblPr>
              <a:tblGrid>
                <a:gridCol w="1028366">
                  <a:extLst>
                    <a:ext uri="{9D8B030D-6E8A-4147-A177-3AD203B41FA5}">
                      <a16:colId xmlns:a16="http://schemas.microsoft.com/office/drawing/2014/main" val="1136499838"/>
                    </a:ext>
                  </a:extLst>
                </a:gridCol>
                <a:gridCol w="1614692">
                  <a:extLst>
                    <a:ext uri="{9D8B030D-6E8A-4147-A177-3AD203B41FA5}">
                      <a16:colId xmlns:a16="http://schemas.microsoft.com/office/drawing/2014/main" val="1845749121"/>
                    </a:ext>
                  </a:extLst>
                </a:gridCol>
                <a:gridCol w="4595942">
                  <a:extLst>
                    <a:ext uri="{9D8B030D-6E8A-4147-A177-3AD203B41FA5}">
                      <a16:colId xmlns:a16="http://schemas.microsoft.com/office/drawing/2014/main" val="1543123851"/>
                    </a:ext>
                  </a:extLst>
                </a:gridCol>
              </a:tblGrid>
              <a:tr h="234620">
                <a:tc>
                  <a:txBody>
                    <a:bodyPr/>
                    <a:lstStyle/>
                    <a:p>
                      <a:pPr marL="0" marR="74295" algn="l" defTabSz="914400" rtl="0" eaLnBrk="1" latinLnBrk="0" hangingPunct="1">
                        <a:lnSpc>
                          <a:spcPts val="1200"/>
                        </a:lnSpc>
                        <a:spcBef>
                          <a:spcPts val="300"/>
                        </a:spcBef>
                        <a:spcAft>
                          <a:spcPts val="300"/>
                        </a:spcAft>
                      </a:pPr>
                      <a:r>
                        <a:rPr lang="en-US" sz="1200" kern="1200">
                          <a:solidFill>
                            <a:schemeClr val="dk1"/>
                          </a:solidFill>
                          <a:effectLst/>
                          <a:latin typeface="+mn-lt"/>
                          <a:ea typeface="Malgun Gothic" panose="020B0503020000020004" pitchFamily="34" charset="-127"/>
                          <a:cs typeface="+mn-cs"/>
                        </a:rPr>
                        <a:t>Order</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0"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Information</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tc>
                  <a:txBody>
                    <a:bodyPr/>
                    <a:lstStyle/>
                    <a:p>
                      <a:pPr marL="0" marR="1259205" algn="l" defTabSz="914400" rtl="0" eaLnBrk="1" latinLnBrk="0" hangingPunct="1">
                        <a:lnSpc>
                          <a:spcPts val="1200"/>
                        </a:lnSpc>
                        <a:spcBef>
                          <a:spcPts val="300"/>
                        </a:spcBef>
                        <a:spcAft>
                          <a:spcPts val="300"/>
                        </a:spcAft>
                      </a:pPr>
                      <a:r>
                        <a:rPr lang="en-US" sz="1200" kern="1200">
                          <a:solidFill>
                            <a:schemeClr val="dk1"/>
                          </a:solidFill>
                          <a:effectLst/>
                          <a:latin typeface="+mn-lt"/>
                          <a:ea typeface="Malgun Gothic" panose="020B0503020000020004" pitchFamily="34" charset="-127"/>
                          <a:cs typeface="+mn-cs"/>
                        </a:rPr>
                        <a:t>Notes</a:t>
                      </a:r>
                      <a:endParaRPr lang="zh-CN" altLang="en-US" sz="1200" kern="120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313684079"/>
                  </a:ext>
                </a:extLst>
              </a:tr>
              <a:tr h="444542">
                <a:tc>
                  <a:txBody>
                    <a:bodyPr/>
                    <a:lstStyle/>
                    <a:p>
                      <a:pPr marL="0" marR="74295"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&lt;Last assigned + 1&gt;</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tc>
                  <a:txBody>
                    <a:bodyPr/>
                    <a:lstStyle/>
                    <a:p>
                      <a:pPr marL="0"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Restricted TWT EDCA Parameter Set</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tc>
                  <a:txBody>
                    <a:bodyPr/>
                    <a:lstStyle/>
                    <a:p>
                      <a:pPr marL="0" marR="57785"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The Restricted TWT EDCA Parameter Set element is optionally present if dot11RestrictedTWTOptionImplemented is true.</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1616312116"/>
                  </a:ext>
                </a:extLst>
              </a:tr>
            </a:tbl>
          </a:graphicData>
        </a:graphic>
      </p:graphicFrame>
      <p:sp>
        <p:nvSpPr>
          <p:cNvPr id="14" name="Rectangle 1">
            <a:extLst>
              <a:ext uri="{FF2B5EF4-FFF2-40B4-BE49-F238E27FC236}">
                <a16:creationId xmlns:a16="http://schemas.microsoft.com/office/drawing/2014/main" id="{E92AC102-6259-425D-8BB1-FAE913146A25}"/>
              </a:ext>
            </a:extLst>
          </p:cNvPr>
          <p:cNvSpPr>
            <a:spLocks noChangeArrowheads="1"/>
          </p:cNvSpPr>
          <p:nvPr/>
        </p:nvSpPr>
        <p:spPr bwMode="auto">
          <a:xfrm>
            <a:off x="3070536" y="2035015"/>
            <a:ext cx="2548903" cy="246221"/>
          </a:xfrm>
          <a:prstGeom prst="rect">
            <a:avLst/>
          </a:prstGeom>
        </p:spPr>
        <p:txBody>
          <a:bodyPr wrap="none">
            <a:spAutoFit/>
          </a:bodyPr>
          <a:lstStyle/>
          <a:p>
            <a:pPr algn="ctr">
              <a:lnSpc>
                <a:spcPts val="1200"/>
              </a:lnSpc>
              <a:spcBef>
                <a:spcPts val="1200"/>
              </a:spcBef>
            </a:pPr>
            <a:r>
              <a:rPr lang="en-US" altLang="zh-CN" b="1" dirty="0">
                <a:latin typeface="Arial" panose="020B0604020202020204" pitchFamily="34" charset="0"/>
                <a:ea typeface="Times New Roman" panose="02020603050405020304" pitchFamily="18" charset="0"/>
              </a:rPr>
              <a:t>Table 9-32—Beacon frame body </a:t>
            </a:r>
          </a:p>
        </p:txBody>
      </p:sp>
      <p:sp>
        <p:nvSpPr>
          <p:cNvPr id="15" name="矩形 14">
            <a:extLst>
              <a:ext uri="{FF2B5EF4-FFF2-40B4-BE49-F238E27FC236}">
                <a16:creationId xmlns:a16="http://schemas.microsoft.com/office/drawing/2014/main" id="{5FF42F60-E404-4E01-967E-C635A3A34871}"/>
              </a:ext>
            </a:extLst>
          </p:cNvPr>
          <p:cNvSpPr/>
          <p:nvPr/>
        </p:nvSpPr>
        <p:spPr>
          <a:xfrm>
            <a:off x="2749295" y="3122088"/>
            <a:ext cx="3191386" cy="246221"/>
          </a:xfrm>
          <a:prstGeom prst="rect">
            <a:avLst/>
          </a:prstGeom>
        </p:spPr>
        <p:txBody>
          <a:bodyPr wrap="none">
            <a:spAutoFit/>
          </a:bodyPr>
          <a:lstStyle/>
          <a:p>
            <a:pPr algn="ctr">
              <a:lnSpc>
                <a:spcPts val="1200"/>
              </a:lnSpc>
              <a:spcBef>
                <a:spcPts val="1200"/>
              </a:spcBef>
            </a:pPr>
            <a:r>
              <a:rPr lang="en-US" altLang="zh-CN" b="1" dirty="0">
                <a:latin typeface="Arial" panose="020B0604020202020204" pitchFamily="34" charset="0"/>
                <a:ea typeface="Times New Roman" panose="02020603050405020304" pitchFamily="18" charset="0"/>
              </a:rPr>
              <a:t>Table</a:t>
            </a:r>
            <a:r>
              <a:rPr lang="en-US" altLang="zh-CN" b="1" spc="-50"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9-39—Probe</a:t>
            </a:r>
            <a:r>
              <a:rPr lang="en-US" altLang="zh-CN" b="1" spc="-45"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Response</a:t>
            </a:r>
            <a:r>
              <a:rPr lang="en-US" altLang="zh-CN" b="1" spc="-50"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frame</a:t>
            </a:r>
            <a:r>
              <a:rPr lang="en-US" altLang="zh-CN" b="1" spc="-45"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body</a:t>
            </a:r>
            <a:endParaRPr lang="zh-CN" altLang="zh-CN" sz="1050" dirty="0">
              <a:ea typeface="Malgun Gothic" panose="020B0503020000020004" pitchFamily="34" charset="-127"/>
            </a:endParaRPr>
          </a:p>
        </p:txBody>
      </p:sp>
      <p:graphicFrame>
        <p:nvGraphicFramePr>
          <p:cNvPr id="16" name="表格 15">
            <a:extLst>
              <a:ext uri="{FF2B5EF4-FFF2-40B4-BE49-F238E27FC236}">
                <a16:creationId xmlns:a16="http://schemas.microsoft.com/office/drawing/2014/main" id="{19724DC5-F71C-4A3C-9378-A6322FFB8B3F}"/>
              </a:ext>
            </a:extLst>
          </p:cNvPr>
          <p:cNvGraphicFramePr>
            <a:graphicFrameLocks noGrp="1"/>
          </p:cNvGraphicFramePr>
          <p:nvPr>
            <p:extLst>
              <p:ext uri="{D42A27DB-BD31-4B8C-83A1-F6EECF244321}">
                <p14:modId xmlns:p14="http://schemas.microsoft.com/office/powerpoint/2010/main" val="2183355698"/>
              </p:ext>
            </p:extLst>
          </p:nvPr>
        </p:nvGraphicFramePr>
        <p:xfrm>
          <a:off x="967509" y="3368768"/>
          <a:ext cx="7338291" cy="692785"/>
        </p:xfrm>
        <a:graphic>
          <a:graphicData uri="http://schemas.openxmlformats.org/drawingml/2006/table">
            <a:tbl>
              <a:tblPr>
                <a:tableStyleId>{5C22544A-7EE6-4342-B048-85BDC9FD1C3A}</a:tableStyleId>
              </a:tblPr>
              <a:tblGrid>
                <a:gridCol w="1042471">
                  <a:extLst>
                    <a:ext uri="{9D8B030D-6E8A-4147-A177-3AD203B41FA5}">
                      <a16:colId xmlns:a16="http://schemas.microsoft.com/office/drawing/2014/main" val="1938088705"/>
                    </a:ext>
                  </a:extLst>
                </a:gridCol>
                <a:gridCol w="1636839">
                  <a:extLst>
                    <a:ext uri="{9D8B030D-6E8A-4147-A177-3AD203B41FA5}">
                      <a16:colId xmlns:a16="http://schemas.microsoft.com/office/drawing/2014/main" val="2295562429"/>
                    </a:ext>
                  </a:extLst>
                </a:gridCol>
                <a:gridCol w="4658981">
                  <a:extLst>
                    <a:ext uri="{9D8B030D-6E8A-4147-A177-3AD203B41FA5}">
                      <a16:colId xmlns:a16="http://schemas.microsoft.com/office/drawing/2014/main" val="2897995269"/>
                    </a:ext>
                  </a:extLst>
                </a:gridCol>
              </a:tblGrid>
              <a:tr h="241300">
                <a:tc>
                  <a:txBody>
                    <a:bodyPr/>
                    <a:lstStyle/>
                    <a:p>
                      <a:pPr marL="82550" marR="74295" algn="ctr" eaLnBrk="0" hangingPunct="0">
                        <a:spcBef>
                          <a:spcPts val="380"/>
                        </a:spcBef>
                        <a:spcAft>
                          <a:spcPts val="0"/>
                        </a:spcAft>
                      </a:pPr>
                      <a:r>
                        <a:rPr lang="en-US" sz="1200" kern="1200">
                          <a:solidFill>
                            <a:schemeClr val="dk1"/>
                          </a:solidFill>
                          <a:effectLst/>
                          <a:latin typeface="+mn-lt"/>
                          <a:ea typeface="Malgun Gothic" panose="020B0503020000020004" pitchFamily="34" charset="-127"/>
                          <a:cs typeface="+mn-cs"/>
                        </a:rPr>
                        <a:t>Order</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266065" eaLnBrk="0" hangingPunct="0">
                        <a:spcBef>
                          <a:spcPts val="380"/>
                        </a:spcBef>
                        <a:spcAft>
                          <a:spcPts val="0"/>
                        </a:spcAft>
                      </a:pPr>
                      <a:r>
                        <a:rPr lang="en-US" sz="1200" kern="1200">
                          <a:solidFill>
                            <a:schemeClr val="dk1"/>
                          </a:solidFill>
                          <a:effectLst/>
                          <a:latin typeface="+mn-lt"/>
                          <a:ea typeface="Malgun Gothic" panose="020B0503020000020004" pitchFamily="34" charset="-127"/>
                          <a:cs typeface="+mn-cs"/>
                        </a:rPr>
                        <a:t>Information</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1282065" marR="1259205" algn="ctr" eaLnBrk="0" hangingPunct="0">
                        <a:spcBef>
                          <a:spcPts val="380"/>
                        </a:spcBef>
                        <a:spcAft>
                          <a:spcPts val="0"/>
                        </a:spcAft>
                      </a:pPr>
                      <a:r>
                        <a:rPr lang="en-US" sz="1200" kern="1200">
                          <a:solidFill>
                            <a:schemeClr val="dk1"/>
                          </a:solidFill>
                          <a:effectLst/>
                          <a:latin typeface="+mn-lt"/>
                          <a:ea typeface="Malgun Gothic" panose="020B0503020000020004" pitchFamily="34" charset="-127"/>
                          <a:cs typeface="+mn-cs"/>
                        </a:rPr>
                        <a:t>Notes</a:t>
                      </a:r>
                      <a:endParaRPr lang="zh-CN" altLang="en-US" sz="1200" kern="120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3737065037"/>
                  </a:ext>
                </a:extLst>
              </a:tr>
              <a:tr h="451485">
                <a:tc>
                  <a:txBody>
                    <a:bodyPr/>
                    <a:lstStyle/>
                    <a:p>
                      <a:pPr marL="82550" marR="74295" algn="ctr" eaLnBrk="0" hangingPunct="0">
                        <a:spcBef>
                          <a:spcPts val="180"/>
                        </a:spcBef>
                        <a:spcAft>
                          <a:spcPts val="0"/>
                        </a:spcAft>
                      </a:pPr>
                      <a:r>
                        <a:rPr lang="en-US" sz="1200" kern="1200">
                          <a:solidFill>
                            <a:schemeClr val="dk1"/>
                          </a:solidFill>
                          <a:effectLst/>
                          <a:latin typeface="+mn-lt"/>
                          <a:ea typeface="Malgun Gothic" panose="020B0503020000020004" pitchFamily="34" charset="-127"/>
                          <a:cs typeface="+mn-cs"/>
                        </a:rPr>
                        <a:t>&lt;Last assigned + 1&gt;</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81915" eaLnBrk="0" hangingPunct="0">
                        <a:spcBef>
                          <a:spcPts val="180"/>
                        </a:spcBef>
                        <a:spcAft>
                          <a:spcPts val="0"/>
                        </a:spcAft>
                      </a:pPr>
                      <a:r>
                        <a:rPr lang="en-US" sz="1200" kern="1200">
                          <a:solidFill>
                            <a:schemeClr val="dk1"/>
                          </a:solidFill>
                          <a:effectLst/>
                          <a:latin typeface="+mn-lt"/>
                          <a:ea typeface="Malgun Gothic" panose="020B0503020000020004" pitchFamily="34" charset="-127"/>
                          <a:cs typeface="+mn-cs"/>
                        </a:rPr>
                        <a:t>Restricted TWT EDCA Parameter Set</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81915" marR="57785" algn="just" eaLnBrk="0" hangingPunct="0">
                        <a:lnSpc>
                          <a:spcPct val="96000"/>
                        </a:lnSpc>
                        <a:spcBef>
                          <a:spcPts val="205"/>
                        </a:spcBef>
                        <a:spcAft>
                          <a:spcPts val="0"/>
                        </a:spcAft>
                      </a:pPr>
                      <a:r>
                        <a:rPr lang="en-US" sz="1200" kern="1200" dirty="0">
                          <a:solidFill>
                            <a:schemeClr val="dk1"/>
                          </a:solidFill>
                          <a:effectLst/>
                          <a:latin typeface="+mn-lt"/>
                          <a:ea typeface="Malgun Gothic" panose="020B0503020000020004" pitchFamily="34" charset="-127"/>
                          <a:cs typeface="+mn-cs"/>
                        </a:rPr>
                        <a:t>(#5877)The Restricted TWT EDCA Parameter Set element is optionally present if dot11RestrictedTWTOptionImplemented is true.</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3342436620"/>
                  </a:ext>
                </a:extLst>
              </a:tr>
            </a:tbl>
          </a:graphicData>
        </a:graphic>
      </p:graphicFrame>
      <p:graphicFrame>
        <p:nvGraphicFramePr>
          <p:cNvPr id="17" name="表格 16">
            <a:extLst>
              <a:ext uri="{FF2B5EF4-FFF2-40B4-BE49-F238E27FC236}">
                <a16:creationId xmlns:a16="http://schemas.microsoft.com/office/drawing/2014/main" id="{DE3BEF9A-4179-4DAE-AEEE-9628B0E1975C}"/>
              </a:ext>
            </a:extLst>
          </p:cNvPr>
          <p:cNvGraphicFramePr>
            <a:graphicFrameLocks noGrp="1"/>
          </p:cNvGraphicFramePr>
          <p:nvPr>
            <p:extLst>
              <p:ext uri="{D42A27DB-BD31-4B8C-83A1-F6EECF244321}">
                <p14:modId xmlns:p14="http://schemas.microsoft.com/office/powerpoint/2010/main" val="3782951332"/>
              </p:ext>
            </p:extLst>
          </p:nvPr>
        </p:nvGraphicFramePr>
        <p:xfrm>
          <a:off x="944418" y="4540636"/>
          <a:ext cx="7285182" cy="1365243"/>
        </p:xfrm>
        <a:graphic>
          <a:graphicData uri="http://schemas.openxmlformats.org/drawingml/2006/table">
            <a:tbl>
              <a:tblPr>
                <a:tableStyleId>{5C22544A-7EE6-4342-B048-85BDC9FD1C3A}</a:tableStyleId>
              </a:tblPr>
              <a:tblGrid>
                <a:gridCol w="503382">
                  <a:extLst>
                    <a:ext uri="{9D8B030D-6E8A-4147-A177-3AD203B41FA5}">
                      <a16:colId xmlns:a16="http://schemas.microsoft.com/office/drawing/2014/main" val="3143653745"/>
                    </a:ext>
                  </a:extLst>
                </a:gridCol>
                <a:gridCol w="762000">
                  <a:extLst>
                    <a:ext uri="{9D8B030D-6E8A-4147-A177-3AD203B41FA5}">
                      <a16:colId xmlns:a16="http://schemas.microsoft.com/office/drawing/2014/main" val="2208112667"/>
                    </a:ext>
                  </a:extLst>
                </a:gridCol>
                <a:gridCol w="533400">
                  <a:extLst>
                    <a:ext uri="{9D8B030D-6E8A-4147-A177-3AD203B41FA5}">
                      <a16:colId xmlns:a16="http://schemas.microsoft.com/office/drawing/2014/main" val="1417405023"/>
                    </a:ext>
                  </a:extLst>
                </a:gridCol>
                <a:gridCol w="914400">
                  <a:extLst>
                    <a:ext uri="{9D8B030D-6E8A-4147-A177-3AD203B41FA5}">
                      <a16:colId xmlns:a16="http://schemas.microsoft.com/office/drawing/2014/main" val="4125129376"/>
                    </a:ext>
                  </a:extLst>
                </a:gridCol>
                <a:gridCol w="762000">
                  <a:extLst>
                    <a:ext uri="{9D8B030D-6E8A-4147-A177-3AD203B41FA5}">
                      <a16:colId xmlns:a16="http://schemas.microsoft.com/office/drawing/2014/main" val="2153040029"/>
                    </a:ext>
                  </a:extLst>
                </a:gridCol>
                <a:gridCol w="914400">
                  <a:extLst>
                    <a:ext uri="{9D8B030D-6E8A-4147-A177-3AD203B41FA5}">
                      <a16:colId xmlns:a16="http://schemas.microsoft.com/office/drawing/2014/main" val="275438104"/>
                    </a:ext>
                  </a:extLst>
                </a:gridCol>
                <a:gridCol w="1067949">
                  <a:extLst>
                    <a:ext uri="{9D8B030D-6E8A-4147-A177-3AD203B41FA5}">
                      <a16:colId xmlns:a16="http://schemas.microsoft.com/office/drawing/2014/main" val="1098188549"/>
                    </a:ext>
                  </a:extLst>
                </a:gridCol>
                <a:gridCol w="840533">
                  <a:extLst>
                    <a:ext uri="{9D8B030D-6E8A-4147-A177-3AD203B41FA5}">
                      <a16:colId xmlns:a16="http://schemas.microsoft.com/office/drawing/2014/main" val="34717231"/>
                    </a:ext>
                  </a:extLst>
                </a:gridCol>
                <a:gridCol w="987118">
                  <a:extLst>
                    <a:ext uri="{9D8B030D-6E8A-4147-A177-3AD203B41FA5}">
                      <a16:colId xmlns:a16="http://schemas.microsoft.com/office/drawing/2014/main" val="982037301"/>
                    </a:ext>
                  </a:extLst>
                </a:gridCol>
              </a:tblGrid>
              <a:tr h="1144961">
                <a:tc>
                  <a:txBody>
                    <a:bodyPr/>
                    <a:lstStyle/>
                    <a:p>
                      <a:pPr algn="ctr">
                        <a:lnSpc>
                          <a:spcPts val="1200"/>
                        </a:lnSpc>
                        <a:spcBef>
                          <a:spcPts val="1200"/>
                        </a:spcBef>
                      </a:pPr>
                      <a:r>
                        <a:rPr lang="en-US" sz="1000" dirty="0">
                          <a:effectLst/>
                        </a:rPr>
                        <a:t>  </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pPr>
                      <a:r>
                        <a:rPr lang="en-US" sz="1000" dirty="0">
                          <a:effectLst/>
                        </a:rPr>
                        <a:t>Element ID</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Length</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Element ID extension</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Presence Bitmap</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tc>
                  <a:txBody>
                    <a:bodyPr/>
                    <a:lstStyle/>
                    <a:p>
                      <a:pPr algn="ctr">
                        <a:lnSpc>
                          <a:spcPts val="800"/>
                        </a:lnSpc>
                      </a:pPr>
                      <a:r>
                        <a:rPr lang="en-US" sz="1000" dirty="0">
                          <a:effectLst/>
                        </a:rPr>
                        <a:t>EDCA Parameter Set for r-TWT Scheduled STAs In SPs </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In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extLst>
                  <a:ext uri="{0D108BD9-81ED-4DB2-BD59-A6C34878D82A}">
                    <a16:rowId xmlns:a16="http://schemas.microsoft.com/office/drawing/2014/main" val="3334068835"/>
                  </a:ext>
                </a:extLst>
              </a:tr>
              <a:tr h="0">
                <a:tc>
                  <a:txBody>
                    <a:bodyPr/>
                    <a:lstStyle/>
                    <a:p>
                      <a:pPr algn="ctr">
                        <a:lnSpc>
                          <a:spcPts val="800"/>
                        </a:lnSpc>
                        <a:spcBef>
                          <a:spcPts val="1200"/>
                        </a:spcBef>
                      </a:pPr>
                      <a:r>
                        <a:rPr lang="en-US" sz="1000">
                          <a:effectLst/>
                        </a:rPr>
                        <a:t>Octets:</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dirty="0">
                          <a:effectLst/>
                        </a:rPr>
                        <a:t>0 or 20</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extLst>
                  <a:ext uri="{0D108BD9-81ED-4DB2-BD59-A6C34878D82A}">
                    <a16:rowId xmlns:a16="http://schemas.microsoft.com/office/drawing/2014/main" val="3071497052"/>
                  </a:ext>
                </a:extLst>
              </a:tr>
            </a:tbl>
          </a:graphicData>
        </a:graphic>
      </p:graphicFrame>
      <p:sp>
        <p:nvSpPr>
          <p:cNvPr id="18" name="矩形 17">
            <a:extLst>
              <a:ext uri="{FF2B5EF4-FFF2-40B4-BE49-F238E27FC236}">
                <a16:creationId xmlns:a16="http://schemas.microsoft.com/office/drawing/2014/main" id="{87E8ABA2-82FF-4009-9CF3-0A93C5E723B3}"/>
              </a:ext>
            </a:extLst>
          </p:cNvPr>
          <p:cNvSpPr/>
          <p:nvPr/>
        </p:nvSpPr>
        <p:spPr>
          <a:xfrm>
            <a:off x="2438853" y="5971401"/>
            <a:ext cx="4423455" cy="276999"/>
          </a:xfrm>
          <a:prstGeom prst="rect">
            <a:avLst/>
          </a:prstGeom>
        </p:spPr>
        <p:txBody>
          <a:bodyPr wrap="none">
            <a:spAutoFit/>
          </a:bodyPr>
          <a:lstStyle/>
          <a:p>
            <a:pPr algn="ctr">
              <a:lnSpc>
                <a:spcPts val="1200"/>
              </a:lnSpc>
              <a:spcBef>
                <a:spcPts val="1200"/>
              </a:spcBef>
            </a:pPr>
            <a:r>
              <a:rPr lang="en-GB" altLang="zh-CN" b="1" dirty="0">
                <a:latin typeface="Arial" panose="020B0604020202020204" pitchFamily="34" charset="0"/>
              </a:rPr>
              <a:t>Figure 9-xxx –Restricted TWT EDCA Parameter Set element format</a:t>
            </a:r>
            <a:endParaRPr lang="zh-CN" altLang="en-US" b="1" dirty="0">
              <a:latin typeface="Arial" panose="020B0604020202020204" pitchFamily="34" charset="0"/>
            </a:endParaRPr>
          </a:p>
        </p:txBody>
      </p:sp>
    </p:spTree>
    <p:extLst>
      <p:ext uri="{BB962C8B-B14F-4D97-AF65-F5344CB8AC3E}">
        <p14:creationId xmlns:p14="http://schemas.microsoft.com/office/powerpoint/2010/main" val="2802236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323B3C2-C8B1-4098-929A-7870563B44B8}"/>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ECCC97B3-8D5C-4514-921C-5955AF3C32B6}"/>
              </a:ext>
            </a:extLst>
          </p:cNvPr>
          <p:cNvSpPr>
            <a:spLocks noGrp="1"/>
          </p:cNvSpPr>
          <p:nvPr>
            <p:ph idx="1"/>
          </p:nvPr>
        </p:nvSpPr>
        <p:spPr>
          <a:xfrm>
            <a:off x="676564" y="1747982"/>
            <a:ext cx="8229600" cy="4114800"/>
          </a:xfrm>
        </p:spPr>
        <p:txBody>
          <a:bodyPr/>
          <a:lstStyle/>
          <a:p>
            <a:pPr>
              <a:buFont typeface="Wingdings" panose="05000000000000000000" pitchFamily="2" charset="2"/>
              <a:buChar char="p"/>
            </a:pPr>
            <a:r>
              <a:rPr lang="en-US" altLang="zh-CN" sz="1400" dirty="0">
                <a:solidFill>
                  <a:schemeClr val="accent2">
                    <a:lumMod val="75000"/>
                  </a:schemeClr>
                </a:solidFill>
              </a:rPr>
              <a:t>The EDCA Parameter Set for r-TWT Scheduled STAs In SPs field </a:t>
            </a:r>
            <a:r>
              <a:rPr lang="en-US" altLang="zh-CN" sz="1400" dirty="0"/>
              <a:t>specifies the EDCA Parameter Set for r-TWT scheduled STA(s) during SPs by the EDCA Parameter Set element.</a:t>
            </a:r>
          </a:p>
          <a:p>
            <a:pPr>
              <a:buFont typeface="Arial" panose="020B0604020202020204" pitchFamily="34" charset="0"/>
              <a:buChar char="•"/>
            </a:pPr>
            <a:r>
              <a:rPr lang="en-US" altLang="zh-CN" sz="1400" dirty="0"/>
              <a:t>Mandatorily present</a:t>
            </a:r>
            <a:endParaRPr lang="zh-CN" altLang="zh-CN" sz="1400" dirty="0"/>
          </a:p>
          <a:p>
            <a:pPr>
              <a:buFont typeface="Wingdings" panose="05000000000000000000" pitchFamily="2" charset="2"/>
              <a:buChar char="p"/>
            </a:pPr>
            <a:r>
              <a:rPr lang="en-US" altLang="zh-CN" sz="1400" dirty="0">
                <a:solidFill>
                  <a:schemeClr val="accent2">
                    <a:lumMod val="75000"/>
                  </a:schemeClr>
                </a:solidFill>
              </a:rPr>
              <a:t>The EDCA Parameter Set for r-TWT Scheduled STAs Outside SPs field </a:t>
            </a:r>
            <a:r>
              <a:rPr lang="en-US" altLang="zh-CN" sz="1400" dirty="0"/>
              <a:t>specifies the EDCA Parameter Set for r-TWT scheduled STA(s) outside of SPs by the EDCA Parameter Set.</a:t>
            </a:r>
          </a:p>
          <a:p>
            <a:pPr>
              <a:buFont typeface="Arial" panose="020B0604020202020204" pitchFamily="34" charset="0"/>
              <a:buChar char="•"/>
            </a:pPr>
            <a:r>
              <a:rPr lang="en-GB" altLang="zh-CN" sz="1400" dirty="0"/>
              <a:t>Optionally present, and the default EDCA Parameter Set is used if not present</a:t>
            </a:r>
            <a:endParaRPr lang="zh-CN" altLang="zh-CN" sz="1400" dirty="0"/>
          </a:p>
          <a:p>
            <a:pPr>
              <a:buFont typeface="Wingdings" panose="05000000000000000000" pitchFamily="2" charset="2"/>
              <a:buChar char="p"/>
            </a:pPr>
            <a:r>
              <a:rPr lang="en-GB" altLang="zh-CN" sz="1400" dirty="0">
                <a:solidFill>
                  <a:schemeClr val="accent2">
                    <a:lumMod val="75000"/>
                  </a:schemeClr>
                </a:solidFill>
              </a:rPr>
              <a:t>The EDCA Parameter Set for r-TWT Unscheduled STAs In SPs</a:t>
            </a:r>
            <a:r>
              <a:rPr lang="en-US" altLang="zh-CN" sz="1400" dirty="0">
                <a:solidFill>
                  <a:schemeClr val="accent2">
                    <a:lumMod val="75000"/>
                  </a:schemeClr>
                </a:solidFill>
              </a:rPr>
              <a:t> field </a:t>
            </a:r>
            <a:r>
              <a:rPr lang="en-GB" altLang="zh-CN" sz="1400" dirty="0"/>
              <a:t>specifies the EDCA Parameter Set for r-TWT unscheduled STAs during SPs by the EDCA Parameter Set element.</a:t>
            </a:r>
          </a:p>
          <a:p>
            <a:pPr>
              <a:buFont typeface="Arial" panose="020B0604020202020204" pitchFamily="34" charset="0"/>
              <a:buChar char="•"/>
            </a:pPr>
            <a:r>
              <a:rPr lang="en-GB" altLang="zh-CN" sz="1400" dirty="0"/>
              <a:t>Optionally present, and the default EDCA Parameter Set is used if not present</a:t>
            </a:r>
            <a:endParaRPr lang="zh-CN" altLang="zh-CN" sz="1400" dirty="0"/>
          </a:p>
          <a:p>
            <a:pPr>
              <a:buFont typeface="Wingdings" panose="05000000000000000000" pitchFamily="2" charset="2"/>
              <a:buChar char="p"/>
            </a:pPr>
            <a:r>
              <a:rPr lang="en-GB" altLang="zh-CN" sz="1400" dirty="0">
                <a:solidFill>
                  <a:schemeClr val="accent2">
                    <a:lumMod val="75000"/>
                  </a:schemeClr>
                </a:solidFill>
              </a:rPr>
              <a:t>The EDCA Parameter Set for r-TWT Unscheduled STAs Outside SPs </a:t>
            </a:r>
            <a:r>
              <a:rPr lang="en-US" altLang="zh-CN" sz="1400" dirty="0">
                <a:solidFill>
                  <a:schemeClr val="accent2">
                    <a:lumMod val="75000"/>
                  </a:schemeClr>
                </a:solidFill>
              </a:rPr>
              <a:t>field </a:t>
            </a:r>
            <a:r>
              <a:rPr lang="en-GB" altLang="zh-CN" sz="1400" dirty="0"/>
              <a:t>specifies the EDCA Parameter Set for r-TWT unscheduled STAs outside of SPs</a:t>
            </a:r>
            <a:r>
              <a:rPr lang="en-US" altLang="zh-CN" sz="1400" dirty="0"/>
              <a:t> by </a:t>
            </a:r>
            <a:r>
              <a:rPr lang="en-GB" altLang="zh-CN" sz="1400" dirty="0"/>
              <a:t>the EDCA Parameter Set element</a:t>
            </a:r>
          </a:p>
          <a:p>
            <a:pPr>
              <a:buFont typeface="Arial" panose="020B0604020202020204" pitchFamily="34" charset="0"/>
              <a:buChar char="•"/>
            </a:pPr>
            <a:r>
              <a:rPr lang="en-GB" altLang="zh-CN" sz="1400" dirty="0"/>
              <a:t>Optionally present , and the default EDCA Parameter Set is used if not present</a:t>
            </a:r>
            <a:endParaRPr lang="zh-CN" altLang="zh-CN" sz="1400" dirty="0"/>
          </a:p>
          <a:p>
            <a:pPr>
              <a:buFont typeface="Wingdings" panose="05000000000000000000" pitchFamily="2" charset="2"/>
              <a:buChar char="p"/>
            </a:pPr>
            <a:endParaRPr lang="zh-CN" altLang="en-US" sz="1400" dirty="0"/>
          </a:p>
        </p:txBody>
      </p:sp>
      <p:sp>
        <p:nvSpPr>
          <p:cNvPr id="4" name="页脚占位符 3">
            <a:extLst>
              <a:ext uri="{FF2B5EF4-FFF2-40B4-BE49-F238E27FC236}">
                <a16:creationId xmlns:a16="http://schemas.microsoft.com/office/drawing/2014/main" id="{2508DB4C-BE61-4A37-85D6-CDD83ECDF9C1}"/>
              </a:ext>
            </a:extLst>
          </p:cNvPr>
          <p:cNvSpPr>
            <a:spLocks noGrp="1"/>
          </p:cNvSpPr>
          <p:nvPr>
            <p:ph type="ftr" sz="quarter" idx="11"/>
          </p:nvPr>
        </p:nvSpPr>
        <p:spPr>
          <a:xfrm>
            <a:off x="5791200" y="6477000"/>
            <a:ext cx="2752725" cy="182880"/>
          </a:xfrm>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316BBC3D-28E3-4D20-8887-AC792BC9288E}"/>
              </a:ext>
            </a:extLst>
          </p:cNvPr>
          <p:cNvSpPr>
            <a:spLocks noGrp="1"/>
          </p:cNvSpPr>
          <p:nvPr>
            <p:ph type="sldNum" sz="quarter" idx="12"/>
          </p:nvPr>
        </p:nvSpPr>
        <p:spPr>
          <a:xfrm>
            <a:off x="4344988" y="6477000"/>
            <a:ext cx="530225" cy="182562"/>
          </a:xfrm>
        </p:spPr>
        <p:txBody>
          <a:bodyPr/>
          <a:lstStyle/>
          <a:p>
            <a:r>
              <a:rPr lang="en-US" altLang="en-US" dirty="0"/>
              <a:t>Slide </a:t>
            </a:r>
            <a:fld id="{0FF88134-36A3-492E-B6B5-2F4703E76746}" type="slidenum">
              <a:rPr lang="en-US" altLang="en-US" smtClean="0"/>
              <a:t>7</a:t>
            </a:fld>
            <a:endParaRPr lang="en-US" altLang="en-US" dirty="0"/>
          </a:p>
        </p:txBody>
      </p:sp>
      <p:graphicFrame>
        <p:nvGraphicFramePr>
          <p:cNvPr id="6" name="表格 5">
            <a:extLst>
              <a:ext uri="{FF2B5EF4-FFF2-40B4-BE49-F238E27FC236}">
                <a16:creationId xmlns:a16="http://schemas.microsoft.com/office/drawing/2014/main" id="{5F58C296-23B9-4463-B1A2-7CE6A9C02FD3}"/>
              </a:ext>
            </a:extLst>
          </p:cNvPr>
          <p:cNvGraphicFramePr>
            <a:graphicFrameLocks noGrp="1"/>
          </p:cNvGraphicFramePr>
          <p:nvPr>
            <p:extLst>
              <p:ext uri="{D42A27DB-BD31-4B8C-83A1-F6EECF244321}">
                <p14:modId xmlns:p14="http://schemas.microsoft.com/office/powerpoint/2010/main" val="384299475"/>
              </p:ext>
            </p:extLst>
          </p:nvPr>
        </p:nvGraphicFramePr>
        <p:xfrm>
          <a:off x="1020618" y="4648200"/>
          <a:ext cx="7285182" cy="1365243"/>
        </p:xfrm>
        <a:graphic>
          <a:graphicData uri="http://schemas.openxmlformats.org/drawingml/2006/table">
            <a:tbl>
              <a:tblPr>
                <a:tableStyleId>{5C22544A-7EE6-4342-B048-85BDC9FD1C3A}</a:tableStyleId>
              </a:tblPr>
              <a:tblGrid>
                <a:gridCol w="503382">
                  <a:extLst>
                    <a:ext uri="{9D8B030D-6E8A-4147-A177-3AD203B41FA5}">
                      <a16:colId xmlns:a16="http://schemas.microsoft.com/office/drawing/2014/main" val="3143653745"/>
                    </a:ext>
                  </a:extLst>
                </a:gridCol>
                <a:gridCol w="762000">
                  <a:extLst>
                    <a:ext uri="{9D8B030D-6E8A-4147-A177-3AD203B41FA5}">
                      <a16:colId xmlns:a16="http://schemas.microsoft.com/office/drawing/2014/main" val="2208112667"/>
                    </a:ext>
                  </a:extLst>
                </a:gridCol>
                <a:gridCol w="533400">
                  <a:extLst>
                    <a:ext uri="{9D8B030D-6E8A-4147-A177-3AD203B41FA5}">
                      <a16:colId xmlns:a16="http://schemas.microsoft.com/office/drawing/2014/main" val="1417405023"/>
                    </a:ext>
                  </a:extLst>
                </a:gridCol>
                <a:gridCol w="914400">
                  <a:extLst>
                    <a:ext uri="{9D8B030D-6E8A-4147-A177-3AD203B41FA5}">
                      <a16:colId xmlns:a16="http://schemas.microsoft.com/office/drawing/2014/main" val="4125129376"/>
                    </a:ext>
                  </a:extLst>
                </a:gridCol>
                <a:gridCol w="762000">
                  <a:extLst>
                    <a:ext uri="{9D8B030D-6E8A-4147-A177-3AD203B41FA5}">
                      <a16:colId xmlns:a16="http://schemas.microsoft.com/office/drawing/2014/main" val="2153040029"/>
                    </a:ext>
                  </a:extLst>
                </a:gridCol>
                <a:gridCol w="914400">
                  <a:extLst>
                    <a:ext uri="{9D8B030D-6E8A-4147-A177-3AD203B41FA5}">
                      <a16:colId xmlns:a16="http://schemas.microsoft.com/office/drawing/2014/main" val="275438104"/>
                    </a:ext>
                  </a:extLst>
                </a:gridCol>
                <a:gridCol w="1067949">
                  <a:extLst>
                    <a:ext uri="{9D8B030D-6E8A-4147-A177-3AD203B41FA5}">
                      <a16:colId xmlns:a16="http://schemas.microsoft.com/office/drawing/2014/main" val="1098188549"/>
                    </a:ext>
                  </a:extLst>
                </a:gridCol>
                <a:gridCol w="840533">
                  <a:extLst>
                    <a:ext uri="{9D8B030D-6E8A-4147-A177-3AD203B41FA5}">
                      <a16:colId xmlns:a16="http://schemas.microsoft.com/office/drawing/2014/main" val="34717231"/>
                    </a:ext>
                  </a:extLst>
                </a:gridCol>
                <a:gridCol w="987118">
                  <a:extLst>
                    <a:ext uri="{9D8B030D-6E8A-4147-A177-3AD203B41FA5}">
                      <a16:colId xmlns:a16="http://schemas.microsoft.com/office/drawing/2014/main" val="982037301"/>
                    </a:ext>
                  </a:extLst>
                </a:gridCol>
              </a:tblGrid>
              <a:tr h="1144961">
                <a:tc>
                  <a:txBody>
                    <a:bodyPr/>
                    <a:lstStyle/>
                    <a:p>
                      <a:pPr algn="ctr">
                        <a:lnSpc>
                          <a:spcPts val="1200"/>
                        </a:lnSpc>
                        <a:spcBef>
                          <a:spcPts val="1200"/>
                        </a:spcBef>
                      </a:pPr>
                      <a:r>
                        <a:rPr lang="en-US" sz="1000" dirty="0">
                          <a:effectLst/>
                        </a:rPr>
                        <a:t>  </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pPr>
                      <a:r>
                        <a:rPr lang="en-US" sz="1000" dirty="0">
                          <a:effectLst/>
                        </a:rPr>
                        <a:t>Element ID</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a:effectLst/>
                        </a:rPr>
                        <a:t>Length</a:t>
                      </a:r>
                      <a:endParaRPr lang="zh-CN" sz="100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Element ID extension</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Presence Bitmap</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tc>
                  <a:txBody>
                    <a:bodyPr/>
                    <a:lstStyle/>
                    <a:p>
                      <a:pPr algn="ctr">
                        <a:lnSpc>
                          <a:spcPts val="800"/>
                        </a:lnSpc>
                      </a:pPr>
                      <a:r>
                        <a:rPr lang="en-US" sz="1000" dirty="0">
                          <a:effectLst/>
                        </a:rPr>
                        <a:t>EDCA Parameter Set for r-TWT Scheduled STAs In SPs </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In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extLst>
                  <a:ext uri="{0D108BD9-81ED-4DB2-BD59-A6C34878D82A}">
                    <a16:rowId xmlns:a16="http://schemas.microsoft.com/office/drawing/2014/main" val="3334068835"/>
                  </a:ext>
                </a:extLst>
              </a:tr>
              <a:tr h="0">
                <a:tc>
                  <a:txBody>
                    <a:bodyPr/>
                    <a:lstStyle/>
                    <a:p>
                      <a:pPr algn="ctr">
                        <a:lnSpc>
                          <a:spcPts val="800"/>
                        </a:lnSpc>
                        <a:spcBef>
                          <a:spcPts val="1200"/>
                        </a:spcBef>
                      </a:pPr>
                      <a:r>
                        <a:rPr lang="en-US" sz="1000">
                          <a:effectLst/>
                        </a:rPr>
                        <a:t>Octets:</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dirty="0">
                          <a:effectLst/>
                        </a:rPr>
                        <a:t>1</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dirty="0">
                          <a:effectLst/>
                        </a:rPr>
                        <a:t>0 or 20</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extLst>
                  <a:ext uri="{0D108BD9-81ED-4DB2-BD59-A6C34878D82A}">
                    <a16:rowId xmlns:a16="http://schemas.microsoft.com/office/drawing/2014/main" val="3071497052"/>
                  </a:ext>
                </a:extLst>
              </a:tr>
            </a:tbl>
          </a:graphicData>
        </a:graphic>
      </p:graphicFrame>
      <p:sp>
        <p:nvSpPr>
          <p:cNvPr id="7" name="矩形 6">
            <a:extLst>
              <a:ext uri="{FF2B5EF4-FFF2-40B4-BE49-F238E27FC236}">
                <a16:creationId xmlns:a16="http://schemas.microsoft.com/office/drawing/2014/main" id="{E560460F-47A3-41BE-8027-CA73FA55908F}"/>
              </a:ext>
            </a:extLst>
          </p:cNvPr>
          <p:cNvSpPr/>
          <p:nvPr/>
        </p:nvSpPr>
        <p:spPr>
          <a:xfrm>
            <a:off x="2272533" y="6064834"/>
            <a:ext cx="5037662" cy="246221"/>
          </a:xfrm>
          <a:prstGeom prst="rect">
            <a:avLst/>
          </a:prstGeom>
        </p:spPr>
        <p:txBody>
          <a:bodyPr wrap="none">
            <a:spAutoFit/>
          </a:bodyPr>
          <a:lstStyle/>
          <a:p>
            <a:pPr algn="ctr">
              <a:lnSpc>
                <a:spcPts val="1200"/>
              </a:lnSpc>
              <a:spcBef>
                <a:spcPts val="1200"/>
              </a:spcBef>
            </a:pPr>
            <a:r>
              <a:rPr lang="en-GB" altLang="zh-CN" b="1" dirty="0">
                <a:latin typeface="Arial" panose="020B0604020202020204" pitchFamily="34" charset="0"/>
              </a:rPr>
              <a:t>Figure 9-xxx –Restricted TWT EDCA Parameter Set element format</a:t>
            </a:r>
            <a:endParaRPr lang="zh-CN" altLang="en-US" b="1" dirty="0">
              <a:latin typeface="Arial" panose="020B0604020202020204" pitchFamily="34" charset="0"/>
            </a:endParaRPr>
          </a:p>
        </p:txBody>
      </p:sp>
    </p:spTree>
    <p:extLst>
      <p:ext uri="{BB962C8B-B14F-4D97-AF65-F5344CB8AC3E}">
        <p14:creationId xmlns:p14="http://schemas.microsoft.com/office/powerpoint/2010/main" val="794885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58C432-5A2D-4E67-B06F-C18D463E0CCD}"/>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0C669078-FCCB-4639-9058-F192EA59A62B}"/>
              </a:ext>
            </a:extLst>
          </p:cNvPr>
          <p:cNvSpPr>
            <a:spLocks noGrp="1"/>
          </p:cNvSpPr>
          <p:nvPr>
            <p:ph idx="1"/>
          </p:nvPr>
        </p:nvSpPr>
        <p:spPr>
          <a:xfrm>
            <a:off x="685800" y="1905000"/>
            <a:ext cx="7772400" cy="4114800"/>
          </a:xfrm>
        </p:spPr>
        <p:txBody>
          <a:bodyPr/>
          <a:lstStyle/>
          <a:p>
            <a:pPr>
              <a:spcBef>
                <a:spcPts val="600"/>
              </a:spcBef>
              <a:buFont typeface="Wingdings" panose="05000000000000000000" pitchFamily="2" charset="2"/>
              <a:buChar char="p"/>
            </a:pPr>
            <a:r>
              <a:rPr lang="en-GB" altLang="zh-CN" sz="1200" dirty="0"/>
              <a:t>Restricted TWT service periods announcement </a:t>
            </a:r>
            <a:endParaRPr lang="zh-CN" altLang="zh-CN" sz="1200" dirty="0"/>
          </a:p>
          <a:p>
            <a:pPr marL="0" indent="0">
              <a:spcBef>
                <a:spcPts val="600"/>
              </a:spcBef>
              <a:buNone/>
            </a:pPr>
            <a:r>
              <a:rPr lang="en-US" altLang="zh-CN" sz="1200" dirty="0"/>
              <a:t>If there is any restricted TWT agreement set up, the EHT AP shall announce the restricted TWT service period schedule information in the broadcast TWT element that carries one or more Restricted TWT Parameter Set fields, and </a:t>
            </a:r>
            <a:r>
              <a:rPr lang="en-US" altLang="zh-CN" sz="1200" dirty="0">
                <a:solidFill>
                  <a:schemeClr val="accent2">
                    <a:lumMod val="75000"/>
                  </a:schemeClr>
                </a:solidFill>
              </a:rPr>
              <a:t>the optional Restricted TWT EDCA Parameter Set element contained in transmitted Management frames</a:t>
            </a:r>
            <a:r>
              <a:rPr lang="en-US" altLang="zh-CN" sz="1200" dirty="0"/>
              <a:t>.</a:t>
            </a:r>
          </a:p>
          <a:p>
            <a:pPr marL="0" indent="0">
              <a:spcBef>
                <a:spcPts val="600"/>
              </a:spcBef>
              <a:buNone/>
            </a:pPr>
            <a:endParaRPr lang="zh-CN" altLang="zh-CN" sz="1200" dirty="0"/>
          </a:p>
          <a:p>
            <a:pPr>
              <a:spcBef>
                <a:spcPts val="600"/>
              </a:spcBef>
              <a:buFont typeface="Wingdings" panose="05000000000000000000" pitchFamily="2" charset="2"/>
              <a:buChar char="p"/>
            </a:pPr>
            <a:r>
              <a:rPr lang="en-GB" altLang="zh-CN" sz="1200" dirty="0"/>
              <a:t>EDCA operation during or outside of restricted TWT service periods</a:t>
            </a:r>
            <a:endParaRPr lang="zh-CN" altLang="zh-CN" sz="1200" dirty="0"/>
          </a:p>
          <a:p>
            <a:pPr marL="0" indent="0">
              <a:spcBef>
                <a:spcPts val="600"/>
              </a:spcBef>
              <a:buNone/>
            </a:pPr>
            <a:r>
              <a:rPr lang="en-US" altLang="zh-CN" sz="1200" dirty="0"/>
              <a:t>—</a:t>
            </a:r>
            <a:r>
              <a:rPr lang="en-US" altLang="zh-CN" sz="1200" dirty="0">
                <a:solidFill>
                  <a:schemeClr val="accent2">
                    <a:lumMod val="75000"/>
                  </a:schemeClr>
                </a:solidFill>
              </a:rPr>
              <a:t>During the restricted TWT service periods</a:t>
            </a:r>
            <a:r>
              <a:rPr lang="en-US" altLang="zh-CN" sz="1200" dirty="0"/>
              <a:t>, the </a:t>
            </a:r>
            <a:r>
              <a:rPr lang="en-US" altLang="zh-CN" sz="1200" dirty="0">
                <a:solidFill>
                  <a:schemeClr val="accent2">
                    <a:lumMod val="75000"/>
                  </a:schemeClr>
                </a:solidFill>
              </a:rPr>
              <a:t>r-TWT scheduled STAs </a:t>
            </a:r>
            <a:r>
              <a:rPr lang="en-US" altLang="zh-CN" sz="1200" dirty="0">
                <a:solidFill>
                  <a:srgbClr val="FFC000"/>
                </a:solidFill>
              </a:rPr>
              <a:t>update </a:t>
            </a:r>
            <a:r>
              <a:rPr lang="en-US" altLang="zh-CN" sz="1200" dirty="0"/>
              <a:t>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Scheduled STAs In SPs field of the Restricted TWT EDCA Parameter Set element</a:t>
            </a:r>
          </a:p>
          <a:p>
            <a:pPr marL="0" indent="0">
              <a:spcBef>
                <a:spcPts val="600"/>
              </a:spcBef>
              <a:buNone/>
            </a:pPr>
            <a:r>
              <a:rPr lang="en-US" altLang="zh-CN" sz="1200" dirty="0"/>
              <a:t>—</a:t>
            </a:r>
            <a:r>
              <a:rPr lang="en-US" altLang="zh-CN" sz="1200" dirty="0">
                <a:solidFill>
                  <a:schemeClr val="accent2">
                    <a:lumMod val="75000"/>
                  </a:schemeClr>
                </a:solidFill>
              </a:rPr>
              <a:t>During the restricted TWT service periods</a:t>
            </a:r>
            <a:r>
              <a:rPr lang="en-US" altLang="zh-CN" sz="1200" dirty="0"/>
              <a:t>, the </a:t>
            </a:r>
            <a:r>
              <a:rPr lang="en-US" altLang="zh-CN" sz="1200" dirty="0">
                <a:solidFill>
                  <a:schemeClr val="accent2">
                    <a:lumMod val="75000"/>
                  </a:schemeClr>
                </a:solidFill>
              </a:rPr>
              <a:t>r-TWT unscheduled STAs</a:t>
            </a:r>
            <a:r>
              <a:rPr lang="en-US" altLang="zh-CN" sz="1200" dirty="0">
                <a:solidFill>
                  <a:srgbClr val="FFC000"/>
                </a:solidFill>
              </a:rPr>
              <a:t> update </a:t>
            </a:r>
            <a:r>
              <a:rPr lang="en-US" altLang="zh-CN" sz="1200" dirty="0"/>
              <a:t>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Unscheduled STAs In SPs field of the Restricted TWT EDCA Parameter Set element  - </a:t>
            </a:r>
            <a:r>
              <a:rPr lang="en-US" altLang="zh-CN" sz="1200" dirty="0">
                <a:solidFill>
                  <a:srgbClr val="00B050"/>
                </a:solidFill>
              </a:rPr>
              <a:t>optional</a:t>
            </a:r>
            <a:endParaRPr lang="zh-CN" altLang="zh-CN" sz="1200" dirty="0">
              <a:solidFill>
                <a:srgbClr val="00B050"/>
              </a:solidFill>
            </a:endParaRPr>
          </a:p>
          <a:p>
            <a:pPr marL="0" indent="0">
              <a:spcBef>
                <a:spcPts val="600"/>
              </a:spcBef>
              <a:buNone/>
            </a:pPr>
            <a:r>
              <a:rPr lang="en-US" altLang="zh-CN" sz="1200" dirty="0"/>
              <a:t>—</a:t>
            </a:r>
            <a:r>
              <a:rPr lang="en-US" altLang="zh-CN" sz="1200" dirty="0">
                <a:solidFill>
                  <a:schemeClr val="accent2">
                    <a:lumMod val="75000"/>
                  </a:schemeClr>
                </a:solidFill>
              </a:rPr>
              <a:t>Outside of the restricted TWT service periods</a:t>
            </a:r>
            <a:r>
              <a:rPr lang="en-US" altLang="zh-CN" sz="1200" dirty="0"/>
              <a:t>, the </a:t>
            </a:r>
            <a:r>
              <a:rPr lang="en-US" altLang="zh-CN" sz="1200" dirty="0">
                <a:solidFill>
                  <a:schemeClr val="accent2">
                    <a:lumMod val="75000"/>
                  </a:schemeClr>
                </a:solidFill>
              </a:rPr>
              <a:t>r-TWT scheduled STAs </a:t>
            </a:r>
            <a:r>
              <a:rPr lang="en-US" altLang="zh-CN" sz="1200" dirty="0">
                <a:solidFill>
                  <a:srgbClr val="FFC000"/>
                </a:solidFill>
              </a:rPr>
              <a:t>update</a:t>
            </a:r>
            <a:r>
              <a:rPr lang="en-US" altLang="zh-CN" sz="1200" dirty="0"/>
              <a:t> 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Scheduled STAs Outside SPs field of the Restricted TWT EDCA Parameter Set element. -</a:t>
            </a:r>
            <a:r>
              <a:rPr lang="en-US" altLang="zh-CN" sz="1200" dirty="0">
                <a:solidFill>
                  <a:srgbClr val="00B050"/>
                </a:solidFill>
              </a:rPr>
              <a:t>optional</a:t>
            </a:r>
            <a:endParaRPr lang="zh-CN" altLang="zh-CN" sz="1200" dirty="0"/>
          </a:p>
          <a:p>
            <a:pPr marL="0" indent="0">
              <a:spcBef>
                <a:spcPts val="600"/>
              </a:spcBef>
              <a:buNone/>
            </a:pPr>
            <a:r>
              <a:rPr lang="en-US" altLang="zh-CN" sz="1200" dirty="0"/>
              <a:t>—</a:t>
            </a:r>
            <a:r>
              <a:rPr lang="en-US" altLang="zh-CN" sz="1200" dirty="0">
                <a:solidFill>
                  <a:schemeClr val="accent2">
                    <a:lumMod val="75000"/>
                  </a:schemeClr>
                </a:solidFill>
              </a:rPr>
              <a:t>Outside of the restricted TWT service periods</a:t>
            </a:r>
            <a:r>
              <a:rPr lang="en-US" altLang="zh-CN" sz="1200" dirty="0"/>
              <a:t>, the </a:t>
            </a:r>
            <a:r>
              <a:rPr lang="en-US" altLang="zh-CN" sz="1200" dirty="0">
                <a:solidFill>
                  <a:schemeClr val="accent2">
                    <a:lumMod val="75000"/>
                  </a:schemeClr>
                </a:solidFill>
              </a:rPr>
              <a:t>r-TWT unscheduled STAs </a:t>
            </a:r>
            <a:r>
              <a:rPr lang="en-US" altLang="zh-CN" sz="1200" dirty="0">
                <a:solidFill>
                  <a:srgbClr val="FFC000"/>
                </a:solidFill>
              </a:rPr>
              <a:t>update</a:t>
            </a:r>
            <a:r>
              <a:rPr lang="en-US" altLang="zh-CN" sz="1200" dirty="0"/>
              <a:t> 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Unscheduled STAs Outside SPs field of the Restricted TWT EDCA Parameter Set element. –</a:t>
            </a:r>
            <a:r>
              <a:rPr lang="en-US" altLang="zh-CN" sz="1200" dirty="0">
                <a:solidFill>
                  <a:srgbClr val="00B050"/>
                </a:solidFill>
              </a:rPr>
              <a:t>optional</a:t>
            </a:r>
          </a:p>
          <a:p>
            <a:pPr marL="0" indent="0">
              <a:spcBef>
                <a:spcPts val="600"/>
              </a:spcBef>
              <a:buNone/>
            </a:pPr>
            <a:endParaRPr lang="en-US" altLang="zh-CN" sz="1200" dirty="0">
              <a:solidFill>
                <a:srgbClr val="00B050"/>
              </a:solidFill>
            </a:endParaRPr>
          </a:p>
          <a:p>
            <a:pPr marL="0" indent="0">
              <a:spcBef>
                <a:spcPts val="600"/>
              </a:spcBef>
              <a:buNone/>
            </a:pPr>
            <a:endParaRPr lang="zh-CN" altLang="zh-CN" sz="1200" dirty="0"/>
          </a:p>
          <a:p>
            <a:pPr marL="0" indent="0">
              <a:spcBef>
                <a:spcPts val="600"/>
              </a:spcBef>
              <a:buNone/>
            </a:pPr>
            <a:endParaRPr lang="zh-CN" altLang="zh-CN" sz="1200" dirty="0"/>
          </a:p>
          <a:p>
            <a:pPr marL="0" indent="0">
              <a:buNone/>
            </a:pPr>
            <a:endParaRPr lang="zh-CN" altLang="en-US" sz="1200" dirty="0"/>
          </a:p>
        </p:txBody>
      </p:sp>
      <p:sp>
        <p:nvSpPr>
          <p:cNvPr id="4" name="页脚占位符 3">
            <a:extLst>
              <a:ext uri="{FF2B5EF4-FFF2-40B4-BE49-F238E27FC236}">
                <a16:creationId xmlns:a16="http://schemas.microsoft.com/office/drawing/2014/main" id="{5324DA86-2C0C-48FB-86B3-612C6A92270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2917374-BD23-495F-ADD8-71B4FAB291B9}"/>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Tree>
    <p:extLst>
      <p:ext uri="{BB962C8B-B14F-4D97-AF65-F5344CB8AC3E}">
        <p14:creationId xmlns:p14="http://schemas.microsoft.com/office/powerpoint/2010/main" val="1232565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981200"/>
            <a:ext cx="8153400" cy="4114800"/>
          </a:xfrm>
        </p:spPr>
        <p:txBody>
          <a:bodyPr/>
          <a:lstStyle/>
          <a:p>
            <a:r>
              <a:rPr lang="en-GB" altLang="zh-CN" dirty="0"/>
              <a:t>The protection mechanism for </a:t>
            </a:r>
            <a:r>
              <a:rPr lang="en-GB" altLang="zh-CN" dirty="0">
                <a:ea typeface="Malgun Gothic" panose="020B0503020000020004" pitchFamily="34" charset="-127"/>
              </a:rPr>
              <a:t>r-TWT SPs needs to be improved for the effectiveness of r-TWT as well as considering of the fairness among R-TWT member STAs and non-member STAs. </a:t>
            </a:r>
          </a:p>
          <a:p>
            <a:r>
              <a:rPr lang="en-GB" altLang="zh-CN" dirty="0"/>
              <a:t>This document proposes a candidate mechanism to differentiate the EDCA Parameter Sets during or outside of Restricted TWT SPs adopted by r-TWT scheduled STAs and r-TWT unscheduled STAs.</a:t>
            </a:r>
            <a:endParaRPr lang="zh-CN" altLang="zh-CN" dirty="0"/>
          </a:p>
          <a:p>
            <a:endParaRPr lang="en-US" altLang="zh-CN" kern="1200" dirty="0">
              <a:solidFill>
                <a:schemeClr val="tx2"/>
              </a:solidFill>
            </a:endParaRPr>
          </a:p>
          <a:p>
            <a:endParaRPr lang="en-US" altLang="zh-CN" kern="1200" dirty="0">
              <a:solidFill>
                <a:schemeClr val="tx2"/>
              </a:solidFill>
            </a:endParaRPr>
          </a:p>
          <a:p>
            <a:endParaRPr lang="zh-CN" altLang="en-US"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Tree>
    <p:extLst>
      <p:ext uri="{BB962C8B-B14F-4D97-AF65-F5344CB8AC3E}">
        <p14:creationId xmlns:p14="http://schemas.microsoft.com/office/powerpoint/2010/main" val="284005508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2513</TotalTime>
  <Words>1761</Words>
  <Application>Microsoft Office PowerPoint</Application>
  <PresentationFormat>全屏显示(4:3)</PresentationFormat>
  <Paragraphs>195</Paragraphs>
  <Slides>11</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11</vt:i4>
      </vt:variant>
    </vt:vector>
  </HeadingPairs>
  <TitlesOfParts>
    <vt:vector size="15" baseType="lpstr">
      <vt:lpstr>Arial</vt:lpstr>
      <vt:lpstr>Times New Roman</vt:lpstr>
      <vt:lpstr>Wingdings</vt:lpstr>
      <vt:lpstr>802-11-Submission</vt:lpstr>
      <vt:lpstr>Consideration on  EDCA Operation for Restricted TWT</vt:lpstr>
      <vt:lpstr>Introduction</vt:lpstr>
      <vt:lpstr>Issues</vt:lpstr>
      <vt:lpstr>Discussion</vt:lpstr>
      <vt:lpstr>Candidate Solution</vt:lpstr>
      <vt:lpstr>Candidate Solution</vt:lpstr>
      <vt:lpstr>Candidate Solution</vt:lpstr>
      <vt:lpstr>Candidate Solution</vt:lpstr>
      <vt:lpstr>Summary</vt:lpstr>
      <vt:lpstr>SP 1</vt:lpstr>
      <vt:lpstr>SP 2</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luliuming@oppo.com</cp:lastModifiedBy>
  <cp:revision>3225</cp:revision>
  <cp:lastPrinted>2014-11-04T15:04:00Z</cp:lastPrinted>
  <dcterms:created xsi:type="dcterms:W3CDTF">2007-04-17T18:10:00Z</dcterms:created>
  <dcterms:modified xsi:type="dcterms:W3CDTF">2021-12-16T12:10:29Z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